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1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82" r:id="rId5"/>
    <p:sldId id="287" r:id="rId6"/>
    <p:sldId id="260" r:id="rId7"/>
    <p:sldId id="262" r:id="rId8"/>
    <p:sldId id="263" r:id="rId9"/>
    <p:sldId id="264" r:id="rId10"/>
    <p:sldId id="283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4" r:id="rId21"/>
    <p:sldId id="275" r:id="rId22"/>
    <p:sldId id="276" r:id="rId23"/>
    <p:sldId id="274" r:id="rId24"/>
    <p:sldId id="277" r:id="rId25"/>
    <p:sldId id="285" r:id="rId26"/>
    <p:sldId id="278" r:id="rId27"/>
    <p:sldId id="279" r:id="rId28"/>
    <p:sldId id="280" r:id="rId29"/>
    <p:sldId id="281" r:id="rId30"/>
    <p:sldId id="286" r:id="rId31"/>
    <p:sldId id="288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74" autoAdjust="0"/>
  </p:normalViewPr>
  <p:slideViewPr>
    <p:cSldViewPr>
      <p:cViewPr>
        <p:scale>
          <a:sx n="100" d="100"/>
          <a:sy n="100" d="100"/>
        </p:scale>
        <p:origin x="-1296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Relationship Id="rId2" Type="http://schemas.openxmlformats.org/officeDocument/2006/relationships/chartUserShapes" Target="../drawings/drawing1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Formas de ingresso na IES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Ingresso!$A$3:$A$6</c:f>
              <c:strCache>
                <c:ptCount val="4"/>
                <c:pt idx="0">
                  <c:v>Vestibular próprio</c:v>
                </c:pt>
                <c:pt idx="1">
                  <c:v>ENEM/SiSU</c:v>
                </c:pt>
                <c:pt idx="2">
                  <c:v>Outros</c:v>
                </c:pt>
                <c:pt idx="3">
                  <c:v>Misto: Vestibular X ENEM</c:v>
                </c:pt>
              </c:strCache>
            </c:strRef>
          </c:cat>
          <c:val>
            <c:numRef>
              <c:f>Ingresso!$B$3:$B$6</c:f>
              <c:numCache>
                <c:formatCode>General</c:formatCode>
                <c:ptCount val="4"/>
                <c:pt idx="0">
                  <c:v>12.0</c:v>
                </c:pt>
                <c:pt idx="1">
                  <c:v>5.0</c:v>
                </c:pt>
                <c:pt idx="2">
                  <c:v>2.0</c:v>
                </c:pt>
                <c:pt idx="3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Financiamento da Assistência Estudantil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13872885956141"/>
                  <c:y val="-0.15784471660011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0894158080876004"/>
                  <c:y val="0.02619545540691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0279043678382714"/>
                  <c:y val="0.061850644046086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Ingresso!$A$93:$A$95</c:f>
              <c:strCache>
                <c:ptCount val="3"/>
                <c:pt idx="0">
                  <c:v>Somente recursos próprios</c:v>
                </c:pt>
                <c:pt idx="1">
                  <c:v>Órgãos estaduais</c:v>
                </c:pt>
                <c:pt idx="2">
                  <c:v>FIES</c:v>
                </c:pt>
              </c:strCache>
            </c:strRef>
          </c:cat>
          <c:val>
            <c:numRef>
              <c:f>Ingresso!$B$93:$B$95</c:f>
              <c:numCache>
                <c:formatCode>General</c:formatCode>
                <c:ptCount val="3"/>
                <c:pt idx="0">
                  <c:v>15.0</c:v>
                </c:pt>
                <c:pt idx="1">
                  <c:v>4.0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Financiamento auxilia</a:t>
            </a:r>
            <a:r>
              <a:rPr lang="pt-BR" baseline="0"/>
              <a:t>r para estudantes de graduação</a:t>
            </a:r>
            <a:endParaRPr lang="pt-BR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05297638060057"/>
                  <c:y val="0.0092361061189279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2488250313457"/>
                  <c:y val="-0.093538830652803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Permanência!$A$41:$A$42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Permanência!$B$41:$B$42</c:f>
              <c:numCache>
                <c:formatCode>General</c:formatCode>
                <c:ptCount val="2"/>
                <c:pt idx="0">
                  <c:v>8.0</c:v>
                </c:pt>
                <c:pt idx="1">
                  <c:v>12.0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A sua IES possui Programa de Nivelamento?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0735800127419471"/>
                  <c:y val="0.06166921626650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0839151475794725"/>
                  <c:y val="-0.20879335175460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Permanência!$A$45:$A$46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Permanência!$B$45:$B$46</c:f>
              <c:numCache>
                <c:formatCode>General</c:formatCode>
                <c:ptCount val="2"/>
                <c:pt idx="0">
                  <c:v>3.0</c:v>
                </c:pt>
                <c:pt idx="1">
                  <c:v>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A IES possui programa próprio de Mobilidade Acadêmica?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39309144558326"/>
                  <c:y val="-0.1061235026173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4856830879431"/>
                  <c:y val="0.02466637693851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'Mobilidade Acadêmica'!$A$4:$A$5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'Mobilidade Acadêmica'!$B$4:$B$5</c:f>
              <c:numCache>
                <c:formatCode>General</c:formatCode>
                <c:ptCount val="2"/>
                <c:pt idx="0">
                  <c:v>12.0</c:v>
                </c:pt>
                <c:pt idx="1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A IES participa de programa</a:t>
            </a:r>
            <a:r>
              <a:rPr lang="pt-BR" baseline="0"/>
              <a:t> de Mobilidade financiado pelo MEC?</a:t>
            </a:r>
            <a:endParaRPr lang="pt-BR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24880421940297"/>
                  <c:y val="-0.1452315483464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0925995535752438"/>
                  <c:y val="0.03510470287252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'Mobilidade Acadêmica'!$A$8:$A$9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'Mobilidade Acadêmica'!$B$8:$B$9</c:f>
              <c:numCache>
                <c:formatCode>General</c:formatCode>
                <c:ptCount val="2"/>
                <c:pt idx="0">
                  <c:v>15.0</c:v>
                </c:pt>
                <c:pt idx="1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Convênios</a:t>
            </a:r>
            <a:r>
              <a:rPr lang="pt-BR" baseline="0"/>
              <a:t> Internacionais</a:t>
            </a:r>
            <a:endParaRPr lang="pt-BR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'Mobilidade Acadêmica'!$H$13</c:f>
              <c:strCache>
                <c:ptCount val="1"/>
                <c:pt idx="0">
                  <c:v>Sim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'Mobilidade Acadêmica'!$H$14:$H$17</c:f>
              <c:numCache>
                <c:formatCode>General</c:formatCode>
                <c:ptCount val="4"/>
                <c:pt idx="0">
                  <c:v>18.0</c:v>
                </c:pt>
                <c:pt idx="1">
                  <c:v>16.0</c:v>
                </c:pt>
                <c:pt idx="2">
                  <c:v>12.0</c:v>
                </c:pt>
                <c:pt idx="3">
                  <c:v>5.0</c:v>
                </c:pt>
              </c:numCache>
            </c:numRef>
          </c:val>
        </c:ser>
        <c:ser>
          <c:idx val="1"/>
          <c:order val="1"/>
          <c:tx>
            <c:strRef>
              <c:f>'Mobilidade Acadêmica'!$I$13</c:f>
              <c:strCache>
                <c:ptCount val="1"/>
                <c:pt idx="0">
                  <c:v>Não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'Mobilidade Acadêmica'!$I$14:$I$17</c:f>
              <c:numCache>
                <c:formatCode>General</c:formatCode>
                <c:ptCount val="4"/>
                <c:pt idx="0">
                  <c:v>2.0</c:v>
                </c:pt>
                <c:pt idx="1">
                  <c:v>4.0</c:v>
                </c:pt>
                <c:pt idx="2">
                  <c:v>8.0</c:v>
                </c:pt>
                <c:pt idx="3">
                  <c:v>15.0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129636312"/>
        <c:axId val="2129639224"/>
      </c:barChart>
      <c:catAx>
        <c:axId val="2129636312"/>
        <c:scaling>
          <c:orientation val="minMax"/>
        </c:scaling>
        <c:delete val="0"/>
        <c:axPos val="b"/>
        <c:majorTickMark val="none"/>
        <c:minorTickMark val="none"/>
        <c:tickLblPos val="none"/>
        <c:crossAx val="2129639224"/>
        <c:crosses val="autoZero"/>
        <c:auto val="1"/>
        <c:lblAlgn val="ctr"/>
        <c:lblOffset val="100"/>
        <c:noMultiLvlLbl val="0"/>
      </c:catAx>
      <c:valAx>
        <c:axId val="21296392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21296363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A IES aderiu ao SINAES?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50179280762177"/>
                  <c:y val="-0.11219222996386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1804158699716"/>
                  <c:y val="0.038643358409912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Avaliação!$A$4:$A$5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Avaliação!$B$4:$B$5</c:f>
              <c:numCache>
                <c:formatCode>General</c:formatCode>
                <c:ptCount val="2"/>
                <c:pt idx="0">
                  <c:v>13.0</c:v>
                </c:pt>
                <c:pt idx="1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A IES realiza avaliação</a:t>
            </a:r>
            <a:r>
              <a:rPr lang="pt-BR" baseline="0"/>
              <a:t> própria?</a:t>
            </a:r>
            <a:endParaRPr lang="pt-BR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0.098355563095592"/>
                  <c:y val="0.07723976436480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Avaliação!$A$7:$A$8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Avaliação!$B$7:$B$8</c:f>
              <c:numCache>
                <c:formatCode>General</c:formatCode>
                <c:ptCount val="2"/>
                <c:pt idx="0">
                  <c:v>17.0</c:v>
                </c:pt>
                <c:pt idx="1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Estratégias de avaliação citadas pelas IES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Avaliação!$A$10:$A$13</c:f>
              <c:strCache>
                <c:ptCount val="4"/>
                <c:pt idx="0">
                  <c:v>Aplica instrumentais de avaliação</c:v>
                </c:pt>
                <c:pt idx="1">
                  <c:v>Utiliza informações do Censo</c:v>
                </c:pt>
                <c:pt idx="2">
                  <c:v>Apresenta Sistema próprio de Avaliação</c:v>
                </c:pt>
                <c:pt idx="3">
                  <c:v>Utiliza resultados do ENADE</c:v>
                </c:pt>
              </c:strCache>
            </c:strRef>
          </c:cat>
          <c:val>
            <c:numRef>
              <c:f>Avaliação!$B$10:$B$13</c:f>
              <c:numCache>
                <c:formatCode>General</c:formatCode>
                <c:ptCount val="4"/>
                <c:pt idx="0">
                  <c:v>11.0</c:v>
                </c:pt>
                <c:pt idx="1">
                  <c:v>2.0</c:v>
                </c:pt>
                <c:pt idx="2">
                  <c:v>2.0</c:v>
                </c:pt>
                <c:pt idx="3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4494504"/>
        <c:axId val="-2144824184"/>
      </c:barChart>
      <c:catAx>
        <c:axId val="-2144494504"/>
        <c:scaling>
          <c:orientation val="minMax"/>
        </c:scaling>
        <c:delete val="0"/>
        <c:axPos val="l"/>
        <c:majorTickMark val="none"/>
        <c:minorTickMark val="none"/>
        <c:tickLblPos val="nextTo"/>
        <c:crossAx val="-2144824184"/>
        <c:crosses val="autoZero"/>
        <c:auto val="1"/>
        <c:lblAlgn val="ctr"/>
        <c:lblOffset val="100"/>
        <c:noMultiLvlLbl val="0"/>
      </c:catAx>
      <c:valAx>
        <c:axId val="-214482418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-2144494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Distribuição de vagas no SiSU (entre as instituições que aderiram ao mesmo)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Ingresso!$A$9:$A$10</c:f>
              <c:strCache>
                <c:ptCount val="2"/>
                <c:pt idx="0">
                  <c:v>Classe 1 (100%)</c:v>
                </c:pt>
                <c:pt idx="1">
                  <c:v>Classe 2 (25%)</c:v>
                </c:pt>
              </c:strCache>
            </c:strRef>
          </c:cat>
          <c:val>
            <c:numRef>
              <c:f>Ingresso!$B$9:$B$10</c:f>
              <c:numCache>
                <c:formatCode>General</c:formatCode>
                <c:ptCount val="2"/>
                <c:pt idx="0">
                  <c:v>3.0</c:v>
                </c:pt>
                <c:pt idx="1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Conhecem o Sistema SAT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Ingresso!$A$12:$A$13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Ingresso!$B$12:$B$13</c:f>
              <c:numCache>
                <c:formatCode>General</c:formatCode>
                <c:ptCount val="2"/>
                <c:pt idx="0">
                  <c:v>7.0</c:v>
                </c:pt>
                <c:pt idx="1">
                  <c:v>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Das que conhecem o Sistema SAT, quantas o utilizariam?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Ingresso!$A$15:$A$16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Ingresso!$B$15:$B$16</c:f>
              <c:numCache>
                <c:formatCode>General</c:formatCode>
                <c:ptCount val="2"/>
                <c:pt idx="0">
                  <c:v>4.0</c:v>
                </c:pt>
                <c:pt idx="1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Principais causas da evasão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Permanência!$A$4:$A$10</c:f>
              <c:strCache>
                <c:ptCount val="7"/>
                <c:pt idx="0">
                  <c:v>Dificuldades de acompanhar o curso</c:v>
                </c:pt>
                <c:pt idx="1">
                  <c:v>Dificuldades financeiras</c:v>
                </c:pt>
                <c:pt idx="2">
                  <c:v>Desencanto pela escolha da profissão</c:v>
                </c:pt>
                <c:pt idx="3">
                  <c:v>Adaptação ao local</c:v>
                </c:pt>
                <c:pt idx="4">
                  <c:v>Desvalorização da profissão escolhida</c:v>
                </c:pt>
                <c:pt idx="5">
                  <c:v>Falta de Estrutura da IES</c:v>
                </c:pt>
                <c:pt idx="6">
                  <c:v>Despreparo docente</c:v>
                </c:pt>
              </c:strCache>
            </c:strRef>
          </c:cat>
          <c:val>
            <c:numRef>
              <c:f>Permanência!$B$4:$B$10</c:f>
              <c:numCache>
                <c:formatCode>General</c:formatCode>
                <c:ptCount val="7"/>
                <c:pt idx="0">
                  <c:v>12.0</c:v>
                </c:pt>
                <c:pt idx="1">
                  <c:v>12.0</c:v>
                </c:pt>
                <c:pt idx="2">
                  <c:v>8.0</c:v>
                </c:pt>
                <c:pt idx="3">
                  <c:v>4.0</c:v>
                </c:pt>
                <c:pt idx="4">
                  <c:v>3.0</c:v>
                </c:pt>
                <c:pt idx="5">
                  <c:v>2.0</c:v>
                </c:pt>
                <c:pt idx="6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088599512"/>
        <c:axId val="2129357464"/>
        <c:axId val="0"/>
      </c:bar3DChart>
      <c:catAx>
        <c:axId val="-208859951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Causas citadas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2129357464"/>
        <c:crosses val="autoZero"/>
        <c:auto val="1"/>
        <c:lblAlgn val="ctr"/>
        <c:lblOffset val="100"/>
        <c:noMultiLvlLbl val="0"/>
      </c:catAx>
      <c:valAx>
        <c:axId val="212935746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Número de citações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88599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Possuem programa/atividade</a:t>
            </a:r>
            <a:r>
              <a:rPr lang="pt-BR" baseline="0"/>
              <a:t> para combate da Evasão</a:t>
            </a:r>
            <a:endParaRPr lang="pt-BR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0.0184892368792889"/>
                  <c:y val="0.06718383803915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Permanência!$A$13:$A$14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Permanência!$B$13:$B$14</c:f>
              <c:numCache>
                <c:formatCode>General</c:formatCode>
                <c:ptCount val="2"/>
                <c:pt idx="0">
                  <c:v>19.0</c:v>
                </c:pt>
                <c:pt idx="1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369134224990379"/>
          <c:y val="0.0852451579454135"/>
          <c:w val="0.190564862988525"/>
          <c:h val="0.057123447923775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Ações de combate a evasão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Ingresso!$A$19:$A$26</c:f>
              <c:strCache>
                <c:ptCount val="8"/>
                <c:pt idx="0">
                  <c:v>Bolsas e auxílios</c:v>
                </c:pt>
                <c:pt idx="1">
                  <c:v>Atividades suplementares</c:v>
                </c:pt>
                <c:pt idx="2">
                  <c:v>Acompanhamento psicopedagógico</c:v>
                </c:pt>
                <c:pt idx="3">
                  <c:v>Orientação vocacional</c:v>
                </c:pt>
                <c:pt idx="4">
                  <c:v>Recepção dos calouros</c:v>
                </c:pt>
                <c:pt idx="5">
                  <c:v>Valorização dos cursos</c:v>
                </c:pt>
                <c:pt idx="6">
                  <c:v>Formação continuada dos docentes</c:v>
                </c:pt>
                <c:pt idx="7">
                  <c:v>Estudo de novas técnicas</c:v>
                </c:pt>
              </c:strCache>
            </c:strRef>
          </c:cat>
          <c:val>
            <c:numRef>
              <c:f>Ingresso!$B$19:$B$26</c:f>
              <c:numCache>
                <c:formatCode>General</c:formatCode>
                <c:ptCount val="8"/>
                <c:pt idx="0">
                  <c:v>9.0</c:v>
                </c:pt>
                <c:pt idx="1">
                  <c:v>5.0</c:v>
                </c:pt>
                <c:pt idx="2">
                  <c:v>2.0</c:v>
                </c:pt>
                <c:pt idx="3">
                  <c:v>2.0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2088694152"/>
        <c:axId val="-2088691208"/>
      </c:barChart>
      <c:catAx>
        <c:axId val="-2088694152"/>
        <c:scaling>
          <c:orientation val="minMax"/>
        </c:scaling>
        <c:delete val="0"/>
        <c:axPos val="l"/>
        <c:majorTickMark val="none"/>
        <c:minorTickMark val="none"/>
        <c:tickLblPos val="nextTo"/>
        <c:crossAx val="-2088691208"/>
        <c:crosses val="autoZero"/>
        <c:auto val="1"/>
        <c:lblAlgn val="ctr"/>
        <c:lblOffset val="100"/>
        <c:noMultiLvlLbl val="0"/>
      </c:catAx>
      <c:valAx>
        <c:axId val="-208869120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-2088694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Possuem Programa de Assistência Estudantil?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Ingresso!$A$63:$A$64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Ingresso!$B$63:$B$64</c:f>
              <c:numCache>
                <c:formatCode>General</c:formatCode>
                <c:ptCount val="2"/>
                <c:pt idx="0">
                  <c:v>12.0</c:v>
                </c:pt>
                <c:pt idx="1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Principais atividades de Assistência</a:t>
            </a:r>
            <a:r>
              <a:rPr lang="pt-BR" baseline="0"/>
              <a:t> Estudantil executadas</a:t>
            </a:r>
            <a:endParaRPr lang="pt-BR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Ingresso!$A$79:$A$84</c:f>
              <c:strCache>
                <c:ptCount val="6"/>
                <c:pt idx="0">
                  <c:v>Bolsas e auxílios</c:v>
                </c:pt>
                <c:pt idx="1">
                  <c:v>Auxílio alimentação</c:v>
                </c:pt>
                <c:pt idx="2">
                  <c:v>Residência estudantil</c:v>
                </c:pt>
                <c:pt idx="3">
                  <c:v>Auxílio transporte</c:v>
                </c:pt>
                <c:pt idx="4">
                  <c:v>Assistência médica</c:v>
                </c:pt>
                <c:pt idx="5">
                  <c:v>Apoio pedagógico</c:v>
                </c:pt>
              </c:strCache>
            </c:strRef>
          </c:cat>
          <c:val>
            <c:numRef>
              <c:f>Ingresso!$B$79:$B$84</c:f>
              <c:numCache>
                <c:formatCode>General</c:formatCode>
                <c:ptCount val="6"/>
                <c:pt idx="0">
                  <c:v>14.0</c:v>
                </c:pt>
                <c:pt idx="1">
                  <c:v>13.0</c:v>
                </c:pt>
                <c:pt idx="2">
                  <c:v>5.0</c:v>
                </c:pt>
                <c:pt idx="3">
                  <c:v>3.0</c:v>
                </c:pt>
                <c:pt idx="4">
                  <c:v>2.0</c:v>
                </c:pt>
                <c:pt idx="5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2088355128"/>
        <c:axId val="-2088294568"/>
      </c:barChart>
      <c:catAx>
        <c:axId val="-2088355128"/>
        <c:scaling>
          <c:orientation val="minMax"/>
        </c:scaling>
        <c:delete val="0"/>
        <c:axPos val="l"/>
        <c:majorTickMark val="none"/>
        <c:minorTickMark val="none"/>
        <c:tickLblPos val="nextTo"/>
        <c:crossAx val="-2088294568"/>
        <c:crosses val="autoZero"/>
        <c:auto val="1"/>
        <c:lblAlgn val="ctr"/>
        <c:lblOffset val="100"/>
        <c:noMultiLvlLbl val="0"/>
      </c:catAx>
      <c:valAx>
        <c:axId val="-208829456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-2088355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0.12281</cdr:x>
      <cdr:y>0.9125</cdr:y>
    </cdr:from>
    <cdr:to>
      <cdr:x>0.25235</cdr:x>
      <cdr:y>0.9776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008112" y="5256584"/>
          <a:ext cx="1063416" cy="3750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/>
            <a:t>Graduação</a:t>
          </a:r>
        </a:p>
      </cdr:txBody>
    </cdr:sp>
  </cdr:relSizeAnchor>
  <cdr:relSizeAnchor xmlns:cdr="http://schemas.openxmlformats.org/drawingml/2006/chartDrawing">
    <cdr:from>
      <cdr:x>0.33333</cdr:x>
      <cdr:y>0.9125</cdr:y>
    </cdr:from>
    <cdr:to>
      <cdr:x>0.50313</cdr:x>
      <cdr:y>0.975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736304" y="5256584"/>
          <a:ext cx="1393857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/>
            <a:t>Pós-Graduação</a:t>
          </a:r>
        </a:p>
      </cdr:txBody>
    </cdr:sp>
  </cdr:relSizeAnchor>
  <cdr:relSizeAnchor xmlns:cdr="http://schemas.openxmlformats.org/drawingml/2006/chartDrawing">
    <cdr:from>
      <cdr:x>0.57895</cdr:x>
      <cdr:y>0.9125</cdr:y>
    </cdr:from>
    <cdr:to>
      <cdr:x>0.69693</cdr:x>
      <cdr:y>0.9625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752528" y="5256584"/>
          <a:ext cx="96850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/>
            <a:t>Pesquisa</a:t>
          </a:r>
        </a:p>
      </cdr:txBody>
    </cdr:sp>
  </cdr:relSizeAnchor>
  <cdr:relSizeAnchor xmlns:cdr="http://schemas.openxmlformats.org/drawingml/2006/chartDrawing">
    <cdr:from>
      <cdr:x>0.80702</cdr:x>
      <cdr:y>0.9125</cdr:y>
    </cdr:from>
    <cdr:to>
      <cdr:x>0.92982</cdr:x>
      <cdr:y>0.95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6624736" y="5256584"/>
          <a:ext cx="10081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/>
            <a:t>Extensão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E8B599-A906-4A72-8220-36987DC6493B}" type="datetimeFigureOut">
              <a:rPr lang="pt-BR" smtClean="0"/>
              <a:pPr/>
              <a:t>24/10/13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24/10/13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24/10/13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24/10/13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24/10/13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24/10/13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24/10/13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24/10/13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24/10/13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24/10/13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E8B599-A906-4A72-8220-36987DC6493B}" type="datetimeFigureOut">
              <a:rPr lang="pt-BR" smtClean="0"/>
              <a:pPr/>
              <a:t>24/10/13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E8B599-A906-4A72-8220-36987DC6493B}" type="datetimeFigureOut">
              <a:rPr lang="pt-BR" smtClean="0"/>
              <a:pPr/>
              <a:t>24/10/13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Dados do </a:t>
            </a:r>
            <a:r>
              <a:rPr lang="en-US" dirty="0" err="1" smtClean="0"/>
              <a:t>questionário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Câmara</a:t>
            </a:r>
            <a:r>
              <a:rPr lang="en-US" dirty="0" smtClean="0"/>
              <a:t> de </a:t>
            </a:r>
            <a:r>
              <a:rPr lang="en-US" dirty="0" err="1" smtClean="0"/>
              <a:t>Ensino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ABRUEM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8352928" cy="3960440"/>
          </a:xfrm>
        </p:spPr>
        <p:txBody>
          <a:bodyPr>
            <a:normAutofit/>
          </a:bodyPr>
          <a:lstStyle/>
          <a:p>
            <a:endParaRPr lang="en-US" sz="2200" dirty="0" smtClean="0">
              <a:solidFill>
                <a:schemeClr val="tx1"/>
              </a:solidFill>
            </a:endParaRPr>
          </a:p>
          <a:p>
            <a:pPr algn="just"/>
            <a:r>
              <a:rPr lang="en-US" sz="2200" dirty="0" smtClean="0">
                <a:solidFill>
                  <a:schemeClr val="tx1"/>
                </a:solidFill>
              </a:rPr>
              <a:t>Carlos Alberto Pereira da Silva - </a:t>
            </a:r>
            <a:r>
              <a:rPr lang="en-US" sz="2200" dirty="0" err="1" smtClean="0">
                <a:solidFill>
                  <a:schemeClr val="tx1"/>
                </a:solidFill>
              </a:rPr>
              <a:t>Reitor</a:t>
            </a:r>
            <a:r>
              <a:rPr lang="en-US" sz="2200" dirty="0" smtClean="0">
                <a:solidFill>
                  <a:schemeClr val="tx1"/>
                </a:solidFill>
              </a:rPr>
              <a:t> da UESPI</a:t>
            </a:r>
          </a:p>
          <a:p>
            <a:pPr algn="just"/>
            <a:r>
              <a:rPr lang="pt-BR" sz="2200" dirty="0" smtClean="0">
                <a:solidFill>
                  <a:schemeClr val="tx1"/>
                </a:solidFill>
              </a:rPr>
              <a:t>Carlos Eduardo de Souza Gonçalves </a:t>
            </a:r>
            <a:r>
              <a:rPr lang="pt-BR" sz="2200" dirty="0">
                <a:solidFill>
                  <a:schemeClr val="tx1"/>
                </a:solidFill>
              </a:rPr>
              <a:t>– </a:t>
            </a:r>
            <a:r>
              <a:rPr lang="pt-BR" sz="2200" dirty="0" smtClean="0">
                <a:solidFill>
                  <a:schemeClr val="tx1"/>
                </a:solidFill>
              </a:rPr>
              <a:t>UEA</a:t>
            </a:r>
          </a:p>
          <a:p>
            <a:pPr algn="just"/>
            <a:r>
              <a:rPr lang="pt-BR" sz="2200" dirty="0" smtClean="0">
                <a:solidFill>
                  <a:schemeClr val="tx1"/>
                </a:solidFill>
              </a:rPr>
              <a:t>Izabel </a:t>
            </a:r>
            <a:r>
              <a:rPr lang="pt-BR" sz="2200" dirty="0">
                <a:solidFill>
                  <a:schemeClr val="tx1"/>
                </a:solidFill>
              </a:rPr>
              <a:t>Avelar – </a:t>
            </a:r>
            <a:r>
              <a:rPr lang="pt-BR" sz="2200" dirty="0" smtClean="0">
                <a:solidFill>
                  <a:schemeClr val="tx1"/>
                </a:solidFill>
              </a:rPr>
              <a:t>UPE</a:t>
            </a:r>
          </a:p>
          <a:p>
            <a:pPr algn="just"/>
            <a:r>
              <a:rPr lang="pt-BR" sz="2200" dirty="0" smtClean="0">
                <a:solidFill>
                  <a:schemeClr val="tx1"/>
                </a:solidFill>
              </a:rPr>
              <a:t>Luciano </a:t>
            </a:r>
            <a:r>
              <a:rPr lang="pt-BR" sz="2200" dirty="0" err="1">
                <a:solidFill>
                  <a:schemeClr val="tx1"/>
                </a:solidFill>
              </a:rPr>
              <a:t>Hack</a:t>
            </a:r>
            <a:r>
              <a:rPr lang="pt-BR" sz="2200" dirty="0">
                <a:solidFill>
                  <a:schemeClr val="tx1"/>
                </a:solidFill>
              </a:rPr>
              <a:t> – </a:t>
            </a:r>
            <a:r>
              <a:rPr lang="pt-BR" sz="2200" dirty="0" smtClean="0">
                <a:solidFill>
                  <a:schemeClr val="tx1"/>
                </a:solidFill>
              </a:rPr>
              <a:t>UDESC</a:t>
            </a:r>
          </a:p>
          <a:p>
            <a:pPr algn="just"/>
            <a:r>
              <a:rPr lang="pt-BR" sz="2200" dirty="0" smtClean="0">
                <a:solidFill>
                  <a:schemeClr val="tx1"/>
                </a:solidFill>
              </a:rPr>
              <a:t>Anete </a:t>
            </a:r>
            <a:r>
              <a:rPr lang="pt-BR" sz="2200" dirty="0">
                <a:solidFill>
                  <a:schemeClr val="tx1"/>
                </a:solidFill>
              </a:rPr>
              <a:t>Marília Pereira – </a:t>
            </a:r>
            <a:r>
              <a:rPr lang="pt-BR" sz="2200" dirty="0" smtClean="0">
                <a:solidFill>
                  <a:schemeClr val="tx1"/>
                </a:solidFill>
              </a:rPr>
              <a:t>UNIMONTES</a:t>
            </a:r>
          </a:p>
          <a:p>
            <a:pPr algn="just"/>
            <a:r>
              <a:rPr lang="pt-BR" sz="2200" dirty="0" smtClean="0">
                <a:solidFill>
                  <a:schemeClr val="tx1"/>
                </a:solidFill>
              </a:rPr>
              <a:t>Ana </a:t>
            </a:r>
            <a:r>
              <a:rPr lang="pt-BR" sz="2200" dirty="0">
                <a:solidFill>
                  <a:schemeClr val="tx1"/>
                </a:solidFill>
              </a:rPr>
              <a:t>Maria Di </a:t>
            </a:r>
            <a:r>
              <a:rPr lang="pt-BR" sz="2200" dirty="0" err="1">
                <a:solidFill>
                  <a:schemeClr val="tx1"/>
                </a:solidFill>
              </a:rPr>
              <a:t>Renzo</a:t>
            </a:r>
            <a:r>
              <a:rPr lang="pt-BR" sz="2200" dirty="0">
                <a:solidFill>
                  <a:schemeClr val="tx1"/>
                </a:solidFill>
              </a:rPr>
              <a:t> – </a:t>
            </a:r>
            <a:r>
              <a:rPr lang="pt-BR" sz="2200" dirty="0" smtClean="0">
                <a:solidFill>
                  <a:schemeClr val="tx1"/>
                </a:solidFill>
              </a:rPr>
              <a:t>UNEMAT</a:t>
            </a:r>
          </a:p>
          <a:p>
            <a:pPr algn="just"/>
            <a:r>
              <a:rPr lang="pt-BR" sz="2200" dirty="0" err="1" smtClean="0">
                <a:solidFill>
                  <a:schemeClr val="tx1"/>
                </a:solidFill>
              </a:rPr>
              <a:t>Ludoviko</a:t>
            </a:r>
            <a:r>
              <a:rPr lang="pt-BR" sz="2200" dirty="0" smtClean="0">
                <a:solidFill>
                  <a:schemeClr val="tx1"/>
                </a:solidFill>
              </a:rPr>
              <a:t> </a:t>
            </a:r>
            <a:r>
              <a:rPr lang="pt-BR" sz="2200" dirty="0" err="1">
                <a:solidFill>
                  <a:schemeClr val="tx1"/>
                </a:solidFill>
              </a:rPr>
              <a:t>Carnascialli</a:t>
            </a:r>
            <a:r>
              <a:rPr lang="pt-BR" sz="2200" dirty="0">
                <a:solidFill>
                  <a:schemeClr val="tx1"/>
                </a:solidFill>
              </a:rPr>
              <a:t> dos Santos </a:t>
            </a:r>
            <a:r>
              <a:rPr lang="pt-BR" sz="2200" dirty="0">
                <a:solidFill>
                  <a:schemeClr val="bg1"/>
                </a:solidFill>
              </a:rPr>
              <a:t>– </a:t>
            </a:r>
            <a:r>
              <a:rPr lang="pt-BR" sz="2200" dirty="0" smtClean="0">
                <a:solidFill>
                  <a:schemeClr val="bg1"/>
                </a:solidFill>
              </a:rPr>
              <a:t>UEL</a:t>
            </a:r>
          </a:p>
          <a:p>
            <a:pPr algn="just"/>
            <a:r>
              <a:rPr lang="pt-BR" sz="2200" dirty="0" err="1" smtClean="0">
                <a:solidFill>
                  <a:schemeClr val="bg1"/>
                </a:solidFill>
              </a:rPr>
              <a:t>Jackelyne</a:t>
            </a:r>
            <a:r>
              <a:rPr lang="pt-BR" sz="2200" dirty="0" smtClean="0">
                <a:solidFill>
                  <a:schemeClr val="bg1"/>
                </a:solidFill>
              </a:rPr>
              <a:t> Corr</a:t>
            </a:r>
            <a:r>
              <a:rPr lang="pt-BR" sz="2200" dirty="0" smtClean="0">
                <a:solidFill>
                  <a:schemeClr val="bg1"/>
                </a:solidFill>
              </a:rPr>
              <a:t>êa Veneza - UNESPA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ii) </a:t>
            </a:r>
            <a:r>
              <a:rPr lang="en-US" dirty="0" err="1" smtClean="0"/>
              <a:t>Permanência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9574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9600" dirty="0" smtClean="0"/>
              <a:t>16,45%</a:t>
            </a:r>
          </a:p>
          <a:p>
            <a:pPr algn="ctr">
              <a:buNone/>
            </a:pPr>
            <a:r>
              <a:rPr lang="en-US" sz="2800" dirty="0" smtClean="0"/>
              <a:t>(</a:t>
            </a:r>
            <a:r>
              <a:rPr lang="en-US" sz="2800" dirty="0" err="1" smtClean="0"/>
              <a:t>Média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Taxa</a:t>
            </a:r>
            <a:r>
              <a:rPr lang="en-US" sz="2800" dirty="0" smtClean="0"/>
              <a:t> de </a:t>
            </a:r>
            <a:r>
              <a:rPr lang="en-US" sz="2800" dirty="0" err="1" smtClean="0"/>
              <a:t>Evasão</a:t>
            </a:r>
            <a:r>
              <a:rPr lang="en-US" sz="2800" dirty="0" smtClean="0"/>
              <a:t> </a:t>
            </a:r>
            <a:r>
              <a:rPr lang="en-US" sz="2800" dirty="0" err="1" smtClean="0"/>
              <a:t>Média</a:t>
            </a:r>
            <a:r>
              <a:rPr lang="en-US" sz="2800" dirty="0" smtClean="0"/>
              <a:t> das </a:t>
            </a:r>
            <a:r>
              <a:rPr lang="en-US" sz="2800" dirty="0" err="1" smtClean="0"/>
              <a:t>Instituições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responderam</a:t>
            </a:r>
            <a:r>
              <a:rPr lang="en-US" sz="2800" dirty="0" smtClean="0"/>
              <a:t> </a:t>
            </a:r>
            <a:r>
              <a:rPr lang="en-US" sz="2800" dirty="0" err="1" smtClean="0"/>
              <a:t>ao</a:t>
            </a:r>
            <a:r>
              <a:rPr lang="en-US" sz="2800" dirty="0" smtClean="0"/>
              <a:t> </a:t>
            </a:r>
            <a:r>
              <a:rPr lang="en-US" sz="2800" dirty="0" err="1" smtClean="0"/>
              <a:t>questionário</a:t>
            </a:r>
            <a:r>
              <a:rPr lang="en-US" sz="2800" dirty="0" smtClean="0"/>
              <a:t>)</a:t>
            </a:r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Permanência</a:t>
            </a:r>
            <a:endParaRPr lang="pt-BR" dirty="0"/>
          </a:p>
        </p:txBody>
      </p:sp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457200" y="4262256"/>
            <a:ext cx="8229600" cy="2595744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1,3% a 38,37%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Faixa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Evasão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Média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Instituições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responderam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questionário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467544" y="332656"/>
          <a:ext cx="8352928" cy="6048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465804001"/>
              </p:ext>
            </p:extLst>
          </p:nvPr>
        </p:nvGraphicFramePr>
        <p:xfrm>
          <a:off x="539552" y="404664"/>
          <a:ext cx="8208911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395536" y="332656"/>
          <a:ext cx="835292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102844535"/>
              </p:ext>
            </p:extLst>
          </p:nvPr>
        </p:nvGraphicFramePr>
        <p:xfrm>
          <a:off x="467544" y="332656"/>
          <a:ext cx="820891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539552" y="404664"/>
          <a:ext cx="813690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398059286"/>
              </p:ext>
            </p:extLst>
          </p:nvPr>
        </p:nvGraphicFramePr>
        <p:xfrm>
          <a:off x="611560" y="260648"/>
          <a:ext cx="8208912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576386448"/>
              </p:ext>
            </p:extLst>
          </p:nvPr>
        </p:nvGraphicFramePr>
        <p:xfrm>
          <a:off x="539552" y="332656"/>
          <a:ext cx="80648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51520" y="479715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(*) </a:t>
            </a:r>
            <a:r>
              <a:rPr lang="en-US" sz="2400" dirty="0" err="1" smtClean="0"/>
              <a:t>Proveniente</a:t>
            </a:r>
            <a:r>
              <a:rPr lang="en-US" sz="2400" dirty="0" smtClean="0"/>
              <a:t> de </a:t>
            </a:r>
            <a:r>
              <a:rPr lang="en-US" sz="2400" dirty="0" err="1" smtClean="0"/>
              <a:t>programas</a:t>
            </a:r>
            <a:r>
              <a:rPr lang="en-US" sz="2400" dirty="0" smtClean="0"/>
              <a:t> do </a:t>
            </a:r>
            <a:r>
              <a:rPr lang="en-US" sz="2400" dirty="0" err="1" smtClean="0"/>
              <a:t>Ministério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Educação</a:t>
            </a:r>
            <a:r>
              <a:rPr lang="en-US" sz="2400" dirty="0" smtClean="0"/>
              <a:t> (MEC) e </a:t>
            </a:r>
            <a:r>
              <a:rPr lang="en-US" sz="2400" dirty="0" err="1" smtClean="0"/>
              <a:t>outros</a:t>
            </a:r>
            <a:r>
              <a:rPr lang="en-US" sz="2400" dirty="0" smtClean="0"/>
              <a:t> </a:t>
            </a:r>
            <a:r>
              <a:rPr lang="en-US" sz="2400" dirty="0" err="1" smtClean="0"/>
              <a:t>órgãos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CNPq</a:t>
            </a:r>
            <a:r>
              <a:rPr lang="en-US" sz="2400" dirty="0" smtClean="0"/>
              <a:t>, </a:t>
            </a:r>
            <a:r>
              <a:rPr lang="en-US" sz="2400" dirty="0" err="1" smtClean="0"/>
              <a:t>Ministério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Saúde</a:t>
            </a:r>
            <a:r>
              <a:rPr lang="en-US" sz="2400" dirty="0" smtClean="0"/>
              <a:t> (MS): PIBIC, PIBID, PROEXT, PET, PET-SAÚDE, LIFE etc.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799534595"/>
              </p:ext>
            </p:extLst>
          </p:nvPr>
        </p:nvGraphicFramePr>
        <p:xfrm>
          <a:off x="539552" y="260648"/>
          <a:ext cx="8136904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619672" y="5036983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(*) </a:t>
            </a:r>
            <a:r>
              <a:rPr lang="en-US" sz="2400" dirty="0" err="1" smtClean="0"/>
              <a:t>Executado</a:t>
            </a:r>
            <a:r>
              <a:rPr lang="en-US" sz="2400" dirty="0" smtClean="0"/>
              <a:t> com </a:t>
            </a:r>
            <a:r>
              <a:rPr lang="en-US" sz="2400" dirty="0" err="1" smtClean="0"/>
              <a:t>recursos</a:t>
            </a:r>
            <a:r>
              <a:rPr lang="en-US" sz="2400" dirty="0" smtClean="0"/>
              <a:t> </a:t>
            </a:r>
            <a:r>
              <a:rPr lang="en-US" sz="2400" dirty="0" err="1" smtClean="0"/>
              <a:t>próprios</a:t>
            </a:r>
            <a:r>
              <a:rPr lang="en-US" sz="2400" dirty="0" smtClean="0"/>
              <a:t> </a:t>
            </a:r>
            <a:r>
              <a:rPr lang="en-US" sz="2400" dirty="0" err="1" smtClean="0"/>
              <a:t>através</a:t>
            </a:r>
            <a:r>
              <a:rPr lang="en-US" sz="2400" dirty="0" smtClean="0"/>
              <a:t> de </a:t>
            </a:r>
            <a:r>
              <a:rPr lang="en-US" sz="2400" dirty="0" err="1" smtClean="0"/>
              <a:t>ciclos</a:t>
            </a:r>
            <a:r>
              <a:rPr lang="en-US" sz="2400" dirty="0" smtClean="0"/>
              <a:t> de </a:t>
            </a:r>
            <a:r>
              <a:rPr lang="en-US" sz="2400" dirty="0" err="1" smtClean="0"/>
              <a:t>Seminários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utilizando</a:t>
            </a:r>
            <a:r>
              <a:rPr lang="en-US" sz="2400" dirty="0" smtClean="0"/>
              <a:t> </a:t>
            </a:r>
            <a:r>
              <a:rPr lang="en-US" sz="2400" dirty="0" err="1" smtClean="0"/>
              <a:t>recursos</a:t>
            </a:r>
            <a:r>
              <a:rPr lang="en-US" sz="2400" dirty="0" smtClean="0"/>
              <a:t> do </a:t>
            </a:r>
            <a:r>
              <a:rPr lang="en-US" sz="2400" dirty="0" err="1" smtClean="0"/>
              <a:t>Ensino</a:t>
            </a:r>
            <a:r>
              <a:rPr lang="en-US" sz="2400" dirty="0" smtClean="0"/>
              <a:t> à </a:t>
            </a:r>
            <a:r>
              <a:rPr lang="en-US" sz="2400" dirty="0" err="1" smtClean="0"/>
              <a:t>Distância</a:t>
            </a:r>
            <a:r>
              <a:rPr lang="en-US" sz="2400" dirty="0" smtClean="0"/>
              <a:t> (</a:t>
            </a:r>
            <a:r>
              <a:rPr lang="en-US" sz="2400" dirty="0" err="1" smtClean="0"/>
              <a:t>EaD</a:t>
            </a:r>
            <a:r>
              <a:rPr lang="en-US" sz="2400" dirty="0" smtClean="0"/>
              <a:t>).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81328"/>
            <a:ext cx="8712968" cy="511602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 </a:t>
            </a:r>
            <a:r>
              <a:rPr lang="en-US" dirty="0" err="1" smtClean="0"/>
              <a:t>questionário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respondido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20 </a:t>
            </a:r>
            <a:r>
              <a:rPr lang="en-US" dirty="0" err="1" smtClean="0"/>
              <a:t>instituições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Região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: UDESC, UEL, UENP, UEPG, UERGS.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Região</a:t>
            </a:r>
            <a:r>
              <a:rPr lang="en-US" dirty="0" smtClean="0"/>
              <a:t> </a:t>
            </a:r>
            <a:r>
              <a:rPr lang="en-US" dirty="0" err="1" smtClean="0"/>
              <a:t>Sudeste</a:t>
            </a:r>
            <a:r>
              <a:rPr lang="en-US" dirty="0" smtClean="0"/>
              <a:t>: UEMG, UERJ, UMSCS, UNIMONTES.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Região</a:t>
            </a:r>
            <a:r>
              <a:rPr lang="en-US" dirty="0" smtClean="0"/>
              <a:t> Centro-</a:t>
            </a:r>
            <a:r>
              <a:rPr lang="en-US" dirty="0" err="1" smtClean="0"/>
              <a:t>Oeste:UNEMAT</a:t>
            </a:r>
            <a:r>
              <a:rPr lang="en-US" dirty="0" smtClean="0"/>
              <a:t>, UNICENTRO.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Região</a:t>
            </a:r>
            <a:r>
              <a:rPr lang="en-US" dirty="0" smtClean="0"/>
              <a:t> Norte: UEA, UEAP, UEPA, UNITINS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Região</a:t>
            </a:r>
            <a:r>
              <a:rPr lang="en-US" dirty="0" smtClean="0"/>
              <a:t> </a:t>
            </a:r>
            <a:r>
              <a:rPr lang="en-US" dirty="0" err="1" smtClean="0"/>
              <a:t>Nordeste</a:t>
            </a:r>
            <a:r>
              <a:rPr lang="en-US" dirty="0" smtClean="0"/>
              <a:t>: UEFS, UESC, UESPI, UNEAL, UPE.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Considerações</a:t>
            </a:r>
            <a:r>
              <a:rPr lang="en-US" dirty="0" smtClean="0"/>
              <a:t> </a:t>
            </a:r>
            <a:r>
              <a:rPr lang="en-US" dirty="0" err="1" smtClean="0"/>
              <a:t>preliminares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iii) </a:t>
            </a:r>
            <a:r>
              <a:rPr lang="en-US" dirty="0" err="1" smtClean="0"/>
              <a:t>Mobilidade</a:t>
            </a:r>
            <a:r>
              <a:rPr lang="en-US" dirty="0" smtClean="0"/>
              <a:t> </a:t>
            </a:r>
            <a:r>
              <a:rPr lang="en-US" dirty="0" err="1" smtClean="0"/>
              <a:t>acadêmica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534706385"/>
              </p:ext>
            </p:extLst>
          </p:nvPr>
        </p:nvGraphicFramePr>
        <p:xfrm>
          <a:off x="395536" y="404664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384548652"/>
              </p:ext>
            </p:extLst>
          </p:nvPr>
        </p:nvGraphicFramePr>
        <p:xfrm>
          <a:off x="1043608" y="404664"/>
          <a:ext cx="748883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971600" y="5733256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Obs.: A </a:t>
            </a:r>
            <a:r>
              <a:rPr lang="en-US" sz="2800" dirty="0" err="1" smtClean="0"/>
              <a:t>maior</a:t>
            </a:r>
            <a:r>
              <a:rPr lang="en-US" sz="2800" dirty="0" smtClean="0"/>
              <a:t> parte das IES </a:t>
            </a:r>
            <a:r>
              <a:rPr lang="en-US" sz="2800" dirty="0" err="1" smtClean="0"/>
              <a:t>participam</a:t>
            </a:r>
            <a:r>
              <a:rPr lang="en-US" sz="2800" dirty="0" smtClean="0"/>
              <a:t> do </a:t>
            </a:r>
            <a:r>
              <a:rPr lang="en-US" sz="2800" dirty="0" err="1" smtClean="0"/>
              <a:t>Programa</a:t>
            </a:r>
            <a:r>
              <a:rPr lang="en-US" sz="2800" dirty="0" smtClean="0"/>
              <a:t> </a:t>
            </a:r>
            <a:r>
              <a:rPr lang="en-US" sz="2800" dirty="0" err="1" smtClean="0"/>
              <a:t>Ciência</a:t>
            </a:r>
            <a:r>
              <a:rPr lang="en-US" sz="2800" dirty="0" smtClean="0"/>
              <a:t> </a:t>
            </a:r>
            <a:r>
              <a:rPr lang="en-US" sz="2800" dirty="0" err="1" smtClean="0"/>
              <a:t>sem</a:t>
            </a:r>
            <a:r>
              <a:rPr lang="en-US" sz="2800" dirty="0" smtClean="0"/>
              <a:t> </a:t>
            </a:r>
            <a:r>
              <a:rPr lang="en-US" sz="2800" dirty="0" err="1" smtClean="0"/>
              <a:t>Fronteiras</a:t>
            </a:r>
            <a:r>
              <a:rPr lang="en-US" sz="2800" dirty="0" smtClean="0"/>
              <a:t>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4153261310"/>
              </p:ext>
            </p:extLst>
          </p:nvPr>
        </p:nvGraphicFramePr>
        <p:xfrm>
          <a:off x="467544" y="548680"/>
          <a:ext cx="8208912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9600" dirty="0" smtClean="0"/>
              <a:t>19</a:t>
            </a:r>
            <a:endParaRPr lang="en-US" sz="2400" dirty="0" smtClean="0"/>
          </a:p>
          <a:p>
            <a:pPr algn="ctr">
              <a:buNone/>
            </a:pPr>
            <a:r>
              <a:rPr lang="en-US" sz="2800" dirty="0" smtClean="0"/>
              <a:t>É a </a:t>
            </a:r>
            <a:r>
              <a:rPr lang="en-US" sz="2800" dirty="0" err="1" smtClean="0"/>
              <a:t>média</a:t>
            </a:r>
            <a:r>
              <a:rPr lang="en-US" sz="2800" dirty="0" smtClean="0"/>
              <a:t> de </a:t>
            </a:r>
            <a:r>
              <a:rPr lang="en-US" sz="2800" dirty="0" err="1" smtClean="0"/>
              <a:t>Universidades</a:t>
            </a:r>
            <a:r>
              <a:rPr lang="en-US" sz="2800" dirty="0" smtClean="0"/>
              <a:t> </a:t>
            </a:r>
            <a:r>
              <a:rPr lang="en-US" sz="2800" dirty="0" err="1" smtClean="0"/>
              <a:t>Estrangeiras</a:t>
            </a:r>
            <a:r>
              <a:rPr lang="en-US" sz="2800" dirty="0" smtClean="0"/>
              <a:t> </a:t>
            </a:r>
            <a:r>
              <a:rPr lang="en-US" sz="2800" dirty="0" err="1" smtClean="0"/>
              <a:t>parceiras</a:t>
            </a:r>
            <a:r>
              <a:rPr lang="en-US" sz="2800" dirty="0" smtClean="0"/>
              <a:t> com as </a:t>
            </a:r>
            <a:r>
              <a:rPr lang="en-US" sz="2800" dirty="0" err="1" smtClean="0"/>
              <a:t>Universidades</a:t>
            </a:r>
            <a:r>
              <a:rPr lang="en-US" sz="2800" dirty="0" smtClean="0"/>
              <a:t> </a:t>
            </a:r>
            <a:r>
              <a:rPr lang="en-US" sz="2800" dirty="0" err="1" smtClean="0"/>
              <a:t>pesquisadas</a:t>
            </a:r>
            <a:endParaRPr lang="en-US" sz="2800" dirty="0" smtClean="0"/>
          </a:p>
          <a:p>
            <a:pPr algn="ctr">
              <a:buNone/>
            </a:pPr>
            <a:r>
              <a:rPr lang="en-US" sz="9600" dirty="0" smtClean="0"/>
              <a:t>2 a 150</a:t>
            </a:r>
          </a:p>
          <a:p>
            <a:pPr algn="ctr">
              <a:buNone/>
            </a:pPr>
            <a:r>
              <a:rPr lang="en-US" sz="2800" dirty="0" smtClean="0"/>
              <a:t>São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números</a:t>
            </a:r>
            <a:r>
              <a:rPr lang="en-US" sz="2800" dirty="0" smtClean="0"/>
              <a:t> de </a:t>
            </a:r>
            <a:r>
              <a:rPr lang="en-US" sz="2800" dirty="0" err="1" smtClean="0"/>
              <a:t>Universidades</a:t>
            </a:r>
            <a:r>
              <a:rPr lang="en-US" sz="2800" dirty="0" smtClean="0"/>
              <a:t> </a:t>
            </a:r>
            <a:r>
              <a:rPr lang="en-US" sz="2800" dirty="0" err="1" smtClean="0"/>
              <a:t>Estrangeiras</a:t>
            </a:r>
            <a:r>
              <a:rPr lang="en-US" sz="2800" dirty="0" smtClean="0"/>
              <a:t> </a:t>
            </a:r>
            <a:r>
              <a:rPr lang="en-US" sz="2800" dirty="0" err="1" smtClean="0"/>
              <a:t>parceiras</a:t>
            </a:r>
            <a:r>
              <a:rPr lang="en-US" sz="2800" dirty="0" smtClean="0"/>
              <a:t> com as </a:t>
            </a:r>
            <a:r>
              <a:rPr lang="en-US" sz="2800" dirty="0" err="1" smtClean="0"/>
              <a:t>Universidades</a:t>
            </a:r>
            <a:r>
              <a:rPr lang="en-US" sz="2800" dirty="0" smtClean="0"/>
              <a:t> </a:t>
            </a:r>
            <a:r>
              <a:rPr lang="en-US" sz="2800" dirty="0" err="1" smtClean="0"/>
              <a:t>pesquisadas</a:t>
            </a:r>
            <a:r>
              <a:rPr lang="en-US" sz="2800" dirty="0" smtClean="0"/>
              <a:t> </a:t>
            </a:r>
          </a:p>
          <a:p>
            <a:pPr algn="ctr">
              <a:buNone/>
            </a:pPr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Convênios</a:t>
            </a:r>
            <a:r>
              <a:rPr lang="en-US" sz="3200" dirty="0" smtClean="0"/>
              <a:t> com </a:t>
            </a:r>
            <a:r>
              <a:rPr lang="en-US" sz="3200" dirty="0" err="1" smtClean="0"/>
              <a:t>Universidades</a:t>
            </a:r>
            <a:r>
              <a:rPr lang="en-US" sz="3200" dirty="0" smtClean="0"/>
              <a:t> </a:t>
            </a:r>
            <a:r>
              <a:rPr lang="en-US" sz="3200" dirty="0" err="1" smtClean="0"/>
              <a:t>Estrangeiras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iv) </a:t>
            </a:r>
            <a:r>
              <a:rPr lang="en-US" dirty="0" err="1" smtClean="0"/>
              <a:t>Avaliação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545536492"/>
              </p:ext>
            </p:extLst>
          </p:nvPr>
        </p:nvGraphicFramePr>
        <p:xfrm>
          <a:off x="467544" y="404664"/>
          <a:ext cx="820891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/>
          <a:lstStyle/>
          <a:p>
            <a:pPr algn="ctr">
              <a:buNone/>
            </a:pPr>
            <a:r>
              <a:rPr lang="en-US" sz="9600" dirty="0" smtClean="0"/>
              <a:t>100%</a:t>
            </a:r>
          </a:p>
          <a:p>
            <a:pPr algn="ctr">
              <a:buNone/>
            </a:pPr>
            <a:r>
              <a:rPr lang="en-US" sz="3200" dirty="0" smtClean="0"/>
              <a:t>É o </a:t>
            </a:r>
            <a:r>
              <a:rPr lang="en-US" sz="3200" dirty="0" err="1" smtClean="0"/>
              <a:t>percentual</a:t>
            </a:r>
            <a:r>
              <a:rPr lang="en-US" sz="3200" dirty="0" smtClean="0"/>
              <a:t> de IES </a:t>
            </a:r>
            <a:r>
              <a:rPr lang="en-US" sz="3200" dirty="0" err="1" smtClean="0"/>
              <a:t>autorizadas</a:t>
            </a:r>
            <a:r>
              <a:rPr lang="en-US" sz="3200" dirty="0" smtClean="0"/>
              <a:t> </a:t>
            </a:r>
            <a:r>
              <a:rPr lang="en-US" sz="3200" dirty="0" err="1" smtClean="0"/>
              <a:t>pelos</a:t>
            </a:r>
            <a:r>
              <a:rPr lang="en-US" sz="3200" dirty="0" smtClean="0"/>
              <a:t> CEEs</a:t>
            </a:r>
          </a:p>
          <a:p>
            <a:pPr algn="ctr">
              <a:buNone/>
            </a:pPr>
            <a:r>
              <a:rPr lang="en-US" sz="3600" dirty="0" smtClean="0"/>
              <a:t>A </a:t>
            </a:r>
            <a:r>
              <a:rPr lang="en-US" sz="3600" dirty="0" err="1" smtClean="0"/>
              <a:t>adesão</a:t>
            </a:r>
            <a:r>
              <a:rPr lang="en-US" sz="3600" dirty="0" smtClean="0"/>
              <a:t> </a:t>
            </a:r>
            <a:r>
              <a:rPr lang="en-US" sz="3600" dirty="0" err="1" smtClean="0"/>
              <a:t>ao</a:t>
            </a:r>
            <a:r>
              <a:rPr lang="en-US" sz="3600" dirty="0" smtClean="0"/>
              <a:t> SINAES </a:t>
            </a:r>
            <a:r>
              <a:rPr lang="en-US" sz="3600" dirty="0" err="1" smtClean="0"/>
              <a:t>varia</a:t>
            </a:r>
            <a:r>
              <a:rPr lang="en-US" sz="3600" dirty="0" smtClean="0"/>
              <a:t> de </a:t>
            </a:r>
            <a:r>
              <a:rPr lang="en-US" sz="3600" dirty="0" err="1" smtClean="0"/>
              <a:t>instituição</a:t>
            </a:r>
            <a:r>
              <a:rPr lang="en-US" sz="3600" dirty="0" smtClean="0"/>
              <a:t>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instituição</a:t>
            </a:r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Adesão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SINAES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795500717"/>
              </p:ext>
            </p:extLst>
          </p:nvPr>
        </p:nvGraphicFramePr>
        <p:xfrm>
          <a:off x="611560" y="332656"/>
          <a:ext cx="799288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395536" y="404664"/>
          <a:ext cx="8280919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I) </a:t>
            </a:r>
            <a:r>
              <a:rPr lang="en-US" dirty="0" err="1" smtClean="0"/>
              <a:t>Ingresso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instituição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II) </a:t>
            </a:r>
            <a:r>
              <a:rPr lang="en-US" dirty="0" err="1" smtClean="0"/>
              <a:t>Permanência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instituição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III) </a:t>
            </a:r>
            <a:r>
              <a:rPr lang="en-US" dirty="0" err="1" smtClean="0"/>
              <a:t>Mobilidade</a:t>
            </a:r>
            <a:r>
              <a:rPr lang="en-US" dirty="0" smtClean="0"/>
              <a:t> </a:t>
            </a:r>
            <a:r>
              <a:rPr lang="en-US" dirty="0" err="1" smtClean="0"/>
              <a:t>acadêmica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IV) </a:t>
            </a:r>
            <a:r>
              <a:rPr lang="en-US" dirty="0" err="1" smtClean="0"/>
              <a:t>Avaliação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Foco</a:t>
            </a:r>
            <a:r>
              <a:rPr lang="en-US" dirty="0" smtClean="0"/>
              <a:t> do </a:t>
            </a:r>
            <a:r>
              <a:rPr lang="en-US" dirty="0" err="1" smtClean="0"/>
              <a:t>questionário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972008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Os dados </a:t>
            </a:r>
            <a:r>
              <a:rPr lang="en-US" dirty="0" err="1" smtClean="0"/>
              <a:t>aqui</a:t>
            </a:r>
            <a:r>
              <a:rPr lang="en-US" dirty="0" smtClean="0"/>
              <a:t> </a:t>
            </a:r>
            <a:r>
              <a:rPr lang="en-US" dirty="0" err="1" smtClean="0"/>
              <a:t>apresentados</a:t>
            </a:r>
            <a:r>
              <a:rPr lang="en-US" dirty="0" smtClean="0"/>
              <a:t> </a:t>
            </a:r>
            <a:r>
              <a:rPr lang="en-US" dirty="0" err="1" smtClean="0"/>
              <a:t>demonstram</a:t>
            </a:r>
            <a:r>
              <a:rPr lang="en-US" dirty="0" smtClean="0"/>
              <a:t> a </a:t>
            </a:r>
            <a:r>
              <a:rPr lang="en-US" dirty="0" err="1" smtClean="0"/>
              <a:t>análise</a:t>
            </a:r>
            <a:r>
              <a:rPr lang="en-US" dirty="0" smtClean="0"/>
              <a:t> das </a:t>
            </a:r>
            <a:r>
              <a:rPr lang="en-US" dirty="0" err="1" smtClean="0"/>
              <a:t>respostas</a:t>
            </a:r>
            <a:r>
              <a:rPr lang="en-US" dirty="0" smtClean="0"/>
              <a:t> </a:t>
            </a:r>
            <a:r>
              <a:rPr lang="en-US" dirty="0" err="1" smtClean="0"/>
              <a:t>dadas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questionário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20 </a:t>
            </a:r>
            <a:r>
              <a:rPr lang="en-US" dirty="0" err="1" smtClean="0"/>
              <a:t>instituições</a:t>
            </a:r>
            <a:r>
              <a:rPr lang="en-US" dirty="0" smtClean="0"/>
              <a:t> de </a:t>
            </a:r>
            <a:r>
              <a:rPr lang="en-US" dirty="0" err="1" smtClean="0"/>
              <a:t>ensino</a:t>
            </a:r>
            <a:r>
              <a:rPr lang="en-US" dirty="0" smtClean="0"/>
              <a:t> superior, </a:t>
            </a:r>
            <a:r>
              <a:rPr lang="en-US" dirty="0" err="1" smtClean="0"/>
              <a:t>integrantes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ABRUEM.</a:t>
            </a:r>
          </a:p>
          <a:p>
            <a:pPr algn="just">
              <a:buNone/>
            </a:pPr>
            <a:r>
              <a:rPr lang="en-US" dirty="0" smtClean="0"/>
              <a:t>Com </a:t>
            </a:r>
            <a:r>
              <a:rPr lang="en-US" dirty="0" err="1" smtClean="0"/>
              <a:t>estes</a:t>
            </a:r>
            <a:r>
              <a:rPr lang="en-US" dirty="0" smtClean="0"/>
              <a:t> dados 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instituição</a:t>
            </a:r>
            <a:r>
              <a:rPr lang="en-US" dirty="0" smtClean="0"/>
              <a:t> </a:t>
            </a:r>
            <a:r>
              <a:rPr lang="en-US" dirty="0" err="1" smtClean="0"/>
              <a:t>possa</a:t>
            </a:r>
            <a:r>
              <a:rPr lang="en-US" dirty="0" smtClean="0"/>
              <a:t> </a:t>
            </a:r>
            <a:r>
              <a:rPr lang="en-US" dirty="0" err="1" smtClean="0"/>
              <a:t>apresentar</a:t>
            </a:r>
            <a:r>
              <a:rPr lang="en-US" dirty="0" smtClean="0"/>
              <a:t> um </a:t>
            </a:r>
            <a:r>
              <a:rPr lang="en-US" dirty="0" err="1" smtClean="0"/>
              <a:t>olhar</a:t>
            </a:r>
            <a:r>
              <a:rPr lang="en-US" dirty="0" smtClean="0"/>
              <a:t> </a:t>
            </a:r>
            <a:r>
              <a:rPr lang="en-US" dirty="0" err="1" smtClean="0"/>
              <a:t>diferenciado</a:t>
            </a:r>
            <a:r>
              <a:rPr lang="en-US" dirty="0" smtClean="0"/>
              <a:t>, </a:t>
            </a:r>
            <a:r>
              <a:rPr lang="en-US" dirty="0" err="1" smtClean="0"/>
              <a:t>apontando</a:t>
            </a:r>
            <a:r>
              <a:rPr lang="en-US" dirty="0" smtClean="0"/>
              <a:t> </a:t>
            </a:r>
            <a:r>
              <a:rPr lang="en-US" dirty="0" err="1" smtClean="0"/>
              <a:t>alternativas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questões</a:t>
            </a:r>
            <a:r>
              <a:rPr lang="en-US" dirty="0" smtClean="0"/>
              <a:t> de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própria</a:t>
            </a:r>
            <a:r>
              <a:rPr lang="en-US" dirty="0" smtClean="0"/>
              <a:t> </a:t>
            </a:r>
            <a:r>
              <a:rPr lang="en-US" dirty="0" err="1" smtClean="0"/>
              <a:t>natureza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reflexão</a:t>
            </a:r>
            <a:r>
              <a:rPr lang="en-US" dirty="0" smtClean="0"/>
              <a:t>…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Levantamento</a:t>
            </a:r>
            <a:r>
              <a:rPr lang="en-US" dirty="0" smtClean="0"/>
              <a:t> dos </a:t>
            </a:r>
            <a:r>
              <a:rPr lang="en-US" dirty="0" err="1" smtClean="0"/>
              <a:t>cursos</a:t>
            </a:r>
            <a:r>
              <a:rPr lang="en-US" dirty="0" smtClean="0"/>
              <a:t> </a:t>
            </a:r>
            <a:r>
              <a:rPr lang="en-US" dirty="0" err="1" smtClean="0"/>
              <a:t>ofertados</a:t>
            </a:r>
            <a:r>
              <a:rPr lang="en-US" dirty="0" smtClean="0"/>
              <a:t> </a:t>
            </a:r>
            <a:r>
              <a:rPr lang="en-US" dirty="0" err="1" smtClean="0"/>
              <a:t>pelas</a:t>
            </a:r>
            <a:r>
              <a:rPr lang="en-US" dirty="0" smtClean="0"/>
              <a:t> IES (</a:t>
            </a:r>
            <a:r>
              <a:rPr lang="en-US" dirty="0" err="1" smtClean="0"/>
              <a:t>Estaduais+Municipais+Federais</a:t>
            </a:r>
            <a:r>
              <a:rPr lang="en-US" dirty="0" smtClean="0"/>
              <a:t>)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diversas</a:t>
            </a:r>
            <a:r>
              <a:rPr lang="en-US" dirty="0" smtClean="0"/>
              <a:t> </a:t>
            </a:r>
            <a:r>
              <a:rPr lang="en-US" dirty="0" err="1" smtClean="0"/>
              <a:t>regi</a:t>
            </a:r>
            <a:r>
              <a:rPr lang="en-US" dirty="0" err="1" smtClean="0"/>
              <a:t>ões</a:t>
            </a:r>
            <a:r>
              <a:rPr lang="en-US" dirty="0" smtClean="0"/>
              <a:t> do </a:t>
            </a:r>
            <a:r>
              <a:rPr lang="en-US" dirty="0" err="1" smtClean="0"/>
              <a:t>Brasil</a:t>
            </a:r>
            <a:r>
              <a:rPr lang="en-US" dirty="0" smtClean="0"/>
              <a:t>, com o </a:t>
            </a:r>
            <a:r>
              <a:rPr lang="en-US" dirty="0" err="1" smtClean="0"/>
              <a:t>objetivo</a:t>
            </a:r>
            <a:r>
              <a:rPr lang="en-US" dirty="0" smtClean="0"/>
              <a:t> de </a:t>
            </a:r>
            <a:r>
              <a:rPr lang="en-US" dirty="0" err="1" smtClean="0"/>
              <a:t>evitar</a:t>
            </a:r>
            <a:r>
              <a:rPr lang="en-US" dirty="0" smtClean="0"/>
              <a:t> </a:t>
            </a:r>
            <a:r>
              <a:rPr lang="en-US" dirty="0" err="1" smtClean="0"/>
              <a:t>superposição</a:t>
            </a:r>
            <a:r>
              <a:rPr lang="en-US" dirty="0" smtClean="0"/>
              <a:t> de </a:t>
            </a:r>
            <a:r>
              <a:rPr lang="en-US" dirty="0" err="1" smtClean="0"/>
              <a:t>ofertas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Discutir</a:t>
            </a:r>
            <a:r>
              <a:rPr lang="en-US" dirty="0" smtClean="0"/>
              <a:t> o </a:t>
            </a:r>
            <a:r>
              <a:rPr lang="en-US" dirty="0" err="1" smtClean="0"/>
              <a:t>uso</a:t>
            </a:r>
            <a:r>
              <a:rPr lang="en-US" dirty="0" smtClean="0"/>
              <a:t> do ENEM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IES da ABRUEM, com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SISU,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fortalecer</a:t>
            </a:r>
            <a:r>
              <a:rPr lang="en-US" dirty="0" smtClean="0"/>
              <a:t> as </a:t>
            </a:r>
            <a:r>
              <a:rPr lang="en-US" dirty="0" err="1" smtClean="0"/>
              <a:t>relações</a:t>
            </a:r>
            <a:r>
              <a:rPr lang="en-US" dirty="0" smtClean="0"/>
              <a:t> com o </a:t>
            </a:r>
            <a:r>
              <a:rPr lang="en-US" dirty="0" err="1" smtClean="0"/>
              <a:t>Governo</a:t>
            </a:r>
            <a:r>
              <a:rPr lang="en-US" dirty="0" smtClean="0"/>
              <a:t> Federal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perspectiva</a:t>
            </a:r>
            <a:r>
              <a:rPr lang="en-US" dirty="0" smtClean="0"/>
              <a:t> da </a:t>
            </a:r>
            <a:r>
              <a:rPr lang="en-US" dirty="0" err="1" smtClean="0"/>
              <a:t>expansão</a:t>
            </a:r>
            <a:r>
              <a:rPr lang="en-US" dirty="0" smtClean="0"/>
              <a:t> da </a:t>
            </a:r>
            <a:r>
              <a:rPr lang="en-US" dirty="0" err="1" smtClean="0"/>
              <a:t>oferta</a:t>
            </a:r>
            <a:r>
              <a:rPr lang="en-US" dirty="0" smtClean="0"/>
              <a:t> de </a:t>
            </a:r>
            <a:r>
              <a:rPr lang="en-US" dirty="0" err="1" smtClean="0"/>
              <a:t>vagas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 err="1" smtClean="0"/>
              <a:t>ensino</a:t>
            </a:r>
            <a:r>
              <a:rPr lang="en-US" dirty="0" smtClean="0"/>
              <a:t> superior.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Proposta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86893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Ingresso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IES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Ingresso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IES</a:t>
            </a: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615265"/>
              </p:ext>
            </p:extLst>
          </p:nvPr>
        </p:nvGraphicFramePr>
        <p:xfrm>
          <a:off x="539553" y="1268761"/>
          <a:ext cx="79928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801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u="sng" dirty="0" err="1" smtClean="0"/>
              <a:t>Outros</a:t>
            </a:r>
            <a:r>
              <a:rPr lang="en-US" dirty="0" smtClean="0"/>
              <a:t>: </a:t>
            </a:r>
            <a:r>
              <a:rPr lang="en-US" dirty="0" err="1" smtClean="0"/>
              <a:t>combinam</a:t>
            </a:r>
            <a:r>
              <a:rPr lang="en-US" dirty="0" smtClean="0"/>
              <a:t> o vestibular </a:t>
            </a:r>
            <a:r>
              <a:rPr lang="en-US" dirty="0" err="1" smtClean="0"/>
              <a:t>próprio</a:t>
            </a:r>
            <a:r>
              <a:rPr lang="en-US" dirty="0" smtClean="0"/>
              <a:t> com </a:t>
            </a:r>
            <a:r>
              <a:rPr lang="en-US" dirty="0" err="1" smtClean="0"/>
              <a:t>programas</a:t>
            </a:r>
            <a:r>
              <a:rPr lang="en-US" dirty="0" smtClean="0"/>
              <a:t> de </a:t>
            </a:r>
            <a:r>
              <a:rPr lang="en-US" dirty="0" err="1" smtClean="0"/>
              <a:t>ingresso</a:t>
            </a:r>
            <a:r>
              <a:rPr lang="en-US" dirty="0" smtClean="0"/>
              <a:t> </a:t>
            </a:r>
            <a:r>
              <a:rPr lang="en-US" dirty="0" err="1" smtClean="0"/>
              <a:t>seriado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b="1" u="sng" dirty="0" err="1" smtClean="0"/>
              <a:t>Misto</a:t>
            </a:r>
            <a:r>
              <a:rPr lang="en-US" dirty="0" smtClean="0"/>
              <a:t>: </a:t>
            </a:r>
            <a:r>
              <a:rPr lang="en-US" dirty="0" err="1" smtClean="0"/>
              <a:t>oferece</a:t>
            </a:r>
            <a:r>
              <a:rPr lang="en-US" dirty="0" smtClean="0"/>
              <a:t> parte das </a:t>
            </a:r>
            <a:r>
              <a:rPr lang="en-US" dirty="0" err="1" smtClean="0"/>
              <a:t>vagas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vestibular </a:t>
            </a:r>
            <a:r>
              <a:rPr lang="en-US" dirty="0" err="1" smtClean="0"/>
              <a:t>próprio</a:t>
            </a:r>
            <a:r>
              <a:rPr lang="en-US" dirty="0" smtClean="0"/>
              <a:t> e parte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adesão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SiSU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Detalhes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526263256"/>
              </p:ext>
            </p:extLst>
          </p:nvPr>
        </p:nvGraphicFramePr>
        <p:xfrm>
          <a:off x="539552" y="332656"/>
          <a:ext cx="81369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384731455"/>
              </p:ext>
            </p:extLst>
          </p:nvPr>
        </p:nvGraphicFramePr>
        <p:xfrm>
          <a:off x="323529" y="404664"/>
          <a:ext cx="856895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622748522"/>
              </p:ext>
            </p:extLst>
          </p:nvPr>
        </p:nvGraphicFramePr>
        <p:xfrm>
          <a:off x="467544" y="404664"/>
          <a:ext cx="8280919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326</TotalTime>
  <Words>630</Words>
  <Application>Microsoft Macintosh PowerPoint</Application>
  <PresentationFormat>On-screen Show (4:3)</PresentationFormat>
  <Paragraphs>92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Concurso</vt:lpstr>
      <vt:lpstr>Dados do questionário da Câmara de Ensino da ABRUEM</vt:lpstr>
      <vt:lpstr>Considerações preliminares</vt:lpstr>
      <vt:lpstr>Foco do questionário</vt:lpstr>
      <vt:lpstr>i) Ingresso na IES</vt:lpstr>
      <vt:lpstr>Ingresso na IES</vt:lpstr>
      <vt:lpstr>Detalhes</vt:lpstr>
      <vt:lpstr>PowerPoint Presentation</vt:lpstr>
      <vt:lpstr>PowerPoint Presentation</vt:lpstr>
      <vt:lpstr>PowerPoint Presentation</vt:lpstr>
      <vt:lpstr>ii) Permanência</vt:lpstr>
      <vt:lpstr>Permanência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iii) Mobilidade acadêmica</vt:lpstr>
      <vt:lpstr>PowerPoint Presentation</vt:lpstr>
      <vt:lpstr>PowerPoint Presentation</vt:lpstr>
      <vt:lpstr>PowerPoint Presentation</vt:lpstr>
      <vt:lpstr>Convênios com Universidades Estrangeiras</vt:lpstr>
      <vt:lpstr>iv) Avaliação</vt:lpstr>
      <vt:lpstr>PowerPoint Presentation</vt:lpstr>
      <vt:lpstr>Adesão ao SINAES</vt:lpstr>
      <vt:lpstr>PowerPoint Presentation</vt:lpstr>
      <vt:lpstr>PowerPoint Presentation</vt:lpstr>
      <vt:lpstr>Para reflexão…</vt:lpstr>
      <vt:lpstr>Proposta: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Dados do questionário da Câmara de Ensino da ABRUEM</dc:title>
  <dc:creator>Francisco Soares</dc:creator>
  <cp:lastModifiedBy>carlos alberto  silva</cp:lastModifiedBy>
  <cp:revision>19</cp:revision>
  <dcterms:created xsi:type="dcterms:W3CDTF">2012-10-12T15:46:54Z</dcterms:created>
  <dcterms:modified xsi:type="dcterms:W3CDTF">2013-10-24T19:35:37Z</dcterms:modified>
</cp:coreProperties>
</file>