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75" r:id="rId4"/>
    <p:sldId id="276" r:id="rId5"/>
    <p:sldId id="258" r:id="rId6"/>
    <p:sldId id="27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70" r:id="rId16"/>
    <p:sldId id="269" r:id="rId17"/>
    <p:sldId id="271" r:id="rId18"/>
    <p:sldId id="272" r:id="rId19"/>
    <p:sldId id="277" r:id="rId20"/>
    <p:sldId id="279" r:id="rId21"/>
    <p:sldId id="278" r:id="rId22"/>
    <p:sldId id="280" r:id="rId23"/>
    <p:sldId id="281" r:id="rId24"/>
    <p:sldId id="283" r:id="rId25"/>
    <p:sldId id="282" r:id="rId26"/>
    <p:sldId id="27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Documents:AREX:ABRUEM:53%20Forum:Slides_Gilson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Library:Containers:com.apple.mail:Data:Library:Mail%20Downloads:Slides_Gilson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Library:Containers:com.apple.mail:Data:Library:Mail%20Downloads:Slides_Gilson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Documents:AREX:ABRUEM:53%20Forum:Slides_Gilson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Documents:AREX:ABRUEM:53%20Forum:Slides_Gilson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Documents:AREX:ABRUEM:53%20Forum:Slides_Gilson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Documents:AREX:ABRUEM:53%20Forum:Slides_Gilson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Documents:AREX:ABRUEM:53%20Forum:Slides_Gilso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itor\Desktop\Slides_Margi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itor\Desktop\Slides_Margi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itor\Desktop\Slides_Margi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itor\Desktop\Slides_Margi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Documents:AREX:ABRUEM:53%20Forum:Slides_Gilson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Documents:AREX:ABRUEM:53%20Forum:Slides_Gilson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itor\Desktop\Slides_Margi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jcfreire:Library:Containers:com.apple.mail:Data:Library:Mail%20Downloads:Slides_Gilson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00615508854947766"/>
          <c:y val="0.000338339493396271"/>
          <c:w val="0.735777615219291"/>
          <c:h val="0.999323321013207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0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Plan9!$A$47:$A$48</c:f>
              <c:strCache>
                <c:ptCount val="2"/>
                <c:pt idx="0">
                  <c:v>Estadual</c:v>
                </c:pt>
                <c:pt idx="1">
                  <c:v>Municipal</c:v>
                </c:pt>
              </c:strCache>
            </c:strRef>
          </c:cat>
          <c:val>
            <c:numRef>
              <c:f>Plan9!$B$47:$B$48</c:f>
              <c:numCache>
                <c:formatCode>General</c:formatCode>
                <c:ptCount val="2"/>
                <c:pt idx="0">
                  <c:v>31.0</c:v>
                </c:pt>
                <c:pt idx="1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>
              <a:solidFill>
                <a:srgbClr val="37609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Plan2!$B$3:$B$12</c:f>
              <c:strCache>
                <c:ptCount val="10"/>
                <c:pt idx="0">
                  <c:v>Melhorar a condição de preparo dos estudantes para um mundo globalizado/internacionalizado</c:v>
                </c:pt>
                <c:pt idx="1">
                  <c:v>Aumentar o número e diversificar a origem dos estudantes </c:v>
                </c:pt>
                <c:pt idx="2">
                  <c:v>Diversificar a origem do corpo docente/funcionários</c:v>
                </c:pt>
                <c:pt idx="3">
                  <c:v>Aprimorar o perfil internacional e a reputação de sua instituição</c:v>
                </c:pt>
                <c:pt idx="4">
                  <c:v>Fortalecer a produção de capacitação em pesquisa e conhecimento de sua instituição</c:v>
                </c:pt>
                <c:pt idx="5">
                  <c:v>Melhorar a qualidade acadêmica (graduação e pós-graduação)</c:v>
                </c:pt>
                <c:pt idx="6">
                  <c:v>Ampliar o envolvimento do corpo docente na internacionalização de seu ensino e pesquisa</c:v>
                </c:pt>
                <c:pt idx="7">
                  <c:v>Diversificar fontes de renda</c:v>
                </c:pt>
                <c:pt idx="8">
                  <c:v>Responder às políticas públicas e/ou demandas dos investidores</c:v>
                </c:pt>
                <c:pt idx="9">
                  <c:v>Outros</c:v>
                </c:pt>
              </c:strCache>
            </c:strRef>
          </c:cat>
          <c:val>
            <c:numRef>
              <c:f>Plan2!$C$3:$C$12</c:f>
              <c:numCache>
                <c:formatCode>General</c:formatCode>
                <c:ptCount val="10"/>
                <c:pt idx="0">
                  <c:v>22.0</c:v>
                </c:pt>
                <c:pt idx="1">
                  <c:v>1.0</c:v>
                </c:pt>
                <c:pt idx="2">
                  <c:v>3.0</c:v>
                </c:pt>
                <c:pt idx="3">
                  <c:v>12.0</c:v>
                </c:pt>
                <c:pt idx="4">
                  <c:v>25.0</c:v>
                </c:pt>
                <c:pt idx="5">
                  <c:v>20.0</c:v>
                </c:pt>
                <c:pt idx="6">
                  <c:v>14.0</c:v>
                </c:pt>
                <c:pt idx="7">
                  <c:v>0.0</c:v>
                </c:pt>
                <c:pt idx="8">
                  <c:v>2.0</c:v>
                </c:pt>
                <c:pt idx="9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18286600"/>
        <c:axId val="2118292600"/>
        <c:axId val="0"/>
      </c:bar3DChart>
      <c:catAx>
        <c:axId val="21182866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76092"/>
                </a:solidFill>
              </a:defRPr>
            </a:pPr>
            <a:endParaRPr lang="en-US"/>
          </a:p>
        </c:txPr>
        <c:crossAx val="2118292600"/>
        <c:crosses val="autoZero"/>
        <c:auto val="1"/>
        <c:lblAlgn val="ctr"/>
        <c:lblOffset val="100"/>
        <c:noMultiLvlLbl val="0"/>
      </c:catAx>
      <c:valAx>
        <c:axId val="211829260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376092"/>
                </a:solidFill>
              </a:defRPr>
            </a:pPr>
            <a:endParaRPr lang="en-US"/>
          </a:p>
        </c:txPr>
        <c:crossAx val="2118286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Plan4!$B$4:$B$16</c:f>
              <c:strCache>
                <c:ptCount val="13"/>
                <c:pt idx="0">
                  <c:v>Liderança/visão institucional limitada</c:v>
                </c:pt>
                <c:pt idx="1">
                  <c:v>Ausência de estratégia/plano para orientação do processo</c:v>
                </c:pt>
                <c:pt idx="2">
                  <c:v>Dificuldades administrativas/burocráticas (ex: falta de transferência de crédito; anos letivos diferentes)</c:v>
                </c:pt>
                <c:pt idx="3">
                  <c:v>Estrutura/assessoria organizacional responsável pela internacionalização ausente ou com poucos recursos</c:v>
                </c:pt>
                <c:pt idx="4">
                  <c:v>Capacidade/envolvimento/expertise limitada(o) do corpo docente</c:v>
                </c:pt>
                <c:pt idx="5">
                  <c:v>Interesse limitado dos estudantes</c:v>
                </c:pt>
                <c:pt idx="6">
                  <c:v>Baixa proficiência em línguas estrangeiras</c:v>
                </c:pt>
                <c:pt idx="7">
                  <c:v>Envolvimento internacional não reconhecido para a promoção ou estabilidade</c:v>
                </c:pt>
                <c:pt idx="8">
                  <c:v>Recursos financeiros insuficientes</c:v>
                </c:pt>
                <c:pt idx="9">
                  <c:v>Exposição inadequada para oportunidades internacionais</c:v>
                </c:pt>
                <c:pt idx="10">
                  <c:v>Experiência e expertise limitados dos funcionários (incluindo linguística)</c:v>
                </c:pt>
                <c:pt idx="11">
                  <c:v>Grade curricular muito rigorosa/inflexível para a participação em cursos focados internacionalmente, incluindo mobilidade</c:v>
                </c:pt>
                <c:pt idx="12">
                  <c:v>Outros</c:v>
                </c:pt>
              </c:strCache>
            </c:strRef>
          </c:cat>
          <c:val>
            <c:numRef>
              <c:f>Plan4!$C$4:$C$16</c:f>
              <c:numCache>
                <c:formatCode>General</c:formatCode>
                <c:ptCount val="13"/>
                <c:pt idx="0">
                  <c:v>2.0</c:v>
                </c:pt>
                <c:pt idx="1">
                  <c:v>5.0</c:v>
                </c:pt>
                <c:pt idx="2">
                  <c:v>12.0</c:v>
                </c:pt>
                <c:pt idx="3">
                  <c:v>15.0</c:v>
                </c:pt>
                <c:pt idx="4">
                  <c:v>9.0</c:v>
                </c:pt>
                <c:pt idx="5">
                  <c:v>1.0</c:v>
                </c:pt>
                <c:pt idx="6">
                  <c:v>27.0</c:v>
                </c:pt>
                <c:pt idx="7">
                  <c:v>3.0</c:v>
                </c:pt>
                <c:pt idx="8">
                  <c:v>15.0</c:v>
                </c:pt>
                <c:pt idx="9">
                  <c:v>0.0</c:v>
                </c:pt>
                <c:pt idx="10">
                  <c:v>2.0</c:v>
                </c:pt>
                <c:pt idx="11">
                  <c:v>6.0</c:v>
                </c:pt>
                <c:pt idx="1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5883528"/>
        <c:axId val="2135886504"/>
        <c:axId val="0"/>
      </c:bar3DChart>
      <c:catAx>
        <c:axId val="2135883528"/>
        <c:scaling>
          <c:orientation val="minMax"/>
        </c:scaling>
        <c:delete val="0"/>
        <c:axPos val="l"/>
        <c:majorTickMark val="out"/>
        <c:minorTickMark val="none"/>
        <c:tickLblPos val="nextTo"/>
        <c:crossAx val="2135886504"/>
        <c:crosses val="autoZero"/>
        <c:auto val="1"/>
        <c:lblAlgn val="ctr"/>
        <c:lblOffset val="100"/>
        <c:noMultiLvlLbl val="0"/>
      </c:catAx>
      <c:valAx>
        <c:axId val="2135886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35883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solidFill>
            <a:srgbClr val="376092"/>
          </a:solidFill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376092"/>
                </a:solidFill>
              </a:defRPr>
            </a:pPr>
            <a:r>
              <a:rPr lang="en-US" sz="1800" b="0" i="0" u="none" strike="noStrike" baseline="0">
                <a:solidFill>
                  <a:srgbClr val="376092"/>
                </a:solidFill>
                <a:effectLst/>
              </a:rPr>
              <a:t>Se sua política/estratégia de internacionalização identifica prioridades geográficas específicas, indique as três regiões principais</a:t>
            </a:r>
            <a:r>
              <a:rPr lang="en-US" sz="1800" b="1" i="0" u="none" strike="noStrike" baseline="0">
                <a:solidFill>
                  <a:srgbClr val="376092"/>
                </a:solidFill>
              </a:rPr>
              <a:t> </a:t>
            </a:r>
            <a:endParaRPr lang="en-US" sz="1800">
              <a:solidFill>
                <a:srgbClr val="376092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Plan7!$A$2:$A$9</c:f>
              <c:strCache>
                <c:ptCount val="8"/>
                <c:pt idx="0">
                  <c:v>Sem prioridade geográfica</c:v>
                </c:pt>
                <c:pt idx="1">
                  <c:v>África</c:v>
                </c:pt>
                <c:pt idx="2">
                  <c:v>Ásia e Pacífico</c:v>
                </c:pt>
                <c:pt idx="3">
                  <c:v>Europa Comunitária</c:v>
                </c:pt>
                <c:pt idx="4">
                  <c:v>Euripa não comunitária</c:v>
                </c:pt>
                <c:pt idx="5">
                  <c:v>América Latina e Caribe</c:v>
                </c:pt>
                <c:pt idx="6">
                  <c:v>Oriente Médio</c:v>
                </c:pt>
                <c:pt idx="7">
                  <c:v>América do Norte</c:v>
                </c:pt>
              </c:strCache>
            </c:strRef>
          </c:cat>
          <c:val>
            <c:numRef>
              <c:f>Plan7!$B$2:$B$9</c:f>
              <c:numCache>
                <c:formatCode>General</c:formatCode>
                <c:ptCount val="8"/>
                <c:pt idx="0">
                  <c:v>11.0</c:v>
                </c:pt>
                <c:pt idx="1">
                  <c:v>2.0</c:v>
                </c:pt>
                <c:pt idx="2">
                  <c:v>3.0</c:v>
                </c:pt>
                <c:pt idx="3">
                  <c:v>19.0</c:v>
                </c:pt>
                <c:pt idx="4">
                  <c:v>2.0</c:v>
                </c:pt>
                <c:pt idx="5">
                  <c:v>15.0</c:v>
                </c:pt>
                <c:pt idx="6">
                  <c:v>0.0</c:v>
                </c:pt>
                <c:pt idx="7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5412296"/>
        <c:axId val="2135409288"/>
        <c:axId val="0"/>
      </c:bar3DChart>
      <c:catAx>
        <c:axId val="21354122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rgbClr val="376092"/>
                </a:solidFill>
              </a:defRPr>
            </a:pPr>
            <a:endParaRPr lang="en-US"/>
          </a:p>
        </c:txPr>
        <c:crossAx val="2135409288"/>
        <c:crosses val="autoZero"/>
        <c:auto val="1"/>
        <c:lblAlgn val="ctr"/>
        <c:lblOffset val="100"/>
        <c:noMultiLvlLbl val="0"/>
      </c:catAx>
      <c:valAx>
        <c:axId val="2135409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5412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376092"/>
                </a:solidFill>
              </a:defRPr>
            </a:pPr>
            <a:r>
              <a:rPr lang="en-US">
                <a:solidFill>
                  <a:srgbClr val="376092"/>
                </a:solidFill>
              </a:rPr>
              <a:t>Estudantes Internacionais de Graduação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Plan6!$A$2:$A$7</c:f>
              <c:strCache>
                <c:ptCount val="6"/>
                <c:pt idx="0">
                  <c:v>Nenhum</c:v>
                </c:pt>
                <c:pt idx="1">
                  <c:v>Menos de 1%</c:v>
                </c:pt>
                <c:pt idx="2">
                  <c:v>Entre 1% e 5%</c:v>
                </c:pt>
                <c:pt idx="3">
                  <c:v>Entre 5% e 15%</c:v>
                </c:pt>
                <c:pt idx="4">
                  <c:v>Entre 15% e 25%</c:v>
                </c:pt>
                <c:pt idx="5">
                  <c:v>Mais de 25%</c:v>
                </c:pt>
              </c:strCache>
            </c:strRef>
          </c:cat>
          <c:val>
            <c:numRef>
              <c:f>Plan6!$B$2:$B$7</c:f>
              <c:numCache>
                <c:formatCode>General</c:formatCode>
                <c:ptCount val="6"/>
                <c:pt idx="0">
                  <c:v>10.0</c:v>
                </c:pt>
                <c:pt idx="1">
                  <c:v>19.0</c:v>
                </c:pt>
                <c:pt idx="2">
                  <c:v>2.0</c:v>
                </c:pt>
                <c:pt idx="3">
                  <c:v>1.0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2135358216"/>
        <c:axId val="2135355176"/>
        <c:axId val="0"/>
      </c:bar3DChart>
      <c:catAx>
        <c:axId val="21353582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376092"/>
                </a:solidFill>
              </a:defRPr>
            </a:pPr>
            <a:endParaRPr lang="en-US"/>
          </a:p>
        </c:txPr>
        <c:crossAx val="2135355176"/>
        <c:crosses val="autoZero"/>
        <c:auto val="1"/>
        <c:lblAlgn val="ctr"/>
        <c:lblOffset val="100"/>
        <c:noMultiLvlLbl val="0"/>
      </c:catAx>
      <c:valAx>
        <c:axId val="2135355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5358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376092"/>
                </a:solidFill>
              </a:defRPr>
            </a:pPr>
            <a:r>
              <a:rPr lang="en-US">
                <a:solidFill>
                  <a:srgbClr val="376092"/>
                </a:solidFill>
              </a:rPr>
              <a:t>Estudantes Internacionais de Mestrado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Plan6!$A$22:$A$27</c:f>
              <c:strCache>
                <c:ptCount val="6"/>
                <c:pt idx="0">
                  <c:v>Nenhum</c:v>
                </c:pt>
                <c:pt idx="1">
                  <c:v>Menos de 1%</c:v>
                </c:pt>
                <c:pt idx="2">
                  <c:v>Entre 1% e 5%</c:v>
                </c:pt>
                <c:pt idx="3">
                  <c:v>Entre 5% e 15%</c:v>
                </c:pt>
                <c:pt idx="4">
                  <c:v>Entre 15% e 25%</c:v>
                </c:pt>
                <c:pt idx="5">
                  <c:v>Mais de 25%</c:v>
                </c:pt>
              </c:strCache>
            </c:strRef>
          </c:cat>
          <c:val>
            <c:numRef>
              <c:f>Plan6!$B$22:$B$27</c:f>
              <c:numCache>
                <c:formatCode>General</c:formatCode>
                <c:ptCount val="6"/>
                <c:pt idx="0">
                  <c:v>12.0</c:v>
                </c:pt>
                <c:pt idx="1">
                  <c:v>15.0</c:v>
                </c:pt>
                <c:pt idx="2">
                  <c:v>5.0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5327112"/>
        <c:axId val="2135324072"/>
        <c:axId val="0"/>
      </c:bar3DChart>
      <c:catAx>
        <c:axId val="213532711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376092"/>
                </a:solidFill>
              </a:defRPr>
            </a:pPr>
            <a:endParaRPr lang="en-US"/>
          </a:p>
        </c:txPr>
        <c:crossAx val="2135324072"/>
        <c:crosses val="autoZero"/>
        <c:auto val="1"/>
        <c:lblAlgn val="ctr"/>
        <c:lblOffset val="100"/>
        <c:noMultiLvlLbl val="0"/>
      </c:catAx>
      <c:valAx>
        <c:axId val="2135324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5327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376092"/>
                </a:solidFill>
              </a:defRPr>
            </a:pPr>
            <a:r>
              <a:rPr lang="en-US">
                <a:solidFill>
                  <a:srgbClr val="376092"/>
                </a:solidFill>
              </a:rPr>
              <a:t>Estudantes internacionais de Doutorado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Plan6!$A$41:$A$46</c:f>
              <c:strCache>
                <c:ptCount val="6"/>
                <c:pt idx="0">
                  <c:v>Nenhum</c:v>
                </c:pt>
                <c:pt idx="1">
                  <c:v>Menos de 1%</c:v>
                </c:pt>
                <c:pt idx="2">
                  <c:v>Entre 1% e 5%</c:v>
                </c:pt>
                <c:pt idx="3">
                  <c:v>Entre 5% e 15%</c:v>
                </c:pt>
                <c:pt idx="4">
                  <c:v>Entre 15% e 25%</c:v>
                </c:pt>
                <c:pt idx="5">
                  <c:v>Mais de 25%</c:v>
                </c:pt>
              </c:strCache>
            </c:strRef>
          </c:cat>
          <c:val>
            <c:numRef>
              <c:f>Plan6!$B$41:$B$46</c:f>
              <c:numCache>
                <c:formatCode>General</c:formatCode>
                <c:ptCount val="6"/>
                <c:pt idx="0">
                  <c:v>18.0</c:v>
                </c:pt>
                <c:pt idx="1">
                  <c:v>9.0</c:v>
                </c:pt>
                <c:pt idx="2">
                  <c:v>5.0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35305224"/>
        <c:axId val="2135292952"/>
        <c:axId val="0"/>
      </c:bar3DChart>
      <c:catAx>
        <c:axId val="213530522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rgbClr val="376092"/>
                </a:solidFill>
              </a:defRPr>
            </a:pPr>
            <a:endParaRPr lang="en-US"/>
          </a:p>
        </c:txPr>
        <c:crossAx val="2135292952"/>
        <c:crosses val="autoZero"/>
        <c:auto val="1"/>
        <c:lblAlgn val="ctr"/>
        <c:lblOffset val="100"/>
        <c:noMultiLvlLbl val="0"/>
      </c:catAx>
      <c:valAx>
        <c:axId val="2135292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5305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376092"/>
                </a:solidFill>
              </a:defRPr>
            </a:pPr>
            <a:r>
              <a:rPr lang="en-US" sz="1800" b="0" i="0" u="none" strike="noStrike" baseline="0">
                <a:solidFill>
                  <a:srgbClr val="376092"/>
                </a:solidFill>
                <a:effectLst/>
              </a:rPr>
              <a:t>Oferecimento de programas em </a:t>
            </a:r>
            <a:br>
              <a:rPr lang="en-US" sz="1800" b="0" i="0" u="none" strike="noStrike" baseline="0">
                <a:solidFill>
                  <a:srgbClr val="376092"/>
                </a:solidFill>
                <a:effectLst/>
              </a:rPr>
            </a:br>
            <a:r>
              <a:rPr lang="en-US" sz="1800" b="0" i="0" u="none" strike="noStrike" baseline="0">
                <a:solidFill>
                  <a:srgbClr val="376092"/>
                </a:solidFill>
                <a:effectLst/>
              </a:rPr>
              <a:t>co-tutela com parceiros internacionais</a:t>
            </a:r>
            <a:r>
              <a:rPr lang="en-US" sz="1800" b="1" i="0" u="none" strike="noStrike" baseline="0">
                <a:solidFill>
                  <a:srgbClr val="376092"/>
                </a:solidFill>
              </a:rPr>
              <a:t> </a:t>
            </a:r>
            <a:endParaRPr lang="en-US">
              <a:solidFill>
                <a:srgbClr val="376092"/>
              </a:solidFill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.0210801327218435"/>
                  <c:y val="-0.00353879621298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210801327218435"/>
                  <c:y val="-0.00353879621298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274041725383965"/>
                  <c:y val="-0.00707759242597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Plan8!$A$2:$A$4</c:f>
              <c:strCache>
                <c:ptCount val="3"/>
                <c:pt idx="0">
                  <c:v>Não</c:v>
                </c:pt>
                <c:pt idx="1">
                  <c:v>Mestrado</c:v>
                </c:pt>
                <c:pt idx="2">
                  <c:v>Doutorado</c:v>
                </c:pt>
              </c:strCache>
            </c:strRef>
          </c:cat>
          <c:val>
            <c:numRef>
              <c:f>Plan8!$B$2:$B$4</c:f>
              <c:numCache>
                <c:formatCode>General</c:formatCode>
                <c:ptCount val="3"/>
                <c:pt idx="0">
                  <c:v>24.0</c:v>
                </c:pt>
                <c:pt idx="1">
                  <c:v>1.0</c:v>
                </c:pt>
                <c:pt idx="2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5236680"/>
        <c:axId val="2135233512"/>
        <c:axId val="0"/>
      </c:bar3DChart>
      <c:catAx>
        <c:axId val="213523668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rgbClr val="376092"/>
                </a:solidFill>
              </a:defRPr>
            </a:pPr>
            <a:endParaRPr lang="en-US"/>
          </a:p>
        </c:txPr>
        <c:crossAx val="2135233512"/>
        <c:crosses val="autoZero"/>
        <c:auto val="1"/>
        <c:lblAlgn val="ctr"/>
        <c:lblOffset val="100"/>
        <c:noMultiLvlLbl val="0"/>
      </c:catAx>
      <c:valAx>
        <c:axId val="21352335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5236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[Slides_Margie.xls]Plan4!$B$6:$B$10</c:f>
              <c:strCache>
                <c:ptCount val="5"/>
                <c:pt idx="0">
                  <c:v>Sim</c:v>
                </c:pt>
                <c:pt idx="1">
                  <c:v>Não</c:v>
                </c:pt>
                <c:pt idx="2">
                  <c:v>Não tenho certeza</c:v>
                </c:pt>
                <c:pt idx="3">
                  <c:v>PDI em elaboração</c:v>
                </c:pt>
                <c:pt idx="4">
                  <c:v>Não temos um PDI</c:v>
                </c:pt>
              </c:strCache>
            </c:strRef>
          </c:cat>
          <c:val>
            <c:numRef>
              <c:f>[Slides_Margie.xls]Plan4!$C$6:$C$10</c:f>
              <c:numCache>
                <c:formatCode>ge\r\a\l</c:formatCode>
                <c:ptCount val="5"/>
                <c:pt idx="0">
                  <c:v>20.0</c:v>
                </c:pt>
                <c:pt idx="1">
                  <c:v>6.0</c:v>
                </c:pt>
                <c:pt idx="2">
                  <c:v>1.0</c:v>
                </c:pt>
                <c:pt idx="3">
                  <c:v>4.0</c:v>
                </c:pt>
                <c:pt idx="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400">
              <a:solidFill>
                <a:srgbClr val="37609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[Slides_Margie.xls]Plan5!$B$5:$B$9</c:f>
              <c:strCache>
                <c:ptCount val="5"/>
                <c:pt idx="0">
                  <c:v>Elevado</c:v>
                </c:pt>
                <c:pt idx="1">
                  <c:v>Médio</c:v>
                </c:pt>
                <c:pt idx="2">
                  <c:v>Baixo</c:v>
                </c:pt>
                <c:pt idx="3">
                  <c:v>Sem importância</c:v>
                </c:pt>
                <c:pt idx="4">
                  <c:v>Não sei</c:v>
                </c:pt>
              </c:strCache>
            </c:strRef>
          </c:cat>
          <c:val>
            <c:numRef>
              <c:f>[Slides_Margie.xls]Plan5!$C$5:$C$9</c:f>
              <c:numCache>
                <c:formatCode>ge\r\a\l</c:formatCode>
                <c:ptCount val="5"/>
                <c:pt idx="0">
                  <c:v>14.0</c:v>
                </c:pt>
                <c:pt idx="1">
                  <c:v>13.0</c:v>
                </c:pt>
                <c:pt idx="2">
                  <c:v>6.0</c:v>
                </c:pt>
                <c:pt idx="3">
                  <c:v>0.0</c:v>
                </c:pt>
                <c:pt idx="4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400">
              <a:solidFill>
                <a:srgbClr val="37609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07310556845807"/>
          <c:y val="0.0974363846779393"/>
          <c:w val="0.448915842843463"/>
          <c:h val="0.805127230644121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[Slides_Margie.xls]Plan6!$B$5:$B$10</c:f>
              <c:strCache>
                <c:ptCount val="6"/>
                <c:pt idx="0">
                  <c:v>Aumentou substancialmente</c:v>
                </c:pt>
                <c:pt idx="1">
                  <c:v>Aumentou</c:v>
                </c:pt>
                <c:pt idx="2">
                  <c:v>Permaneceu o mesmo</c:v>
                </c:pt>
                <c:pt idx="3">
                  <c:v>Diminuiu</c:v>
                </c:pt>
                <c:pt idx="4">
                  <c:v>Diminuiu substancialmente</c:v>
                </c:pt>
                <c:pt idx="5">
                  <c:v>Não tenho certeza</c:v>
                </c:pt>
              </c:strCache>
            </c:strRef>
          </c:cat>
          <c:val>
            <c:numRef>
              <c:f>[Slides_Margie.xls]Plan6!$C$5:$C$10</c:f>
              <c:numCache>
                <c:formatCode>ge\r\a\l</c:formatCode>
                <c:ptCount val="6"/>
                <c:pt idx="0">
                  <c:v>17.0</c:v>
                </c:pt>
                <c:pt idx="1">
                  <c:v>14.0</c:v>
                </c:pt>
                <c:pt idx="2">
                  <c:v>2.0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9920278675395"/>
          <c:y val="0.166772435628178"/>
          <c:w val="0.386625180932766"/>
          <c:h val="0.666454917135185"/>
        </c:manualLayout>
      </c:layout>
      <c:overlay val="0"/>
      <c:txPr>
        <a:bodyPr/>
        <a:lstStyle/>
        <a:p>
          <a:pPr>
            <a:defRPr sz="2000">
              <a:solidFill>
                <a:srgbClr val="37609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[Slides_Margie.xls]Plan7!$B$6:$B$8</c:f>
              <c:strCache>
                <c:ptCount val="3"/>
                <c:pt idx="0">
                  <c:v>Sim</c:v>
                </c:pt>
                <c:pt idx="1">
                  <c:v>Não</c:v>
                </c:pt>
                <c:pt idx="2">
                  <c:v>Plano estratégico em elaboração</c:v>
                </c:pt>
              </c:strCache>
            </c:strRef>
          </c:cat>
          <c:val>
            <c:numRef>
              <c:f>[Slides_Margie.xls]Plan7!$C$6:$C$8</c:f>
              <c:numCache>
                <c:formatCode>ge\r\a\l</c:formatCode>
                <c:ptCount val="3"/>
                <c:pt idx="0">
                  <c:v>11.0</c:v>
                </c:pt>
                <c:pt idx="1">
                  <c:v>8.0</c:v>
                </c:pt>
                <c:pt idx="2">
                  <c:v>14.0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400">
              <a:solidFill>
                <a:schemeClr val="accent1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376092"/>
                </a:solidFill>
              </a:defRPr>
            </a:pPr>
            <a:r>
              <a:rPr lang="en-US">
                <a:solidFill>
                  <a:srgbClr val="376092"/>
                </a:solidFill>
              </a:rPr>
              <a:t>Há/Haverá um escritório para supervisionar a implementação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.0333333333333333"/>
                  <c:y val="-0.013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305555555555555"/>
                  <c:y val="-0.00925925925925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Plan9!$A$2:$A$3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Plan9!$B$2:$B$3</c:f>
              <c:numCache>
                <c:formatCode>General</c:formatCode>
                <c:ptCount val="2"/>
                <c:pt idx="0">
                  <c:v>22.0</c:v>
                </c:pt>
                <c:pt idx="1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3914088"/>
        <c:axId val="2133910920"/>
        <c:axId val="0"/>
      </c:bar3DChart>
      <c:catAx>
        <c:axId val="213391408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rgbClr val="376092"/>
                </a:solidFill>
              </a:defRPr>
            </a:pPr>
            <a:endParaRPr lang="en-US"/>
          </a:p>
        </c:txPr>
        <c:crossAx val="2133910920"/>
        <c:crosses val="autoZero"/>
        <c:auto val="1"/>
        <c:lblAlgn val="ctr"/>
        <c:lblOffset val="100"/>
        <c:noMultiLvlLbl val="0"/>
      </c:catAx>
      <c:valAx>
        <c:axId val="2133910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3914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376092"/>
                </a:solidFill>
              </a:defRPr>
            </a:pPr>
            <a:r>
              <a:rPr lang="en-US">
                <a:solidFill>
                  <a:srgbClr val="376092"/>
                </a:solidFill>
              </a:rPr>
              <a:t>Há/Haverá uma provisão orçamentária para a implementação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.0333333333333334"/>
                  <c:y val="-0.00462962962962963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rgbClr val="376092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305555555555554"/>
                  <c:y val="-0.013888888888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Plan9!$A$23:$A$24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Plan9!$B$23:$B$24</c:f>
              <c:numCache>
                <c:formatCode>General</c:formatCode>
                <c:ptCount val="2"/>
                <c:pt idx="0">
                  <c:v>13.0</c:v>
                </c:pt>
                <c:pt idx="1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3879272"/>
        <c:axId val="2133876104"/>
        <c:axId val="0"/>
      </c:bar3DChart>
      <c:catAx>
        <c:axId val="213387927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>
                <a:solidFill>
                  <a:srgbClr val="376092"/>
                </a:solidFill>
              </a:defRPr>
            </a:pPr>
            <a:endParaRPr lang="en-US"/>
          </a:p>
        </c:txPr>
        <c:crossAx val="2133876104"/>
        <c:crosses val="autoZero"/>
        <c:auto val="1"/>
        <c:lblAlgn val="ctr"/>
        <c:lblOffset val="100"/>
        <c:noMultiLvlLbl val="0"/>
      </c:catAx>
      <c:valAx>
        <c:axId val="2133876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3879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pt-BR" noProof="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283709324242051"/>
          <c:y val="0.100195788306722"/>
          <c:w val="0.515960480021229"/>
          <c:h val="0.813744361393232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[Slides_Margie.xls]Plan9!$B$6:$B$14</c:f>
              <c:strCache>
                <c:ptCount val="9"/>
                <c:pt idx="0">
                  <c:v>Reitor</c:v>
                </c:pt>
                <c:pt idx="1">
                  <c:v>Vice-Reitor</c:v>
                </c:pt>
                <c:pt idx="2">
                  <c:v>Pró-Reitor</c:v>
                </c:pt>
                <c:pt idx="3">
                  <c:v>Coordenador</c:v>
                </c:pt>
                <c:pt idx="4">
                  <c:v>Diretor</c:v>
                </c:pt>
                <c:pt idx="5">
                  <c:v>Assessor Chefe</c:v>
                </c:pt>
                <c:pt idx="6">
                  <c:v>Assessor da Assessoria Internacional</c:v>
                </c:pt>
                <c:pt idx="7">
                  <c:v>Chefe de Departamento</c:v>
                </c:pt>
                <c:pt idx="8">
                  <c:v>Não há uma pessoa exclusivamente responsável pela internacionalização</c:v>
                </c:pt>
              </c:strCache>
            </c:strRef>
          </c:cat>
          <c:val>
            <c:numRef>
              <c:f>[Slides_Margie.xls]Plan9!$C$6:$C$14</c:f>
              <c:numCache>
                <c:formatCode>ge\r\a\l</c:formatCode>
                <c:ptCount val="9"/>
                <c:pt idx="0">
                  <c:v>5.0</c:v>
                </c:pt>
                <c:pt idx="1">
                  <c:v>4.0</c:v>
                </c:pt>
                <c:pt idx="2">
                  <c:v>3.0</c:v>
                </c:pt>
                <c:pt idx="3">
                  <c:v>5.0</c:v>
                </c:pt>
                <c:pt idx="4">
                  <c:v>2.0</c:v>
                </c:pt>
                <c:pt idx="5">
                  <c:v>3.0</c:v>
                </c:pt>
                <c:pt idx="6">
                  <c:v>10.0</c:v>
                </c:pt>
                <c:pt idx="7">
                  <c:v>0.0</c:v>
                </c:pt>
                <c:pt idx="8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48332530349496"/>
          <c:y val="0.0197348454211063"/>
          <c:w val="0.436157256542985"/>
          <c:h val="0.97927100114349"/>
        </c:manualLayout>
      </c:layout>
      <c:overlay val="0"/>
      <c:txPr>
        <a:bodyPr/>
        <a:lstStyle/>
        <a:p>
          <a:pPr>
            <a:defRPr sz="1600">
              <a:solidFill>
                <a:srgbClr val="37609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>
                    <a:solidFill>
                      <a:srgbClr val="376092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Plan1!$B$3:$B$11</c:f>
              <c:strCache>
                <c:ptCount val="9"/>
                <c:pt idx="0">
                  <c:v>Fortalecimento do conteúdo internacional/intercultural da grade curricular, projetos de desenvolvimento internacional e de criação de capacitação</c:v>
                </c:pt>
                <c:pt idx="1">
                  <c:v>Colaboração internacional em pesquisas</c:v>
                </c:pt>
                <c:pt idx="2">
                  <c:v>Oportunidades de mobilidade externa para estudantes (estudos, estágios, etc.)</c:v>
                </c:pt>
                <c:pt idx="3">
                  <c:v>Intercâmbios internacionais de estudantes</c:v>
                </c:pt>
                <c:pt idx="4">
                  <c:v>Oportunidades de mobilidade externa para corpo docente/funcionários</c:v>
                </c:pt>
                <c:pt idx="5">
                  <c:v>Oferta de programas/estabelecimento de campi filiais e/ou franquias no exterior (ensino presencial)</c:v>
                </c:pt>
                <c:pt idx="6">
                  <c:v>Oferta de cursos/programas de ensino à distância no exterior</c:v>
                </c:pt>
                <c:pt idx="7">
                  <c:v>Programas de co-tutela ou de duplo diploma com instituições parceiras estrangeiras</c:v>
                </c:pt>
                <c:pt idx="8">
                  <c:v>Outros</c:v>
                </c:pt>
              </c:strCache>
            </c:strRef>
          </c:cat>
          <c:val>
            <c:numRef>
              <c:f>Plan1!$C$3:$C$11</c:f>
              <c:numCache>
                <c:formatCode>General</c:formatCode>
                <c:ptCount val="9"/>
                <c:pt idx="0">
                  <c:v>5.0</c:v>
                </c:pt>
                <c:pt idx="1">
                  <c:v>18.0</c:v>
                </c:pt>
                <c:pt idx="2">
                  <c:v>26.0</c:v>
                </c:pt>
                <c:pt idx="3">
                  <c:v>22.0</c:v>
                </c:pt>
                <c:pt idx="4">
                  <c:v>12.0</c:v>
                </c:pt>
                <c:pt idx="5">
                  <c:v>1.0</c:v>
                </c:pt>
                <c:pt idx="6">
                  <c:v>0.0</c:v>
                </c:pt>
                <c:pt idx="7">
                  <c:v>4.0</c:v>
                </c:pt>
                <c:pt idx="8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36539640"/>
        <c:axId val="2136542664"/>
        <c:axId val="0"/>
      </c:bar3DChart>
      <c:catAx>
        <c:axId val="2136539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>
                <a:solidFill>
                  <a:srgbClr val="376092"/>
                </a:solidFill>
              </a:defRPr>
            </a:pPr>
            <a:endParaRPr lang="en-US"/>
          </a:p>
        </c:txPr>
        <c:crossAx val="2136542664"/>
        <c:crosses val="autoZero"/>
        <c:auto val="1"/>
        <c:lblAlgn val="ctr"/>
        <c:lblOffset val="100"/>
        <c:noMultiLvlLbl val="0"/>
      </c:catAx>
      <c:valAx>
        <c:axId val="21365426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76092"/>
                </a:solidFill>
              </a:defRPr>
            </a:pPr>
            <a:endParaRPr lang="en-US"/>
          </a:p>
        </c:txPr>
        <c:crossAx val="2136539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4293-1AB6-B243-8D3C-31C3C7AE9203}" type="datetimeFigureOut">
              <a:rPr lang="en-US" smtClean="0"/>
              <a:t>24/10/13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54150-1E2A-C646-A4C6-F95D06A12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69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313FC-F39A-1441-A23C-8222ACBF2B49}" type="datetimeFigureOut">
              <a:rPr lang="en-US" smtClean="0"/>
              <a:t>24/10/13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0FE5B-8321-ED45-A783-B68B9718E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83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B3BF6-1A60-9C4D-B93D-843C6846A2B7}" type="datetime1">
              <a:rPr lang="pt-BR" smtClean="0"/>
              <a:t>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2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D6EF2-FC54-0240-86AD-4E4C45867AF5}" type="datetime1">
              <a:rPr lang="pt-BR" smtClean="0"/>
              <a:t>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60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6B02A-835B-9F46-96CE-AE20E145CDC0}" type="datetime1">
              <a:rPr lang="pt-BR" smtClean="0"/>
              <a:t>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4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63AF6-E71C-EA4D-8885-FAA17D23FDDD}" type="datetime1">
              <a:rPr lang="pt-BR" smtClean="0"/>
              <a:t>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1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7D14-0A68-8345-8553-C5490178BDB0}" type="datetime1">
              <a:rPr lang="pt-BR" smtClean="0"/>
              <a:t>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5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E82C3-5019-8A43-988C-FEAE70336EE4}" type="datetime1">
              <a:rPr lang="pt-BR" smtClean="0"/>
              <a:t>24/10/13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01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2962-8CA8-6245-B677-ACE00B66FA38}" type="datetime1">
              <a:rPr lang="pt-BR" smtClean="0"/>
              <a:t>24/10/13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27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871A-8524-474D-8542-924877FF7E8A}" type="datetime1">
              <a:rPr lang="pt-BR" smtClean="0"/>
              <a:t>24/10/13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EB6F7-42BE-7C4A-897A-F044A581331E}" type="datetime1">
              <a:rPr lang="pt-BR" smtClean="0"/>
              <a:t>24/10/13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4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3C16-DB87-1244-B531-3636011BF8C6}" type="datetime1">
              <a:rPr lang="pt-BR" smtClean="0"/>
              <a:t>24/10/13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8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AE832-F12D-E949-9D00-F7AD920CA8D0}" type="datetime1">
              <a:rPr lang="pt-BR" smtClean="0"/>
              <a:t>24/10/13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3D1B-771A-D640-8704-87C383BE2C0B}" type="datetime1">
              <a:rPr lang="pt-BR" smtClean="0"/>
              <a:t>24/10/13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Câmara Internacionalização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C04EF-7C71-4846-99FB-5BC44E1C2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3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6.xml"/><Relationship Id="rId5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3.xml"/><Relationship Id="rId5" Type="http://schemas.openxmlformats.org/officeDocument/2006/relationships/chart" Target="../charts/chart14.xml"/><Relationship Id="rId6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39755"/>
            <a:ext cx="7772400" cy="119621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Câmara de Internacionalização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3462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pt-BR" sz="3200" b="1" dirty="0" smtClean="0">
                <a:solidFill>
                  <a:srgbClr val="FFFFFF"/>
                </a:solidFill>
              </a:rPr>
              <a:t>ASSOCIAÇÃO BRASILEIRA DOS REITORES DAS</a:t>
            </a:r>
            <a:endParaRPr lang="pt-BR" sz="3200" dirty="0" smtClean="0">
              <a:solidFill>
                <a:srgbClr val="FFFFFF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FFFFFF"/>
                </a:solidFill>
              </a:rPr>
              <a:t>UNIVERSIDADES ESTADUAIS E MUNICIPAIS</a:t>
            </a:r>
            <a:r>
              <a:rPr lang="pt-BR" sz="3200" dirty="0" smtClean="0">
                <a:solidFill>
                  <a:srgbClr val="FFFFFF"/>
                </a:solidFill>
              </a:rPr>
              <a:t> </a:t>
            </a:r>
            <a:endParaRPr lang="en-US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511800"/>
            <a:ext cx="9144000" cy="13462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53º FÓRUM NACIONAL DE REITORES DA ABRUEM </a:t>
            </a:r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043" y="2062102"/>
            <a:ext cx="1659914" cy="154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318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-5954"/>
            <a:ext cx="7796580" cy="80344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376092"/>
                </a:solidFill>
              </a:rPr>
              <a:t>Política / Estratégia Institucional de Internacionalização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10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9746721"/>
              </p:ext>
            </p:extLst>
          </p:nvPr>
        </p:nvGraphicFramePr>
        <p:xfrm>
          <a:off x="2694711" y="7974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880426"/>
              </p:ext>
            </p:extLst>
          </p:nvPr>
        </p:nvGraphicFramePr>
        <p:xfrm>
          <a:off x="2694711" y="354068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7963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376092"/>
                </a:solidFill>
              </a:rPr>
              <a:t>Independente do título do cargo, em que nível está a pessoa com maior responsabilidade pela internacionalização dentro de sua instituição?</a:t>
            </a:r>
            <a:endParaRPr lang="en-US" sz="24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11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3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741834"/>
              </p:ext>
            </p:extLst>
          </p:nvPr>
        </p:nvGraphicFramePr>
        <p:xfrm>
          <a:off x="946757" y="1225654"/>
          <a:ext cx="8501624" cy="5390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730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376092"/>
                </a:solidFill>
              </a:rPr>
              <a:t>Em sua política/estratégia de internacionalização, quais das seguintes atividades recebem maior prioridade? </a:t>
            </a:r>
            <a:endParaRPr lang="en-US" sz="24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12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439574"/>
              </p:ext>
            </p:extLst>
          </p:nvPr>
        </p:nvGraphicFramePr>
        <p:xfrm>
          <a:off x="1077936" y="767949"/>
          <a:ext cx="8022312" cy="5877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492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376092"/>
                </a:solidFill>
              </a:rPr>
              <a:t>Quais são as três razões mais importantes para a internacionalização em sua instituição?</a:t>
            </a:r>
            <a:endParaRPr lang="en-US" sz="24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13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294929"/>
              </p:ext>
            </p:extLst>
          </p:nvPr>
        </p:nvGraphicFramePr>
        <p:xfrm>
          <a:off x="1077936" y="1211808"/>
          <a:ext cx="8022312" cy="5262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7283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376092"/>
                </a:solidFill>
              </a:rPr>
              <a:t>Quais dos itens a seguir são os três obstáculos internos mais significativos para o avanço da internacionalização em sua instituição? </a:t>
            </a:r>
            <a:endParaRPr lang="en-US" sz="24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14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303547"/>
              </p:ext>
            </p:extLst>
          </p:nvPr>
        </p:nvGraphicFramePr>
        <p:xfrm>
          <a:off x="989642" y="1225654"/>
          <a:ext cx="7984224" cy="532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4294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376092"/>
                </a:solidFill>
              </a:rPr>
              <a:t>O papel da internacionalização na formação acadêmica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15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9706951"/>
              </p:ext>
            </p:extLst>
          </p:nvPr>
        </p:nvGraphicFramePr>
        <p:xfrm>
          <a:off x="1077936" y="1225654"/>
          <a:ext cx="8066064" cy="543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09895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376092"/>
                </a:solidFill>
              </a:rPr>
              <a:t>O papel da internacionalização na formação acadêmica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16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313974"/>
              </p:ext>
            </p:extLst>
          </p:nvPr>
        </p:nvGraphicFramePr>
        <p:xfrm>
          <a:off x="989643" y="1241345"/>
          <a:ext cx="38832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182941"/>
              </p:ext>
            </p:extLst>
          </p:nvPr>
        </p:nvGraphicFramePr>
        <p:xfrm>
          <a:off x="4872863" y="1241345"/>
          <a:ext cx="4271137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236724"/>
              </p:ext>
            </p:extLst>
          </p:nvPr>
        </p:nvGraphicFramePr>
        <p:xfrm>
          <a:off x="2833093" y="398454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90152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rgbClr val="376092"/>
                </a:solidFill>
              </a:rPr>
              <a:t>O papel da internacionalização na formação acadêmica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17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221882"/>
              </p:ext>
            </p:extLst>
          </p:nvPr>
        </p:nvGraphicFramePr>
        <p:xfrm>
          <a:off x="2185405" y="1521018"/>
          <a:ext cx="6024630" cy="3588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138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/>
          <a:lstStyle/>
          <a:p>
            <a:r>
              <a:rPr lang="pt-BR" dirty="0" smtClean="0">
                <a:solidFill>
                  <a:srgbClr val="376092"/>
                </a:solidFill>
              </a:rPr>
              <a:t>Considerações Finais</a:t>
            </a:r>
            <a:endParaRPr lang="pt-BR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196066" y="1388214"/>
            <a:ext cx="7796580" cy="49473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800" dirty="0" smtClean="0">
                <a:solidFill>
                  <a:srgbClr val="376092"/>
                </a:solidFill>
              </a:rPr>
              <a:t>Por meio do levantamento realizado, constata-se que o caminho é longo, mas o perfil de Universidade de Classe Mundial deve ser almejada pelas Instituições membros da ABRUEM</a:t>
            </a:r>
          </a:p>
          <a:p>
            <a:r>
              <a:rPr lang="pt-BR" sz="2800" dirty="0" smtClean="0">
                <a:solidFill>
                  <a:srgbClr val="376092"/>
                </a:solidFill>
              </a:rPr>
              <a:t>Entre os próximos passos, a Câmara de Internacionalização objetiva disponibilizar maiores interpretações sobre as informações obtidas a fim de que  novas ações possam ser implementadas e melhores resultados possam ser alcançados no campo de Internacionalização pelas IES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18</a:t>
            </a:fld>
            <a:endParaRPr lang="pt-BR" b="1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69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rgbClr val="376092"/>
                </a:solidFill>
              </a:rPr>
              <a:t>Programa de Mobilidade ABRUEM para Estudantes de Graduação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19</a:t>
            </a:fld>
            <a:endParaRPr lang="pt-BR" b="1">
              <a:solidFill>
                <a:srgbClr val="376092"/>
              </a:solidFill>
            </a:endParaRPr>
          </a:p>
        </p:txBody>
      </p:sp>
      <p:sp>
        <p:nvSpPr>
          <p:cNvPr id="3" name="Process 2"/>
          <p:cNvSpPr/>
          <p:nvPr/>
        </p:nvSpPr>
        <p:spPr>
          <a:xfrm>
            <a:off x="3036560" y="2061516"/>
            <a:ext cx="3714071" cy="1138485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Acordo Geral Registrado em Cartório</a:t>
            </a:r>
            <a:endParaRPr lang="pt-BR" sz="2400" dirty="0"/>
          </a:p>
        </p:txBody>
      </p:sp>
      <p:sp>
        <p:nvSpPr>
          <p:cNvPr id="11" name="Process 10"/>
          <p:cNvSpPr/>
          <p:nvPr/>
        </p:nvSpPr>
        <p:spPr>
          <a:xfrm>
            <a:off x="1227043" y="4244151"/>
            <a:ext cx="2226882" cy="86492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Adesão </a:t>
            </a:r>
            <a:br>
              <a:rPr lang="pt-BR" sz="2400" dirty="0" smtClean="0"/>
            </a:br>
            <a:r>
              <a:rPr lang="pt-BR" sz="2400" dirty="0" smtClean="0"/>
              <a:t>Universidade 1</a:t>
            </a:r>
            <a:endParaRPr lang="pt-BR" sz="2400" dirty="0"/>
          </a:p>
        </p:txBody>
      </p:sp>
      <p:sp>
        <p:nvSpPr>
          <p:cNvPr id="12" name="Process 11"/>
          <p:cNvSpPr/>
          <p:nvPr/>
        </p:nvSpPr>
        <p:spPr>
          <a:xfrm>
            <a:off x="3780155" y="4244151"/>
            <a:ext cx="2226882" cy="86492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Adesão </a:t>
            </a:r>
            <a:br>
              <a:rPr lang="pt-BR" sz="2400" dirty="0" smtClean="0"/>
            </a:br>
            <a:r>
              <a:rPr lang="pt-BR" sz="2400" dirty="0" smtClean="0"/>
              <a:t>Universidade 2</a:t>
            </a:r>
            <a:endParaRPr lang="pt-BR" sz="2400" dirty="0"/>
          </a:p>
        </p:txBody>
      </p:sp>
      <p:sp>
        <p:nvSpPr>
          <p:cNvPr id="13" name="Process 12"/>
          <p:cNvSpPr/>
          <p:nvPr/>
        </p:nvSpPr>
        <p:spPr>
          <a:xfrm>
            <a:off x="6796740" y="4244151"/>
            <a:ext cx="2226882" cy="864920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Adesão </a:t>
            </a:r>
            <a:br>
              <a:rPr lang="pt-BR" sz="2400" dirty="0" smtClean="0"/>
            </a:br>
            <a:r>
              <a:rPr lang="pt-BR" sz="2400" dirty="0" smtClean="0"/>
              <a:t>Universidade </a:t>
            </a:r>
            <a:r>
              <a:rPr lang="pt-BR" sz="2400" dirty="0" err="1" smtClean="0"/>
              <a:t>n</a:t>
            </a:r>
            <a:endParaRPr lang="pt-BR" sz="2400" dirty="0"/>
          </a:p>
        </p:txBody>
      </p:sp>
      <p:cxnSp>
        <p:nvCxnSpPr>
          <p:cNvPr id="14" name="Elbow Connector 13"/>
          <p:cNvCxnSpPr>
            <a:stCxn id="11" idx="0"/>
            <a:endCxn id="13" idx="0"/>
          </p:cNvCxnSpPr>
          <p:nvPr/>
        </p:nvCxnSpPr>
        <p:spPr>
          <a:xfrm rot="5400000" flipH="1" flipV="1">
            <a:off x="5125332" y="1459303"/>
            <a:ext cx="12700" cy="5569697"/>
          </a:xfrm>
          <a:prstGeom prst="bentConnector3">
            <a:avLst>
              <a:gd name="adj1" fmla="val 375144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3" idx="2"/>
            <a:endCxn id="12" idx="0"/>
          </p:cNvCxnSpPr>
          <p:nvPr/>
        </p:nvCxnSpPr>
        <p:spPr>
          <a:xfrm>
            <a:off x="4893596" y="3200001"/>
            <a:ext cx="0" cy="10441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10871" y="4338290"/>
            <a:ext cx="4325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76092"/>
                </a:solidFill>
              </a:rPr>
              <a:t>…</a:t>
            </a:r>
            <a:endParaRPr lang="en-US" sz="2800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1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/>
          <a:lstStyle/>
          <a:p>
            <a:r>
              <a:rPr lang="pt-BR" dirty="0" smtClean="0">
                <a:solidFill>
                  <a:srgbClr val="376092"/>
                </a:solidFill>
              </a:rPr>
              <a:t>Composição da Câmara</a:t>
            </a:r>
            <a:endParaRPr lang="pt-BR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196066" y="1388214"/>
            <a:ext cx="7796580" cy="49473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rgbClr val="376092"/>
                </a:solidFill>
              </a:rPr>
              <a:t>Presidente</a:t>
            </a:r>
            <a:r>
              <a:rPr lang="pt-BR" dirty="0" smtClean="0">
                <a:solidFill>
                  <a:srgbClr val="376092"/>
                </a:solidFill>
              </a:rPr>
              <a:t>: </a:t>
            </a:r>
            <a:r>
              <a:rPr lang="pt-BR" dirty="0" err="1" smtClean="0">
                <a:solidFill>
                  <a:srgbClr val="376092"/>
                </a:solidFill>
              </a:rPr>
              <a:t>Julio</a:t>
            </a:r>
            <a:r>
              <a:rPr lang="pt-BR" dirty="0" smtClean="0">
                <a:solidFill>
                  <a:srgbClr val="376092"/>
                </a:solidFill>
              </a:rPr>
              <a:t> Cezar </a:t>
            </a:r>
            <a:r>
              <a:rPr lang="pt-BR" dirty="0" err="1" smtClean="0">
                <a:solidFill>
                  <a:srgbClr val="376092"/>
                </a:solidFill>
              </a:rPr>
              <a:t>Durigan</a:t>
            </a:r>
            <a:r>
              <a:rPr lang="pt-BR" dirty="0" smtClean="0">
                <a:solidFill>
                  <a:srgbClr val="376092"/>
                </a:solidFill>
              </a:rPr>
              <a:t>, Reitor da UNESP</a:t>
            </a:r>
          </a:p>
          <a:p>
            <a:r>
              <a:rPr lang="pt-BR" b="1" dirty="0" smtClean="0">
                <a:solidFill>
                  <a:srgbClr val="376092"/>
                </a:solidFill>
              </a:rPr>
              <a:t>Professores Integrantes</a:t>
            </a:r>
            <a:r>
              <a:rPr lang="pt-BR" dirty="0" smtClean="0">
                <a:solidFill>
                  <a:srgbClr val="376092"/>
                </a:solidFill>
              </a:rPr>
              <a:t>:</a:t>
            </a:r>
          </a:p>
          <a:p>
            <a:pPr lvl="1"/>
            <a:r>
              <a:rPr lang="pt-BR" dirty="0" err="1" smtClean="0">
                <a:solidFill>
                  <a:srgbClr val="376092"/>
                </a:solidFill>
              </a:rPr>
              <a:t>Aluisio</a:t>
            </a:r>
            <a:r>
              <a:rPr lang="pt-BR" dirty="0" smtClean="0">
                <a:solidFill>
                  <a:srgbClr val="376092"/>
                </a:solidFill>
              </a:rPr>
              <a:t> Augusto Cotrim Segurado - USP</a:t>
            </a:r>
          </a:p>
          <a:p>
            <a:pPr lvl="1"/>
            <a:r>
              <a:rPr lang="pt-BR" dirty="0" err="1" smtClean="0">
                <a:solidFill>
                  <a:srgbClr val="376092"/>
                </a:solidFill>
              </a:rPr>
              <a:t>Evanilde</a:t>
            </a:r>
            <a:r>
              <a:rPr lang="pt-BR" dirty="0" smtClean="0">
                <a:solidFill>
                  <a:srgbClr val="376092"/>
                </a:solidFill>
              </a:rPr>
              <a:t> Benedito – UEM </a:t>
            </a:r>
          </a:p>
          <a:p>
            <a:pPr lvl="1"/>
            <a:r>
              <a:rPr lang="pt-BR" dirty="0" smtClean="0">
                <a:solidFill>
                  <a:srgbClr val="376092"/>
                </a:solidFill>
              </a:rPr>
              <a:t>Gilson </a:t>
            </a:r>
            <a:r>
              <a:rPr lang="pt-BR" dirty="0" err="1" smtClean="0">
                <a:solidFill>
                  <a:srgbClr val="376092"/>
                </a:solidFill>
              </a:rPr>
              <a:t>Scharnik</a:t>
            </a:r>
            <a:r>
              <a:rPr lang="pt-BR" dirty="0" smtClean="0">
                <a:solidFill>
                  <a:srgbClr val="376092"/>
                </a:solidFill>
              </a:rPr>
              <a:t> – UEG</a:t>
            </a:r>
          </a:p>
          <a:p>
            <a:pPr lvl="1"/>
            <a:r>
              <a:rPr lang="pt-BR" dirty="0" smtClean="0">
                <a:solidFill>
                  <a:srgbClr val="376092"/>
                </a:solidFill>
              </a:rPr>
              <a:t>Grete Soares </a:t>
            </a:r>
            <a:r>
              <a:rPr lang="pt-BR" dirty="0" err="1" smtClean="0">
                <a:solidFill>
                  <a:srgbClr val="376092"/>
                </a:solidFill>
              </a:rPr>
              <a:t>Pflueger</a:t>
            </a:r>
            <a:r>
              <a:rPr lang="pt-BR" dirty="0" smtClean="0">
                <a:solidFill>
                  <a:srgbClr val="376092"/>
                </a:solidFill>
              </a:rPr>
              <a:t> - UEMA</a:t>
            </a:r>
          </a:p>
          <a:p>
            <a:pPr lvl="1"/>
            <a:r>
              <a:rPr lang="pt-BR" dirty="0" smtClean="0">
                <a:solidFill>
                  <a:srgbClr val="376092"/>
                </a:solidFill>
              </a:rPr>
              <a:t>Luiz Augusto Barbosa Cortez – UNICAMP</a:t>
            </a:r>
          </a:p>
          <a:p>
            <a:pPr lvl="1"/>
            <a:r>
              <a:rPr lang="pt-BR" dirty="0" smtClean="0">
                <a:solidFill>
                  <a:srgbClr val="376092"/>
                </a:solidFill>
              </a:rPr>
              <a:t>José Guido Corrêa de Araújo – UPE</a:t>
            </a:r>
          </a:p>
          <a:p>
            <a:pPr lvl="1"/>
            <a:r>
              <a:rPr lang="pt-BR" dirty="0" smtClean="0">
                <a:solidFill>
                  <a:srgbClr val="376092"/>
                </a:solidFill>
              </a:rPr>
              <a:t>Margarida </a:t>
            </a:r>
            <a:r>
              <a:rPr lang="pt-BR" dirty="0" err="1" smtClean="0">
                <a:solidFill>
                  <a:srgbClr val="376092"/>
                </a:solidFill>
              </a:rPr>
              <a:t>Gandara</a:t>
            </a:r>
            <a:r>
              <a:rPr lang="pt-BR" dirty="0" smtClean="0">
                <a:solidFill>
                  <a:srgbClr val="376092"/>
                </a:solidFill>
              </a:rPr>
              <a:t> </a:t>
            </a:r>
            <a:r>
              <a:rPr lang="pt-BR" dirty="0" err="1" smtClean="0">
                <a:solidFill>
                  <a:srgbClr val="376092"/>
                </a:solidFill>
              </a:rPr>
              <a:t>Rauen</a:t>
            </a:r>
            <a:r>
              <a:rPr lang="pt-BR" dirty="0" smtClean="0">
                <a:solidFill>
                  <a:srgbClr val="376092"/>
                </a:solidFill>
              </a:rPr>
              <a:t> /</a:t>
            </a:r>
            <a:r>
              <a:rPr lang="pt-BR" dirty="0" err="1" smtClean="0">
                <a:solidFill>
                  <a:srgbClr val="376092"/>
                </a:solidFill>
              </a:rPr>
              <a:t>Margie</a:t>
            </a:r>
            <a:r>
              <a:rPr lang="pt-BR" dirty="0" smtClean="0">
                <a:solidFill>
                  <a:srgbClr val="376092"/>
                </a:solidFill>
              </a:rPr>
              <a:t>– UNICENTRO </a:t>
            </a:r>
          </a:p>
          <a:p>
            <a:pPr lvl="1"/>
            <a:r>
              <a:rPr lang="pt-BR" b="1" dirty="0" smtClean="0">
                <a:solidFill>
                  <a:srgbClr val="376092"/>
                </a:solidFill>
              </a:rPr>
              <a:t>Secretário</a:t>
            </a:r>
            <a:r>
              <a:rPr lang="pt-BR" dirty="0" smtClean="0">
                <a:solidFill>
                  <a:srgbClr val="376092"/>
                </a:solidFill>
              </a:rPr>
              <a:t>: José Celso Freire Júnior - UNESP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2</a:t>
            </a:fld>
            <a:endParaRPr lang="pt-BR" b="1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0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376092"/>
                </a:solidFill>
              </a:rPr>
              <a:t>PMAEG – Acordo Geral</a:t>
            </a:r>
            <a:endParaRPr lang="pt-BR" sz="36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20</a:t>
            </a:fld>
            <a:endParaRPr lang="pt-BR" b="1">
              <a:solidFill>
                <a:srgbClr val="376092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196066" y="1388214"/>
            <a:ext cx="7796580" cy="4947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800" dirty="0" smtClean="0">
                <a:solidFill>
                  <a:srgbClr val="376092"/>
                </a:solidFill>
              </a:rPr>
              <a:t>Bases </a:t>
            </a:r>
            <a:r>
              <a:rPr lang="pt-BR" sz="2800" dirty="0">
                <a:solidFill>
                  <a:srgbClr val="376092"/>
                </a:solidFill>
              </a:rPr>
              <a:t>nas quais as instituições aderentes irão operar, tendo como finalidade promover a mobilidade de graduação, através do Programa de Mobilidade ABRUEM para Estudantes de </a:t>
            </a:r>
            <a:r>
              <a:rPr lang="pt-BR" sz="2800" dirty="0" smtClean="0">
                <a:solidFill>
                  <a:srgbClr val="376092"/>
                </a:solidFill>
              </a:rPr>
              <a:t>Graduação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800" dirty="0" smtClean="0">
                <a:solidFill>
                  <a:srgbClr val="376092"/>
                </a:solidFill>
              </a:rPr>
              <a:t>Cronograma único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800" dirty="0" smtClean="0">
                <a:solidFill>
                  <a:srgbClr val="376092"/>
                </a:solidFill>
              </a:rPr>
              <a:t>Respeito às individualidades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pt-BR" sz="2800" dirty="0" smtClean="0">
                <a:solidFill>
                  <a:srgbClr val="376092"/>
                </a:solidFill>
              </a:rPr>
              <a:t>Privilégio aos critérios acadêmicos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pt-BR" sz="2800" dirty="0" smtClean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0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376092"/>
                </a:solidFill>
              </a:rPr>
              <a:t>PMAEG – Termo de Adesão</a:t>
            </a:r>
            <a:endParaRPr lang="pt-BR" sz="36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21</a:t>
            </a:fld>
            <a:endParaRPr lang="pt-BR" b="1">
              <a:solidFill>
                <a:srgbClr val="376092"/>
              </a:solidFill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196066" y="1388214"/>
            <a:ext cx="7796580" cy="4947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pt-BR" sz="2400" dirty="0">
                <a:solidFill>
                  <a:srgbClr val="376092"/>
                </a:solidFill>
              </a:rPr>
              <a:t>A ______NOME DA UNIVERSIDADE_______ – ____SIGLA____, neste ato representada por seu Reitor, Prof. Dr. _____NOME DO REITOR______, através deste Termo, declara sua adesão ao Programa de Mobilidade ABRUEM para Estudantes de Graduação, bem como sua concordância com as cláusulas do Acordo de Cooperação Específico para a Mobilidade de Estudantes de Graduação registrado em cartório pela Associação.</a:t>
            </a:r>
            <a:endParaRPr lang="pt-BR" sz="2400" dirty="0" smtClean="0">
              <a:solidFill>
                <a:srgbClr val="37609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5342" y="4524999"/>
            <a:ext cx="7318029" cy="5847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t-BR" sz="3200" dirty="0" smtClean="0">
                <a:latin typeface="+mj-lt"/>
              </a:rPr>
              <a:t>Adesão não implica oferecimento de vagas</a:t>
            </a:r>
            <a:endParaRPr lang="pt-BR" sz="32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9337" y="5429711"/>
            <a:ext cx="6970039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smtClean="0"/>
              <a:t>Ades</a:t>
            </a:r>
            <a:r>
              <a:rPr lang="pt-BR" sz="2400" smtClean="0"/>
              <a:t>ões até o momento: UEMG, UEM,UESPI, UEMA, UNEMAT, UEPG, URCA, UEL, UERN, UDESC, UNITAU*</a:t>
            </a:r>
            <a:endParaRPr lang="pt-BR" sz="2400"/>
          </a:p>
        </p:txBody>
      </p:sp>
    </p:spTree>
    <p:extLst>
      <p:ext uri="{BB962C8B-B14F-4D97-AF65-F5344CB8AC3E}">
        <p14:creationId xmlns:p14="http://schemas.microsoft.com/office/powerpoint/2010/main" val="224308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376092"/>
                </a:solidFill>
              </a:rPr>
              <a:t>PMAEG – Cronograma Programa Piloto</a:t>
            </a:r>
            <a:endParaRPr lang="pt-BR" sz="36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22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156825"/>
              </p:ext>
            </p:extLst>
          </p:nvPr>
        </p:nvGraphicFramePr>
        <p:xfrm>
          <a:off x="1375778" y="1306042"/>
          <a:ext cx="7616868" cy="504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22"/>
                <a:gridCol w="5978546"/>
              </a:tblGrid>
              <a:tr h="506310">
                <a:tc>
                  <a:txBody>
                    <a:bodyPr/>
                    <a:lstStyle/>
                    <a:p>
                      <a:pPr algn="ctr"/>
                      <a:r>
                        <a:rPr lang="pt-BR" sz="2000" noProof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pt-BR" sz="2000" noProof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noProof="0" smtClean="0">
                          <a:solidFill>
                            <a:schemeClr val="bg1"/>
                          </a:solidFill>
                        </a:rPr>
                        <a:t>Atividade</a:t>
                      </a:r>
                      <a:endParaRPr lang="pt-BR" sz="2000" noProof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25/10/2013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máximo de adesão das Universidades para participar do Programa Piloto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29/11/2013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para as Universidades se manifestarem quanto ao número de vagas ofertadas. Informações a serem enviadas: Cursos, número de vagas, requisitos (histórico escolar, Lattes, Carta de Recomendação, etc.) e  contato do coordenador institucional do Programa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02/12/2013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do Edital da ABRUEM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15/12/2013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para a recepção de candidaturas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noProof="0" smtClean="0">
                          <a:solidFill>
                            <a:srgbClr val="376092"/>
                          </a:solidFill>
                        </a:rPr>
                        <a:t>31/01/2014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para envio do Aceite pelas instituições de Destino aos alunos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14/02/2014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para envio do Plano de Estudos</a:t>
                      </a:r>
                      <a:r>
                        <a:rPr lang="pt-BR" sz="2000" noProof="0" dirty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22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376092"/>
                </a:solidFill>
              </a:rPr>
              <a:t>PMAEG – Cronograma Primeira Chamada</a:t>
            </a:r>
            <a:endParaRPr lang="pt-BR" sz="36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23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436004"/>
              </p:ext>
            </p:extLst>
          </p:nvPr>
        </p:nvGraphicFramePr>
        <p:xfrm>
          <a:off x="1375778" y="1306042"/>
          <a:ext cx="7616868" cy="4848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22"/>
                <a:gridCol w="5978546"/>
              </a:tblGrid>
              <a:tr h="506310">
                <a:tc>
                  <a:txBody>
                    <a:bodyPr/>
                    <a:lstStyle/>
                    <a:p>
                      <a:pPr algn="ctr"/>
                      <a:r>
                        <a:rPr lang="pt-BR" sz="2000" noProof="0" smtClean="0">
                          <a:solidFill>
                            <a:schemeClr val="bg1"/>
                          </a:solidFill>
                        </a:rPr>
                        <a:t>Data</a:t>
                      </a:r>
                      <a:endParaRPr lang="pt-BR" sz="2000" noProof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noProof="0" smtClean="0">
                          <a:solidFill>
                            <a:schemeClr val="bg1"/>
                          </a:solidFill>
                        </a:rPr>
                        <a:t>Atividade</a:t>
                      </a:r>
                      <a:endParaRPr lang="pt-BR" sz="2000" noProof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28/02/2014</a:t>
                      </a:r>
                      <a:r>
                        <a:rPr lang="pt-BR" sz="2000" noProof="0" dirty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máximo de adesão das Universidades</a:t>
                      </a:r>
                      <a:endParaRPr lang="pt-BR" sz="2000" noProof="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28/03/2014</a:t>
                      </a:r>
                      <a:r>
                        <a:rPr lang="pt-BR" sz="2000" noProof="0" dirty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para as Universidades se manifestarem quanto ao número de vagas ofertadas. Informações a serem enviadas: Cursos, número de vagas, requisitos (histórico escolar, Lattes, Carta de Recomendação, etc.) e  contato do coordenador institucional do Programa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31/03/2014</a:t>
                      </a:r>
                      <a:r>
                        <a:rPr lang="pt-BR" sz="2000" noProof="0" dirty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Divulgação do Edital da ABRUEM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25/04/2014</a:t>
                      </a:r>
                      <a:r>
                        <a:rPr lang="pt-BR" sz="2000" noProof="0" dirty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para a recepção de candidaturas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noProof="0" dirty="0" smtClean="0">
                          <a:solidFill>
                            <a:srgbClr val="376092"/>
                          </a:solidFill>
                        </a:rPr>
                        <a:t>23/05/2014</a:t>
                      </a:r>
                      <a:endParaRPr lang="pt-BR" sz="2000" noProof="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para envio do Aceite pelas instituições de Destino aos alunos</a:t>
                      </a:r>
                      <a:r>
                        <a:rPr lang="pt-BR" sz="2000" noProof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  <a:tr h="506310">
                <a:tc>
                  <a:txBody>
                    <a:bodyPr/>
                    <a:lstStyle/>
                    <a:p>
                      <a:r>
                        <a:rPr lang="pt-BR" sz="2000" kern="1200" noProof="0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20/06/2014</a:t>
                      </a:r>
                      <a:r>
                        <a:rPr lang="pt-BR" sz="2000" noProof="0" dirty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kern="1200" noProof="0" dirty="0" smtClean="0">
                          <a:solidFill>
                            <a:srgbClr val="37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Prazo para envio do Plano de Estudos</a:t>
                      </a:r>
                      <a:r>
                        <a:rPr lang="pt-BR" sz="2000" noProof="0" dirty="0" smtClean="0">
                          <a:solidFill>
                            <a:srgbClr val="376092"/>
                          </a:solidFill>
                          <a:effectLst/>
                        </a:rPr>
                        <a:t> </a:t>
                      </a:r>
                      <a:endParaRPr lang="pt-BR" sz="2000" noProof="0" dirty="0">
                        <a:solidFill>
                          <a:srgbClr val="37609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83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376092"/>
                </a:solidFill>
              </a:rPr>
              <a:t>Sistema de Graduação/Mobilidade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196066" y="1388214"/>
            <a:ext cx="7796580" cy="49473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rgbClr val="376092"/>
                </a:solidFill>
              </a:rPr>
              <a:t>Treinamento dos técnicos das IES interessadas</a:t>
            </a:r>
          </a:p>
          <a:p>
            <a:r>
              <a:rPr lang="pt-BR" dirty="0" smtClean="0">
                <a:solidFill>
                  <a:srgbClr val="376092"/>
                </a:solidFill>
              </a:rPr>
              <a:t>Número elevado de consultas ao analistas responsáveis pelo sistema na UNESP</a:t>
            </a:r>
          </a:p>
          <a:p>
            <a:r>
              <a:rPr lang="pt-BR" dirty="0" smtClean="0">
                <a:solidFill>
                  <a:srgbClr val="376092"/>
                </a:solidFill>
              </a:rPr>
              <a:t>Necessidade de contratação de um analista para atender às IES interessadas</a:t>
            </a:r>
          </a:p>
          <a:p>
            <a:r>
              <a:rPr lang="pt-BR" dirty="0" smtClean="0">
                <a:solidFill>
                  <a:srgbClr val="376092"/>
                </a:solidFill>
              </a:rPr>
              <a:t>Melhoria do atendimento e facilitação da implementação</a:t>
            </a:r>
          </a:p>
          <a:p>
            <a:r>
              <a:rPr lang="pt-BR" dirty="0" smtClean="0">
                <a:solidFill>
                  <a:srgbClr val="376092"/>
                </a:solidFill>
              </a:rPr>
              <a:t>Custo irrisório quando comparado ao custo dos sistemas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24</a:t>
            </a:fld>
            <a:endParaRPr lang="pt-BR" b="1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376092"/>
                </a:solidFill>
              </a:rPr>
              <a:t>III Encontro Internacional de Reitores </a:t>
            </a:r>
            <a:r>
              <a:rPr lang="pt-BR" dirty="0" err="1">
                <a:solidFill>
                  <a:srgbClr val="376092"/>
                </a:solidFill>
              </a:rPr>
              <a:t>Universia</a:t>
            </a:r>
            <a:endParaRPr lang="pt-BR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25</a:t>
            </a:fld>
            <a:endParaRPr lang="pt-BR" b="1">
              <a:solidFill>
                <a:srgbClr val="37609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4314" y="1580965"/>
            <a:ext cx="6009083" cy="42486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6137" y="5934744"/>
            <a:ext cx="2624000" cy="576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79097" y="5934744"/>
            <a:ext cx="1361455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40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39755"/>
            <a:ext cx="7772400" cy="119621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Câmara de Internacionalização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13462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3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5511800"/>
            <a:ext cx="9144000" cy="13462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6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043" y="2062102"/>
            <a:ext cx="1659914" cy="1541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366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/>
          <a:lstStyle/>
          <a:p>
            <a:r>
              <a:rPr lang="pt-BR" dirty="0" smtClean="0">
                <a:solidFill>
                  <a:srgbClr val="376092"/>
                </a:solidFill>
              </a:rPr>
              <a:t>Agenda</a:t>
            </a:r>
            <a:endParaRPr lang="pt-BR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196066" y="1388214"/>
            <a:ext cx="7796580" cy="4947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rgbClr val="376092"/>
                </a:solidFill>
              </a:rPr>
              <a:t>Avaliação da internacionalização na ABRUEM</a:t>
            </a:r>
          </a:p>
          <a:p>
            <a:r>
              <a:rPr lang="pt-BR" dirty="0">
                <a:solidFill>
                  <a:srgbClr val="376092"/>
                </a:solidFill>
              </a:rPr>
              <a:t>Programa de Mobilidade ABRUEM para Estudantes de </a:t>
            </a:r>
            <a:r>
              <a:rPr lang="pt-BR" dirty="0" smtClean="0">
                <a:solidFill>
                  <a:srgbClr val="376092"/>
                </a:solidFill>
              </a:rPr>
              <a:t>Graduação</a:t>
            </a:r>
          </a:p>
          <a:p>
            <a:r>
              <a:rPr lang="pt-BR" dirty="0" smtClean="0">
                <a:solidFill>
                  <a:srgbClr val="376092"/>
                </a:solidFill>
              </a:rPr>
              <a:t>Sistema de Graduação/Mobilidade</a:t>
            </a:r>
          </a:p>
          <a:p>
            <a:r>
              <a:rPr lang="pt-BR" dirty="0">
                <a:solidFill>
                  <a:srgbClr val="376092"/>
                </a:solidFill>
              </a:rPr>
              <a:t>III Encontro Internacional de Reitores </a:t>
            </a:r>
            <a:r>
              <a:rPr lang="pt-BR" dirty="0" err="1">
                <a:solidFill>
                  <a:srgbClr val="376092"/>
                </a:solidFill>
              </a:rPr>
              <a:t>Universia</a:t>
            </a:r>
            <a:endParaRPr lang="pt-BR" dirty="0" smtClean="0">
              <a:solidFill>
                <a:srgbClr val="376092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3</a:t>
            </a:fld>
            <a:endParaRPr lang="pt-BR" b="1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45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3200" dirty="0">
                <a:solidFill>
                  <a:srgbClr val="376092"/>
                </a:solidFill>
              </a:rPr>
              <a:t>Avaliação da internacionalização na ABRUEM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4</a:t>
            </a:fld>
            <a:endParaRPr lang="pt-BR" b="1">
              <a:solidFill>
                <a:srgbClr val="37609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2558" y="1316606"/>
            <a:ext cx="3521839" cy="497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7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4000" b="1" dirty="0" smtClean="0">
                <a:solidFill>
                  <a:srgbClr val="376092"/>
                </a:solidFill>
              </a:rPr>
              <a:t>Respondentes</a:t>
            </a:r>
            <a:endParaRPr lang="en-US" sz="40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5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563085"/>
              </p:ext>
            </p:extLst>
          </p:nvPr>
        </p:nvGraphicFramePr>
        <p:xfrm>
          <a:off x="1843013" y="1225654"/>
          <a:ext cx="6706646" cy="4903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3481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400" b="1" dirty="0">
                <a:solidFill>
                  <a:srgbClr val="376092"/>
                </a:solidFill>
              </a:rPr>
              <a:t>A Internacionalização é mencionada na declaração de missão e/ou no Plano de Desenvolvimento Institucional (PDI) de sua instituição?</a:t>
            </a:r>
            <a:endParaRPr lang="en-US" sz="24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6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1" name="Espaço Reservado para Conteú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2625613"/>
              </p:ext>
            </p:extLst>
          </p:nvPr>
        </p:nvGraphicFramePr>
        <p:xfrm>
          <a:off x="678690" y="161496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660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376092"/>
                </a:solidFill>
              </a:rPr>
              <a:t>Qual nível de importância a internacionalização tem para a governança de sua instituição?</a:t>
            </a:r>
            <a:endParaRPr lang="en-US" sz="24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7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2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998911"/>
              </p:ext>
            </p:extLst>
          </p:nvPr>
        </p:nvGraphicFramePr>
        <p:xfrm>
          <a:off x="989642" y="1672007"/>
          <a:ext cx="7934959" cy="4466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9647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376092"/>
                </a:solidFill>
              </a:rPr>
              <a:t>Quanto ao nível de importância da internacionalização em sua instituição, ele mudou ao longo dos últimos três anos?</a:t>
            </a:r>
            <a:endParaRPr lang="en-US" sz="24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8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1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7814477"/>
              </p:ext>
            </p:extLst>
          </p:nvPr>
        </p:nvGraphicFramePr>
        <p:xfrm>
          <a:off x="668476" y="1502662"/>
          <a:ext cx="8475524" cy="4725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5294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066" y="82654"/>
            <a:ext cx="7796580" cy="1143000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solidFill>
                  <a:srgbClr val="376092"/>
                </a:solidFill>
              </a:rPr>
              <a:t>Alguma política ou plano estratégico específico para a internacionalização foi elaborada em sua instituição?</a:t>
            </a:r>
            <a:endParaRPr lang="en-US" sz="2400" dirty="0">
              <a:solidFill>
                <a:srgbClr val="376092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077936" cy="6858000"/>
          </a:xfrm>
          <a:prstGeom prst="rect">
            <a:avLst/>
          </a:prstGeom>
          <a:solidFill>
            <a:srgbClr val="234271"/>
          </a:solidFill>
          <a:ln w="9525">
            <a:solidFill>
              <a:srgbClr val="5C72B2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/>
            <a:endParaRPr lang="en-US" sz="2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1" descr="logo_abrue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4" y="130260"/>
            <a:ext cx="556649" cy="51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l="1562" r="1562"/>
          <a:stretch>
            <a:fillRect/>
          </a:stretch>
        </p:blipFill>
        <p:spPr>
          <a:xfrm>
            <a:off x="88294" y="6163165"/>
            <a:ext cx="901348" cy="600267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116024" y="6474494"/>
            <a:ext cx="2895600" cy="365125"/>
          </a:xfrm>
        </p:spPr>
        <p:txBody>
          <a:bodyPr/>
          <a:lstStyle/>
          <a:p>
            <a:pPr algn="l"/>
            <a:r>
              <a:rPr lang="pt-BR" b="1" i="1" dirty="0" smtClean="0">
                <a:solidFill>
                  <a:srgbClr val="376092"/>
                </a:solidFill>
              </a:rPr>
              <a:t>Câmara de Internacionalização</a:t>
            </a:r>
            <a:endParaRPr lang="pt-BR" b="1" i="1" dirty="0">
              <a:solidFill>
                <a:srgbClr val="376092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66648" y="6474494"/>
            <a:ext cx="2133600" cy="365125"/>
          </a:xfrm>
        </p:spPr>
        <p:txBody>
          <a:bodyPr/>
          <a:lstStyle/>
          <a:p>
            <a:fld id="{09EC04EF-7C71-4846-99FB-5BC44E1C2A37}" type="slidenum">
              <a:rPr lang="pt-BR" b="1" smtClean="0">
                <a:solidFill>
                  <a:srgbClr val="376092"/>
                </a:solidFill>
              </a:rPr>
              <a:t>9</a:t>
            </a:fld>
            <a:endParaRPr lang="pt-BR" b="1">
              <a:solidFill>
                <a:srgbClr val="376092"/>
              </a:solidFill>
            </a:endParaRPr>
          </a:p>
        </p:txBody>
      </p:sp>
      <p:graphicFrame>
        <p:nvGraphicFramePr>
          <p:cNvPr id="12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437817"/>
              </p:ext>
            </p:extLst>
          </p:nvPr>
        </p:nvGraphicFramePr>
        <p:xfrm>
          <a:off x="1077936" y="1678780"/>
          <a:ext cx="7815262" cy="4264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3428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965</Words>
  <Application>Microsoft Macintosh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Câmara de Internacionalização</vt:lpstr>
      <vt:lpstr>Composição da Câmara</vt:lpstr>
      <vt:lpstr>Agenda</vt:lpstr>
      <vt:lpstr>Avaliação da internacionalização na ABRUEM</vt:lpstr>
      <vt:lpstr>Respondentes</vt:lpstr>
      <vt:lpstr>A Internacionalização é mencionada na declaração de missão e/ou no Plano de Desenvolvimento Institucional (PDI) de sua instituição?</vt:lpstr>
      <vt:lpstr>Qual nível de importância a internacionalização tem para a governança de sua instituição?</vt:lpstr>
      <vt:lpstr>Quanto ao nível de importância da internacionalização em sua instituição, ele mudou ao longo dos últimos três anos?</vt:lpstr>
      <vt:lpstr>Alguma política ou plano estratégico específico para a internacionalização foi elaborada em sua instituição?</vt:lpstr>
      <vt:lpstr>Política / Estratégia Institucional de Internacionalização</vt:lpstr>
      <vt:lpstr>Independente do título do cargo, em que nível está a pessoa com maior responsabilidade pela internacionalização dentro de sua instituição?</vt:lpstr>
      <vt:lpstr>Em sua política/estratégia de internacionalização, quais das seguintes atividades recebem maior prioridade? </vt:lpstr>
      <vt:lpstr>Quais são as três razões mais importantes para a internacionalização em sua instituição?</vt:lpstr>
      <vt:lpstr>Quais dos itens a seguir são os três obstáculos internos mais significativos para o avanço da internacionalização em sua instituição? </vt:lpstr>
      <vt:lpstr>O papel da internacionalização na formação acadêmica</vt:lpstr>
      <vt:lpstr>O papel da internacionalização na formação acadêmica</vt:lpstr>
      <vt:lpstr>O papel da internacionalização na formação acadêmica</vt:lpstr>
      <vt:lpstr>Considerações Finais</vt:lpstr>
      <vt:lpstr>Programa de Mobilidade ABRUEM para Estudantes de Graduação</vt:lpstr>
      <vt:lpstr>PMAEG – Acordo Geral</vt:lpstr>
      <vt:lpstr>PMAEG – Termo de Adesão</vt:lpstr>
      <vt:lpstr>PMAEG – Cronograma Programa Piloto</vt:lpstr>
      <vt:lpstr>PMAEG – Cronograma Primeira Chamada</vt:lpstr>
      <vt:lpstr>Sistema de Graduação/Mobilidade</vt:lpstr>
      <vt:lpstr>III Encontro Internacional de Reitores Universia</vt:lpstr>
      <vt:lpstr>Câmara de Internacionalização</vt:lpstr>
    </vt:vector>
  </TitlesOfParts>
  <Company>UNESP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Câmara de Internacionalização</dc:title>
  <dc:creator>José Celso Freire Junior</dc:creator>
  <cp:lastModifiedBy>José Celso Freire Junior</cp:lastModifiedBy>
  <cp:revision>47</cp:revision>
  <dcterms:created xsi:type="dcterms:W3CDTF">2013-10-24T02:12:19Z</dcterms:created>
  <dcterms:modified xsi:type="dcterms:W3CDTF">2013-10-24T12:11:02Z</dcterms:modified>
</cp:coreProperties>
</file>