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drawings/drawing1.xml" ContentType="application/vnd.openxmlformats-officedocument.drawingml.chartshapes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charts/chart13.xml" ContentType="application/vnd.openxmlformats-officedocument.drawingml.chart+xml"/>
  <Override PartName="/ppt/charts/chart14.xml" ContentType="application/vnd.openxmlformats-officedocument.drawingml.chart+xml"/>
  <Override PartName="/ppt/charts/chart15.xml" ContentType="application/vnd.openxmlformats-officedocument.drawingml.chart+xml"/>
  <Override PartName="/ppt/drawings/drawing2.xml" ContentType="application/vnd.openxmlformats-officedocument.drawingml.chartshapes+xml"/>
  <Override PartName="/ppt/charts/chart16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3" r:id="rId2"/>
    <p:sldId id="285" r:id="rId3"/>
    <p:sldId id="286" r:id="rId4"/>
    <p:sldId id="284" r:id="rId5"/>
    <p:sldId id="287" r:id="rId6"/>
    <p:sldId id="288" r:id="rId7"/>
    <p:sldId id="310" r:id="rId8"/>
    <p:sldId id="328" r:id="rId9"/>
    <p:sldId id="322" r:id="rId10"/>
    <p:sldId id="329" r:id="rId11"/>
    <p:sldId id="330" r:id="rId12"/>
    <p:sldId id="331" r:id="rId13"/>
    <p:sldId id="290" r:id="rId14"/>
    <p:sldId id="291" r:id="rId15"/>
    <p:sldId id="292" r:id="rId16"/>
    <p:sldId id="293" r:id="rId17"/>
    <p:sldId id="294" r:id="rId18"/>
    <p:sldId id="295" r:id="rId19"/>
    <p:sldId id="296" r:id="rId20"/>
    <p:sldId id="297" r:id="rId21"/>
    <p:sldId id="343" r:id="rId22"/>
    <p:sldId id="298" r:id="rId23"/>
    <p:sldId id="332" r:id="rId24"/>
    <p:sldId id="333" r:id="rId25"/>
    <p:sldId id="323" r:id="rId26"/>
    <p:sldId id="334" r:id="rId27"/>
    <p:sldId id="335" r:id="rId28"/>
    <p:sldId id="336" r:id="rId29"/>
    <p:sldId id="337" r:id="rId30"/>
    <p:sldId id="338" r:id="rId31"/>
    <p:sldId id="339" r:id="rId32"/>
    <p:sldId id="299" r:id="rId33"/>
    <p:sldId id="300" r:id="rId34"/>
    <p:sldId id="327" r:id="rId35"/>
    <p:sldId id="340" r:id="rId36"/>
    <p:sldId id="341" r:id="rId37"/>
    <p:sldId id="342" r:id="rId38"/>
    <p:sldId id="301" r:id="rId39"/>
    <p:sldId id="309" r:id="rId40"/>
  </p:sldIdLst>
  <p:sldSz cx="9906000" cy="6858000" type="A4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Estilo Claro 1 - Ênfas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0" d="100"/>
          <a:sy n="60" d="100"/>
        </p:scale>
        <p:origin x="-2536" y="-432"/>
      </p:cViewPr>
      <p:guideLst>
        <p:guide orient="horz" pos="2160"/>
        <p:guide pos="312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printerSettings" Target="printerSettings/printerSettings1.bin"/><Relationship Id="rId42" Type="http://schemas.openxmlformats.org/officeDocument/2006/relationships/presProps" Target="presProps.xml"/><Relationship Id="rId43" Type="http://schemas.openxmlformats.org/officeDocument/2006/relationships/viewProps" Target="viewProps.xml"/><Relationship Id="rId44" Type="http://schemas.openxmlformats.org/officeDocument/2006/relationships/theme" Target="theme/theme1.xml"/><Relationship Id="rId45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Ariel\Desktop\abruem\abruem.xlsx" TargetMode="Externa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Ariel\Desktop\abruem.xlsx" TargetMode="External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Ariel\Desktop\abruem.xlsx" TargetMode="External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Ariel\Desktop\abruem.xlsx" TargetMode="External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Ariel\Desktop\abruem.xlsx" TargetMode="External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Ariel\Desktop\abruem.xlsx" TargetMode="External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Ariel\AppData\Local\Temp\statistic-survey568134-1.xls" TargetMode="External"/><Relationship Id="rId2" Type="http://schemas.openxmlformats.org/officeDocument/2006/relationships/chartUserShapes" Target="../drawings/drawing2.xml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Ariel\Desktop\abruem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Ariel\Desktop\abruem.xlsx" TargetMode="External"/><Relationship Id="rId2" Type="http://schemas.openxmlformats.org/officeDocument/2006/relationships/chartUserShapes" Target="../drawings/drawing1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Ariel\Desktop\abruem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d:\Cissa\Desktop\ABRUEM\abruem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Ariel\Desktop\abruem.xlsx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Ariel\Desktop\abruem.xlsx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Ariel\Desktop\abruem.xlsx" TargetMode="Externa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Ariel\Desktop\abruem.xlsx" TargetMode="Externa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Ariel\Desktop\abruem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title>
      <c:tx>
        <c:rich>
          <a:bodyPr/>
          <a:lstStyle/>
          <a:p>
            <a:pPr>
              <a:defRPr sz="2800" baseline="0"/>
            </a:pPr>
            <a:r>
              <a:rPr lang="pt-BR" sz="2800" baseline="0" dirty="0"/>
              <a:t>Responderam </a:t>
            </a:r>
            <a:r>
              <a:rPr lang="pt-BR" sz="2800" baseline="0" dirty="0" smtClean="0"/>
              <a:t>ao </a:t>
            </a:r>
            <a:r>
              <a:rPr lang="pt-BR" sz="2800" baseline="0" dirty="0"/>
              <a:t>questionário</a:t>
            </a:r>
          </a:p>
        </c:rich>
      </c:tx>
      <c:layout>
        <c:manualLayout>
          <c:xMode val="edge"/>
          <c:yMode val="edge"/>
          <c:x val="0.311615384615385"/>
          <c:y val="0.0574074074074074"/>
        </c:manualLayout>
      </c:layout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dPt>
            <c:idx val="0"/>
            <c:bubble3D val="0"/>
            <c:spPr>
              <a:solidFill>
                <a:srgbClr val="33CCFF"/>
              </a:solidFill>
            </c:spPr>
          </c:dPt>
          <c:dPt>
            <c:idx val="1"/>
            <c:bubble3D val="0"/>
            <c:spPr>
              <a:solidFill>
                <a:srgbClr val="92D050"/>
              </a:solidFill>
            </c:spPr>
          </c:dPt>
          <c:dPt>
            <c:idx val="2"/>
            <c:bubble3D val="0"/>
            <c:spPr>
              <a:solidFill>
                <a:srgbClr val="FF0000"/>
              </a:solidFill>
            </c:spPr>
          </c:dPt>
          <c:dLbls>
            <c:dLbl>
              <c:idx val="0"/>
              <c:layout>
                <c:manualLayout>
                  <c:x val="-0.22746719160105"/>
                  <c:y val="-0.223484251968504"/>
                </c:manualLayout>
              </c:layout>
              <c:tx>
                <c:rich>
                  <a:bodyPr/>
                  <a:lstStyle/>
                  <a:p>
                    <a:r>
                      <a:rPr lang="en-US" sz="2500" baseline="0" dirty="0"/>
                      <a:t>SIM
78%</a:t>
                    </a:r>
                    <a:endParaRPr lang="en-US" sz="1400" dirty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1"/>
              <c:layout>
                <c:manualLayout>
                  <c:x val="-0.100695428696413"/>
                  <c:y val="0.0478947944006999"/>
                </c:manualLayout>
              </c:layout>
              <c:tx>
                <c:rich>
                  <a:bodyPr/>
                  <a:lstStyle/>
                  <a:p>
                    <a:r>
                      <a:rPr lang="en-US" sz="2500" baseline="0" dirty="0" err="1"/>
                      <a:t>Não
22%</a:t>
                    </a:r>
                    <a:endParaRPr lang="en-US" sz="1400" dirty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2"/>
              <c:layout>
                <c:manualLayout>
                  <c:x val="-0.181708333333333"/>
                  <c:y val="0.042503280839895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</c:dLbl>
            <c:txPr>
              <a:bodyPr/>
              <a:lstStyle/>
              <a:p>
                <a:pPr>
                  <a:defRPr sz="2500" baseline="0"/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</c:dLbls>
          <c:cat>
            <c:strRef>
              <c:f>[abruem.xlsx]Plan1!$A$7:$C$7</c:f>
              <c:strCache>
                <c:ptCount val="2"/>
                <c:pt idx="0">
                  <c:v>SIM</c:v>
                </c:pt>
                <c:pt idx="1">
                  <c:v>Não</c:v>
                </c:pt>
              </c:strCache>
            </c:strRef>
          </c:cat>
          <c:val>
            <c:numRef>
              <c:f>[abruem.xlsx]Plan1!$A$8:$C$8</c:f>
              <c:numCache>
                <c:formatCode>General</c:formatCode>
                <c:ptCount val="3"/>
                <c:pt idx="0">
                  <c:v>32.0</c:v>
                </c:pt>
                <c:pt idx="1">
                  <c:v>9.0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</c:pie3DChart>
    </c:plotArea>
    <c:plotVisOnly val="1"/>
    <c:dispBlanksAs val="gap"/>
    <c:showDLblsOverMax val="0"/>
  </c:chart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title>
      <c:tx>
        <c:rich>
          <a:bodyPr/>
          <a:lstStyle/>
          <a:p>
            <a:pPr>
              <a:defRPr sz="3500" baseline="0"/>
            </a:pPr>
            <a:r>
              <a:rPr lang="pt-BR" sz="3500" baseline="0" dirty="0"/>
              <a:t>Há garantia de representação da </a:t>
            </a:r>
            <a:r>
              <a:rPr lang="pt-BR" sz="3500" baseline="0" dirty="0" err="1"/>
              <a:t>EaD</a:t>
            </a:r>
            <a:r>
              <a:rPr lang="pt-BR" sz="3500" baseline="0" dirty="0"/>
              <a:t> nos diferentes conselhos da IES?</a:t>
            </a:r>
          </a:p>
        </c:rich>
      </c:tx>
      <c:layout>
        <c:manualLayout>
          <c:xMode val="edge"/>
          <c:yMode val="edge"/>
          <c:x val="0.107064102564103"/>
          <c:y val="0.0576597381249059"/>
        </c:manualLayout>
      </c:layout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dPt>
            <c:idx val="0"/>
            <c:bubble3D val="0"/>
            <c:spPr>
              <a:solidFill>
                <a:srgbClr val="33CCFF"/>
              </a:solidFill>
            </c:spPr>
          </c:dPt>
          <c:dPt>
            <c:idx val="1"/>
            <c:bubble3D val="0"/>
            <c:spPr>
              <a:solidFill>
                <a:srgbClr val="92D050"/>
              </a:solidFill>
            </c:spPr>
          </c:dPt>
          <c:dPt>
            <c:idx val="2"/>
            <c:bubble3D val="0"/>
            <c:spPr>
              <a:solidFill>
                <a:srgbClr val="FF0000"/>
              </a:solidFill>
            </c:spPr>
          </c:dPt>
          <c:dLbls>
            <c:dLbl>
              <c:idx val="0"/>
              <c:layout>
                <c:manualLayout>
                  <c:x val="-0.128692935843063"/>
                  <c:y val="0.08231406923191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1"/>
              <c:layout>
                <c:manualLayout>
                  <c:x val="0.157101494720118"/>
                  <c:y val="-0.243238151834794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</c:dLbl>
            <c:txPr>
              <a:bodyPr/>
              <a:lstStyle/>
              <a:p>
                <a:pPr>
                  <a:defRPr sz="2500" baseline="0"/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</c:dLbls>
          <c:cat>
            <c:strRef>
              <c:f>[abruem.xlsx]Plan1!$A$112:$C$112</c:f>
              <c:strCache>
                <c:ptCount val="2"/>
                <c:pt idx="0">
                  <c:v>SIM</c:v>
                </c:pt>
                <c:pt idx="1">
                  <c:v>NÃO</c:v>
                </c:pt>
              </c:strCache>
            </c:strRef>
          </c:cat>
          <c:val>
            <c:numRef>
              <c:f>[abruem.xlsx]Plan1!$A$113:$C$113</c:f>
              <c:numCache>
                <c:formatCode>General</c:formatCode>
                <c:ptCount val="3"/>
                <c:pt idx="0">
                  <c:v>11.0</c:v>
                </c:pt>
                <c:pt idx="1">
                  <c:v>21.0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</c:pie3DChart>
    </c:plotArea>
    <c:plotVisOnly val="1"/>
    <c:dispBlanksAs val="gap"/>
    <c:showDLblsOverMax val="0"/>
  </c:chart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title>
      <c:tx>
        <c:rich>
          <a:bodyPr/>
          <a:lstStyle/>
          <a:p>
            <a:pPr>
              <a:defRPr sz="3500" baseline="0"/>
            </a:pPr>
            <a:r>
              <a:rPr lang="pt-BR" sz="3500" baseline="0" dirty="0"/>
              <a:t>Os alunos de </a:t>
            </a:r>
            <a:r>
              <a:rPr lang="pt-BR" sz="3500" baseline="0" dirty="0" err="1"/>
              <a:t>EaD</a:t>
            </a:r>
            <a:r>
              <a:rPr lang="pt-BR" sz="3500" baseline="0" dirty="0"/>
              <a:t> tem representação nos conselhos de curso?</a:t>
            </a:r>
          </a:p>
        </c:rich>
      </c:tx>
      <c:layout>
        <c:manualLayout>
          <c:xMode val="edge"/>
          <c:yMode val="edge"/>
          <c:x val="0.104055839415097"/>
          <c:y val="0.088888875927548"/>
        </c:manualLayout>
      </c:layout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dPt>
            <c:idx val="0"/>
            <c:bubble3D val="0"/>
            <c:spPr>
              <a:solidFill>
                <a:srgbClr val="33CCFF"/>
              </a:solidFill>
            </c:spPr>
          </c:dPt>
          <c:dPt>
            <c:idx val="1"/>
            <c:bubble3D val="0"/>
            <c:spPr>
              <a:solidFill>
                <a:srgbClr val="92D050"/>
              </a:solidFill>
            </c:spPr>
          </c:dPt>
          <c:dPt>
            <c:idx val="2"/>
            <c:bubble3D val="0"/>
            <c:spPr>
              <a:solidFill>
                <a:srgbClr val="FF0000"/>
              </a:solidFill>
            </c:spPr>
          </c:dPt>
          <c:dLbls>
            <c:dLbl>
              <c:idx val="0"/>
              <c:layout>
                <c:manualLayout>
                  <c:x val="-0.140156358936375"/>
                  <c:y val="0.0898527095877721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1"/>
              <c:layout>
                <c:manualLayout>
                  <c:x val="0.159924178852276"/>
                  <c:y val="-0.255498628282324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</c:dLbl>
            <c:txPr>
              <a:bodyPr/>
              <a:lstStyle/>
              <a:p>
                <a:pPr>
                  <a:defRPr sz="2500" baseline="0"/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</c:dLbls>
          <c:cat>
            <c:strRef>
              <c:f>[abruem.xlsx]Plan1!$A$123:$C$123</c:f>
              <c:strCache>
                <c:ptCount val="2"/>
                <c:pt idx="0">
                  <c:v>SIM</c:v>
                </c:pt>
                <c:pt idx="1">
                  <c:v>NÃO</c:v>
                </c:pt>
              </c:strCache>
            </c:strRef>
          </c:cat>
          <c:val>
            <c:numRef>
              <c:f>[abruem.xlsx]Plan1!$A$124:$C$124</c:f>
              <c:numCache>
                <c:formatCode>General</c:formatCode>
                <c:ptCount val="3"/>
                <c:pt idx="0">
                  <c:v>8.0</c:v>
                </c:pt>
                <c:pt idx="1">
                  <c:v>24.0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</c:pie3DChart>
    </c:plotArea>
    <c:plotVisOnly val="1"/>
    <c:dispBlanksAs val="gap"/>
    <c:showDLblsOverMax val="0"/>
  </c:chart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title>
      <c:tx>
        <c:rich>
          <a:bodyPr/>
          <a:lstStyle/>
          <a:p>
            <a:pPr>
              <a:defRPr sz="3500" baseline="0"/>
            </a:pPr>
            <a:r>
              <a:rPr lang="pt-BR" sz="3500" baseline="0" dirty="0"/>
              <a:t>Há garantia de participação dos alunos de </a:t>
            </a:r>
            <a:r>
              <a:rPr lang="pt-BR" sz="3500" baseline="0" dirty="0" err="1"/>
              <a:t>EaD</a:t>
            </a:r>
            <a:r>
              <a:rPr lang="pt-BR" sz="3500" baseline="0" dirty="0"/>
              <a:t> nos programas PIBID, PIBIC, entre outros programas de bolsas?</a:t>
            </a:r>
          </a:p>
        </c:rich>
      </c:tx>
      <c:layout>
        <c:manualLayout>
          <c:xMode val="edge"/>
          <c:yMode val="edge"/>
          <c:x val="0.106929436705027"/>
          <c:y val="0.0574074074074074"/>
        </c:manualLayout>
      </c:layout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dPt>
            <c:idx val="0"/>
            <c:bubble3D val="0"/>
            <c:spPr>
              <a:solidFill>
                <a:srgbClr val="33CCFF"/>
              </a:solidFill>
            </c:spPr>
          </c:dPt>
          <c:dPt>
            <c:idx val="1"/>
            <c:bubble3D val="0"/>
            <c:spPr>
              <a:solidFill>
                <a:srgbClr val="92D050"/>
              </a:solidFill>
            </c:spPr>
          </c:dPt>
          <c:dPt>
            <c:idx val="2"/>
            <c:bubble3D val="0"/>
            <c:spPr>
              <a:solidFill>
                <a:srgbClr val="FF0000"/>
              </a:solidFill>
            </c:spPr>
          </c:dPt>
          <c:dLbls>
            <c:dLbl>
              <c:idx val="0"/>
              <c:layout>
                <c:manualLayout>
                  <c:x val="-0.205208266621675"/>
                  <c:y val="0.0591504633349403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1"/>
              <c:layout>
                <c:manualLayout>
                  <c:x val="0.233952874577846"/>
                  <c:y val="-0.155743317799561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2"/>
              <c:layout>
                <c:manualLayout>
                  <c:x val="-0.161481146804554"/>
                  <c:y val="0.0029826985912475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</c:dLbl>
            <c:txPr>
              <a:bodyPr/>
              <a:lstStyle/>
              <a:p>
                <a:pPr>
                  <a:defRPr sz="2500" baseline="0"/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</c:dLbls>
          <c:cat>
            <c:strRef>
              <c:f>[abruem.xlsx]Plan1!$A$129:$C$129</c:f>
              <c:strCache>
                <c:ptCount val="2"/>
                <c:pt idx="0">
                  <c:v>SIM</c:v>
                </c:pt>
                <c:pt idx="1">
                  <c:v>NÃO</c:v>
                </c:pt>
              </c:strCache>
            </c:strRef>
          </c:cat>
          <c:val>
            <c:numRef>
              <c:f>[abruem.xlsx]Plan1!$A$130:$C$130</c:f>
              <c:numCache>
                <c:formatCode>General</c:formatCode>
                <c:ptCount val="3"/>
                <c:pt idx="0">
                  <c:v>15.0</c:v>
                </c:pt>
                <c:pt idx="1">
                  <c:v>17.0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</c:pie3DChart>
    </c:plotArea>
    <c:plotVisOnly val="1"/>
    <c:dispBlanksAs val="gap"/>
    <c:showDLblsOverMax val="0"/>
  </c:chart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title>
      <c:tx>
        <c:rich>
          <a:bodyPr/>
          <a:lstStyle/>
          <a:p>
            <a:pPr>
              <a:defRPr sz="3500" baseline="0"/>
            </a:pPr>
            <a:r>
              <a:rPr lang="pt-BR" sz="3500" baseline="0" dirty="0"/>
              <a:t>Nos pleitos os alunos de </a:t>
            </a:r>
            <a:r>
              <a:rPr lang="pt-BR" sz="3500" baseline="0" dirty="0" err="1"/>
              <a:t>EaD</a:t>
            </a:r>
            <a:r>
              <a:rPr lang="pt-BR" sz="3500" baseline="0" dirty="0"/>
              <a:t> votam?</a:t>
            </a:r>
          </a:p>
        </c:rich>
      </c:tx>
      <c:layout>
        <c:manualLayout>
          <c:xMode val="edge"/>
          <c:yMode val="edge"/>
          <c:x val="0.152217948717949"/>
          <c:y val="0.0593177466612603"/>
        </c:manualLayout>
      </c:layout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dPt>
            <c:idx val="0"/>
            <c:bubble3D val="0"/>
            <c:spPr>
              <a:solidFill>
                <a:srgbClr val="33CCFF"/>
              </a:solidFill>
            </c:spPr>
          </c:dPt>
          <c:dPt>
            <c:idx val="1"/>
            <c:bubble3D val="0"/>
            <c:spPr>
              <a:solidFill>
                <a:srgbClr val="92D050"/>
              </a:solidFill>
            </c:spPr>
          </c:dPt>
          <c:dPt>
            <c:idx val="2"/>
            <c:bubble3D val="0"/>
            <c:spPr>
              <a:solidFill>
                <a:srgbClr val="FF0000"/>
              </a:solidFill>
            </c:spPr>
          </c:dPt>
          <c:dLbls>
            <c:dLbl>
              <c:idx val="0"/>
              <c:layout>
                <c:manualLayout>
                  <c:x val="-0.218180531819982"/>
                  <c:y val="-0.200130424225606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1"/>
              <c:layout>
                <c:manualLayout>
                  <c:x val="0.164431763519227"/>
                  <c:y val="0.0348019008637136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</c:dLbl>
            <c:txPr>
              <a:bodyPr/>
              <a:lstStyle/>
              <a:p>
                <a:pPr>
                  <a:defRPr sz="2500" baseline="0"/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</c:dLbls>
          <c:cat>
            <c:strRef>
              <c:f>[abruem.xlsx]Plan1!$A$118:$C$118</c:f>
              <c:strCache>
                <c:ptCount val="2"/>
                <c:pt idx="0">
                  <c:v>SIM</c:v>
                </c:pt>
                <c:pt idx="1">
                  <c:v>NÃO</c:v>
                </c:pt>
              </c:strCache>
            </c:strRef>
          </c:cat>
          <c:val>
            <c:numRef>
              <c:f>[abruem.xlsx]Plan1!$A$119:$C$119</c:f>
              <c:numCache>
                <c:formatCode>General</c:formatCode>
                <c:ptCount val="3"/>
                <c:pt idx="0">
                  <c:v>22.0</c:v>
                </c:pt>
                <c:pt idx="1">
                  <c:v>10.0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</c:pie3DChart>
    </c:plotArea>
    <c:plotVisOnly val="1"/>
    <c:dispBlanksAs val="gap"/>
    <c:showDLblsOverMax val="0"/>
  </c:chart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 sz="3500" baseline="0"/>
            </a:pPr>
            <a:r>
              <a:rPr lang="pt-BR" sz="3500" baseline="0" dirty="0"/>
              <a:t>Número de alunos [Graduação]</a:t>
            </a:r>
          </a:p>
        </c:rich>
      </c:tx>
      <c:layout>
        <c:manualLayout>
          <c:xMode val="edge"/>
          <c:yMode val="edge"/>
          <c:x val="0.202788411064002"/>
          <c:y val="0.0796296296296296"/>
        </c:manualLayout>
      </c:layout>
      <c:overlay val="0"/>
    </c:title>
    <c:autoTitleDeleted val="0"/>
    <c:view3D>
      <c:rotX val="15"/>
      <c:rotY val="2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line3DChart>
        <c:grouping val="standard"/>
        <c:varyColors val="0"/>
        <c:ser>
          <c:idx val="0"/>
          <c:order val="0"/>
          <c:cat>
            <c:strRef>
              <c:f>[abruem.xlsx]Plan1!$A$74:$A$80</c:f>
              <c:strCache>
                <c:ptCount val="7"/>
                <c:pt idx="0">
                  <c:v>&lt; 300 alunos </c:v>
                </c:pt>
                <c:pt idx="1">
                  <c:v>301 a 1000 alunos</c:v>
                </c:pt>
                <c:pt idx="2">
                  <c:v>1001 a 3000 alunos</c:v>
                </c:pt>
                <c:pt idx="3">
                  <c:v>3001 a 5000 alunos</c:v>
                </c:pt>
                <c:pt idx="4">
                  <c:v>&gt; 5000 alunos</c:v>
                </c:pt>
                <c:pt idx="5">
                  <c:v>Não se aplica</c:v>
                </c:pt>
                <c:pt idx="6">
                  <c:v>Não mostrados</c:v>
                </c:pt>
              </c:strCache>
            </c:strRef>
          </c:cat>
          <c:val>
            <c:numRef>
              <c:f>[abruem.xlsx]Plan1!$B$74:$B$80</c:f>
              <c:numCache>
                <c:formatCode>General</c:formatCode>
                <c:ptCount val="7"/>
                <c:pt idx="0">
                  <c:v>2.0</c:v>
                </c:pt>
                <c:pt idx="1">
                  <c:v>6.0</c:v>
                </c:pt>
                <c:pt idx="2">
                  <c:v>1.0</c:v>
                </c:pt>
                <c:pt idx="3">
                  <c:v>2.0</c:v>
                </c:pt>
                <c:pt idx="4">
                  <c:v>2.0</c:v>
                </c:pt>
                <c:pt idx="5">
                  <c:v>0.0</c:v>
                </c:pt>
                <c:pt idx="6">
                  <c:v>19.0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107201256"/>
        <c:axId val="-2068344744"/>
        <c:axId val="-2068688024"/>
      </c:line3DChart>
      <c:catAx>
        <c:axId val="-2107201256"/>
        <c:scaling>
          <c:orientation val="minMax"/>
        </c:scaling>
        <c:delete val="0"/>
        <c:axPos val="b"/>
        <c:majorTickMark val="none"/>
        <c:minorTickMark val="none"/>
        <c:tickLblPos val="nextTo"/>
        <c:txPr>
          <a:bodyPr/>
          <a:lstStyle/>
          <a:p>
            <a:pPr>
              <a:defRPr sz="1800" baseline="0"/>
            </a:pPr>
            <a:endParaRPr lang="en-US"/>
          </a:p>
        </c:txPr>
        <c:crossAx val="-2068344744"/>
        <c:crosses val="autoZero"/>
        <c:auto val="1"/>
        <c:lblAlgn val="ctr"/>
        <c:lblOffset val="100"/>
        <c:noMultiLvlLbl val="0"/>
      </c:catAx>
      <c:valAx>
        <c:axId val="-2068344744"/>
        <c:scaling>
          <c:orientation val="minMax"/>
        </c:scaling>
        <c:delete val="0"/>
        <c:axPos val="l"/>
        <c:majorGridlines/>
        <c:title>
          <c:layout/>
          <c:overlay val="0"/>
        </c:title>
        <c:numFmt formatCode="General" sourceLinked="1"/>
        <c:majorTickMark val="none"/>
        <c:minorTickMark val="none"/>
        <c:tickLblPos val="nextTo"/>
        <c:crossAx val="-2107201256"/>
        <c:crosses val="autoZero"/>
        <c:crossBetween val="between"/>
      </c:valAx>
      <c:serAx>
        <c:axId val="-2068688024"/>
        <c:scaling>
          <c:orientation val="minMax"/>
        </c:scaling>
        <c:delete val="1"/>
        <c:axPos val="b"/>
        <c:majorTickMark val="out"/>
        <c:minorTickMark val="none"/>
        <c:tickLblPos val="nextTo"/>
        <c:crossAx val="-2068344744"/>
        <c:crosses val="autoZero"/>
      </c:serAx>
    </c:plotArea>
    <c:plotVisOnly val="1"/>
    <c:dispBlanksAs val="gap"/>
    <c:showDLblsOverMax val="0"/>
  </c:chart>
  <c:externalData r:id="rId1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0"/>
    <c:plotArea>
      <c:layout>
        <c:manualLayout>
          <c:layoutTarget val="inner"/>
          <c:xMode val="edge"/>
          <c:yMode val="edge"/>
          <c:x val="0.0718362608520089"/>
          <c:y val="0.268485126859143"/>
          <c:w val="0.671703670994379"/>
          <c:h val="0.584626987826227"/>
        </c:manualLayout>
      </c:layout>
      <c:barChart>
        <c:barDir val="col"/>
        <c:grouping val="clustered"/>
        <c:varyColors val="0"/>
        <c:ser>
          <c:idx val="0"/>
          <c:order val="0"/>
          <c:tx>
            <c:v>Graduação</c:v>
          </c:tx>
          <c:spPr>
            <a:solidFill>
              <a:schemeClr val="accent6">
                <a:lumMod val="75000"/>
              </a:schemeClr>
            </a:solidFill>
          </c:spPr>
          <c:invertIfNegative val="0"/>
          <c:cat>
            <c:strRef>
              <c:f>'results-survey568134'!$A$9:$A$16</c:f>
              <c:strCache>
                <c:ptCount val="8"/>
                <c:pt idx="0">
                  <c:v>&lt; 300 alunos (A1)</c:v>
                </c:pt>
                <c:pt idx="1">
                  <c:v>301 a 1000 alunos (A2)</c:v>
                </c:pt>
                <c:pt idx="2">
                  <c:v>1001 a 3000 alunos (A3)</c:v>
                </c:pt>
                <c:pt idx="3">
                  <c:v>3001 a 5000 alunos (A4)</c:v>
                </c:pt>
                <c:pt idx="4">
                  <c:v>&gt; 5000 alunos (A5)</c:v>
                </c:pt>
                <c:pt idx="5">
                  <c:v>Não se aplica (A6)</c:v>
                </c:pt>
                <c:pt idx="6">
                  <c:v>Sem resposta</c:v>
                </c:pt>
                <c:pt idx="7">
                  <c:v>Não mostrados</c:v>
                </c:pt>
              </c:strCache>
            </c:strRef>
          </c:cat>
          <c:val>
            <c:numRef>
              <c:f>'results-survey568134'!$B$9:$B$16</c:f>
              <c:numCache>
                <c:formatCode>General</c:formatCode>
                <c:ptCount val="8"/>
                <c:pt idx="0">
                  <c:v>2.0</c:v>
                </c:pt>
                <c:pt idx="1">
                  <c:v>4.0</c:v>
                </c:pt>
                <c:pt idx="2">
                  <c:v>12.0</c:v>
                </c:pt>
                <c:pt idx="3">
                  <c:v>4.0</c:v>
                </c:pt>
                <c:pt idx="4">
                  <c:v>0.0</c:v>
                </c:pt>
                <c:pt idx="5">
                  <c:v>9.0</c:v>
                </c:pt>
                <c:pt idx="6">
                  <c:v>1.0</c:v>
                </c:pt>
                <c:pt idx="7">
                  <c:v>0.0</c:v>
                </c:pt>
              </c:numCache>
            </c:numRef>
          </c:val>
        </c:ser>
        <c:ser>
          <c:idx val="4"/>
          <c:order val="1"/>
          <c:tx>
            <c:v>Pós-Graduação</c:v>
          </c:tx>
          <c:spPr>
            <a:solidFill>
              <a:srgbClr val="00B050"/>
            </a:solidFill>
          </c:spPr>
          <c:invertIfNegative val="0"/>
          <c:cat>
            <c:strRef>
              <c:f>'results-survey568134'!$A$9:$A$16</c:f>
              <c:strCache>
                <c:ptCount val="8"/>
                <c:pt idx="0">
                  <c:v>&lt; 300 alunos (A1)</c:v>
                </c:pt>
                <c:pt idx="1">
                  <c:v>301 a 1000 alunos (A2)</c:v>
                </c:pt>
                <c:pt idx="2">
                  <c:v>1001 a 3000 alunos (A3)</c:v>
                </c:pt>
                <c:pt idx="3">
                  <c:v>3001 a 5000 alunos (A4)</c:v>
                </c:pt>
                <c:pt idx="4">
                  <c:v>&gt; 5000 alunos (A5)</c:v>
                </c:pt>
                <c:pt idx="5">
                  <c:v>Não se aplica (A6)</c:v>
                </c:pt>
                <c:pt idx="6">
                  <c:v>Sem resposta</c:v>
                </c:pt>
                <c:pt idx="7">
                  <c:v>Não mostrados</c:v>
                </c:pt>
              </c:strCache>
            </c:strRef>
          </c:cat>
          <c:val>
            <c:numRef>
              <c:f>'results-survey568134'!$B$22:$B$29</c:f>
              <c:numCache>
                <c:formatCode>General</c:formatCode>
                <c:ptCount val="8"/>
                <c:pt idx="0">
                  <c:v>7.0</c:v>
                </c:pt>
                <c:pt idx="1">
                  <c:v>7.0</c:v>
                </c:pt>
                <c:pt idx="2">
                  <c:v>6.0</c:v>
                </c:pt>
                <c:pt idx="3">
                  <c:v>1.0</c:v>
                </c:pt>
                <c:pt idx="4">
                  <c:v>0.0</c:v>
                </c:pt>
                <c:pt idx="5">
                  <c:v>10.0</c:v>
                </c:pt>
                <c:pt idx="6">
                  <c:v>1.0</c:v>
                </c:pt>
                <c:pt idx="7">
                  <c:v>0.0</c:v>
                </c:pt>
              </c:numCache>
            </c:numRef>
          </c:val>
        </c:ser>
        <c:ser>
          <c:idx val="7"/>
          <c:order val="2"/>
          <c:tx>
            <c:v>Extensão Universitária</c:v>
          </c:tx>
          <c:spPr>
            <a:solidFill>
              <a:srgbClr val="0070C0"/>
            </a:solidFill>
          </c:spPr>
          <c:invertIfNegative val="0"/>
          <c:cat>
            <c:strRef>
              <c:f>'results-survey568134'!$A$9:$A$16</c:f>
              <c:strCache>
                <c:ptCount val="8"/>
                <c:pt idx="0">
                  <c:v>&lt; 300 alunos (A1)</c:v>
                </c:pt>
                <c:pt idx="1">
                  <c:v>301 a 1000 alunos (A2)</c:v>
                </c:pt>
                <c:pt idx="2">
                  <c:v>1001 a 3000 alunos (A3)</c:v>
                </c:pt>
                <c:pt idx="3">
                  <c:v>3001 a 5000 alunos (A4)</c:v>
                </c:pt>
                <c:pt idx="4">
                  <c:v>&gt; 5000 alunos (A5)</c:v>
                </c:pt>
                <c:pt idx="5">
                  <c:v>Não se aplica (A6)</c:v>
                </c:pt>
                <c:pt idx="6">
                  <c:v>Sem resposta</c:v>
                </c:pt>
                <c:pt idx="7">
                  <c:v>Não mostrados</c:v>
                </c:pt>
              </c:strCache>
            </c:strRef>
          </c:cat>
          <c:val>
            <c:numRef>
              <c:f>'results-survey568134'!$B$35:$B$42</c:f>
              <c:numCache>
                <c:formatCode>General</c:formatCode>
                <c:ptCount val="8"/>
                <c:pt idx="0">
                  <c:v>8.0</c:v>
                </c:pt>
                <c:pt idx="1">
                  <c:v>4.0</c:v>
                </c:pt>
                <c:pt idx="2">
                  <c:v>2.0</c:v>
                </c:pt>
                <c:pt idx="3">
                  <c:v>0.0</c:v>
                </c:pt>
                <c:pt idx="4">
                  <c:v>1.0</c:v>
                </c:pt>
                <c:pt idx="5">
                  <c:v>17.0</c:v>
                </c:pt>
                <c:pt idx="6">
                  <c:v>0.0</c:v>
                </c:pt>
                <c:pt idx="7">
                  <c:v>0.0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097905256"/>
        <c:axId val="2086730248"/>
      </c:barChart>
      <c:catAx>
        <c:axId val="2097905256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000" baseline="0">
                <a:latin typeface="Arial" panose="020B0604020202020204" pitchFamily="34" charset="0"/>
              </a:defRPr>
            </a:pPr>
            <a:endParaRPr lang="en-US"/>
          </a:p>
        </c:txPr>
        <c:crossAx val="2086730248"/>
        <c:crosses val="autoZero"/>
        <c:auto val="1"/>
        <c:lblAlgn val="ctr"/>
        <c:lblOffset val="100"/>
        <c:noMultiLvlLbl val="0"/>
      </c:catAx>
      <c:valAx>
        <c:axId val="208673024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09790525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82264688067837"/>
          <c:y val="0.268943423738699"/>
          <c:w val="0.198140447756229"/>
          <c:h val="0.232886079817412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  <c:userShapes r:id="rId2"/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29"/>
    </mc:Choice>
    <mc:Fallback>
      <c:style val="29"/>
    </mc:Fallback>
  </mc:AlternateContent>
  <c:chart>
    <c:title>
      <c:tx>
        <c:rich>
          <a:bodyPr/>
          <a:lstStyle/>
          <a:p>
            <a:pPr>
              <a:defRPr sz="2400"/>
            </a:pPr>
            <a:r>
              <a:rPr lang="pt-BR" sz="2400" dirty="0"/>
              <a:t>A(s) maior(es) dificuldade(s) da sua IES para a gestão das ações de EAD</a:t>
            </a:r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33CCFF"/>
            </a:solidFill>
          </c:spPr>
          <c:invertIfNegative val="0"/>
          <c:cat>
            <c:strRef>
              <c:f>[abruem.xlsx]Plan1!$A$135:$A$142</c:f>
              <c:strCache>
                <c:ptCount val="7"/>
                <c:pt idx="0">
                  <c:v>Carência de recursos humanos</c:v>
                </c:pt>
                <c:pt idx="1">
                  <c:v>Produção de material </c:v>
                </c:pt>
                <c:pt idx="2">
                  <c:v>Processo de avaliação da aprendizagem e de avaliação institucional</c:v>
                </c:pt>
                <c:pt idx="3">
                  <c:v>Outros</c:v>
                </c:pt>
                <c:pt idx="4">
                  <c:v>Gestão de polos</c:v>
                </c:pt>
                <c:pt idx="5">
                  <c:v>Gestão financeira </c:v>
                </c:pt>
                <c:pt idx="6">
                  <c:v>Infraestrutura física e tecnológica</c:v>
                </c:pt>
              </c:strCache>
            </c:strRef>
          </c:cat>
          <c:val>
            <c:numRef>
              <c:f>[abruem.xlsx]Plan1!$B$135:$B$142</c:f>
              <c:numCache>
                <c:formatCode>General</c:formatCode>
                <c:ptCount val="8"/>
                <c:pt idx="0">
                  <c:v>25.0</c:v>
                </c:pt>
                <c:pt idx="1">
                  <c:v>8.0</c:v>
                </c:pt>
                <c:pt idx="2">
                  <c:v>9.0</c:v>
                </c:pt>
                <c:pt idx="3">
                  <c:v>8.0</c:v>
                </c:pt>
                <c:pt idx="4">
                  <c:v>9.0</c:v>
                </c:pt>
                <c:pt idx="5">
                  <c:v>16.0</c:v>
                </c:pt>
                <c:pt idx="6">
                  <c:v>19.0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097779912"/>
        <c:axId val="-2068542552"/>
      </c:barChart>
      <c:catAx>
        <c:axId val="2097779912"/>
        <c:scaling>
          <c:orientation val="minMax"/>
        </c:scaling>
        <c:delete val="0"/>
        <c:axPos val="b"/>
        <c:majorTickMark val="none"/>
        <c:minorTickMark val="none"/>
        <c:tickLblPos val="nextTo"/>
        <c:crossAx val="-2068542552"/>
        <c:crosses val="autoZero"/>
        <c:auto val="1"/>
        <c:lblAlgn val="ctr"/>
        <c:lblOffset val="100"/>
        <c:noMultiLvlLbl val="0"/>
      </c:catAx>
      <c:valAx>
        <c:axId val="-2068542552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crossAx val="2097779912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dPt>
            <c:idx val="0"/>
            <c:bubble3D val="0"/>
            <c:spPr>
              <a:solidFill>
                <a:srgbClr val="33CCFF"/>
              </a:solidFill>
            </c:spPr>
          </c:dPt>
          <c:dPt>
            <c:idx val="1"/>
            <c:bubble3D val="0"/>
            <c:spPr>
              <a:solidFill>
                <a:srgbClr val="92D050"/>
              </a:solidFill>
            </c:spPr>
          </c:dPt>
          <c:dPt>
            <c:idx val="2"/>
            <c:bubble3D val="0"/>
            <c:spPr>
              <a:solidFill>
                <a:srgbClr val="FF0000"/>
              </a:solidFill>
            </c:spPr>
          </c:dPt>
          <c:dLbls>
            <c:dLbl>
              <c:idx val="0"/>
              <c:layout>
                <c:manualLayout>
                  <c:x val="-0.10685665436958"/>
                  <c:y val="-0.374510061242345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1"/>
              <c:layout>
                <c:manualLayout>
                  <c:x val="0.0648024429638603"/>
                  <c:y val="0.140545348498104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2"/>
              <c:layout>
                <c:manualLayout>
                  <c:x val="0.104124015748032"/>
                  <c:y val="0.00372265966754156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</c:dLbl>
            <c:txPr>
              <a:bodyPr/>
              <a:lstStyle/>
              <a:p>
                <a:pPr>
                  <a:defRPr sz="2500" baseline="0"/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</c:dLbls>
          <c:cat>
            <c:strRef>
              <c:f>[abruem.xlsx]Plan1!$A$12:$C$12</c:f>
              <c:strCache>
                <c:ptCount val="2"/>
                <c:pt idx="0">
                  <c:v>SIM</c:v>
                </c:pt>
                <c:pt idx="1">
                  <c:v>NÃO</c:v>
                </c:pt>
              </c:strCache>
            </c:strRef>
          </c:cat>
          <c:val>
            <c:numRef>
              <c:f>[abruem.xlsx]Plan1!$A$13:$C$13</c:f>
              <c:numCache>
                <c:formatCode>General</c:formatCode>
                <c:ptCount val="3"/>
                <c:pt idx="0">
                  <c:v>30.0</c:v>
                </c:pt>
                <c:pt idx="1">
                  <c:v>2.0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</c:pie3DChart>
    </c:plotArea>
    <c:plotVisOnly val="1"/>
    <c:dispBlanksAs val="gap"/>
    <c:showDLblsOverMax val="0"/>
  </c:chart>
  <c:txPr>
    <a:bodyPr/>
    <a:lstStyle/>
    <a:p>
      <a:pPr>
        <a:defRPr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1">
    <c:autoUpdate val="0"/>
  </c:externalData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title>
      <c:tx>
        <c:rich>
          <a:bodyPr/>
          <a:lstStyle/>
          <a:p>
            <a:pPr>
              <a:defRPr sz="3000" baseline="0"/>
            </a:pPr>
            <a:r>
              <a:rPr lang="pt-BR" sz="3000" baseline="0" dirty="0"/>
              <a:t>Ela é credenciada?</a:t>
            </a:r>
          </a:p>
        </c:rich>
      </c:tx>
      <c:layout>
        <c:manualLayout>
          <c:xMode val="edge"/>
          <c:yMode val="edge"/>
          <c:x val="0.37676593748899"/>
          <c:y val="0.0574074157782758"/>
        </c:manualLayout>
      </c:layout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dPt>
            <c:idx val="0"/>
            <c:bubble3D val="0"/>
            <c:spPr>
              <a:solidFill>
                <a:srgbClr val="33CCFF"/>
              </a:solidFill>
            </c:spPr>
          </c:dPt>
          <c:dPt>
            <c:idx val="1"/>
            <c:bubble3D val="0"/>
            <c:spPr>
              <a:solidFill>
                <a:srgbClr val="92D050"/>
              </a:solidFill>
            </c:spPr>
          </c:dPt>
          <c:dPt>
            <c:idx val="2"/>
            <c:bubble3D val="0"/>
            <c:spPr>
              <a:solidFill>
                <a:srgbClr val="FF0000"/>
              </a:solidFill>
            </c:spPr>
          </c:dPt>
          <c:dLbls>
            <c:dLbl>
              <c:idx val="0"/>
              <c:layout>
                <c:manualLayout>
                  <c:x val="-0.158569907638309"/>
                  <c:y val="-0.264006229939105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1"/>
              <c:layout>
                <c:manualLayout>
                  <c:x val="-0.0953527436973033"/>
                  <c:y val="0.045262973996627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</c:dLbl>
            <c:txPr>
              <a:bodyPr/>
              <a:lstStyle/>
              <a:p>
                <a:pPr>
                  <a:defRPr sz="2500" baseline="0"/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</c:dLbls>
          <c:cat>
            <c:strRef>
              <c:f>[abruem.xlsx]Plan1!$A$17:$C$17</c:f>
              <c:strCache>
                <c:ptCount val="2"/>
                <c:pt idx="0">
                  <c:v>SIM</c:v>
                </c:pt>
                <c:pt idx="1">
                  <c:v>NÃO</c:v>
                </c:pt>
              </c:strCache>
            </c:strRef>
          </c:cat>
          <c:val>
            <c:numRef>
              <c:f>[abruem.xlsx]Plan1!$A$18:$C$18</c:f>
              <c:numCache>
                <c:formatCode>General</c:formatCode>
                <c:ptCount val="3"/>
                <c:pt idx="0">
                  <c:v>26.0</c:v>
                </c:pt>
                <c:pt idx="1">
                  <c:v>6.0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</c:pie3DChart>
    </c:plotArea>
    <c:plotVisOnly val="1"/>
    <c:dispBlanksAs val="gap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title>
      <c:tx>
        <c:rich>
          <a:bodyPr/>
          <a:lstStyle/>
          <a:p>
            <a:pPr>
              <a:defRPr sz="3200" baseline="0"/>
            </a:pPr>
            <a:r>
              <a:rPr lang="pt-BR" sz="3200" baseline="0"/>
              <a:t>Integra à UAB?</a:t>
            </a:r>
          </a:p>
        </c:rich>
      </c:tx>
      <c:layout/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</c:pie3DChart>
    </c:plotArea>
    <c:plotVisOnly val="1"/>
    <c:dispBlanksAs val="gap"/>
    <c:showDLblsOverMax val="0"/>
  </c:chart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title>
      <c:tx>
        <c:rich>
          <a:bodyPr/>
          <a:lstStyle/>
          <a:p>
            <a:pPr>
              <a:defRPr sz="3500" baseline="0"/>
            </a:pPr>
            <a:r>
              <a:rPr lang="pt-BR" sz="3500" baseline="0" dirty="0"/>
              <a:t>Integra à UAB?</a:t>
            </a:r>
          </a:p>
        </c:rich>
      </c:tx>
      <c:layout>
        <c:manualLayout>
          <c:xMode val="edge"/>
          <c:yMode val="edge"/>
          <c:x val="0.340230769230769"/>
          <c:y val="0.0796296296296296"/>
        </c:manualLayout>
      </c:layout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dPt>
            <c:idx val="0"/>
            <c:bubble3D val="0"/>
            <c:spPr>
              <a:solidFill>
                <a:srgbClr val="33CCFF"/>
              </a:solidFill>
            </c:spPr>
          </c:dPt>
          <c:dPt>
            <c:idx val="1"/>
            <c:bubble3D val="0"/>
            <c:spPr>
              <a:solidFill>
                <a:srgbClr val="92D050"/>
              </a:solidFill>
            </c:spPr>
          </c:dPt>
          <c:dPt>
            <c:idx val="2"/>
            <c:bubble3D val="0"/>
            <c:spPr>
              <a:solidFill>
                <a:srgbClr val="FF0000"/>
              </a:solidFill>
            </c:spPr>
          </c:dPt>
          <c:dLbls>
            <c:dLbl>
              <c:idx val="0"/>
              <c:layout>
                <c:manualLayout>
                  <c:x val="-0.192827078083008"/>
                  <c:y val="-0.22772810091527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1"/>
              <c:layout>
                <c:manualLayout>
                  <c:x val="0.147488156146198"/>
                  <c:y val="0.0662250748197874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</c:dLbl>
            <c:txPr>
              <a:bodyPr/>
              <a:lstStyle/>
              <a:p>
                <a:pPr>
                  <a:defRPr sz="2500" baseline="0"/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</c:dLbls>
          <c:cat>
            <c:strRef>
              <c:f>[abruem.xlsx]Plan1!$A$23:$C$23</c:f>
              <c:strCache>
                <c:ptCount val="2"/>
                <c:pt idx="0">
                  <c:v>SIM</c:v>
                </c:pt>
                <c:pt idx="1">
                  <c:v>NÃO</c:v>
                </c:pt>
              </c:strCache>
            </c:strRef>
          </c:cat>
          <c:val>
            <c:numRef>
              <c:f>[abruem.xlsx]Plan1!$A$24:$C$24</c:f>
              <c:numCache>
                <c:formatCode>General</c:formatCode>
                <c:ptCount val="3"/>
                <c:pt idx="0">
                  <c:v>24.0</c:v>
                </c:pt>
                <c:pt idx="1">
                  <c:v>8.0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</c:pie3DChart>
    </c:plotArea>
    <c:plotVisOnly val="1"/>
    <c:dispBlanksAs val="gap"/>
    <c:showDLblsOverMax val="0"/>
  </c:chart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title>
      <c:tx>
        <c:rich>
          <a:bodyPr/>
          <a:lstStyle/>
          <a:p>
            <a:pPr>
              <a:defRPr sz="3500" baseline="0"/>
            </a:pPr>
            <a:r>
              <a:rPr lang="pt-BR" sz="3500" baseline="0" dirty="0"/>
              <a:t>Desenvolve na graduação </a:t>
            </a:r>
            <a:endParaRPr lang="pt-BR" sz="3500" baseline="0" dirty="0" smtClean="0"/>
          </a:p>
          <a:p>
            <a:pPr>
              <a:defRPr sz="3500" baseline="0"/>
            </a:pPr>
            <a:r>
              <a:rPr lang="pt-BR" sz="3500" baseline="0" dirty="0" smtClean="0"/>
              <a:t>os </a:t>
            </a:r>
            <a:r>
              <a:rPr lang="pt-BR" sz="3500" baseline="0" dirty="0"/>
              <a:t>20% a </a:t>
            </a:r>
            <a:r>
              <a:rPr lang="pt-BR" sz="3500" baseline="0" dirty="0" smtClean="0"/>
              <a:t>dist</a:t>
            </a:r>
            <a:r>
              <a:rPr lang="pt-BR" sz="3500" baseline="0" dirty="0" smtClean="0"/>
              <a:t>â</a:t>
            </a:r>
            <a:r>
              <a:rPr lang="pt-BR" sz="3500" baseline="0" dirty="0" smtClean="0"/>
              <a:t>ncia</a:t>
            </a:r>
            <a:endParaRPr lang="pt-BR" sz="3500" baseline="0" dirty="0"/>
          </a:p>
        </c:rich>
      </c:tx>
      <c:layout>
        <c:manualLayout>
          <c:xMode val="edge"/>
          <c:yMode val="edge"/>
          <c:x val="0.181485058630487"/>
          <c:y val="0.0796296296296296"/>
        </c:manualLayout>
      </c:layout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dPt>
            <c:idx val="0"/>
            <c:bubble3D val="0"/>
            <c:spPr>
              <a:solidFill>
                <a:srgbClr val="92D050"/>
              </a:solidFill>
            </c:spPr>
          </c:dPt>
          <c:dPt>
            <c:idx val="1"/>
            <c:bubble3D val="0"/>
            <c:spPr>
              <a:solidFill>
                <a:srgbClr val="33CCFF"/>
              </a:solidFill>
            </c:spPr>
          </c:dPt>
          <c:dPt>
            <c:idx val="2"/>
            <c:bubble3D val="0"/>
            <c:spPr>
              <a:solidFill>
                <a:srgbClr val="FF0000"/>
              </a:solidFill>
            </c:spPr>
          </c:dPt>
          <c:dLbls>
            <c:dLbl>
              <c:idx val="0"/>
              <c:layout>
                <c:manualLayout>
                  <c:x val="-0.171979303356162"/>
                  <c:y val="0.0414125536818148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1"/>
              <c:layout>
                <c:manualLayout>
                  <c:x val="0.170976051796319"/>
                  <c:y val="-0.0971669440107964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2"/>
              <c:layout>
                <c:manualLayout>
                  <c:x val="-0.288645241919482"/>
                  <c:y val="0.0154154729432217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</c:dLbl>
            <c:txPr>
              <a:bodyPr/>
              <a:lstStyle/>
              <a:p>
                <a:pPr>
                  <a:defRPr sz="2500" baseline="0"/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</c:dLbls>
          <c:cat>
            <c:strRef>
              <c:f>[abruem.xlsx]Plan1!$A$68:$C$68</c:f>
              <c:strCache>
                <c:ptCount val="2"/>
                <c:pt idx="0">
                  <c:v>SIM</c:v>
                </c:pt>
                <c:pt idx="1">
                  <c:v>NÃO</c:v>
                </c:pt>
              </c:strCache>
            </c:strRef>
          </c:cat>
          <c:val>
            <c:numRef>
              <c:f>[abruem.xlsx]Plan1!$A$69:$C$69</c:f>
              <c:numCache>
                <c:formatCode>General</c:formatCode>
                <c:ptCount val="3"/>
                <c:pt idx="0">
                  <c:v>13.0</c:v>
                </c:pt>
                <c:pt idx="1">
                  <c:v>19.0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</c:pie3DChart>
    </c:plotArea>
    <c:plotVisOnly val="1"/>
    <c:dispBlanksAs val="gap"/>
    <c:showDLblsOverMax val="0"/>
  </c:chart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title>
      <c:tx>
        <c:rich>
          <a:bodyPr/>
          <a:lstStyle/>
          <a:p>
            <a:pPr>
              <a:defRPr sz="3500" baseline="0"/>
            </a:pPr>
            <a:r>
              <a:rPr lang="pt-BR" sz="3500" baseline="0" dirty="0"/>
              <a:t>Há uma política específica?</a:t>
            </a:r>
          </a:p>
        </c:rich>
      </c:tx>
      <c:layout>
        <c:manualLayout>
          <c:xMode val="edge"/>
          <c:yMode val="edge"/>
          <c:x val="0.246122047244094"/>
          <c:y val="0.067749343832021"/>
        </c:manualLayout>
      </c:layout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dPt>
            <c:idx val="0"/>
            <c:bubble3D val="0"/>
            <c:spPr>
              <a:solidFill>
                <a:srgbClr val="33CCFF"/>
              </a:solidFill>
            </c:spPr>
          </c:dPt>
          <c:dPt>
            <c:idx val="1"/>
            <c:bubble3D val="0"/>
            <c:spPr>
              <a:solidFill>
                <a:srgbClr val="FF0000"/>
              </a:solidFill>
            </c:spPr>
          </c:dPt>
          <c:dLbls>
            <c:dLbl>
              <c:idx val="0"/>
              <c:layout>
                <c:manualLayout>
                  <c:x val="-0.133425232961367"/>
                  <c:y val="0.0731744792180589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1"/>
              <c:layout>
                <c:manualLayout>
                  <c:x val="-0.141972642842722"/>
                  <c:y val="-0.178225867599883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2"/>
              <c:layout>
                <c:manualLayout>
                  <c:x val="0.255996203141093"/>
                  <c:y val="-0.134281956657185"/>
                </c:manualLayout>
              </c:layout>
              <c:tx>
                <c:rich>
                  <a:bodyPr/>
                  <a:lstStyle/>
                  <a:p>
                    <a:r>
                      <a:rPr lang="en-US" sz="2500" baseline="0"/>
                      <a:t>Não mostrados
59%</a:t>
                    </a:r>
                    <a:endParaRPr lang="en-US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</c:dLbl>
            <c:txPr>
              <a:bodyPr/>
              <a:lstStyle/>
              <a:p>
                <a:pPr>
                  <a:defRPr sz="2500" baseline="0"/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</c:dLbls>
          <c:cat>
            <c:strRef>
              <c:f>[abruem.xlsx]Plan1!$A$85:$C$85</c:f>
              <c:strCache>
                <c:ptCount val="3"/>
                <c:pt idx="0">
                  <c:v>SIM</c:v>
                </c:pt>
                <c:pt idx="1">
                  <c:v>NÃO</c:v>
                </c:pt>
                <c:pt idx="2">
                  <c:v>Não mostrados </c:v>
                </c:pt>
              </c:strCache>
            </c:strRef>
          </c:cat>
          <c:val>
            <c:numRef>
              <c:f>[abruem.xlsx]Plan1!$A$86:$C$86</c:f>
              <c:numCache>
                <c:formatCode>General</c:formatCode>
                <c:ptCount val="3"/>
                <c:pt idx="0">
                  <c:v>9.0</c:v>
                </c:pt>
                <c:pt idx="1">
                  <c:v>4.0</c:v>
                </c:pt>
                <c:pt idx="2">
                  <c:v>19.0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</c:pie3DChart>
    </c:plotArea>
    <c:plotVisOnly val="1"/>
    <c:dispBlanksAs val="gap"/>
    <c:showDLblsOverMax val="0"/>
  </c:chart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title>
      <c:tx>
        <c:rich>
          <a:bodyPr/>
          <a:lstStyle/>
          <a:p>
            <a:pPr>
              <a:defRPr sz="3500" baseline="0"/>
            </a:pPr>
            <a:r>
              <a:rPr lang="pt-BR" sz="3500" baseline="0" dirty="0"/>
              <a:t>A sua IES já regulamentou a carga horária docente para atendimento na </a:t>
            </a:r>
            <a:r>
              <a:rPr lang="pt-BR" sz="3500" baseline="0" dirty="0" err="1"/>
              <a:t>EaD</a:t>
            </a:r>
            <a:r>
              <a:rPr lang="pt-BR" sz="3500" baseline="0" dirty="0"/>
              <a:t>?</a:t>
            </a:r>
          </a:p>
        </c:rich>
      </c:tx>
      <c:layout>
        <c:manualLayout>
          <c:xMode val="edge"/>
          <c:yMode val="edge"/>
          <c:x val="0.108221179083384"/>
          <c:y val="0.0685185185185185"/>
        </c:manualLayout>
      </c:layout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spPr>
            <a:solidFill>
              <a:srgbClr val="92D050"/>
            </a:solidFill>
          </c:spPr>
          <c:dPt>
            <c:idx val="0"/>
            <c:bubble3D val="0"/>
            <c:spPr>
              <a:solidFill>
                <a:srgbClr val="33CCFF"/>
              </a:solidFill>
            </c:spPr>
          </c:dPt>
          <c:dPt>
            <c:idx val="2"/>
            <c:bubble3D val="0"/>
            <c:spPr>
              <a:solidFill>
                <a:srgbClr val="FF0000"/>
              </a:solidFill>
            </c:spPr>
          </c:dPt>
          <c:dLbls>
            <c:dLbl>
              <c:idx val="0"/>
              <c:layout>
                <c:manualLayout>
                  <c:x val="-0.123226327478296"/>
                  <c:y val="0.1387719451735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1"/>
              <c:layout>
                <c:manualLayout>
                  <c:x val="0.124741910268046"/>
                  <c:y val="-0.28858178784420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</c:dLbl>
            <c:txPr>
              <a:bodyPr/>
              <a:lstStyle/>
              <a:p>
                <a:pPr>
                  <a:defRPr sz="2500" baseline="0"/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</c:dLbls>
          <c:cat>
            <c:strRef>
              <c:f>[abruem.xlsx]Plan1!$A$97:$C$97</c:f>
              <c:strCache>
                <c:ptCount val="2"/>
                <c:pt idx="0">
                  <c:v>SIM</c:v>
                </c:pt>
                <c:pt idx="1">
                  <c:v>NÃO</c:v>
                </c:pt>
              </c:strCache>
            </c:strRef>
          </c:cat>
          <c:val>
            <c:numRef>
              <c:f>[abruem.xlsx]Plan1!$A$98:$C$98</c:f>
              <c:numCache>
                <c:formatCode>General</c:formatCode>
                <c:ptCount val="3"/>
                <c:pt idx="0">
                  <c:v>5.0</c:v>
                </c:pt>
                <c:pt idx="1">
                  <c:v>27.0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</c:pie3DChart>
    </c:plotArea>
    <c:plotVisOnly val="1"/>
    <c:dispBlanksAs val="gap"/>
    <c:showDLblsOverMax val="0"/>
  </c:chart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title>
      <c:tx>
        <c:rich>
          <a:bodyPr/>
          <a:lstStyle/>
          <a:p>
            <a:pPr>
              <a:defRPr sz="3500" baseline="0"/>
            </a:pPr>
            <a:r>
              <a:rPr lang="pt-BR" sz="3500" baseline="0" dirty="0"/>
              <a:t>Há regulamentação e normas específicas para os alunos </a:t>
            </a:r>
            <a:r>
              <a:rPr lang="pt-BR" sz="3500" baseline="0" dirty="0" err="1"/>
              <a:t>EaD</a:t>
            </a:r>
            <a:r>
              <a:rPr lang="pt-BR" sz="3500" baseline="0" dirty="0"/>
              <a:t>?</a:t>
            </a:r>
          </a:p>
        </c:rich>
      </c:tx>
      <c:layout>
        <c:manualLayout>
          <c:xMode val="edge"/>
          <c:yMode val="edge"/>
          <c:x val="0.107160205935796"/>
          <c:y val="0.0796296180184284"/>
        </c:manualLayout>
      </c:layout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dPt>
            <c:idx val="0"/>
            <c:bubble3D val="0"/>
            <c:spPr>
              <a:solidFill>
                <a:srgbClr val="33CCFF"/>
              </a:solidFill>
            </c:spPr>
          </c:dPt>
          <c:dPt>
            <c:idx val="1"/>
            <c:bubble3D val="0"/>
            <c:spPr>
              <a:solidFill>
                <a:srgbClr val="92D050"/>
              </a:solidFill>
            </c:spPr>
          </c:dPt>
          <c:dPt>
            <c:idx val="2"/>
            <c:bubble3D val="0"/>
            <c:spPr>
              <a:solidFill>
                <a:srgbClr val="FF0000"/>
              </a:solidFill>
            </c:spPr>
          </c:dPt>
          <c:dLbls>
            <c:dLbl>
              <c:idx val="0"/>
              <c:layout>
                <c:manualLayout>
                  <c:x val="-0.167576111615016"/>
                  <c:y val="0.040541103259538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1"/>
              <c:layout>
                <c:manualLayout>
                  <c:x val="0.183852261636091"/>
                  <c:y val="-0.143767070069883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</c:dLbl>
            <c:txPr>
              <a:bodyPr/>
              <a:lstStyle/>
              <a:p>
                <a:pPr>
                  <a:defRPr sz="2500" baseline="0"/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</c:dLbls>
          <c:cat>
            <c:strRef>
              <c:f>[abruem.xlsx]Plan1!$A$102:$C$102</c:f>
              <c:strCache>
                <c:ptCount val="2"/>
                <c:pt idx="0">
                  <c:v>SIM</c:v>
                </c:pt>
                <c:pt idx="1">
                  <c:v>NÃO</c:v>
                </c:pt>
              </c:strCache>
            </c:strRef>
          </c:cat>
          <c:val>
            <c:numRef>
              <c:f>[abruem.xlsx]Plan1!$A$103:$C$103</c:f>
              <c:numCache>
                <c:formatCode>General</c:formatCode>
                <c:ptCount val="3"/>
                <c:pt idx="0">
                  <c:v>13.0</c:v>
                </c:pt>
                <c:pt idx="1">
                  <c:v>19.0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</c:pie3DChart>
    </c:plotArea>
    <c:plotVisOnly val="1"/>
    <c:dispBlanksAs val="gap"/>
    <c:showDLblsOverMax val="0"/>
  </c:chart>
  <c:externalData r:id="rId1">
    <c:autoUpdate val="0"/>
  </c:externalData>
</c:chartSpace>
</file>

<file path=ppt/drawing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0.2165</cdr:x>
      <cdr:y>0</cdr:y>
    </cdr:from>
    <cdr:to>
      <cdr:x>0.81827</cdr:x>
      <cdr:y>0.12927</cdr:y>
    </cdr:to>
    <cdr:pic>
      <cdr:nvPicPr>
        <cdr:cNvPr id="2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2144688" y="0"/>
          <a:ext cx="5961134" cy="886534"/>
        </a:xfrm>
        <a:prstGeom xmlns:a="http://schemas.openxmlformats.org/drawingml/2006/main" prst="rect">
          <a:avLst/>
        </a:prstGeom>
      </cdr:spPr>
    </cdr:pic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0.14381</cdr:x>
      <cdr:y>0.08001</cdr:y>
    </cdr:from>
    <cdr:to>
      <cdr:x>0.79586</cdr:x>
      <cdr:y>0.17383</cdr:y>
    </cdr:to>
    <cdr:sp macro="" textlink="">
      <cdr:nvSpPr>
        <cdr:cNvPr id="2" name="Retângulo 1"/>
        <cdr:cNvSpPr/>
      </cdr:nvSpPr>
      <cdr:spPr>
        <a:xfrm xmlns:a="http://schemas.openxmlformats.org/drawingml/2006/main">
          <a:off x="1424608" y="548680"/>
          <a:ext cx="6459208" cy="643417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lIns="91440" tIns="45720" rIns="91440" bIns="45720">
          <a:spAutoFit/>
        </a:bodyPr>
        <a:lstStyle xmlns:a="http://schemas.openxmlformats.org/drawingml/2006/main">
          <a:defPPr>
            <a:defRPr lang="pt-BR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pt-BR" sz="30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rPr>
            <a:t>Número estimado de alunos em </a:t>
          </a:r>
          <a:r>
            <a:rPr lang="pt-BR" sz="3000" b="1" dirty="0" err="1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rPr>
            <a:t>EaD</a:t>
          </a:r>
          <a:r>
            <a:rPr lang="pt-BR" sz="30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rPr>
            <a:t>:</a:t>
          </a:r>
        </a:p>
      </cdr:txBody>
    </cdr:sp>
  </cdr:relSizeAnchor>
</c:userShap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742950" y="2130426"/>
            <a:ext cx="8420100" cy="1470025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495300" y="6356351"/>
            <a:ext cx="2311400" cy="365125"/>
          </a:xfrm>
          <a:prstGeom prst="rect">
            <a:avLst/>
          </a:prstGeom>
        </p:spPr>
        <p:txBody>
          <a:bodyPr/>
          <a:lstStyle/>
          <a:p>
            <a:fld id="{9D566FD4-D381-45FE-8FAE-C8DA9FF5969D}" type="datetimeFigureOut">
              <a:rPr lang="pt-BR" smtClean="0"/>
              <a:pPr/>
              <a:t>25/10/13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3384550" y="6356351"/>
            <a:ext cx="31369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7099300" y="6356351"/>
            <a:ext cx="2311400" cy="365125"/>
          </a:xfrm>
          <a:prstGeom prst="rect">
            <a:avLst/>
          </a:prstGeom>
        </p:spPr>
        <p:txBody>
          <a:bodyPr/>
          <a:lstStyle/>
          <a:p>
            <a:fld id="{7F3BA968-8C10-454C-ADF7-8F939AE7D3B9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95300" y="1600201"/>
            <a:ext cx="89154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495300" y="6356351"/>
            <a:ext cx="2311400" cy="365125"/>
          </a:xfrm>
          <a:prstGeom prst="rect">
            <a:avLst/>
          </a:prstGeom>
        </p:spPr>
        <p:txBody>
          <a:bodyPr/>
          <a:lstStyle/>
          <a:p>
            <a:fld id="{9D566FD4-D381-45FE-8FAE-C8DA9FF5969D}" type="datetimeFigureOut">
              <a:rPr lang="pt-BR" smtClean="0"/>
              <a:pPr/>
              <a:t>25/10/13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3384550" y="6356351"/>
            <a:ext cx="31369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7099300" y="6356351"/>
            <a:ext cx="2311400" cy="365125"/>
          </a:xfrm>
          <a:prstGeom prst="rect">
            <a:avLst/>
          </a:prstGeom>
        </p:spPr>
        <p:txBody>
          <a:bodyPr/>
          <a:lstStyle/>
          <a:p>
            <a:fld id="{7F3BA968-8C10-454C-ADF7-8F939AE7D3B9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7780337" y="274639"/>
            <a:ext cx="2414588" cy="5851525"/>
          </a:xfrm>
          <a:prstGeom prst="rect">
            <a:avLst/>
          </a:prstGeo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536575" y="274639"/>
            <a:ext cx="7078663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495300" y="6356351"/>
            <a:ext cx="2311400" cy="365125"/>
          </a:xfrm>
          <a:prstGeom prst="rect">
            <a:avLst/>
          </a:prstGeom>
        </p:spPr>
        <p:txBody>
          <a:bodyPr/>
          <a:lstStyle/>
          <a:p>
            <a:fld id="{9D566FD4-D381-45FE-8FAE-C8DA9FF5969D}" type="datetimeFigureOut">
              <a:rPr lang="pt-BR" smtClean="0"/>
              <a:pPr/>
              <a:t>25/10/13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3384550" y="6356351"/>
            <a:ext cx="31369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7099300" y="6356351"/>
            <a:ext cx="2311400" cy="365125"/>
          </a:xfrm>
          <a:prstGeom prst="rect">
            <a:avLst/>
          </a:prstGeom>
        </p:spPr>
        <p:txBody>
          <a:bodyPr/>
          <a:lstStyle/>
          <a:p>
            <a:fld id="{7F3BA968-8C10-454C-ADF7-8F939AE7D3B9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95300" y="1600201"/>
            <a:ext cx="89154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495300" y="6356351"/>
            <a:ext cx="2311400" cy="365125"/>
          </a:xfrm>
          <a:prstGeom prst="rect">
            <a:avLst/>
          </a:prstGeom>
        </p:spPr>
        <p:txBody>
          <a:bodyPr/>
          <a:lstStyle/>
          <a:p>
            <a:fld id="{9D566FD4-D381-45FE-8FAE-C8DA9FF5969D}" type="datetimeFigureOut">
              <a:rPr lang="pt-BR" smtClean="0"/>
              <a:pPr/>
              <a:t>25/10/13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3384550" y="6356351"/>
            <a:ext cx="31369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7099300" y="6356351"/>
            <a:ext cx="2311400" cy="365125"/>
          </a:xfrm>
          <a:prstGeom prst="rect">
            <a:avLst/>
          </a:prstGeom>
        </p:spPr>
        <p:txBody>
          <a:bodyPr/>
          <a:lstStyle/>
          <a:p>
            <a:fld id="{7F3BA968-8C10-454C-ADF7-8F939AE7D3B9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82506" y="4406901"/>
            <a:ext cx="84201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495300" y="6356351"/>
            <a:ext cx="2311400" cy="365125"/>
          </a:xfrm>
          <a:prstGeom prst="rect">
            <a:avLst/>
          </a:prstGeom>
        </p:spPr>
        <p:txBody>
          <a:bodyPr/>
          <a:lstStyle/>
          <a:p>
            <a:fld id="{9D566FD4-D381-45FE-8FAE-C8DA9FF5969D}" type="datetimeFigureOut">
              <a:rPr lang="pt-BR" smtClean="0"/>
              <a:pPr/>
              <a:t>25/10/13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3384550" y="6356351"/>
            <a:ext cx="31369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7099300" y="6356351"/>
            <a:ext cx="2311400" cy="365125"/>
          </a:xfrm>
          <a:prstGeom prst="rect">
            <a:avLst/>
          </a:prstGeom>
        </p:spPr>
        <p:txBody>
          <a:bodyPr/>
          <a:lstStyle/>
          <a:p>
            <a:fld id="{7F3BA968-8C10-454C-ADF7-8F939AE7D3B9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536575" y="1600201"/>
            <a:ext cx="4746625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5448300" y="1600201"/>
            <a:ext cx="4746625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>
          <a:xfrm>
            <a:off x="495300" y="6356351"/>
            <a:ext cx="2311400" cy="365125"/>
          </a:xfrm>
          <a:prstGeom prst="rect">
            <a:avLst/>
          </a:prstGeom>
        </p:spPr>
        <p:txBody>
          <a:bodyPr/>
          <a:lstStyle/>
          <a:p>
            <a:fld id="{9D566FD4-D381-45FE-8FAE-C8DA9FF5969D}" type="datetimeFigureOut">
              <a:rPr lang="pt-BR" smtClean="0"/>
              <a:pPr/>
              <a:t>25/10/13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>
          <a:xfrm>
            <a:off x="3384550" y="6356351"/>
            <a:ext cx="31369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>
          <a:xfrm>
            <a:off x="7099300" y="6356351"/>
            <a:ext cx="2311400" cy="365125"/>
          </a:xfrm>
          <a:prstGeom prst="rect">
            <a:avLst/>
          </a:prstGeom>
        </p:spPr>
        <p:txBody>
          <a:bodyPr/>
          <a:lstStyle/>
          <a:p>
            <a:fld id="{7F3BA968-8C10-454C-ADF7-8F939AE7D3B9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5032111" y="1535113"/>
            <a:ext cx="4378590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5032111" y="2174875"/>
            <a:ext cx="4378590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>
          <a:xfrm>
            <a:off x="495300" y="6356351"/>
            <a:ext cx="2311400" cy="365125"/>
          </a:xfrm>
          <a:prstGeom prst="rect">
            <a:avLst/>
          </a:prstGeom>
        </p:spPr>
        <p:txBody>
          <a:bodyPr/>
          <a:lstStyle/>
          <a:p>
            <a:fld id="{9D566FD4-D381-45FE-8FAE-C8DA9FF5969D}" type="datetimeFigureOut">
              <a:rPr lang="pt-BR" smtClean="0"/>
              <a:pPr/>
              <a:t>25/10/13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>
          <a:xfrm>
            <a:off x="3384550" y="6356351"/>
            <a:ext cx="31369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>
          <a:xfrm>
            <a:off x="7099300" y="6356351"/>
            <a:ext cx="2311400" cy="365125"/>
          </a:xfrm>
          <a:prstGeom prst="rect">
            <a:avLst/>
          </a:prstGeom>
        </p:spPr>
        <p:txBody>
          <a:bodyPr/>
          <a:lstStyle/>
          <a:p>
            <a:fld id="{7F3BA968-8C10-454C-ADF7-8F939AE7D3B9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>
          <a:xfrm>
            <a:off x="495300" y="6356351"/>
            <a:ext cx="2311400" cy="365125"/>
          </a:xfrm>
          <a:prstGeom prst="rect">
            <a:avLst/>
          </a:prstGeom>
        </p:spPr>
        <p:txBody>
          <a:bodyPr/>
          <a:lstStyle/>
          <a:p>
            <a:fld id="{9D566FD4-D381-45FE-8FAE-C8DA9FF5969D}" type="datetimeFigureOut">
              <a:rPr lang="pt-BR" smtClean="0"/>
              <a:pPr/>
              <a:t>25/10/13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>
          <a:xfrm>
            <a:off x="3384550" y="6356351"/>
            <a:ext cx="31369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>
          <a:xfrm>
            <a:off x="7099300" y="6356351"/>
            <a:ext cx="2311400" cy="365125"/>
          </a:xfrm>
          <a:prstGeom prst="rect">
            <a:avLst/>
          </a:prstGeom>
        </p:spPr>
        <p:txBody>
          <a:bodyPr/>
          <a:lstStyle/>
          <a:p>
            <a:fld id="{7F3BA968-8C10-454C-ADF7-8F939AE7D3B9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>
          <a:xfrm>
            <a:off x="495300" y="6356351"/>
            <a:ext cx="2311400" cy="365125"/>
          </a:xfrm>
          <a:prstGeom prst="rect">
            <a:avLst/>
          </a:prstGeom>
        </p:spPr>
        <p:txBody>
          <a:bodyPr/>
          <a:lstStyle/>
          <a:p>
            <a:fld id="{9D566FD4-D381-45FE-8FAE-C8DA9FF5969D}" type="datetimeFigureOut">
              <a:rPr lang="pt-BR" smtClean="0"/>
              <a:pPr/>
              <a:t>25/10/13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>
          <a:xfrm>
            <a:off x="3384550" y="6356351"/>
            <a:ext cx="31369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>
          <a:xfrm>
            <a:off x="7099300" y="6356351"/>
            <a:ext cx="2311400" cy="365125"/>
          </a:xfrm>
          <a:prstGeom prst="rect">
            <a:avLst/>
          </a:prstGeom>
        </p:spPr>
        <p:txBody>
          <a:bodyPr/>
          <a:lstStyle/>
          <a:p>
            <a:fld id="{7F3BA968-8C10-454C-ADF7-8F939AE7D3B9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872971" y="273051"/>
            <a:ext cx="5537729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95300" y="1435101"/>
            <a:ext cx="3259006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>
          <a:xfrm>
            <a:off x="495300" y="6356351"/>
            <a:ext cx="2311400" cy="365125"/>
          </a:xfrm>
          <a:prstGeom prst="rect">
            <a:avLst/>
          </a:prstGeom>
        </p:spPr>
        <p:txBody>
          <a:bodyPr/>
          <a:lstStyle/>
          <a:p>
            <a:fld id="{9D566FD4-D381-45FE-8FAE-C8DA9FF5969D}" type="datetimeFigureOut">
              <a:rPr lang="pt-BR" smtClean="0"/>
              <a:pPr/>
              <a:t>25/10/13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>
          <a:xfrm>
            <a:off x="3384550" y="6356351"/>
            <a:ext cx="31369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>
          <a:xfrm>
            <a:off x="7099300" y="6356351"/>
            <a:ext cx="2311400" cy="365125"/>
          </a:xfrm>
          <a:prstGeom prst="rect">
            <a:avLst/>
          </a:prstGeom>
        </p:spPr>
        <p:txBody>
          <a:bodyPr/>
          <a:lstStyle/>
          <a:p>
            <a:fld id="{7F3BA968-8C10-454C-ADF7-8F939AE7D3B9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>
          <a:xfrm>
            <a:off x="495300" y="6356351"/>
            <a:ext cx="2311400" cy="365125"/>
          </a:xfrm>
          <a:prstGeom prst="rect">
            <a:avLst/>
          </a:prstGeom>
        </p:spPr>
        <p:txBody>
          <a:bodyPr/>
          <a:lstStyle/>
          <a:p>
            <a:fld id="{9D566FD4-D381-45FE-8FAE-C8DA9FF5969D}" type="datetimeFigureOut">
              <a:rPr lang="pt-BR" smtClean="0"/>
              <a:pPr/>
              <a:t>25/10/13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>
          <a:xfrm>
            <a:off x="3384550" y="6356351"/>
            <a:ext cx="31369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>
          <a:xfrm>
            <a:off x="7099300" y="6356351"/>
            <a:ext cx="2311400" cy="365125"/>
          </a:xfrm>
          <a:prstGeom prst="rect">
            <a:avLst/>
          </a:prstGeom>
        </p:spPr>
        <p:txBody>
          <a:bodyPr/>
          <a:lstStyle/>
          <a:p>
            <a:fld id="{7F3BA968-8C10-454C-ADF7-8F939AE7D3B9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13"/>
          <a:srcRect l="13909" r="13067" b="1367"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4.xml"/><Relationship Id="rId3" Type="http://schemas.openxmlformats.org/officeDocument/2006/relationships/chart" Target="../charts/char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8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9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10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1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1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1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1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15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1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image" Target="../media/image12.png"/><Relationship Id="rId7" Type="http://schemas.openxmlformats.org/officeDocument/2006/relationships/image" Target="../media/image13.png"/><Relationship Id="rId8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2" Type="http://schemas.openxmlformats.org/officeDocument/2006/relationships/hyperlink" Target="http://www.ricardobanana.com/acesse-oficio-do-mec-sobre-resultado-das-negociacoes-com-representacao-sindical-dos-docentes-federais/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Relationship Id="rId3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chart" Target="../charts/char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33165" y="1523999"/>
            <a:ext cx="7039671" cy="3027772"/>
          </a:xfrm>
        </p:spPr>
        <p:txBody>
          <a:bodyPr/>
          <a:lstStyle/>
          <a:p>
            <a:r>
              <a:rPr lang="en-US" b="1" dirty="0" smtClean="0">
                <a:solidFill>
                  <a:srgbClr val="0070C0"/>
                </a:solidFill>
              </a:rPr>
              <a:t>CÂMARA DE EAD/UAB</a:t>
            </a:r>
            <a:br>
              <a:rPr lang="en-US" b="1" dirty="0" smtClean="0">
                <a:solidFill>
                  <a:srgbClr val="0070C0"/>
                </a:solidFill>
              </a:rPr>
            </a:br>
            <a:r>
              <a:rPr lang="en-US" b="1" dirty="0">
                <a:solidFill>
                  <a:srgbClr val="0070C0"/>
                </a:solidFill>
              </a:rPr>
              <a:t/>
            </a:r>
            <a:br>
              <a:rPr lang="en-US" b="1" dirty="0">
                <a:solidFill>
                  <a:srgbClr val="0070C0"/>
                </a:solidFill>
              </a:rPr>
            </a:br>
            <a:r>
              <a:rPr lang="en-US" b="1" dirty="0" smtClean="0">
                <a:solidFill>
                  <a:srgbClr val="0070C0"/>
                </a:solidFill>
              </a:rPr>
              <a:t>POLÍTICAS PÚBLICAS E PRÁTICAS INSTITUCIONAIS</a:t>
            </a:r>
            <a:br>
              <a:rPr lang="en-US" b="1" dirty="0" smtClean="0">
                <a:solidFill>
                  <a:srgbClr val="0070C0"/>
                </a:solidFill>
              </a:rPr>
            </a:b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33164" y="4551772"/>
            <a:ext cx="7039672" cy="916641"/>
          </a:xfrm>
        </p:spPr>
        <p:txBody>
          <a:bodyPr/>
          <a:lstStyle/>
          <a:p>
            <a:endParaRPr lang="en-US" dirty="0" smtClean="0"/>
          </a:p>
          <a:p>
            <a:r>
              <a:rPr lang="en-US" sz="3200" dirty="0" smtClean="0"/>
              <a:t>25/10/2013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376788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Gráfico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17539132"/>
              </p:ext>
            </p:extLst>
          </p:nvPr>
        </p:nvGraphicFramePr>
        <p:xfrm>
          <a:off x="0" y="548680"/>
          <a:ext cx="9906000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6360002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Gráfico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17482233"/>
              </p:ext>
            </p:extLst>
          </p:nvPr>
        </p:nvGraphicFramePr>
        <p:xfrm>
          <a:off x="0" y="0"/>
          <a:ext cx="9905999" cy="68579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5194581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Gráfico 2"/>
          <p:cNvGraphicFramePr/>
          <p:nvPr>
            <p:extLst>
              <p:ext uri="{D42A27DB-BD31-4B8C-83A1-F6EECF244321}">
                <p14:modId xmlns:p14="http://schemas.microsoft.com/office/powerpoint/2010/main" val="2753377324"/>
              </p:ext>
            </p:extLst>
          </p:nvPr>
        </p:nvGraphicFramePr>
        <p:xfrm>
          <a:off x="0" y="0"/>
          <a:ext cx="9906000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" name="Gráfico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67369729"/>
              </p:ext>
            </p:extLst>
          </p:nvPr>
        </p:nvGraphicFramePr>
        <p:xfrm>
          <a:off x="0" y="0"/>
          <a:ext cx="9906000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8727795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70C0"/>
                </a:solidFill>
              </a:rPr>
              <a:t>TRÊS QUESTÕES/PREOCUPAÇÕES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en-US" dirty="0" err="1" smtClean="0"/>
              <a:t>Comissão</a:t>
            </a:r>
            <a:r>
              <a:rPr lang="en-US" dirty="0" smtClean="0"/>
              <a:t> </a:t>
            </a:r>
            <a:r>
              <a:rPr lang="en-US" dirty="0" err="1" smtClean="0"/>
              <a:t>para</a:t>
            </a:r>
            <a:r>
              <a:rPr lang="en-US" dirty="0" smtClean="0"/>
              <a:t> </a:t>
            </a:r>
            <a:r>
              <a:rPr lang="en-US" dirty="0" err="1" smtClean="0"/>
              <a:t>revisão</a:t>
            </a:r>
            <a:r>
              <a:rPr lang="en-US" dirty="0" smtClean="0"/>
              <a:t> do </a:t>
            </a:r>
            <a:r>
              <a:rPr lang="en-US" dirty="0" err="1" smtClean="0"/>
              <a:t>marco</a:t>
            </a:r>
            <a:r>
              <a:rPr lang="en-US" dirty="0" smtClean="0"/>
              <a:t> </a:t>
            </a:r>
            <a:r>
              <a:rPr lang="en-US" dirty="0" err="1" smtClean="0"/>
              <a:t>regulatório</a:t>
            </a:r>
            <a:r>
              <a:rPr lang="en-US" dirty="0" smtClean="0"/>
              <a:t> da EAD – </a:t>
            </a:r>
            <a:r>
              <a:rPr lang="en-US" dirty="0" err="1" smtClean="0"/>
              <a:t>Secretaria</a:t>
            </a:r>
            <a:r>
              <a:rPr lang="en-US" dirty="0" smtClean="0"/>
              <a:t> de </a:t>
            </a:r>
            <a:r>
              <a:rPr lang="en-US" dirty="0" err="1" smtClean="0"/>
              <a:t>Regulação</a:t>
            </a:r>
            <a:r>
              <a:rPr lang="en-US" dirty="0" smtClean="0"/>
              <a:t> e </a:t>
            </a:r>
            <a:r>
              <a:rPr lang="en-US" dirty="0" err="1" smtClean="0"/>
              <a:t>Supervisão</a:t>
            </a:r>
            <a:r>
              <a:rPr lang="en-US" dirty="0" smtClean="0"/>
              <a:t> (SERES)</a:t>
            </a:r>
          </a:p>
          <a:p>
            <a:pPr algn="just"/>
            <a:r>
              <a:rPr lang="en-US" dirty="0" err="1" smtClean="0"/>
              <a:t>Comissão</a:t>
            </a:r>
            <a:r>
              <a:rPr lang="en-US" dirty="0" smtClean="0"/>
              <a:t> </a:t>
            </a:r>
            <a:r>
              <a:rPr lang="en-US" dirty="0" err="1" smtClean="0"/>
              <a:t>para</a:t>
            </a:r>
            <a:r>
              <a:rPr lang="en-US" dirty="0" smtClean="0"/>
              <a:t> </a:t>
            </a:r>
            <a:r>
              <a:rPr lang="en-US" dirty="0" err="1" smtClean="0"/>
              <a:t>revisão</a:t>
            </a:r>
            <a:r>
              <a:rPr lang="en-US" dirty="0" smtClean="0"/>
              <a:t> dos </a:t>
            </a:r>
            <a:r>
              <a:rPr lang="en-US" dirty="0" err="1" smtClean="0"/>
              <a:t>instrumentos</a:t>
            </a:r>
            <a:r>
              <a:rPr lang="en-US" dirty="0" smtClean="0"/>
              <a:t> </a:t>
            </a:r>
            <a:r>
              <a:rPr lang="en-US" dirty="0" err="1" smtClean="0"/>
              <a:t>para</a:t>
            </a:r>
            <a:r>
              <a:rPr lang="en-US" dirty="0" smtClean="0"/>
              <a:t> </a:t>
            </a:r>
            <a:r>
              <a:rPr lang="en-US" dirty="0" err="1" smtClean="0"/>
              <a:t>credenciamento</a:t>
            </a:r>
            <a:r>
              <a:rPr lang="en-US" dirty="0" smtClean="0"/>
              <a:t>/</a:t>
            </a:r>
            <a:r>
              <a:rPr lang="en-US" dirty="0" err="1" smtClean="0"/>
              <a:t>recredenciamento</a:t>
            </a:r>
            <a:r>
              <a:rPr lang="en-US" dirty="0" smtClean="0"/>
              <a:t> da EAD e </a:t>
            </a:r>
            <a:r>
              <a:rPr lang="en-US" dirty="0" err="1" smtClean="0"/>
              <a:t>reconhecimento</a:t>
            </a:r>
            <a:r>
              <a:rPr lang="en-US" dirty="0" smtClean="0"/>
              <a:t> dos </a:t>
            </a:r>
            <a:r>
              <a:rPr lang="en-US" dirty="0" err="1" smtClean="0"/>
              <a:t>cursos</a:t>
            </a:r>
            <a:r>
              <a:rPr lang="en-US" dirty="0" smtClean="0"/>
              <a:t> de </a:t>
            </a:r>
            <a:r>
              <a:rPr lang="en-US" dirty="0" err="1" smtClean="0"/>
              <a:t>graduação</a:t>
            </a:r>
            <a:r>
              <a:rPr lang="en-US" dirty="0" smtClean="0"/>
              <a:t> – </a:t>
            </a:r>
            <a:r>
              <a:rPr lang="en-US" dirty="0" err="1" smtClean="0"/>
              <a:t>Instituto</a:t>
            </a:r>
            <a:r>
              <a:rPr lang="en-US" dirty="0" smtClean="0"/>
              <a:t> </a:t>
            </a:r>
            <a:r>
              <a:rPr lang="en-US" dirty="0" err="1" smtClean="0"/>
              <a:t>Nacional</a:t>
            </a:r>
            <a:r>
              <a:rPr lang="en-US" dirty="0" smtClean="0"/>
              <a:t> de </a:t>
            </a:r>
            <a:r>
              <a:rPr lang="en-US" dirty="0" err="1" smtClean="0"/>
              <a:t>Estudos</a:t>
            </a:r>
            <a:r>
              <a:rPr lang="en-US" dirty="0" smtClean="0"/>
              <a:t> e </a:t>
            </a:r>
            <a:r>
              <a:rPr lang="en-US" dirty="0" err="1" smtClean="0"/>
              <a:t>Pesquisas</a:t>
            </a:r>
            <a:r>
              <a:rPr lang="en-US" dirty="0" smtClean="0"/>
              <a:t> </a:t>
            </a:r>
            <a:r>
              <a:rPr lang="en-US" dirty="0" err="1" smtClean="0"/>
              <a:t>Educacionais</a:t>
            </a:r>
            <a:r>
              <a:rPr lang="en-US" dirty="0" smtClean="0"/>
              <a:t> </a:t>
            </a:r>
            <a:r>
              <a:rPr lang="en-US" dirty="0" err="1" smtClean="0"/>
              <a:t>Anísio</a:t>
            </a:r>
            <a:r>
              <a:rPr lang="en-US" dirty="0" smtClean="0"/>
              <a:t> Teixeira (INEP)</a:t>
            </a:r>
          </a:p>
          <a:p>
            <a:pPr algn="just"/>
            <a:r>
              <a:rPr lang="en-US" dirty="0" err="1" smtClean="0"/>
              <a:t>Notícia</a:t>
            </a:r>
            <a:r>
              <a:rPr lang="en-US" dirty="0" smtClean="0"/>
              <a:t> </a:t>
            </a:r>
            <a:r>
              <a:rPr lang="en-US" dirty="0" err="1" smtClean="0"/>
              <a:t>sobre</a:t>
            </a:r>
            <a:r>
              <a:rPr lang="en-US" dirty="0" smtClean="0"/>
              <a:t> a </a:t>
            </a:r>
            <a:r>
              <a:rPr lang="en-US" dirty="0" err="1" smtClean="0"/>
              <a:t>criação</a:t>
            </a:r>
            <a:r>
              <a:rPr lang="en-US" dirty="0" smtClean="0"/>
              <a:t> de </a:t>
            </a:r>
            <a:r>
              <a:rPr lang="en-US" dirty="0" err="1" smtClean="0"/>
              <a:t>uma</a:t>
            </a:r>
            <a:r>
              <a:rPr lang="en-US" dirty="0" smtClean="0"/>
              <a:t> </a:t>
            </a:r>
            <a:r>
              <a:rPr lang="en-US" dirty="0" err="1" smtClean="0"/>
              <a:t>Universidade</a:t>
            </a:r>
            <a:r>
              <a:rPr lang="en-US" dirty="0" smtClean="0"/>
              <a:t> </a:t>
            </a:r>
            <a:r>
              <a:rPr lang="en-US" b="1" dirty="0" smtClean="0"/>
              <a:t>FEDERAL </a:t>
            </a:r>
            <a:r>
              <a:rPr lang="en-US" dirty="0" smtClean="0"/>
              <a:t>a </a:t>
            </a:r>
            <a:r>
              <a:rPr lang="en-US" dirty="0" err="1" smtClean="0"/>
              <a:t>Distância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18984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b="1" dirty="0" err="1">
                <a:solidFill>
                  <a:srgbClr val="0070C0"/>
                </a:solidFill>
              </a:rPr>
              <a:t>Comissão</a:t>
            </a:r>
            <a:r>
              <a:rPr lang="en-US" sz="3000" b="1" dirty="0">
                <a:solidFill>
                  <a:srgbClr val="0070C0"/>
                </a:solidFill>
              </a:rPr>
              <a:t> </a:t>
            </a:r>
            <a:r>
              <a:rPr lang="en-US" sz="3000" b="1" dirty="0" err="1">
                <a:solidFill>
                  <a:srgbClr val="0070C0"/>
                </a:solidFill>
              </a:rPr>
              <a:t>para</a:t>
            </a:r>
            <a:r>
              <a:rPr lang="en-US" sz="3000" b="1" dirty="0">
                <a:solidFill>
                  <a:srgbClr val="0070C0"/>
                </a:solidFill>
              </a:rPr>
              <a:t> </a:t>
            </a:r>
            <a:r>
              <a:rPr lang="en-US" sz="3000" b="1" dirty="0" err="1">
                <a:solidFill>
                  <a:srgbClr val="0070C0"/>
                </a:solidFill>
              </a:rPr>
              <a:t>revisão</a:t>
            </a:r>
            <a:r>
              <a:rPr lang="en-US" sz="3000" b="1" dirty="0">
                <a:solidFill>
                  <a:srgbClr val="0070C0"/>
                </a:solidFill>
              </a:rPr>
              <a:t> do </a:t>
            </a:r>
            <a:r>
              <a:rPr lang="en-US" sz="3000" b="1" dirty="0" err="1">
                <a:solidFill>
                  <a:srgbClr val="0070C0"/>
                </a:solidFill>
              </a:rPr>
              <a:t>marco</a:t>
            </a:r>
            <a:r>
              <a:rPr lang="en-US" sz="3000" b="1" dirty="0">
                <a:solidFill>
                  <a:srgbClr val="0070C0"/>
                </a:solidFill>
              </a:rPr>
              <a:t> </a:t>
            </a:r>
            <a:r>
              <a:rPr lang="en-US" sz="3000" b="1" dirty="0" err="1">
                <a:solidFill>
                  <a:srgbClr val="0070C0"/>
                </a:solidFill>
              </a:rPr>
              <a:t>regulatório</a:t>
            </a:r>
            <a:r>
              <a:rPr lang="en-US" sz="3000" b="1" dirty="0">
                <a:solidFill>
                  <a:srgbClr val="0070C0"/>
                </a:solidFill>
              </a:rPr>
              <a:t> da EAD – </a:t>
            </a:r>
            <a:r>
              <a:rPr lang="en-US" sz="3000" b="1" dirty="0" err="1">
                <a:solidFill>
                  <a:srgbClr val="0070C0"/>
                </a:solidFill>
              </a:rPr>
              <a:t>Secretaria</a:t>
            </a:r>
            <a:r>
              <a:rPr lang="en-US" sz="3000" b="1" dirty="0">
                <a:solidFill>
                  <a:srgbClr val="0070C0"/>
                </a:solidFill>
              </a:rPr>
              <a:t> de </a:t>
            </a:r>
            <a:r>
              <a:rPr lang="en-US" sz="3000" b="1" dirty="0" err="1">
                <a:solidFill>
                  <a:srgbClr val="0070C0"/>
                </a:solidFill>
              </a:rPr>
              <a:t>Regulação</a:t>
            </a:r>
            <a:r>
              <a:rPr lang="en-US" sz="3000" b="1" dirty="0">
                <a:solidFill>
                  <a:srgbClr val="0070C0"/>
                </a:solidFill>
              </a:rPr>
              <a:t> e </a:t>
            </a:r>
            <a:r>
              <a:rPr lang="en-US" sz="3000" b="1" dirty="0" err="1">
                <a:solidFill>
                  <a:srgbClr val="0070C0"/>
                </a:solidFill>
              </a:rPr>
              <a:t>Supervisão</a:t>
            </a:r>
            <a:r>
              <a:rPr lang="en-US" sz="3000" b="1" dirty="0">
                <a:solidFill>
                  <a:srgbClr val="0070C0"/>
                </a:solidFill>
              </a:rPr>
              <a:t> (SERES)</a:t>
            </a:r>
            <a:br>
              <a:rPr lang="en-US" sz="3000" b="1" dirty="0">
                <a:solidFill>
                  <a:srgbClr val="0070C0"/>
                </a:solidFill>
              </a:rPr>
            </a:br>
            <a:endParaRPr lang="en-US" sz="3000" b="1" dirty="0">
              <a:solidFill>
                <a:srgbClr val="0070C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en-US" dirty="0" smtClean="0"/>
              <a:t>O </a:t>
            </a:r>
            <a:r>
              <a:rPr lang="en-US" dirty="0" err="1" smtClean="0"/>
              <a:t>objetivo</a:t>
            </a:r>
            <a:r>
              <a:rPr lang="en-US" dirty="0" smtClean="0"/>
              <a:t> </a:t>
            </a:r>
            <a:r>
              <a:rPr lang="en-US" dirty="0" err="1" smtClean="0"/>
              <a:t>é</a:t>
            </a:r>
            <a:r>
              <a:rPr lang="en-US" dirty="0" smtClean="0"/>
              <a:t> </a:t>
            </a:r>
            <a:r>
              <a:rPr lang="en-US" dirty="0" err="1" smtClean="0"/>
              <a:t>fornecer</a:t>
            </a:r>
            <a:r>
              <a:rPr lang="en-US" dirty="0" smtClean="0"/>
              <a:t> </a:t>
            </a:r>
            <a:r>
              <a:rPr lang="en-US" dirty="0" err="1" smtClean="0"/>
              <a:t>subsídios</a:t>
            </a:r>
            <a:r>
              <a:rPr lang="en-US" dirty="0" smtClean="0"/>
              <a:t> </a:t>
            </a:r>
            <a:r>
              <a:rPr lang="en-US" dirty="0" err="1" smtClean="0"/>
              <a:t>para</a:t>
            </a:r>
            <a:r>
              <a:rPr lang="en-US" dirty="0" smtClean="0"/>
              <a:t>  o novo </a:t>
            </a:r>
            <a:r>
              <a:rPr lang="en-US" dirty="0" err="1" smtClean="0"/>
              <a:t>marco</a:t>
            </a:r>
            <a:r>
              <a:rPr lang="en-US" dirty="0" smtClean="0"/>
              <a:t> </a:t>
            </a:r>
            <a:r>
              <a:rPr lang="en-US" dirty="0" err="1" smtClean="0"/>
              <a:t>regulatório</a:t>
            </a:r>
            <a:r>
              <a:rPr lang="en-US" dirty="0" smtClean="0"/>
              <a:t> da EAD, com a </a:t>
            </a:r>
            <a:r>
              <a:rPr lang="en-US" dirty="0" err="1" smtClean="0"/>
              <a:t>constituição</a:t>
            </a:r>
            <a:r>
              <a:rPr lang="en-US" dirty="0" smtClean="0"/>
              <a:t> de </a:t>
            </a:r>
            <a:r>
              <a:rPr lang="en-US" dirty="0" err="1" smtClean="0"/>
              <a:t>três</a:t>
            </a:r>
            <a:r>
              <a:rPr lang="en-US" dirty="0" smtClean="0"/>
              <a:t> </a:t>
            </a:r>
            <a:r>
              <a:rPr lang="en-US" dirty="0" err="1" smtClean="0"/>
              <a:t>grupos</a:t>
            </a:r>
            <a:r>
              <a:rPr lang="en-US" dirty="0" smtClean="0"/>
              <a:t>: 1) </a:t>
            </a:r>
            <a:r>
              <a:rPr lang="en-US" dirty="0" err="1" smtClean="0"/>
              <a:t>Legislação</a:t>
            </a:r>
            <a:r>
              <a:rPr lang="en-US" dirty="0" smtClean="0"/>
              <a:t> </a:t>
            </a:r>
            <a:r>
              <a:rPr lang="en-US" dirty="0" err="1" smtClean="0"/>
              <a:t>em</a:t>
            </a:r>
            <a:r>
              <a:rPr lang="en-US" dirty="0" smtClean="0"/>
              <a:t> EAD; 2) </a:t>
            </a:r>
            <a:r>
              <a:rPr lang="en-US" dirty="0" err="1" smtClean="0"/>
              <a:t>Referenciais</a:t>
            </a:r>
            <a:r>
              <a:rPr lang="en-US" dirty="0" smtClean="0"/>
              <a:t> de </a:t>
            </a:r>
            <a:r>
              <a:rPr lang="en-US" dirty="0" err="1" smtClean="0"/>
              <a:t>Qualidade</a:t>
            </a:r>
            <a:r>
              <a:rPr lang="en-US" dirty="0" smtClean="0"/>
              <a:t>: 3) </a:t>
            </a:r>
            <a:r>
              <a:rPr lang="en-US" dirty="0" err="1" smtClean="0"/>
              <a:t>Decreto</a:t>
            </a:r>
            <a:r>
              <a:rPr lang="en-US" dirty="0" smtClean="0"/>
              <a:t> de </a:t>
            </a:r>
            <a:r>
              <a:rPr lang="en-US" dirty="0" err="1" smtClean="0"/>
              <a:t>criação</a:t>
            </a:r>
            <a:r>
              <a:rPr lang="en-US" dirty="0" smtClean="0"/>
              <a:t> da UAB.</a:t>
            </a:r>
          </a:p>
          <a:p>
            <a:pPr algn="just"/>
            <a:r>
              <a:rPr lang="en-US" dirty="0" smtClean="0"/>
              <a:t>A </a:t>
            </a:r>
            <a:r>
              <a:rPr lang="en-US" dirty="0" err="1" smtClean="0"/>
              <a:t>comissão</a:t>
            </a:r>
            <a:r>
              <a:rPr lang="en-US" dirty="0" smtClean="0"/>
              <a:t> </a:t>
            </a:r>
            <a:r>
              <a:rPr lang="en-US" dirty="0" err="1" smtClean="0"/>
              <a:t>é</a:t>
            </a:r>
            <a:r>
              <a:rPr lang="en-US" dirty="0" smtClean="0"/>
              <a:t> </a:t>
            </a:r>
            <a:r>
              <a:rPr lang="en-US" dirty="0" err="1" smtClean="0"/>
              <a:t>constituída</a:t>
            </a:r>
            <a:r>
              <a:rPr lang="en-US" dirty="0" smtClean="0"/>
              <a:t> </a:t>
            </a:r>
            <a:r>
              <a:rPr lang="en-US" dirty="0" err="1" smtClean="0"/>
              <a:t>por</a:t>
            </a:r>
            <a:r>
              <a:rPr lang="en-US" dirty="0" smtClean="0"/>
              <a:t> 17 </a:t>
            </a:r>
            <a:r>
              <a:rPr lang="en-US" dirty="0" err="1" smtClean="0"/>
              <a:t>membros</a:t>
            </a:r>
            <a:r>
              <a:rPr lang="en-US" dirty="0" smtClean="0"/>
              <a:t>, </a:t>
            </a:r>
            <a:r>
              <a:rPr lang="en-US" dirty="0" err="1" smtClean="0"/>
              <a:t>sendo</a:t>
            </a:r>
            <a:r>
              <a:rPr lang="en-US" dirty="0" smtClean="0"/>
              <a:t> 09 de </a:t>
            </a:r>
            <a:r>
              <a:rPr lang="en-US" dirty="0" err="1" smtClean="0"/>
              <a:t>instituições</a:t>
            </a:r>
            <a:r>
              <a:rPr lang="en-US" dirty="0" smtClean="0"/>
              <a:t> </a:t>
            </a:r>
            <a:r>
              <a:rPr lang="en-US" dirty="0" err="1" smtClean="0"/>
              <a:t>privadas</a:t>
            </a:r>
            <a:r>
              <a:rPr lang="en-US" dirty="0" smtClean="0"/>
              <a:t>, 04 de </a:t>
            </a:r>
            <a:r>
              <a:rPr lang="en-US" dirty="0" err="1" smtClean="0"/>
              <a:t>instituições</a:t>
            </a:r>
            <a:r>
              <a:rPr lang="en-US" dirty="0" smtClean="0"/>
              <a:t> </a:t>
            </a:r>
            <a:r>
              <a:rPr lang="en-US" dirty="0" err="1" smtClean="0"/>
              <a:t>públicas</a:t>
            </a:r>
            <a:r>
              <a:rPr lang="en-US" dirty="0" smtClean="0"/>
              <a:t> (um </a:t>
            </a:r>
            <a:r>
              <a:rPr lang="en-US" dirty="0" err="1" smtClean="0"/>
              <a:t>indicado</a:t>
            </a:r>
            <a:r>
              <a:rPr lang="en-US" dirty="0" smtClean="0"/>
              <a:t> </a:t>
            </a:r>
            <a:r>
              <a:rPr lang="en-US" dirty="0" err="1" smtClean="0"/>
              <a:t>pela</a:t>
            </a:r>
            <a:r>
              <a:rPr lang="en-US" dirty="0" smtClean="0"/>
              <a:t> Capes e </a:t>
            </a:r>
            <a:r>
              <a:rPr lang="en-US" dirty="0" err="1" smtClean="0"/>
              <a:t>três</a:t>
            </a:r>
            <a:r>
              <a:rPr lang="en-US" dirty="0" smtClean="0"/>
              <a:t> </a:t>
            </a:r>
            <a:r>
              <a:rPr lang="en-US" dirty="0" err="1" smtClean="0"/>
              <a:t>pela</a:t>
            </a:r>
            <a:r>
              <a:rPr lang="en-US" dirty="0" smtClean="0"/>
              <a:t> ABED), 03 </a:t>
            </a:r>
            <a:r>
              <a:rPr lang="en-US" dirty="0" err="1" smtClean="0"/>
              <a:t>representantes</a:t>
            </a:r>
            <a:r>
              <a:rPr lang="en-US" dirty="0" smtClean="0"/>
              <a:t> do MEC e 01 do INEP).</a:t>
            </a:r>
          </a:p>
          <a:p>
            <a:pPr algn="just"/>
            <a:r>
              <a:rPr lang="en-US" dirty="0" smtClean="0"/>
              <a:t>O </a:t>
            </a:r>
            <a:r>
              <a:rPr lang="en-US" dirty="0" err="1" smtClean="0"/>
              <a:t>relatório</a:t>
            </a:r>
            <a:r>
              <a:rPr lang="en-US" dirty="0" smtClean="0"/>
              <a:t> final </a:t>
            </a:r>
            <a:r>
              <a:rPr lang="en-US" dirty="0" err="1" smtClean="0"/>
              <a:t>foi</a:t>
            </a:r>
            <a:r>
              <a:rPr lang="en-US" dirty="0" smtClean="0"/>
              <a:t> </a:t>
            </a:r>
            <a:r>
              <a:rPr lang="en-US" dirty="0" err="1" smtClean="0"/>
              <a:t>entregue</a:t>
            </a:r>
            <a:r>
              <a:rPr lang="en-US" dirty="0" smtClean="0"/>
              <a:t> no </a:t>
            </a:r>
            <a:r>
              <a:rPr lang="en-US" dirty="0" err="1" smtClean="0"/>
              <a:t>dia</a:t>
            </a:r>
            <a:r>
              <a:rPr lang="en-US" dirty="0" smtClean="0"/>
              <a:t> 23 de </a:t>
            </a:r>
            <a:r>
              <a:rPr lang="en-US" dirty="0" err="1" smtClean="0"/>
              <a:t>julho</a:t>
            </a:r>
            <a:r>
              <a:rPr lang="en-US" dirty="0" smtClean="0"/>
              <a:t>.</a:t>
            </a:r>
          </a:p>
          <a:p>
            <a:pPr algn="just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49338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8504" y="836712"/>
            <a:ext cx="8915400" cy="1143000"/>
          </a:xfrm>
        </p:spPr>
        <p:txBody>
          <a:bodyPr/>
          <a:lstStyle/>
          <a:p>
            <a:r>
              <a:rPr lang="en-US" sz="3000" b="1" dirty="0" err="1">
                <a:solidFill>
                  <a:srgbClr val="0070C0"/>
                </a:solidFill>
              </a:rPr>
              <a:t>Comissão</a:t>
            </a:r>
            <a:r>
              <a:rPr lang="en-US" sz="3000" b="1" dirty="0">
                <a:solidFill>
                  <a:srgbClr val="0070C0"/>
                </a:solidFill>
              </a:rPr>
              <a:t> </a:t>
            </a:r>
            <a:r>
              <a:rPr lang="en-US" sz="3000" b="1" dirty="0" err="1">
                <a:solidFill>
                  <a:srgbClr val="0070C0"/>
                </a:solidFill>
              </a:rPr>
              <a:t>para</a:t>
            </a:r>
            <a:r>
              <a:rPr lang="en-US" sz="3000" b="1" dirty="0">
                <a:solidFill>
                  <a:srgbClr val="0070C0"/>
                </a:solidFill>
              </a:rPr>
              <a:t> </a:t>
            </a:r>
            <a:r>
              <a:rPr lang="en-US" sz="3000" b="1" dirty="0" err="1">
                <a:solidFill>
                  <a:srgbClr val="0070C0"/>
                </a:solidFill>
              </a:rPr>
              <a:t>revisão</a:t>
            </a:r>
            <a:r>
              <a:rPr lang="en-US" sz="3000" b="1" dirty="0">
                <a:solidFill>
                  <a:srgbClr val="0070C0"/>
                </a:solidFill>
              </a:rPr>
              <a:t> dos </a:t>
            </a:r>
            <a:r>
              <a:rPr lang="en-US" sz="3000" b="1" dirty="0" err="1">
                <a:solidFill>
                  <a:srgbClr val="0070C0"/>
                </a:solidFill>
              </a:rPr>
              <a:t>instrumentos</a:t>
            </a:r>
            <a:r>
              <a:rPr lang="en-US" sz="3000" b="1" dirty="0">
                <a:solidFill>
                  <a:srgbClr val="0070C0"/>
                </a:solidFill>
              </a:rPr>
              <a:t> </a:t>
            </a:r>
            <a:r>
              <a:rPr lang="en-US" sz="3000" b="1" dirty="0" err="1">
                <a:solidFill>
                  <a:srgbClr val="0070C0"/>
                </a:solidFill>
              </a:rPr>
              <a:t>para</a:t>
            </a:r>
            <a:r>
              <a:rPr lang="en-US" sz="3000" b="1" dirty="0">
                <a:solidFill>
                  <a:srgbClr val="0070C0"/>
                </a:solidFill>
              </a:rPr>
              <a:t> </a:t>
            </a:r>
            <a:r>
              <a:rPr lang="en-US" sz="3000" b="1" dirty="0" err="1">
                <a:solidFill>
                  <a:srgbClr val="0070C0"/>
                </a:solidFill>
              </a:rPr>
              <a:t>credenciamento</a:t>
            </a:r>
            <a:r>
              <a:rPr lang="en-US" sz="3000" b="1" dirty="0">
                <a:solidFill>
                  <a:srgbClr val="0070C0"/>
                </a:solidFill>
              </a:rPr>
              <a:t>/</a:t>
            </a:r>
            <a:r>
              <a:rPr lang="en-US" sz="3000" b="1" dirty="0" err="1">
                <a:solidFill>
                  <a:srgbClr val="0070C0"/>
                </a:solidFill>
              </a:rPr>
              <a:t>recredenciamento</a:t>
            </a:r>
            <a:r>
              <a:rPr lang="en-US" sz="3000" b="1" dirty="0">
                <a:solidFill>
                  <a:srgbClr val="0070C0"/>
                </a:solidFill>
              </a:rPr>
              <a:t> da EAD e </a:t>
            </a:r>
            <a:r>
              <a:rPr lang="en-US" sz="3000" b="1" dirty="0" err="1">
                <a:solidFill>
                  <a:srgbClr val="0070C0"/>
                </a:solidFill>
              </a:rPr>
              <a:t>reconhecimento</a:t>
            </a:r>
            <a:r>
              <a:rPr lang="en-US" sz="3000" b="1" dirty="0">
                <a:solidFill>
                  <a:srgbClr val="0070C0"/>
                </a:solidFill>
              </a:rPr>
              <a:t> dos </a:t>
            </a:r>
            <a:r>
              <a:rPr lang="en-US" sz="3000" b="1" dirty="0" err="1">
                <a:solidFill>
                  <a:srgbClr val="0070C0"/>
                </a:solidFill>
              </a:rPr>
              <a:t>cursos</a:t>
            </a:r>
            <a:r>
              <a:rPr lang="en-US" sz="3000" b="1" dirty="0">
                <a:solidFill>
                  <a:srgbClr val="0070C0"/>
                </a:solidFill>
              </a:rPr>
              <a:t> de </a:t>
            </a:r>
            <a:r>
              <a:rPr lang="en-US" sz="3000" b="1" dirty="0" err="1">
                <a:solidFill>
                  <a:srgbClr val="0070C0"/>
                </a:solidFill>
              </a:rPr>
              <a:t>graduação</a:t>
            </a:r>
            <a:r>
              <a:rPr lang="en-US" sz="3000" b="1" dirty="0">
                <a:solidFill>
                  <a:srgbClr val="0070C0"/>
                </a:solidFill>
              </a:rPr>
              <a:t> – </a:t>
            </a:r>
            <a:r>
              <a:rPr lang="en-US" sz="3000" b="1" dirty="0" smtClean="0">
                <a:solidFill>
                  <a:srgbClr val="0070C0"/>
                </a:solidFill>
              </a:rPr>
              <a:t>INEP</a:t>
            </a:r>
            <a:endParaRPr lang="en-US" sz="3000" b="1" dirty="0">
              <a:solidFill>
                <a:srgbClr val="0070C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8504" y="2708920"/>
            <a:ext cx="8915400" cy="3384376"/>
          </a:xfrm>
        </p:spPr>
        <p:txBody>
          <a:bodyPr/>
          <a:lstStyle/>
          <a:p>
            <a:pPr algn="just"/>
            <a:endParaRPr lang="en-US" dirty="0" smtClean="0"/>
          </a:p>
          <a:p>
            <a:pPr algn="just"/>
            <a:r>
              <a:rPr lang="en-US" dirty="0" err="1" smtClean="0"/>
              <a:t>Comissão</a:t>
            </a:r>
            <a:r>
              <a:rPr lang="en-US" dirty="0" smtClean="0"/>
              <a:t> </a:t>
            </a:r>
            <a:r>
              <a:rPr lang="en-US" dirty="0" err="1" smtClean="0"/>
              <a:t>constituida</a:t>
            </a:r>
            <a:r>
              <a:rPr lang="en-US" dirty="0" smtClean="0"/>
              <a:t> </a:t>
            </a:r>
            <a:r>
              <a:rPr lang="en-US" dirty="0" err="1" smtClean="0"/>
              <a:t>por</a:t>
            </a:r>
            <a:r>
              <a:rPr lang="en-US" dirty="0" smtClean="0"/>
              <a:t> </a:t>
            </a:r>
            <a:r>
              <a:rPr lang="en-US" dirty="0" err="1" smtClean="0"/>
              <a:t>representantes</a:t>
            </a:r>
            <a:r>
              <a:rPr lang="en-US" dirty="0" smtClean="0"/>
              <a:t> do  INEP, CNE, </a:t>
            </a:r>
            <a:r>
              <a:rPr lang="en-US" dirty="0" err="1" smtClean="0"/>
              <a:t>Seres</a:t>
            </a:r>
            <a:r>
              <a:rPr lang="en-US" dirty="0" smtClean="0"/>
              <a:t>, DED/Capes </a:t>
            </a:r>
            <a:r>
              <a:rPr lang="en-US" dirty="0" err="1" smtClean="0"/>
              <a:t>para</a:t>
            </a:r>
            <a:r>
              <a:rPr lang="en-US" dirty="0" smtClean="0"/>
              <a:t> </a:t>
            </a:r>
            <a:r>
              <a:rPr lang="en-US" dirty="0" err="1" smtClean="0"/>
              <a:t>rever</a:t>
            </a:r>
            <a:r>
              <a:rPr lang="en-US" dirty="0" smtClean="0"/>
              <a:t> </a:t>
            </a:r>
            <a:r>
              <a:rPr lang="en-US" dirty="0" err="1" smtClean="0"/>
              <a:t>os</a:t>
            </a:r>
            <a:r>
              <a:rPr lang="en-US" dirty="0" smtClean="0"/>
              <a:t> </a:t>
            </a:r>
            <a:r>
              <a:rPr lang="en-US" dirty="0" err="1" smtClean="0"/>
              <a:t>instrumentos</a:t>
            </a:r>
            <a:r>
              <a:rPr lang="en-US" dirty="0" smtClean="0"/>
              <a:t> </a:t>
            </a:r>
            <a:r>
              <a:rPr lang="en-US" dirty="0" err="1" smtClean="0"/>
              <a:t>para</a:t>
            </a:r>
            <a:r>
              <a:rPr lang="en-US" dirty="0" smtClean="0"/>
              <a:t> </a:t>
            </a:r>
            <a:r>
              <a:rPr lang="en-US" dirty="0" err="1" smtClean="0"/>
              <a:t>credenciamento</a:t>
            </a:r>
            <a:r>
              <a:rPr lang="en-US" dirty="0" smtClean="0"/>
              <a:t> e </a:t>
            </a:r>
            <a:r>
              <a:rPr lang="en-US" dirty="0" err="1" smtClean="0"/>
              <a:t>recredenciamento</a:t>
            </a:r>
            <a:r>
              <a:rPr lang="en-US" dirty="0" smtClean="0"/>
              <a:t> </a:t>
            </a:r>
            <a:r>
              <a:rPr lang="en-US" dirty="0" err="1" smtClean="0"/>
              <a:t>para</a:t>
            </a:r>
            <a:r>
              <a:rPr lang="en-US" dirty="0" smtClean="0"/>
              <a:t> EAD.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36522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922114"/>
          </a:xfrm>
        </p:spPr>
        <p:txBody>
          <a:bodyPr/>
          <a:lstStyle/>
          <a:p>
            <a:r>
              <a:rPr lang="en-US" sz="3200" b="1" dirty="0" err="1" smtClean="0">
                <a:solidFill>
                  <a:srgbClr val="3366FF"/>
                </a:solidFill>
              </a:rPr>
              <a:t>Criação</a:t>
            </a:r>
            <a:r>
              <a:rPr lang="en-US" sz="3200" b="1" dirty="0" smtClean="0">
                <a:solidFill>
                  <a:srgbClr val="3366FF"/>
                </a:solidFill>
              </a:rPr>
              <a:t> de </a:t>
            </a:r>
            <a:r>
              <a:rPr lang="en-US" sz="3200" b="1" dirty="0" err="1" smtClean="0">
                <a:solidFill>
                  <a:srgbClr val="3366FF"/>
                </a:solidFill>
              </a:rPr>
              <a:t>uma</a:t>
            </a:r>
            <a:r>
              <a:rPr lang="en-US" sz="3200" b="1" dirty="0" smtClean="0">
                <a:solidFill>
                  <a:srgbClr val="3366FF"/>
                </a:solidFill>
              </a:rPr>
              <a:t> </a:t>
            </a:r>
            <a:r>
              <a:rPr lang="en-US" sz="3200" b="1" dirty="0" err="1" smtClean="0">
                <a:solidFill>
                  <a:srgbClr val="3366FF"/>
                </a:solidFill>
              </a:rPr>
              <a:t>Universidade</a:t>
            </a:r>
            <a:r>
              <a:rPr lang="en-US" sz="3200" b="1" dirty="0" smtClean="0">
                <a:solidFill>
                  <a:srgbClr val="3366FF"/>
                </a:solidFill>
              </a:rPr>
              <a:t> FEDERAL </a:t>
            </a:r>
            <a:r>
              <a:rPr lang="en-US" sz="3200" dirty="0">
                <a:solidFill>
                  <a:srgbClr val="3366FF"/>
                </a:solidFill>
              </a:rPr>
              <a:t>a </a:t>
            </a:r>
            <a:r>
              <a:rPr lang="en-US" sz="3200" dirty="0" err="1" smtClean="0">
                <a:solidFill>
                  <a:srgbClr val="3366FF"/>
                </a:solidFill>
              </a:rPr>
              <a:t>Distância</a:t>
            </a:r>
            <a:endParaRPr lang="en-US" sz="3200" dirty="0">
              <a:solidFill>
                <a:srgbClr val="3366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en-US" dirty="0" err="1" smtClean="0"/>
              <a:t>Notícia</a:t>
            </a:r>
            <a:r>
              <a:rPr lang="en-US" dirty="0" smtClean="0"/>
              <a:t> </a:t>
            </a:r>
            <a:r>
              <a:rPr lang="en-US" dirty="0" err="1" smtClean="0"/>
              <a:t>publicada</a:t>
            </a:r>
            <a:r>
              <a:rPr lang="en-US" dirty="0" smtClean="0"/>
              <a:t> </a:t>
            </a:r>
            <a:r>
              <a:rPr lang="en-US" dirty="0" err="1" smtClean="0"/>
              <a:t>em</a:t>
            </a:r>
            <a:r>
              <a:rPr lang="en-US" dirty="0" smtClean="0"/>
              <a:t> 17 de </a:t>
            </a:r>
            <a:r>
              <a:rPr lang="en-US" dirty="0" err="1" smtClean="0"/>
              <a:t>junho</a:t>
            </a:r>
            <a:r>
              <a:rPr lang="en-US" dirty="0" smtClean="0"/>
              <a:t> de 2013, com </a:t>
            </a:r>
            <a:r>
              <a:rPr lang="en-US" dirty="0" err="1" smtClean="0"/>
              <a:t>manifestação</a:t>
            </a:r>
            <a:r>
              <a:rPr lang="en-US" dirty="0" smtClean="0"/>
              <a:t> do </a:t>
            </a:r>
            <a:r>
              <a:rPr lang="en-US" dirty="0" err="1" smtClean="0"/>
              <a:t>Ministro</a:t>
            </a:r>
            <a:r>
              <a:rPr lang="en-US" dirty="0" smtClean="0"/>
              <a:t> </a:t>
            </a:r>
            <a:r>
              <a:rPr lang="en-US" dirty="0" err="1" smtClean="0"/>
              <a:t>Aloísio</a:t>
            </a:r>
            <a:r>
              <a:rPr lang="en-US" dirty="0" smtClean="0"/>
              <a:t> </a:t>
            </a:r>
            <a:r>
              <a:rPr lang="en-US" dirty="0" err="1" smtClean="0"/>
              <a:t>Mercadante</a:t>
            </a:r>
            <a:r>
              <a:rPr lang="en-US" dirty="0" smtClean="0"/>
              <a:t> </a:t>
            </a:r>
            <a:r>
              <a:rPr lang="en-US" dirty="0" err="1" smtClean="0"/>
              <a:t>sobre</a:t>
            </a:r>
            <a:r>
              <a:rPr lang="en-US" dirty="0" smtClean="0"/>
              <a:t> o </a:t>
            </a:r>
            <a:r>
              <a:rPr lang="en-US" dirty="0" err="1" smtClean="0"/>
              <a:t>interesse</a:t>
            </a:r>
            <a:r>
              <a:rPr lang="en-US" dirty="0" smtClean="0"/>
              <a:t> </a:t>
            </a:r>
            <a:r>
              <a:rPr lang="en-US" dirty="0" err="1" smtClean="0"/>
              <a:t>em</a:t>
            </a:r>
            <a:r>
              <a:rPr lang="en-US" dirty="0" smtClean="0"/>
              <a:t> se </a:t>
            </a:r>
            <a:r>
              <a:rPr lang="en-US" dirty="0" err="1" smtClean="0"/>
              <a:t>criar</a:t>
            </a:r>
            <a:r>
              <a:rPr lang="en-US" dirty="0" smtClean="0"/>
              <a:t> </a:t>
            </a:r>
            <a:r>
              <a:rPr lang="en-US" dirty="0" err="1" smtClean="0"/>
              <a:t>uma</a:t>
            </a:r>
            <a:r>
              <a:rPr lang="en-US" dirty="0" smtClean="0"/>
              <a:t> </a:t>
            </a:r>
            <a:r>
              <a:rPr lang="en-US" dirty="0" err="1" smtClean="0"/>
              <a:t>Universidade</a:t>
            </a:r>
            <a:r>
              <a:rPr lang="en-US" dirty="0" smtClean="0"/>
              <a:t> </a:t>
            </a:r>
            <a:r>
              <a:rPr lang="en-US" b="1" dirty="0" smtClean="0"/>
              <a:t>FEDERAL </a:t>
            </a:r>
            <a:r>
              <a:rPr lang="en-US" dirty="0" smtClean="0"/>
              <a:t>a </a:t>
            </a:r>
            <a:r>
              <a:rPr lang="en-US" dirty="0" err="1" smtClean="0"/>
              <a:t>distância</a:t>
            </a:r>
            <a:r>
              <a:rPr lang="en-US" dirty="0" smtClean="0"/>
              <a:t>.</a:t>
            </a:r>
          </a:p>
          <a:p>
            <a:r>
              <a:rPr lang="en-US" dirty="0" smtClean="0"/>
              <a:t>A </a:t>
            </a:r>
            <a:r>
              <a:rPr lang="en-US" dirty="0" err="1" smtClean="0"/>
              <a:t>motivação</a:t>
            </a:r>
            <a:r>
              <a:rPr lang="en-US" dirty="0" smtClean="0"/>
              <a:t> </a:t>
            </a:r>
            <a:r>
              <a:rPr lang="en-US" dirty="0" err="1" smtClean="0"/>
              <a:t>foi</a:t>
            </a:r>
            <a:r>
              <a:rPr lang="en-US" dirty="0" smtClean="0"/>
              <a:t> o </a:t>
            </a:r>
            <a:r>
              <a:rPr lang="en-US" dirty="0" err="1" smtClean="0"/>
              <a:t>resultado</a:t>
            </a:r>
            <a:r>
              <a:rPr lang="en-US" dirty="0" smtClean="0"/>
              <a:t> do </a:t>
            </a:r>
            <a:r>
              <a:rPr lang="en-US" dirty="0" err="1" smtClean="0"/>
              <a:t>número</a:t>
            </a:r>
            <a:r>
              <a:rPr lang="en-US" dirty="0" smtClean="0"/>
              <a:t> de </a:t>
            </a:r>
            <a:r>
              <a:rPr lang="en-US" dirty="0" err="1" smtClean="0"/>
              <a:t>inscrito</a:t>
            </a:r>
            <a:r>
              <a:rPr lang="en-US" dirty="0" smtClean="0"/>
              <a:t> no </a:t>
            </a:r>
            <a:r>
              <a:rPr lang="en-US" dirty="0" err="1" smtClean="0"/>
              <a:t>Sisu</a:t>
            </a:r>
            <a:r>
              <a:rPr lang="en-US" dirty="0" smtClean="0"/>
              <a:t> (788.815 </a:t>
            </a:r>
            <a:r>
              <a:rPr lang="en-US" dirty="0" err="1" smtClean="0"/>
              <a:t>inscritos</a:t>
            </a:r>
            <a:r>
              <a:rPr lang="en-US" dirty="0" smtClean="0"/>
              <a:t> </a:t>
            </a:r>
            <a:r>
              <a:rPr lang="en-US" dirty="0" err="1" smtClean="0"/>
              <a:t>para</a:t>
            </a:r>
            <a:r>
              <a:rPr lang="en-US" dirty="0" smtClean="0"/>
              <a:t> 39.724 </a:t>
            </a:r>
            <a:r>
              <a:rPr lang="en-US" dirty="0" err="1" smtClean="0"/>
              <a:t>vagas</a:t>
            </a:r>
            <a:r>
              <a:rPr lang="en-US" dirty="0" smtClean="0"/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4830518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rgbClr val="0070C0"/>
                </a:solidFill>
              </a:rPr>
              <a:t>Notícia</a:t>
            </a:r>
            <a:r>
              <a:rPr lang="en-US" dirty="0" smtClean="0">
                <a:solidFill>
                  <a:srgbClr val="0070C0"/>
                </a:solidFill>
              </a:rPr>
              <a:t> 18/06/2013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520" y="2060848"/>
            <a:ext cx="8778180" cy="3484983"/>
          </a:xfrm>
        </p:spPr>
        <p:txBody>
          <a:bodyPr>
            <a:normAutofit/>
          </a:bodyPr>
          <a:lstStyle/>
          <a:p>
            <a:endParaRPr lang="en-US" sz="2900" b="1" dirty="0" smtClean="0"/>
          </a:p>
          <a:p>
            <a:r>
              <a:rPr lang="en-US" sz="2900" b="1" dirty="0" smtClean="0"/>
              <a:t>MEC </a:t>
            </a:r>
            <a:r>
              <a:rPr lang="en-US" sz="2900" b="1" dirty="0" err="1"/>
              <a:t>planeja</a:t>
            </a:r>
            <a:r>
              <a:rPr lang="en-US" sz="2900" b="1" dirty="0"/>
              <a:t> </a:t>
            </a:r>
            <a:r>
              <a:rPr lang="en-US" sz="2900" b="1" dirty="0" err="1"/>
              <a:t>criar</a:t>
            </a:r>
            <a:r>
              <a:rPr lang="en-US" sz="2900" b="1" dirty="0"/>
              <a:t> </a:t>
            </a:r>
            <a:r>
              <a:rPr lang="en-US" sz="2900" b="1" dirty="0" err="1"/>
              <a:t>universidade</a:t>
            </a:r>
            <a:r>
              <a:rPr lang="en-US" sz="2900" b="1" dirty="0"/>
              <a:t> federal a </a:t>
            </a:r>
            <a:r>
              <a:rPr lang="en-US" sz="2900" b="1" dirty="0" err="1" smtClean="0"/>
              <a:t>distância</a:t>
            </a:r>
            <a:r>
              <a:rPr lang="en-US" sz="2900" b="1" dirty="0" smtClean="0"/>
              <a:t>: </a:t>
            </a:r>
            <a:r>
              <a:rPr lang="en-US" sz="2900" dirty="0" smtClean="0"/>
              <a:t>Nova </a:t>
            </a:r>
            <a:r>
              <a:rPr lang="en-US" sz="2900" dirty="0" err="1"/>
              <a:t>instituição</a:t>
            </a:r>
            <a:r>
              <a:rPr lang="en-US" sz="2900" dirty="0"/>
              <a:t> </a:t>
            </a:r>
            <a:r>
              <a:rPr lang="en-US" sz="2900" dirty="0" err="1"/>
              <a:t>absorveria</a:t>
            </a:r>
            <a:r>
              <a:rPr lang="en-US" sz="2900" dirty="0"/>
              <a:t> </a:t>
            </a:r>
            <a:r>
              <a:rPr lang="en-US" sz="2900" dirty="0" err="1"/>
              <a:t>Universidade</a:t>
            </a:r>
            <a:r>
              <a:rPr lang="en-US" sz="2900" dirty="0"/>
              <a:t> </a:t>
            </a:r>
            <a:r>
              <a:rPr lang="en-US" sz="2900" dirty="0" err="1"/>
              <a:t>Aberta</a:t>
            </a:r>
            <a:r>
              <a:rPr lang="en-US" sz="2900" dirty="0"/>
              <a:t> do </a:t>
            </a:r>
            <a:r>
              <a:rPr lang="en-US" sz="2900" dirty="0" err="1"/>
              <a:t>Brasil</a:t>
            </a:r>
            <a:r>
              <a:rPr lang="en-US" sz="2900" dirty="0"/>
              <a:t> </a:t>
            </a:r>
            <a:r>
              <a:rPr lang="en-US" sz="2900" dirty="0" err="1"/>
              <a:t>para</a:t>
            </a:r>
            <a:r>
              <a:rPr lang="en-US" sz="2900" dirty="0"/>
              <a:t> </a:t>
            </a:r>
            <a:r>
              <a:rPr lang="en-US" sz="2900" dirty="0" err="1"/>
              <a:t>aumentar</a:t>
            </a:r>
            <a:r>
              <a:rPr lang="en-US" sz="2900" dirty="0"/>
              <a:t> </a:t>
            </a:r>
            <a:r>
              <a:rPr lang="en-US" sz="2900" dirty="0" err="1"/>
              <a:t>oferta</a:t>
            </a:r>
            <a:r>
              <a:rPr lang="en-US" sz="2900" dirty="0"/>
              <a:t> de </a:t>
            </a:r>
            <a:r>
              <a:rPr lang="en-US" sz="2900" dirty="0" err="1"/>
              <a:t>cursos</a:t>
            </a:r>
            <a:r>
              <a:rPr lang="en-US" sz="2900" dirty="0"/>
              <a:t> </a:t>
            </a:r>
            <a:r>
              <a:rPr lang="en-US" sz="2900" dirty="0" err="1"/>
              <a:t>já</a:t>
            </a:r>
            <a:r>
              <a:rPr lang="en-US" sz="2900" dirty="0"/>
              <a:t> no </a:t>
            </a:r>
            <a:r>
              <a:rPr lang="en-US" sz="2900" dirty="0" err="1" smtClean="0"/>
              <a:t>próximo</a:t>
            </a:r>
            <a:r>
              <a:rPr lang="en-US" sz="2900" dirty="0" smtClean="0"/>
              <a:t> </a:t>
            </a:r>
            <a:r>
              <a:rPr lang="en-US" sz="2900" dirty="0" err="1" smtClean="0"/>
              <a:t>Sisu</a:t>
            </a:r>
            <a:endParaRPr lang="en-US" sz="2900" dirty="0" smtClean="0"/>
          </a:p>
          <a:p>
            <a:endParaRPr lang="en-US" dirty="0" smtClean="0"/>
          </a:p>
          <a:p>
            <a:endParaRPr lang="en-US" sz="2000" dirty="0"/>
          </a:p>
          <a:p>
            <a:endParaRPr lang="en-US" sz="2000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60051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88504" y="620688"/>
            <a:ext cx="8915400" cy="4525963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n-US" sz="2300" i="1" dirty="0"/>
              <a:t>A </a:t>
            </a:r>
            <a:r>
              <a:rPr lang="en-US" sz="2300" i="1" dirty="0" err="1"/>
              <a:t>ideia</a:t>
            </a:r>
            <a:r>
              <a:rPr lang="en-US" sz="2300" i="1" dirty="0"/>
              <a:t> </a:t>
            </a:r>
            <a:r>
              <a:rPr lang="en-US" sz="2300" i="1" dirty="0" err="1"/>
              <a:t>é</a:t>
            </a:r>
            <a:r>
              <a:rPr lang="en-US" sz="2300" i="1" dirty="0"/>
              <a:t> </a:t>
            </a:r>
            <a:r>
              <a:rPr lang="en-US" sz="2300" i="1" dirty="0" err="1"/>
              <a:t>que</a:t>
            </a:r>
            <a:r>
              <a:rPr lang="en-US" sz="2300" i="1" dirty="0"/>
              <a:t> a nova </a:t>
            </a:r>
            <a:r>
              <a:rPr lang="en-US" sz="2300" i="1" dirty="0" err="1"/>
              <a:t>instituição</a:t>
            </a:r>
            <a:r>
              <a:rPr lang="en-US" sz="2300" i="1" dirty="0"/>
              <a:t> </a:t>
            </a:r>
            <a:r>
              <a:rPr lang="en-US" sz="2300" i="1" dirty="0" err="1"/>
              <a:t>incorpore</a:t>
            </a:r>
            <a:r>
              <a:rPr lang="en-US" sz="2300" i="1" dirty="0"/>
              <a:t> a </a:t>
            </a:r>
            <a:r>
              <a:rPr lang="en-US" sz="2300" i="1" dirty="0" err="1"/>
              <a:t>atual</a:t>
            </a:r>
            <a:r>
              <a:rPr lang="en-US" sz="2300" i="1" dirty="0"/>
              <a:t> </a:t>
            </a:r>
            <a:r>
              <a:rPr lang="en-US" sz="2300" i="1" dirty="0" err="1"/>
              <a:t>Universidade</a:t>
            </a:r>
            <a:r>
              <a:rPr lang="en-US" sz="2300" i="1" dirty="0"/>
              <a:t> </a:t>
            </a:r>
            <a:r>
              <a:rPr lang="en-US" sz="2300" i="1" dirty="0" err="1"/>
              <a:t>Aberta</a:t>
            </a:r>
            <a:r>
              <a:rPr lang="en-US" sz="2300" i="1" dirty="0"/>
              <a:t> do </a:t>
            </a:r>
            <a:r>
              <a:rPr lang="en-US" sz="2300" i="1" dirty="0" err="1"/>
              <a:t>Brasil</a:t>
            </a:r>
            <a:r>
              <a:rPr lang="en-US" sz="2300" i="1" dirty="0"/>
              <a:t> (UAB), </a:t>
            </a:r>
            <a:r>
              <a:rPr lang="en-US" sz="2300" i="1" dirty="0" err="1"/>
              <a:t>ampliando</a:t>
            </a:r>
            <a:r>
              <a:rPr lang="en-US" sz="2300" i="1" dirty="0"/>
              <a:t> a </a:t>
            </a:r>
            <a:r>
              <a:rPr lang="en-US" sz="2300" i="1" dirty="0" err="1"/>
              <a:t>oferta</a:t>
            </a:r>
            <a:r>
              <a:rPr lang="en-US" sz="2300" i="1" dirty="0"/>
              <a:t> de </a:t>
            </a:r>
            <a:r>
              <a:rPr lang="en-US" sz="2300" i="1" dirty="0" err="1"/>
              <a:t>cursos</a:t>
            </a:r>
            <a:r>
              <a:rPr lang="en-US" sz="2300" i="1" dirty="0"/>
              <a:t> de </a:t>
            </a:r>
            <a:r>
              <a:rPr lang="en-US" sz="2300" i="1" dirty="0" err="1"/>
              <a:t>graduação</a:t>
            </a:r>
            <a:r>
              <a:rPr lang="en-US" sz="2300" i="1" dirty="0"/>
              <a:t> </a:t>
            </a:r>
            <a:r>
              <a:rPr lang="en-US" sz="2300" i="1" dirty="0" err="1"/>
              <a:t>oferecidos</a:t>
            </a:r>
            <a:r>
              <a:rPr lang="en-US" sz="2300" i="1" dirty="0"/>
              <a:t>. De </a:t>
            </a:r>
            <a:r>
              <a:rPr lang="en-US" sz="2300" i="1" dirty="0" err="1"/>
              <a:t>acordo</a:t>
            </a:r>
            <a:r>
              <a:rPr lang="en-US" sz="2300" i="1" dirty="0"/>
              <a:t> com o </a:t>
            </a:r>
            <a:r>
              <a:rPr lang="en-US" sz="2300" i="1" dirty="0" err="1"/>
              <a:t>ministro</a:t>
            </a:r>
            <a:r>
              <a:rPr lang="en-US" sz="2300" i="1" dirty="0"/>
              <a:t>, a UAB </a:t>
            </a:r>
            <a:r>
              <a:rPr lang="en-US" sz="2300" i="1" dirty="0" err="1"/>
              <a:t>possui</a:t>
            </a:r>
            <a:r>
              <a:rPr lang="en-US" sz="2300" i="1" dirty="0"/>
              <a:t> </a:t>
            </a:r>
            <a:r>
              <a:rPr lang="en-US" sz="2300" i="1" dirty="0" err="1"/>
              <a:t>hoje</a:t>
            </a:r>
            <a:r>
              <a:rPr lang="en-US" sz="2300" i="1" dirty="0"/>
              <a:t> </a:t>
            </a:r>
            <a:r>
              <a:rPr lang="en-US" sz="2300" i="1" dirty="0" err="1"/>
              <a:t>aproximadamente</a:t>
            </a:r>
            <a:r>
              <a:rPr lang="en-US" sz="2300" i="1" dirty="0"/>
              <a:t> 240 mil </a:t>
            </a:r>
            <a:r>
              <a:rPr lang="en-US" sz="2300" i="1" dirty="0" err="1"/>
              <a:t>alunos</a:t>
            </a:r>
            <a:r>
              <a:rPr lang="en-US" sz="2300" i="1" dirty="0"/>
              <a:t>. "</a:t>
            </a:r>
            <a:r>
              <a:rPr lang="en-US" sz="2300" i="1" dirty="0" err="1"/>
              <a:t>Vamos</a:t>
            </a:r>
            <a:r>
              <a:rPr lang="en-US" sz="2300" i="1" dirty="0"/>
              <a:t> </a:t>
            </a:r>
            <a:r>
              <a:rPr lang="en-US" sz="2300" i="1" dirty="0" err="1"/>
              <a:t>absorver</a:t>
            </a:r>
            <a:r>
              <a:rPr lang="en-US" sz="2300" i="1" dirty="0"/>
              <a:t> a UAB </a:t>
            </a:r>
            <a:r>
              <a:rPr lang="en-US" sz="2300" i="1" dirty="0" err="1"/>
              <a:t>nesta</a:t>
            </a:r>
            <a:r>
              <a:rPr lang="en-US" sz="2300" i="1" dirty="0"/>
              <a:t> </a:t>
            </a:r>
            <a:r>
              <a:rPr lang="en-US" sz="2300" i="1" dirty="0" err="1"/>
              <a:t>universidade</a:t>
            </a:r>
            <a:r>
              <a:rPr lang="en-US" sz="2300" i="1" dirty="0"/>
              <a:t> federal a </a:t>
            </a:r>
            <a:r>
              <a:rPr lang="en-US" sz="2300" i="1" dirty="0" err="1"/>
              <a:t>distância</a:t>
            </a:r>
            <a:r>
              <a:rPr lang="en-US" sz="2300" i="1" dirty="0"/>
              <a:t>. </a:t>
            </a:r>
            <a:r>
              <a:rPr lang="en-US" sz="2300" i="1" dirty="0" err="1"/>
              <a:t>É</a:t>
            </a:r>
            <a:r>
              <a:rPr lang="en-US" sz="2300" i="1" dirty="0"/>
              <a:t> a </a:t>
            </a:r>
            <a:r>
              <a:rPr lang="en-US" sz="2300" i="1" dirty="0" err="1"/>
              <a:t>única</a:t>
            </a:r>
            <a:r>
              <a:rPr lang="en-US" sz="2300" i="1" dirty="0"/>
              <a:t> </a:t>
            </a:r>
            <a:r>
              <a:rPr lang="en-US" sz="2300" i="1" dirty="0" err="1"/>
              <a:t>resposta</a:t>
            </a:r>
            <a:r>
              <a:rPr lang="en-US" sz="2300" i="1" dirty="0"/>
              <a:t> </a:t>
            </a:r>
            <a:r>
              <a:rPr lang="en-US" sz="2300" i="1" dirty="0" err="1"/>
              <a:t>possível</a:t>
            </a:r>
            <a:r>
              <a:rPr lang="en-US" sz="2300" i="1" dirty="0"/>
              <a:t> </a:t>
            </a:r>
            <a:r>
              <a:rPr lang="en-US" sz="2300" i="1" dirty="0" err="1"/>
              <a:t>para</a:t>
            </a:r>
            <a:r>
              <a:rPr lang="en-US" sz="2300" i="1" dirty="0"/>
              <a:t> </a:t>
            </a:r>
            <a:r>
              <a:rPr lang="en-US" sz="2300" i="1" dirty="0" err="1"/>
              <a:t>atender</a:t>
            </a:r>
            <a:r>
              <a:rPr lang="en-US" sz="2300" i="1" dirty="0"/>
              <a:t> </a:t>
            </a:r>
            <a:r>
              <a:rPr lang="en-US" sz="2300" i="1" dirty="0" err="1"/>
              <a:t>essa</a:t>
            </a:r>
            <a:r>
              <a:rPr lang="en-US" sz="2300" i="1" dirty="0"/>
              <a:t> </a:t>
            </a:r>
            <a:r>
              <a:rPr lang="en-US" sz="2300" i="1" dirty="0" err="1"/>
              <a:t>demanda</a:t>
            </a:r>
            <a:r>
              <a:rPr lang="en-US" sz="2300" i="1" dirty="0"/>
              <a:t>", </a:t>
            </a:r>
            <a:r>
              <a:rPr lang="en-US" sz="2300" i="1" dirty="0" err="1"/>
              <a:t>declarou</a:t>
            </a:r>
            <a:r>
              <a:rPr lang="en-US" sz="2300" i="1" dirty="0"/>
              <a:t>. "</a:t>
            </a:r>
            <a:r>
              <a:rPr lang="en-US" sz="2300" i="1" dirty="0" err="1"/>
              <a:t>Essa</a:t>
            </a:r>
            <a:r>
              <a:rPr lang="en-US" sz="2300" i="1" dirty="0"/>
              <a:t> </a:t>
            </a:r>
            <a:r>
              <a:rPr lang="en-US" sz="2300" i="1" dirty="0" err="1"/>
              <a:t>é</a:t>
            </a:r>
            <a:r>
              <a:rPr lang="en-US" sz="2300" i="1" dirty="0"/>
              <a:t> a </a:t>
            </a:r>
            <a:r>
              <a:rPr lang="en-US" sz="2300" i="1" dirty="0" err="1"/>
              <a:t>prioridade</a:t>
            </a:r>
            <a:r>
              <a:rPr lang="en-US" sz="2300" i="1" dirty="0"/>
              <a:t> do MEC. </a:t>
            </a:r>
            <a:r>
              <a:rPr lang="en-US" sz="2300" i="1" dirty="0" err="1"/>
              <a:t>Vamos</a:t>
            </a:r>
            <a:r>
              <a:rPr lang="en-US" sz="2300" i="1" dirty="0"/>
              <a:t> </a:t>
            </a:r>
            <a:r>
              <a:rPr lang="en-US" sz="2300" i="1" dirty="0" err="1"/>
              <a:t>trabalhar</a:t>
            </a:r>
            <a:r>
              <a:rPr lang="en-US" sz="2300" i="1" dirty="0"/>
              <a:t> </a:t>
            </a:r>
            <a:r>
              <a:rPr lang="en-US" sz="2300" i="1" dirty="0" err="1"/>
              <a:t>fortemente</a:t>
            </a:r>
            <a:r>
              <a:rPr lang="en-US" sz="2300" i="1" dirty="0"/>
              <a:t> </a:t>
            </a:r>
            <a:r>
              <a:rPr lang="en-US" sz="2300" i="1" dirty="0" err="1"/>
              <a:t>para</a:t>
            </a:r>
            <a:r>
              <a:rPr lang="en-US" sz="2300" i="1" dirty="0"/>
              <a:t> </a:t>
            </a:r>
            <a:r>
              <a:rPr lang="en-US" sz="2300" i="1" dirty="0" err="1"/>
              <a:t>montar</a:t>
            </a:r>
            <a:r>
              <a:rPr lang="en-US" sz="2300" i="1" dirty="0"/>
              <a:t> </a:t>
            </a:r>
            <a:r>
              <a:rPr lang="en-US" sz="2300" i="1" dirty="0" err="1"/>
              <a:t>estrutura</a:t>
            </a:r>
            <a:r>
              <a:rPr lang="en-US" sz="2300" i="1" dirty="0"/>
              <a:t> </a:t>
            </a:r>
            <a:r>
              <a:rPr lang="en-US" sz="2300" i="1" dirty="0" err="1"/>
              <a:t>para</a:t>
            </a:r>
            <a:r>
              <a:rPr lang="en-US" sz="2300" i="1" dirty="0"/>
              <a:t> </a:t>
            </a:r>
            <a:r>
              <a:rPr lang="en-US" sz="2300" i="1" dirty="0" err="1"/>
              <a:t>começar</a:t>
            </a:r>
            <a:r>
              <a:rPr lang="en-US" sz="2300" i="1" dirty="0"/>
              <a:t> a </a:t>
            </a:r>
            <a:r>
              <a:rPr lang="en-US" sz="2300" i="1" dirty="0" err="1"/>
              <a:t>ofertar</a:t>
            </a:r>
            <a:r>
              <a:rPr lang="en-US" sz="2300" i="1" dirty="0"/>
              <a:t> </a:t>
            </a:r>
            <a:r>
              <a:rPr lang="en-US" sz="2300" i="1" dirty="0" err="1"/>
              <a:t>vagas</a:t>
            </a:r>
            <a:r>
              <a:rPr lang="en-US" sz="2300" i="1" dirty="0"/>
              <a:t> </a:t>
            </a:r>
            <a:r>
              <a:rPr lang="en-US" sz="2300" i="1" dirty="0" err="1"/>
              <a:t>já</a:t>
            </a:r>
            <a:r>
              <a:rPr lang="en-US" sz="2300" i="1" dirty="0"/>
              <a:t> no </a:t>
            </a:r>
            <a:r>
              <a:rPr lang="en-US" sz="2300" i="1" dirty="0" err="1"/>
              <a:t>próximo</a:t>
            </a:r>
            <a:r>
              <a:rPr lang="en-US" sz="2300" i="1" dirty="0"/>
              <a:t> </a:t>
            </a:r>
            <a:r>
              <a:rPr lang="en-US" sz="2300" i="1" dirty="0" err="1"/>
              <a:t>Sisu</a:t>
            </a:r>
            <a:r>
              <a:rPr lang="en-US" sz="2300" i="1" dirty="0"/>
              <a:t>” […]. A </a:t>
            </a:r>
            <a:r>
              <a:rPr lang="en-US" sz="2300" i="1" dirty="0" err="1"/>
              <a:t>Universidade</a:t>
            </a:r>
            <a:r>
              <a:rPr lang="en-US" sz="2300" i="1" dirty="0"/>
              <a:t> </a:t>
            </a:r>
            <a:r>
              <a:rPr lang="en-US" sz="2300" i="1" dirty="0" err="1"/>
              <a:t>Aberta</a:t>
            </a:r>
            <a:r>
              <a:rPr lang="en-US" sz="2300" i="1" dirty="0"/>
              <a:t> do </a:t>
            </a:r>
            <a:r>
              <a:rPr lang="en-US" sz="2300" i="1" dirty="0" err="1"/>
              <a:t>Brasil</a:t>
            </a:r>
            <a:r>
              <a:rPr lang="en-US" sz="2300" i="1" dirty="0"/>
              <a:t> </a:t>
            </a:r>
            <a:r>
              <a:rPr lang="en-US" sz="2300" i="1" dirty="0" err="1"/>
              <a:t>atende</a:t>
            </a:r>
            <a:r>
              <a:rPr lang="en-US" sz="2300" i="1" dirty="0"/>
              <a:t> </a:t>
            </a:r>
            <a:r>
              <a:rPr lang="en-US" sz="2300" i="1" dirty="0" err="1"/>
              <a:t>hoje</a:t>
            </a:r>
            <a:r>
              <a:rPr lang="en-US" sz="2300" i="1" dirty="0"/>
              <a:t> </a:t>
            </a:r>
            <a:r>
              <a:rPr lang="en-US" sz="2300" i="1" dirty="0" err="1"/>
              <a:t>exclusivamente</a:t>
            </a:r>
            <a:r>
              <a:rPr lang="en-US" sz="2300" i="1" dirty="0"/>
              <a:t> a </a:t>
            </a:r>
            <a:r>
              <a:rPr lang="en-US" sz="2300" i="1" dirty="0" err="1"/>
              <a:t>professores</a:t>
            </a:r>
            <a:r>
              <a:rPr lang="en-US" sz="2300" i="1" dirty="0"/>
              <a:t> da </a:t>
            </a:r>
            <a:r>
              <a:rPr lang="en-US" sz="2300" i="1" dirty="0" err="1"/>
              <a:t>rede</a:t>
            </a:r>
            <a:r>
              <a:rPr lang="en-US" sz="2300" i="1" dirty="0"/>
              <a:t> </a:t>
            </a:r>
            <a:r>
              <a:rPr lang="en-US" sz="2300" i="1" dirty="0" err="1"/>
              <a:t>pública</a:t>
            </a:r>
            <a:r>
              <a:rPr lang="en-US" sz="2300" i="1" dirty="0"/>
              <a:t> </a:t>
            </a:r>
            <a:r>
              <a:rPr lang="en-US" sz="2300" i="1" dirty="0" err="1"/>
              <a:t>para</a:t>
            </a:r>
            <a:r>
              <a:rPr lang="en-US" sz="2300" i="1" dirty="0"/>
              <a:t> </a:t>
            </a:r>
            <a:r>
              <a:rPr lang="en-US" sz="2300" i="1" dirty="0" err="1"/>
              <a:t>cursos</a:t>
            </a:r>
            <a:r>
              <a:rPr lang="en-US" sz="2300" i="1" dirty="0"/>
              <a:t> de </a:t>
            </a:r>
            <a:r>
              <a:rPr lang="en-US" sz="2300" i="1" dirty="0" err="1"/>
              <a:t>licenciatura</a:t>
            </a:r>
            <a:r>
              <a:rPr lang="en-US" sz="2300" i="1" dirty="0"/>
              <a:t> e </a:t>
            </a:r>
            <a:r>
              <a:rPr lang="en-US" sz="2300" i="1" dirty="0" err="1"/>
              <a:t>administração</a:t>
            </a:r>
            <a:r>
              <a:rPr lang="en-US" sz="2300" i="1" dirty="0"/>
              <a:t>. "</a:t>
            </a:r>
            <a:r>
              <a:rPr lang="en-US" sz="2300" i="1" dirty="0" err="1"/>
              <a:t>Vamos</a:t>
            </a:r>
            <a:r>
              <a:rPr lang="en-US" sz="2300" i="1" dirty="0"/>
              <a:t> </a:t>
            </a:r>
            <a:r>
              <a:rPr lang="en-US" sz="2300" i="1" dirty="0" err="1"/>
              <a:t>ampliar</a:t>
            </a:r>
            <a:r>
              <a:rPr lang="en-US" sz="2300" i="1" dirty="0"/>
              <a:t> </a:t>
            </a:r>
            <a:r>
              <a:rPr lang="en-US" sz="2300" i="1" dirty="0" err="1"/>
              <a:t>para</a:t>
            </a:r>
            <a:r>
              <a:rPr lang="en-US" sz="2300" i="1" dirty="0"/>
              <a:t> </a:t>
            </a:r>
            <a:r>
              <a:rPr lang="en-US" sz="2300" i="1" dirty="0" err="1"/>
              <a:t>todos</a:t>
            </a:r>
            <a:r>
              <a:rPr lang="en-US" sz="2300" i="1" dirty="0"/>
              <a:t> </a:t>
            </a:r>
            <a:r>
              <a:rPr lang="en-US" sz="2300" i="1" dirty="0" err="1"/>
              <a:t>os</a:t>
            </a:r>
            <a:r>
              <a:rPr lang="en-US" sz="2300" i="1" dirty="0"/>
              <a:t> </a:t>
            </a:r>
            <a:r>
              <a:rPr lang="en-US" sz="2300" i="1" dirty="0" err="1"/>
              <a:t>demais</a:t>
            </a:r>
            <a:r>
              <a:rPr lang="en-US" sz="2300" i="1" dirty="0"/>
              <a:t> </a:t>
            </a:r>
            <a:r>
              <a:rPr lang="en-US" sz="2300" i="1" dirty="0" err="1"/>
              <a:t>cursos</a:t>
            </a:r>
            <a:r>
              <a:rPr lang="en-US" sz="2300" i="1" dirty="0"/>
              <a:t> </a:t>
            </a:r>
            <a:r>
              <a:rPr lang="en-US" sz="2300" i="1" dirty="0" err="1"/>
              <a:t>que</a:t>
            </a:r>
            <a:r>
              <a:rPr lang="en-US" sz="2300" i="1" dirty="0"/>
              <a:t> </a:t>
            </a:r>
            <a:r>
              <a:rPr lang="en-US" sz="2300" i="1" dirty="0" err="1"/>
              <a:t>forem</a:t>
            </a:r>
            <a:r>
              <a:rPr lang="en-US" sz="2300" i="1" dirty="0"/>
              <a:t> </a:t>
            </a:r>
            <a:r>
              <a:rPr lang="en-US" sz="2300" i="1" dirty="0" err="1"/>
              <a:t>compatíveis</a:t>
            </a:r>
            <a:r>
              <a:rPr lang="en-US" sz="2300" i="1" dirty="0"/>
              <a:t> com </a:t>
            </a:r>
            <a:r>
              <a:rPr lang="en-US" sz="2300" i="1" dirty="0" err="1"/>
              <a:t>educação</a:t>
            </a:r>
            <a:r>
              <a:rPr lang="en-US" sz="2300" i="1" dirty="0"/>
              <a:t> a </a:t>
            </a:r>
            <a:r>
              <a:rPr lang="en-US" sz="2300" i="1" dirty="0" err="1"/>
              <a:t>distancia</a:t>
            </a:r>
            <a:r>
              <a:rPr lang="en-US" sz="2300" i="1" dirty="0"/>
              <a:t>. </a:t>
            </a:r>
            <a:r>
              <a:rPr lang="en-US" sz="2300" i="1" dirty="0" err="1"/>
              <a:t>Cada</a:t>
            </a:r>
            <a:r>
              <a:rPr lang="en-US" sz="2300" i="1" dirty="0"/>
              <a:t> </a:t>
            </a:r>
            <a:r>
              <a:rPr lang="en-US" sz="2300" i="1" dirty="0" err="1"/>
              <a:t>curso</a:t>
            </a:r>
            <a:r>
              <a:rPr lang="en-US" sz="2300" i="1" dirty="0"/>
              <a:t> de </a:t>
            </a:r>
            <a:r>
              <a:rPr lang="en-US" sz="2300" i="1" dirty="0" err="1"/>
              <a:t>cada</a:t>
            </a:r>
            <a:r>
              <a:rPr lang="en-US" sz="2300" i="1" dirty="0"/>
              <a:t> </a:t>
            </a:r>
            <a:r>
              <a:rPr lang="en-US" sz="2300" i="1" dirty="0" err="1"/>
              <a:t>universidade</a:t>
            </a:r>
            <a:r>
              <a:rPr lang="en-US" sz="2300" i="1" dirty="0"/>
              <a:t> </a:t>
            </a:r>
            <a:r>
              <a:rPr lang="en-US" sz="2300" i="1" dirty="0" err="1"/>
              <a:t>poderá</a:t>
            </a:r>
            <a:r>
              <a:rPr lang="en-US" sz="2300" i="1" dirty="0"/>
              <a:t> </a:t>
            </a:r>
            <a:r>
              <a:rPr lang="en-US" sz="2300" i="1" dirty="0" err="1"/>
              <a:t>ser</a:t>
            </a:r>
            <a:r>
              <a:rPr lang="en-US" sz="2300" i="1" dirty="0"/>
              <a:t> </a:t>
            </a:r>
            <a:r>
              <a:rPr lang="en-US" sz="2300" i="1" dirty="0" err="1"/>
              <a:t>ofertado</a:t>
            </a:r>
            <a:r>
              <a:rPr lang="en-US" sz="2300" i="1" dirty="0"/>
              <a:t> </a:t>
            </a:r>
            <a:r>
              <a:rPr lang="en-US" sz="2300" i="1" dirty="0" err="1"/>
              <a:t>na</a:t>
            </a:r>
            <a:r>
              <a:rPr lang="en-US" sz="2300" i="1" dirty="0"/>
              <a:t> </a:t>
            </a:r>
            <a:r>
              <a:rPr lang="en-US" sz="2300" i="1" dirty="0" err="1"/>
              <a:t>universidade</a:t>
            </a:r>
            <a:r>
              <a:rPr lang="en-US" sz="2300" i="1" dirty="0"/>
              <a:t> federal de </a:t>
            </a:r>
            <a:r>
              <a:rPr lang="en-US" sz="2300" i="1" dirty="0" err="1"/>
              <a:t>educação</a:t>
            </a:r>
            <a:r>
              <a:rPr lang="en-US" sz="2300" i="1" dirty="0"/>
              <a:t> a </a:t>
            </a:r>
            <a:r>
              <a:rPr lang="en-US" sz="2300" i="1" dirty="0" err="1"/>
              <a:t>distancia</a:t>
            </a:r>
            <a:r>
              <a:rPr lang="en-US" sz="2300" i="1" dirty="0"/>
              <a:t>. </a:t>
            </a:r>
            <a:r>
              <a:rPr lang="en-US" sz="2300" i="1" dirty="0" err="1"/>
              <a:t>Por</a:t>
            </a:r>
            <a:r>
              <a:rPr lang="en-US" sz="2300" i="1" dirty="0"/>
              <a:t> </a:t>
            </a:r>
            <a:r>
              <a:rPr lang="en-US" sz="2300" i="1" dirty="0" err="1"/>
              <a:t>exemplo</a:t>
            </a:r>
            <a:r>
              <a:rPr lang="en-US" sz="2300" i="1" dirty="0"/>
              <a:t>, </a:t>
            </a:r>
            <a:r>
              <a:rPr lang="en-US" sz="2300" i="1" dirty="0" err="1"/>
              <a:t>engenharia</a:t>
            </a:r>
            <a:r>
              <a:rPr lang="en-US" sz="2300" i="1" dirty="0"/>
              <a:t> da UFRGS </a:t>
            </a:r>
            <a:r>
              <a:rPr lang="en-US" sz="2300" i="1" dirty="0" err="1"/>
              <a:t>pode</a:t>
            </a:r>
            <a:r>
              <a:rPr lang="en-US" sz="2300" i="1" dirty="0"/>
              <a:t> </a:t>
            </a:r>
            <a:r>
              <a:rPr lang="en-US" sz="2300" i="1" dirty="0" err="1"/>
              <a:t>ser</a:t>
            </a:r>
            <a:r>
              <a:rPr lang="en-US" sz="2300" i="1" dirty="0"/>
              <a:t> </a:t>
            </a:r>
            <a:r>
              <a:rPr lang="en-US" sz="2300" i="1" dirty="0" err="1"/>
              <a:t>ofertado</a:t>
            </a:r>
            <a:r>
              <a:rPr lang="en-US" sz="2300" i="1" dirty="0"/>
              <a:t> </a:t>
            </a:r>
            <a:r>
              <a:rPr lang="en-US" sz="2300" i="1" dirty="0" err="1"/>
              <a:t>também</a:t>
            </a:r>
            <a:r>
              <a:rPr lang="en-US" sz="2300" i="1" dirty="0"/>
              <a:t> </a:t>
            </a:r>
            <a:r>
              <a:rPr lang="en-US" sz="2300" i="1" dirty="0" err="1"/>
              <a:t>como</a:t>
            </a:r>
            <a:r>
              <a:rPr lang="en-US" sz="2300" i="1" dirty="0"/>
              <a:t> </a:t>
            </a:r>
            <a:r>
              <a:rPr lang="en-US" sz="2300" i="1" dirty="0" err="1"/>
              <a:t>curso</a:t>
            </a:r>
            <a:r>
              <a:rPr lang="en-US" sz="2300" i="1" dirty="0"/>
              <a:t> a </a:t>
            </a:r>
            <a:r>
              <a:rPr lang="en-US" sz="2300" i="1" dirty="0" err="1"/>
              <a:t>distância</a:t>
            </a:r>
            <a:r>
              <a:rPr lang="en-US" sz="2300" i="1" dirty="0"/>
              <a:t>, mas tem </a:t>
            </a:r>
            <a:r>
              <a:rPr lang="en-US" sz="2300" i="1" dirty="0" err="1"/>
              <a:t>que</a:t>
            </a:r>
            <a:r>
              <a:rPr lang="en-US" sz="2300" i="1" dirty="0"/>
              <a:t> </a:t>
            </a:r>
            <a:r>
              <a:rPr lang="en-US" sz="2300" i="1" dirty="0" err="1"/>
              <a:t>ter</a:t>
            </a:r>
            <a:r>
              <a:rPr lang="en-US" sz="2300" i="1" dirty="0"/>
              <a:t> polo </a:t>
            </a:r>
            <a:r>
              <a:rPr lang="en-US" sz="2300" i="1" dirty="0" err="1"/>
              <a:t>presencial</a:t>
            </a:r>
            <a:r>
              <a:rPr lang="en-US" sz="2300" i="1" dirty="0"/>
              <a:t>, </a:t>
            </a:r>
            <a:r>
              <a:rPr lang="en-US" sz="2300" i="1" dirty="0" err="1"/>
              <a:t>ter</a:t>
            </a:r>
            <a:r>
              <a:rPr lang="en-US" sz="2300" i="1" dirty="0"/>
              <a:t> </a:t>
            </a:r>
            <a:r>
              <a:rPr lang="en-US" sz="2300" i="1" dirty="0" err="1"/>
              <a:t>certificado</a:t>
            </a:r>
            <a:r>
              <a:rPr lang="en-US" sz="2300" i="1" dirty="0"/>
              <a:t>. Na UAB, as </a:t>
            </a:r>
            <a:r>
              <a:rPr lang="en-US" sz="2300" i="1" dirty="0" err="1"/>
              <a:t>vagas</a:t>
            </a:r>
            <a:r>
              <a:rPr lang="en-US" sz="2300" i="1" dirty="0"/>
              <a:t> </a:t>
            </a:r>
            <a:r>
              <a:rPr lang="en-US" sz="2300" i="1" dirty="0" err="1"/>
              <a:t>que</a:t>
            </a:r>
            <a:r>
              <a:rPr lang="en-US" sz="2300" i="1" dirty="0"/>
              <a:t> </a:t>
            </a:r>
            <a:r>
              <a:rPr lang="en-US" sz="2300" i="1" dirty="0" err="1"/>
              <a:t>não</a:t>
            </a:r>
            <a:r>
              <a:rPr lang="en-US" sz="2300" i="1" dirty="0"/>
              <a:t> </a:t>
            </a:r>
            <a:r>
              <a:rPr lang="en-US" sz="2300" i="1" dirty="0" err="1"/>
              <a:t>forem</a:t>
            </a:r>
            <a:r>
              <a:rPr lang="en-US" sz="2300" i="1" dirty="0"/>
              <a:t> </a:t>
            </a:r>
            <a:r>
              <a:rPr lang="en-US" sz="2300" i="1" dirty="0" err="1"/>
              <a:t>preenchidas</a:t>
            </a:r>
            <a:r>
              <a:rPr lang="en-US" sz="2300" i="1" dirty="0"/>
              <a:t> </a:t>
            </a:r>
            <a:r>
              <a:rPr lang="en-US" sz="2300" i="1" dirty="0" err="1"/>
              <a:t>pelos</a:t>
            </a:r>
            <a:r>
              <a:rPr lang="en-US" sz="2300" i="1" dirty="0"/>
              <a:t> </a:t>
            </a:r>
            <a:r>
              <a:rPr lang="en-US" sz="2300" i="1" dirty="0" err="1"/>
              <a:t>professores</a:t>
            </a:r>
            <a:r>
              <a:rPr lang="en-US" sz="2300" i="1" dirty="0"/>
              <a:t> da </a:t>
            </a:r>
            <a:r>
              <a:rPr lang="en-US" sz="2300" i="1" dirty="0" err="1"/>
              <a:t>rede</a:t>
            </a:r>
            <a:r>
              <a:rPr lang="en-US" sz="2300" i="1" dirty="0"/>
              <a:t> </a:t>
            </a:r>
            <a:r>
              <a:rPr lang="en-US" sz="2300" i="1" dirty="0" err="1"/>
              <a:t>pública</a:t>
            </a:r>
            <a:r>
              <a:rPr lang="en-US" sz="2300" i="1" dirty="0"/>
              <a:t>, </a:t>
            </a:r>
            <a:r>
              <a:rPr lang="en-US" sz="2300" i="1" dirty="0" err="1"/>
              <a:t>vamos</a:t>
            </a:r>
            <a:r>
              <a:rPr lang="en-US" sz="2300" i="1" dirty="0"/>
              <a:t> </a:t>
            </a:r>
            <a:r>
              <a:rPr lang="en-US" sz="2300" i="1" dirty="0" err="1"/>
              <a:t>abrir</a:t>
            </a:r>
            <a:r>
              <a:rPr lang="en-US" sz="2300" i="1" dirty="0"/>
              <a:t> </a:t>
            </a:r>
            <a:r>
              <a:rPr lang="en-US" sz="2300" i="1" dirty="0" err="1"/>
              <a:t>aos</a:t>
            </a:r>
            <a:r>
              <a:rPr lang="en-US" sz="2300" i="1" dirty="0"/>
              <a:t> </a:t>
            </a:r>
            <a:r>
              <a:rPr lang="en-US" sz="2300" i="1" dirty="0" err="1"/>
              <a:t>demais</a:t>
            </a:r>
            <a:r>
              <a:rPr lang="en-US" sz="2300" i="1" dirty="0"/>
              <a:t> </a:t>
            </a:r>
            <a:r>
              <a:rPr lang="en-US" sz="2300" i="1" dirty="0" err="1"/>
              <a:t>interessados</a:t>
            </a:r>
            <a:r>
              <a:rPr lang="en-US" sz="2300" i="1" dirty="0"/>
              <a:t>", </a:t>
            </a:r>
            <a:r>
              <a:rPr lang="en-US" sz="2300" i="1" dirty="0" err="1"/>
              <a:t>completou</a:t>
            </a:r>
            <a:r>
              <a:rPr lang="en-US" sz="2300" i="1" dirty="0"/>
              <a:t> o </a:t>
            </a:r>
            <a:r>
              <a:rPr lang="en-US" sz="2300" i="1" dirty="0" err="1"/>
              <a:t>ministro</a:t>
            </a:r>
            <a:r>
              <a:rPr lang="en-US" sz="2300" i="1" dirty="0"/>
              <a:t>.</a:t>
            </a:r>
          </a:p>
          <a:p>
            <a:endParaRPr lang="en-US" sz="2300" dirty="0"/>
          </a:p>
        </p:txBody>
      </p:sp>
    </p:spTree>
    <p:extLst>
      <p:ext uri="{BB962C8B-B14F-4D97-AF65-F5344CB8AC3E}">
        <p14:creationId xmlns:p14="http://schemas.microsoft.com/office/powerpoint/2010/main" val="42927671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70C0"/>
                </a:solidFill>
              </a:rPr>
              <a:t>CONSTITUIÇÃO DO GRUPO DE TRABALHO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8504" y="1916832"/>
            <a:ext cx="8915400" cy="4525963"/>
          </a:xfrm>
        </p:spPr>
        <p:txBody>
          <a:bodyPr>
            <a:normAutofit fontScale="85000" lnSpcReduction="20000"/>
          </a:bodyPr>
          <a:lstStyle/>
          <a:p>
            <a:pPr algn="just"/>
            <a:r>
              <a:rPr lang="en-US" dirty="0"/>
              <a:t>O </a:t>
            </a:r>
            <a:r>
              <a:rPr lang="en-US" dirty="0" err="1"/>
              <a:t>resultado</a:t>
            </a:r>
            <a:r>
              <a:rPr lang="en-US" dirty="0"/>
              <a:t> da </a:t>
            </a:r>
            <a:r>
              <a:rPr lang="en-US" dirty="0" err="1"/>
              <a:t>notícia</a:t>
            </a:r>
            <a:r>
              <a:rPr lang="en-US" dirty="0"/>
              <a:t> </a:t>
            </a:r>
            <a:r>
              <a:rPr lang="en-US" dirty="0" err="1"/>
              <a:t>foi</a:t>
            </a:r>
            <a:r>
              <a:rPr lang="en-US" dirty="0"/>
              <a:t> a </a:t>
            </a:r>
            <a:r>
              <a:rPr lang="en-US" dirty="0" err="1"/>
              <a:t>criação</a:t>
            </a:r>
            <a:r>
              <a:rPr lang="en-US" dirty="0"/>
              <a:t> de um </a:t>
            </a:r>
            <a:r>
              <a:rPr lang="en-US" dirty="0" err="1"/>
              <a:t>Grupo</a:t>
            </a:r>
            <a:r>
              <a:rPr lang="en-US" dirty="0"/>
              <a:t> de </a:t>
            </a:r>
            <a:r>
              <a:rPr lang="en-US" dirty="0" err="1"/>
              <a:t>Trabalho</a:t>
            </a:r>
            <a:r>
              <a:rPr lang="en-US" dirty="0"/>
              <a:t> </a:t>
            </a:r>
            <a:r>
              <a:rPr lang="en-US" dirty="0" err="1"/>
              <a:t>denominado</a:t>
            </a:r>
            <a:r>
              <a:rPr lang="en-US" dirty="0"/>
              <a:t> EAD-</a:t>
            </a:r>
            <a:r>
              <a:rPr lang="en-US" dirty="0" err="1"/>
              <a:t>Brasil</a:t>
            </a:r>
            <a:r>
              <a:rPr lang="en-US" dirty="0"/>
              <a:t> </a:t>
            </a:r>
            <a:r>
              <a:rPr lang="en-US" dirty="0" err="1"/>
              <a:t>que</a:t>
            </a:r>
            <a:r>
              <a:rPr lang="en-US" dirty="0"/>
              <a:t> </a:t>
            </a:r>
            <a:r>
              <a:rPr lang="en-US" dirty="0" err="1"/>
              <a:t>deve</a:t>
            </a:r>
            <a:r>
              <a:rPr lang="en-US" dirty="0"/>
              <a:t> </a:t>
            </a:r>
            <a:r>
              <a:rPr lang="en-US" dirty="0" err="1"/>
              <a:t>apresentar</a:t>
            </a:r>
            <a:r>
              <a:rPr lang="en-US" dirty="0"/>
              <a:t> </a:t>
            </a:r>
            <a:r>
              <a:rPr lang="en-US" dirty="0" err="1"/>
              <a:t>uma</a:t>
            </a:r>
            <a:r>
              <a:rPr lang="en-US" dirty="0"/>
              <a:t> </a:t>
            </a:r>
            <a:r>
              <a:rPr lang="en-US" dirty="0" err="1"/>
              <a:t>proposta</a:t>
            </a:r>
            <a:r>
              <a:rPr lang="en-US" dirty="0"/>
              <a:t> </a:t>
            </a:r>
            <a:r>
              <a:rPr lang="en-US" dirty="0" err="1"/>
              <a:t>concreta</a:t>
            </a:r>
            <a:r>
              <a:rPr lang="en-US" dirty="0"/>
              <a:t> </a:t>
            </a:r>
            <a:r>
              <a:rPr lang="en-US" dirty="0" err="1"/>
              <a:t>ao</a:t>
            </a:r>
            <a:r>
              <a:rPr lang="en-US" dirty="0"/>
              <a:t> </a:t>
            </a:r>
            <a:r>
              <a:rPr lang="en-US" dirty="0" err="1"/>
              <a:t>Ministro</a:t>
            </a:r>
            <a:r>
              <a:rPr lang="en-US" dirty="0"/>
              <a:t> da </a:t>
            </a:r>
            <a:r>
              <a:rPr lang="en-US" dirty="0" err="1"/>
              <a:t>Educação</a:t>
            </a:r>
            <a:r>
              <a:rPr lang="en-US" dirty="0"/>
              <a:t> </a:t>
            </a:r>
            <a:r>
              <a:rPr lang="en-US" dirty="0" err="1"/>
              <a:t>para</a:t>
            </a:r>
            <a:r>
              <a:rPr lang="en-US" dirty="0"/>
              <a:t> </a:t>
            </a:r>
            <a:r>
              <a:rPr lang="en-US" dirty="0" err="1"/>
              <a:t>incremento</a:t>
            </a:r>
            <a:r>
              <a:rPr lang="en-US" dirty="0"/>
              <a:t> do </a:t>
            </a:r>
            <a:r>
              <a:rPr lang="en-US" dirty="0" err="1"/>
              <a:t>número</a:t>
            </a:r>
            <a:r>
              <a:rPr lang="en-US" dirty="0"/>
              <a:t> de </a:t>
            </a:r>
            <a:r>
              <a:rPr lang="en-US" dirty="0" err="1"/>
              <a:t>vagas</a:t>
            </a:r>
            <a:r>
              <a:rPr lang="en-US" dirty="0"/>
              <a:t> </a:t>
            </a:r>
            <a:r>
              <a:rPr lang="en-US" dirty="0" err="1"/>
              <a:t>públicas</a:t>
            </a:r>
            <a:r>
              <a:rPr lang="en-US" dirty="0"/>
              <a:t> no </a:t>
            </a:r>
            <a:r>
              <a:rPr lang="en-US" dirty="0" err="1"/>
              <a:t>ensino</a:t>
            </a:r>
            <a:r>
              <a:rPr lang="en-US" dirty="0"/>
              <a:t> superior</a:t>
            </a:r>
            <a:r>
              <a:rPr lang="en-US" dirty="0" smtClean="0"/>
              <a:t>.</a:t>
            </a:r>
          </a:p>
          <a:p>
            <a:pPr algn="just"/>
            <a:r>
              <a:rPr lang="en-US" dirty="0" err="1" smtClean="0"/>
              <a:t>Constituição</a:t>
            </a:r>
            <a:r>
              <a:rPr lang="en-US" dirty="0" smtClean="0"/>
              <a:t> do </a:t>
            </a:r>
            <a:r>
              <a:rPr lang="en-US" dirty="0" err="1" smtClean="0"/>
              <a:t>Grupo</a:t>
            </a:r>
            <a:r>
              <a:rPr lang="en-US" dirty="0" smtClean="0"/>
              <a:t>: Paulo Speller (</a:t>
            </a:r>
            <a:r>
              <a:rPr lang="en-US" dirty="0" err="1" smtClean="0"/>
              <a:t>Secretário</a:t>
            </a:r>
            <a:r>
              <a:rPr lang="en-US" dirty="0" smtClean="0"/>
              <a:t> de </a:t>
            </a:r>
            <a:r>
              <a:rPr lang="en-US" dirty="0" err="1" smtClean="0"/>
              <a:t>Educação</a:t>
            </a:r>
            <a:r>
              <a:rPr lang="en-US" dirty="0" smtClean="0"/>
              <a:t> Superior), </a:t>
            </a:r>
            <a:r>
              <a:rPr lang="en-US" dirty="0" err="1" smtClean="0"/>
              <a:t>João</a:t>
            </a:r>
            <a:r>
              <a:rPr lang="en-US" dirty="0" smtClean="0"/>
              <a:t> Carlos </a:t>
            </a:r>
            <a:r>
              <a:rPr lang="en-US" dirty="0" err="1" smtClean="0"/>
              <a:t>Teatini</a:t>
            </a:r>
            <a:r>
              <a:rPr lang="en-US" dirty="0" smtClean="0"/>
              <a:t> (</a:t>
            </a:r>
            <a:r>
              <a:rPr lang="en-US" dirty="0" err="1" smtClean="0"/>
              <a:t>Diretor</a:t>
            </a:r>
            <a:r>
              <a:rPr lang="en-US" dirty="0" smtClean="0"/>
              <a:t> da DED/Capes), </a:t>
            </a:r>
            <a:r>
              <a:rPr lang="en-US" dirty="0" err="1" smtClean="0"/>
              <a:t>Alécio</a:t>
            </a:r>
            <a:r>
              <a:rPr lang="en-US" dirty="0" smtClean="0"/>
              <a:t> </a:t>
            </a:r>
            <a:r>
              <a:rPr lang="en-US" dirty="0" err="1" smtClean="0"/>
              <a:t>Trindade</a:t>
            </a:r>
            <a:r>
              <a:rPr lang="en-US" dirty="0" smtClean="0"/>
              <a:t> de Barros (</a:t>
            </a:r>
            <a:r>
              <a:rPr lang="en-US" dirty="0" err="1" smtClean="0"/>
              <a:t>Diretor</a:t>
            </a:r>
            <a:r>
              <a:rPr lang="en-US" dirty="0" smtClean="0"/>
              <a:t> da </a:t>
            </a:r>
            <a:r>
              <a:rPr lang="en-US" dirty="0" err="1" smtClean="0"/>
              <a:t>Rede</a:t>
            </a:r>
            <a:r>
              <a:rPr lang="en-US" dirty="0" smtClean="0"/>
              <a:t> Federal de </a:t>
            </a:r>
            <a:r>
              <a:rPr lang="en-US" dirty="0" err="1" smtClean="0"/>
              <a:t>Educação</a:t>
            </a:r>
            <a:r>
              <a:rPr lang="en-US" dirty="0" smtClean="0"/>
              <a:t> </a:t>
            </a:r>
            <a:r>
              <a:rPr lang="en-US" dirty="0" err="1" smtClean="0"/>
              <a:t>Profissional</a:t>
            </a:r>
            <a:r>
              <a:rPr lang="en-US" dirty="0" smtClean="0"/>
              <a:t> e </a:t>
            </a:r>
            <a:r>
              <a:rPr lang="en-US" dirty="0" err="1" smtClean="0"/>
              <a:t>Tecnológica</a:t>
            </a:r>
            <a:r>
              <a:rPr lang="en-US" dirty="0" smtClean="0"/>
              <a:t>), </a:t>
            </a:r>
            <a:r>
              <a:rPr lang="en-US" dirty="0" err="1" smtClean="0"/>
              <a:t>Luiz</a:t>
            </a:r>
            <a:r>
              <a:rPr lang="en-US" dirty="0" smtClean="0"/>
              <a:t> Fernando </a:t>
            </a:r>
            <a:r>
              <a:rPr lang="en-US" dirty="0" err="1" smtClean="0"/>
              <a:t>Dourado</a:t>
            </a:r>
            <a:r>
              <a:rPr lang="en-US" dirty="0" smtClean="0"/>
              <a:t> (CNE), Denise de Abreu e Lima (</a:t>
            </a:r>
            <a:r>
              <a:rPr lang="en-US" dirty="0" err="1" smtClean="0"/>
              <a:t>Sesu</a:t>
            </a:r>
            <a:r>
              <a:rPr lang="en-US" dirty="0" smtClean="0"/>
              <a:t>), Maria Luisa Furlan Costa (</a:t>
            </a:r>
            <a:r>
              <a:rPr lang="en-US" dirty="0" err="1" smtClean="0"/>
              <a:t>Presidente</a:t>
            </a:r>
            <a:r>
              <a:rPr lang="en-US" dirty="0" smtClean="0"/>
              <a:t> do </a:t>
            </a:r>
            <a:r>
              <a:rPr lang="en-US" dirty="0" err="1" smtClean="0"/>
              <a:t>Fórum</a:t>
            </a:r>
            <a:r>
              <a:rPr lang="en-US" dirty="0" smtClean="0"/>
              <a:t> </a:t>
            </a:r>
            <a:r>
              <a:rPr lang="en-US" dirty="0" err="1" smtClean="0"/>
              <a:t>Nacional</a:t>
            </a:r>
            <a:r>
              <a:rPr lang="en-US" dirty="0" smtClean="0"/>
              <a:t> de </a:t>
            </a:r>
            <a:r>
              <a:rPr lang="en-US" dirty="0" err="1" smtClean="0"/>
              <a:t>Coordenadores</a:t>
            </a:r>
            <a:r>
              <a:rPr lang="en-US" dirty="0" smtClean="0"/>
              <a:t> UAB) e Klaus </a:t>
            </a:r>
            <a:r>
              <a:rPr lang="en-US" dirty="0" err="1" smtClean="0"/>
              <a:t>Schlunzen</a:t>
            </a:r>
            <a:r>
              <a:rPr lang="en-US" dirty="0" smtClean="0"/>
              <a:t> Junior (</a:t>
            </a:r>
            <a:r>
              <a:rPr lang="en-US" dirty="0" err="1" smtClean="0"/>
              <a:t>representante</a:t>
            </a:r>
            <a:r>
              <a:rPr lang="en-US" dirty="0" smtClean="0"/>
              <a:t> da </a:t>
            </a:r>
            <a:r>
              <a:rPr lang="en-US" dirty="0" err="1" smtClean="0"/>
              <a:t>comissão</a:t>
            </a:r>
            <a:r>
              <a:rPr lang="en-US" dirty="0" smtClean="0"/>
              <a:t> do </a:t>
            </a:r>
            <a:r>
              <a:rPr lang="en-US" dirty="0" err="1" smtClean="0"/>
              <a:t>marco</a:t>
            </a:r>
            <a:r>
              <a:rPr lang="en-US" dirty="0" smtClean="0"/>
              <a:t> </a:t>
            </a:r>
            <a:r>
              <a:rPr lang="en-US" dirty="0" err="1" smtClean="0"/>
              <a:t>regulatório</a:t>
            </a:r>
            <a:r>
              <a:rPr lang="en-US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27460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70C0"/>
                </a:solidFill>
              </a:rPr>
              <a:t>CÂMARA DE EAD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en-US" dirty="0" err="1" smtClean="0"/>
              <a:t>Além</a:t>
            </a:r>
            <a:r>
              <a:rPr lang="en-US" dirty="0" smtClean="0"/>
              <a:t> do </a:t>
            </a:r>
            <a:r>
              <a:rPr lang="en-US" dirty="0" err="1" smtClean="0"/>
              <a:t>presidente</a:t>
            </a:r>
            <a:r>
              <a:rPr lang="en-US" dirty="0" smtClean="0"/>
              <a:t>, a </a:t>
            </a:r>
            <a:r>
              <a:rPr lang="en-US" dirty="0" err="1" smtClean="0"/>
              <a:t>câmara</a:t>
            </a:r>
            <a:r>
              <a:rPr lang="en-US" dirty="0" smtClean="0"/>
              <a:t> </a:t>
            </a:r>
            <a:r>
              <a:rPr lang="en-US" dirty="0" err="1" smtClean="0"/>
              <a:t>está</a:t>
            </a:r>
            <a:r>
              <a:rPr lang="en-US" dirty="0" smtClean="0"/>
              <a:t> </a:t>
            </a:r>
            <a:r>
              <a:rPr lang="en-US" dirty="0" err="1" smtClean="0"/>
              <a:t>constituida</a:t>
            </a:r>
            <a:r>
              <a:rPr lang="en-US" dirty="0" smtClean="0"/>
              <a:t> </a:t>
            </a:r>
            <a:r>
              <a:rPr lang="en-US" dirty="0" err="1" smtClean="0"/>
              <a:t>por</a:t>
            </a:r>
            <a:r>
              <a:rPr lang="en-US" dirty="0" smtClean="0"/>
              <a:t> </a:t>
            </a:r>
            <a:r>
              <a:rPr lang="en-US" dirty="0" err="1" smtClean="0"/>
              <a:t>representantes</a:t>
            </a:r>
            <a:r>
              <a:rPr lang="en-US" dirty="0" smtClean="0"/>
              <a:t> das </a:t>
            </a:r>
            <a:r>
              <a:rPr lang="en-US" dirty="0" err="1" smtClean="0"/>
              <a:t>filiadas</a:t>
            </a:r>
            <a:r>
              <a:rPr lang="en-US" dirty="0" smtClean="0"/>
              <a:t> da </a:t>
            </a:r>
            <a:r>
              <a:rPr lang="en-US" dirty="0" err="1" smtClean="0"/>
              <a:t>Abruem</a:t>
            </a:r>
            <a:r>
              <a:rPr lang="en-US" dirty="0" smtClean="0"/>
              <a:t> </a:t>
            </a:r>
            <a:r>
              <a:rPr lang="en-US" dirty="0" err="1" smtClean="0"/>
              <a:t>que</a:t>
            </a:r>
            <a:r>
              <a:rPr lang="en-US" dirty="0" smtClean="0"/>
              <a:t> </a:t>
            </a:r>
            <a:r>
              <a:rPr lang="en-US" dirty="0" err="1" smtClean="0"/>
              <a:t>foram</a:t>
            </a:r>
            <a:r>
              <a:rPr lang="en-US" dirty="0" smtClean="0"/>
              <a:t> </a:t>
            </a:r>
            <a:r>
              <a:rPr lang="en-US" dirty="0" err="1" smtClean="0"/>
              <a:t>indicados</a:t>
            </a:r>
            <a:r>
              <a:rPr lang="en-US" dirty="0" smtClean="0"/>
              <a:t> </a:t>
            </a:r>
            <a:r>
              <a:rPr lang="en-US" dirty="0" err="1" smtClean="0"/>
              <a:t>por</a:t>
            </a:r>
            <a:r>
              <a:rPr lang="en-US" dirty="0" smtClean="0"/>
              <a:t> </a:t>
            </a:r>
            <a:r>
              <a:rPr lang="en-US" dirty="0" err="1" smtClean="0"/>
              <a:t>seus</a:t>
            </a:r>
            <a:r>
              <a:rPr lang="en-US" dirty="0" smtClean="0"/>
              <a:t> </a:t>
            </a:r>
            <a:r>
              <a:rPr lang="en-US" dirty="0" err="1" smtClean="0"/>
              <a:t>reitores</a:t>
            </a:r>
            <a:r>
              <a:rPr lang="en-US" dirty="0" smtClean="0"/>
              <a:t>.</a:t>
            </a:r>
          </a:p>
          <a:p>
            <a:pPr algn="just"/>
            <a:r>
              <a:rPr lang="en-US" dirty="0" err="1" smtClean="0"/>
              <a:t>Atualmente</a:t>
            </a:r>
            <a:r>
              <a:rPr lang="en-US" dirty="0" smtClean="0"/>
              <a:t>,  07 IES  tem </a:t>
            </a:r>
            <a:r>
              <a:rPr lang="en-US" dirty="0" err="1" smtClean="0"/>
              <a:t>representação</a:t>
            </a:r>
            <a:r>
              <a:rPr lang="en-US" dirty="0" smtClean="0"/>
              <a:t> </a:t>
            </a:r>
            <a:r>
              <a:rPr lang="en-US" dirty="0" err="1" smtClean="0"/>
              <a:t>na</a:t>
            </a:r>
            <a:r>
              <a:rPr lang="en-US" dirty="0" smtClean="0"/>
              <a:t> </a:t>
            </a:r>
            <a:r>
              <a:rPr lang="en-US" dirty="0" err="1" smtClean="0"/>
              <a:t>câmara</a:t>
            </a:r>
            <a:r>
              <a:rPr lang="en-US" dirty="0" smtClean="0"/>
              <a:t> de EAD: UNESP, UEM, UNEB, UNITINS, UNIOESTE e  USCS.</a:t>
            </a:r>
          </a:p>
          <a:p>
            <a:pPr marL="0" indent="0" algn="just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29776585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5048" y="306584"/>
            <a:ext cx="8712466" cy="1459132"/>
          </a:xfrm>
        </p:spPr>
        <p:txBody>
          <a:bodyPr/>
          <a:lstStyle/>
          <a:p>
            <a:r>
              <a:rPr lang="en-US" sz="3200" b="1" dirty="0" smtClean="0">
                <a:solidFill>
                  <a:srgbClr val="0070C0"/>
                </a:solidFill>
                <a:latin typeface="Arial"/>
                <a:cs typeface="Arial"/>
              </a:rPr>
              <a:t/>
            </a:r>
            <a:br>
              <a:rPr lang="en-US" sz="3200" b="1" dirty="0" smtClean="0">
                <a:solidFill>
                  <a:srgbClr val="0070C0"/>
                </a:solidFill>
                <a:latin typeface="Arial"/>
                <a:cs typeface="Arial"/>
              </a:rPr>
            </a:br>
            <a:r>
              <a:rPr lang="en-US" sz="3200" b="1" dirty="0" err="1" smtClean="0">
                <a:solidFill>
                  <a:srgbClr val="0070C0"/>
                </a:solidFill>
                <a:latin typeface="Arial"/>
                <a:cs typeface="Arial"/>
              </a:rPr>
              <a:t>Trabalho</a:t>
            </a:r>
            <a:r>
              <a:rPr lang="en-US" sz="3200" b="1" dirty="0" smtClean="0">
                <a:solidFill>
                  <a:srgbClr val="0070C0"/>
                </a:solidFill>
                <a:latin typeface="Arial"/>
                <a:cs typeface="Arial"/>
              </a:rPr>
              <a:t> da </a:t>
            </a:r>
            <a:r>
              <a:rPr lang="en-US" sz="3200" b="1" dirty="0" err="1" smtClean="0">
                <a:solidFill>
                  <a:srgbClr val="0070C0"/>
                </a:solidFill>
                <a:latin typeface="Arial"/>
                <a:cs typeface="Arial"/>
              </a:rPr>
              <a:t>Câmara</a:t>
            </a:r>
            <a:r>
              <a:rPr lang="en-US" sz="3200" b="1" dirty="0" smtClean="0">
                <a:solidFill>
                  <a:srgbClr val="0070C0"/>
                </a:solidFill>
                <a:latin typeface="Arial"/>
                <a:cs typeface="Arial"/>
              </a:rPr>
              <a:t> de EAD no </a:t>
            </a:r>
            <a:r>
              <a:rPr lang="en-US" sz="3200" b="1" dirty="0" err="1" smtClean="0">
                <a:solidFill>
                  <a:srgbClr val="0070C0"/>
                </a:solidFill>
                <a:latin typeface="Arial"/>
                <a:cs typeface="Arial"/>
              </a:rPr>
              <a:t>Cenário</a:t>
            </a:r>
            <a:r>
              <a:rPr lang="en-US" sz="3200" b="1" dirty="0" smtClean="0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Arial"/>
                <a:cs typeface="Arial"/>
              </a:rPr>
              <a:t>Nacional</a:t>
            </a:r>
            <a:r>
              <a:rPr lang="en-US" sz="3200" b="1" dirty="0" smtClean="0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Arial"/>
                <a:cs typeface="Arial"/>
              </a:rPr>
              <a:t>é</a:t>
            </a:r>
            <a:r>
              <a:rPr lang="en-US" sz="3200" b="1" dirty="0" smtClean="0">
                <a:solidFill>
                  <a:srgbClr val="0070C0"/>
                </a:solidFill>
                <a:latin typeface="Arial"/>
                <a:cs typeface="Arial"/>
              </a:rPr>
              <a:t> Fundamental </a:t>
            </a:r>
            <a:r>
              <a:rPr lang="en-US" sz="3200" b="1" dirty="0" err="1" smtClean="0">
                <a:solidFill>
                  <a:srgbClr val="0070C0"/>
                </a:solidFill>
                <a:latin typeface="Arial"/>
                <a:cs typeface="Arial"/>
              </a:rPr>
              <a:t>nesse</a:t>
            </a:r>
            <a:r>
              <a:rPr lang="en-US" sz="3200" b="1" dirty="0" smtClean="0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Arial"/>
                <a:cs typeface="Arial"/>
              </a:rPr>
              <a:t>momento</a:t>
            </a:r>
            <a:r>
              <a:rPr lang="en-US" sz="3200" b="1" dirty="0" smtClean="0">
                <a:solidFill>
                  <a:srgbClr val="0070C0"/>
                </a:solidFill>
                <a:latin typeface="Arial"/>
                <a:cs typeface="Arial"/>
              </a:rPr>
              <a:t>…</a:t>
            </a:r>
            <a:endParaRPr lang="en-US" sz="3200" b="1" dirty="0">
              <a:solidFill>
                <a:srgbClr val="0070C0"/>
              </a:solidFill>
              <a:latin typeface="Arial"/>
              <a:cs typeface="Arial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endParaRPr lang="en-US" dirty="0" smtClean="0"/>
          </a:p>
          <a:p>
            <a:pPr algn="just"/>
            <a:endParaRPr lang="en-US" dirty="0"/>
          </a:p>
          <a:p>
            <a:pPr algn="just"/>
            <a:r>
              <a:rPr lang="en-US" dirty="0" err="1" smtClean="0"/>
              <a:t>Destaque</a:t>
            </a:r>
            <a:r>
              <a:rPr lang="en-US" dirty="0" smtClean="0"/>
              <a:t> </a:t>
            </a:r>
            <a:r>
              <a:rPr lang="en-US" dirty="0" err="1" smtClean="0"/>
              <a:t>para</a:t>
            </a:r>
            <a:r>
              <a:rPr lang="en-US" dirty="0" smtClean="0"/>
              <a:t> o </a:t>
            </a:r>
            <a:r>
              <a:rPr lang="en-US" dirty="0" err="1" smtClean="0"/>
              <a:t>encontro</a:t>
            </a:r>
            <a:r>
              <a:rPr lang="en-US" dirty="0" smtClean="0"/>
              <a:t> com </a:t>
            </a:r>
            <a:r>
              <a:rPr lang="en-US" dirty="0" err="1" smtClean="0"/>
              <a:t>representantes</a:t>
            </a:r>
            <a:r>
              <a:rPr lang="en-US" dirty="0" smtClean="0"/>
              <a:t> de EAD </a:t>
            </a:r>
            <a:r>
              <a:rPr lang="en-US" dirty="0" err="1" smtClean="0"/>
              <a:t>realizado</a:t>
            </a:r>
            <a:r>
              <a:rPr lang="en-US" dirty="0" smtClean="0"/>
              <a:t> no </a:t>
            </a:r>
            <a:r>
              <a:rPr lang="en-US" dirty="0" err="1" smtClean="0"/>
              <a:t>dia</a:t>
            </a:r>
            <a:r>
              <a:rPr lang="en-US" dirty="0" smtClean="0"/>
              <a:t> 08/08/2013, </a:t>
            </a:r>
            <a:r>
              <a:rPr lang="en-US" dirty="0" err="1" smtClean="0"/>
              <a:t>em</a:t>
            </a:r>
            <a:r>
              <a:rPr lang="en-US" dirty="0" smtClean="0"/>
              <a:t> Brasília… </a:t>
            </a:r>
            <a:r>
              <a:rPr lang="en-US" dirty="0" err="1" smtClean="0"/>
              <a:t>Momento</a:t>
            </a:r>
            <a:r>
              <a:rPr lang="en-US" dirty="0" smtClean="0"/>
              <a:t> </a:t>
            </a:r>
            <a:r>
              <a:rPr lang="en-US" dirty="0" err="1" smtClean="0"/>
              <a:t>importante</a:t>
            </a:r>
            <a:r>
              <a:rPr lang="en-US" dirty="0" smtClean="0"/>
              <a:t> </a:t>
            </a:r>
            <a:r>
              <a:rPr lang="en-US" dirty="0" err="1" smtClean="0"/>
              <a:t>para</a:t>
            </a:r>
            <a:r>
              <a:rPr lang="en-US" dirty="0" smtClean="0"/>
              <a:t> </a:t>
            </a:r>
            <a:r>
              <a:rPr lang="en-US" dirty="0" err="1" smtClean="0"/>
              <a:t>discussão</a:t>
            </a:r>
            <a:r>
              <a:rPr lang="en-US" dirty="0" smtClean="0"/>
              <a:t> </a:t>
            </a:r>
            <a:r>
              <a:rPr lang="en-US" dirty="0" err="1" smtClean="0"/>
              <a:t>sobre</a:t>
            </a:r>
            <a:r>
              <a:rPr lang="en-US" dirty="0" smtClean="0"/>
              <a:t> o </a:t>
            </a:r>
            <a:r>
              <a:rPr lang="en-US" dirty="0" err="1" smtClean="0"/>
              <a:t>cenário</a:t>
            </a:r>
            <a:r>
              <a:rPr lang="en-US" dirty="0" smtClean="0"/>
              <a:t> </a:t>
            </a:r>
            <a:r>
              <a:rPr lang="en-US" dirty="0" err="1" smtClean="0"/>
              <a:t>nacional</a:t>
            </a:r>
            <a:r>
              <a:rPr lang="en-US" dirty="0" smtClean="0"/>
              <a:t> e </a:t>
            </a:r>
            <a:r>
              <a:rPr lang="en-US" dirty="0" err="1" smtClean="0"/>
              <a:t>encaminhamentos</a:t>
            </a:r>
            <a:r>
              <a:rPr lang="en-US" dirty="0" smtClean="0"/>
              <a:t> </a:t>
            </a:r>
            <a:r>
              <a:rPr lang="en-US" dirty="0" err="1" smtClean="0"/>
              <a:t>para</a:t>
            </a:r>
            <a:r>
              <a:rPr lang="en-US" dirty="0" smtClean="0"/>
              <a:t> o </a:t>
            </a:r>
            <a:r>
              <a:rPr lang="en-US" dirty="0" err="1" smtClean="0"/>
              <a:t>fortalecimento</a:t>
            </a:r>
            <a:r>
              <a:rPr lang="en-US" dirty="0" smtClean="0"/>
              <a:t> das </a:t>
            </a:r>
            <a:r>
              <a:rPr lang="en-US" dirty="0" err="1" smtClean="0"/>
              <a:t>práticas</a:t>
            </a:r>
            <a:r>
              <a:rPr lang="en-US" dirty="0" smtClean="0"/>
              <a:t> </a:t>
            </a:r>
            <a:r>
              <a:rPr lang="en-US" dirty="0" err="1" smtClean="0"/>
              <a:t>institucionais</a:t>
            </a:r>
            <a:r>
              <a:rPr lang="en-US" dirty="0" smtClean="0"/>
              <a:t>….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37642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971779" cy="356876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3739" y="3333033"/>
            <a:ext cx="5272262" cy="381695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7870" y="-1"/>
            <a:ext cx="4968130" cy="333303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3333034"/>
            <a:ext cx="5373592" cy="3524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3326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 smtClean="0">
                <a:solidFill>
                  <a:srgbClr val="0070C0"/>
                </a:solidFill>
              </a:rPr>
              <a:t>Desafios</a:t>
            </a:r>
            <a:r>
              <a:rPr lang="en-US" b="1" dirty="0" smtClean="0">
                <a:solidFill>
                  <a:srgbClr val="0070C0"/>
                </a:solidFill>
              </a:rPr>
              <a:t> e </a:t>
            </a:r>
            <a:r>
              <a:rPr lang="en-US" b="1" dirty="0" err="1" smtClean="0">
                <a:solidFill>
                  <a:srgbClr val="0070C0"/>
                </a:solidFill>
              </a:rPr>
              <a:t>Perspectivas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en-US" dirty="0" err="1" smtClean="0"/>
              <a:t>Politica</a:t>
            </a:r>
            <a:r>
              <a:rPr lang="en-US" dirty="0" smtClean="0"/>
              <a:t> </a:t>
            </a:r>
            <a:r>
              <a:rPr lang="en-US" dirty="0" err="1" smtClean="0"/>
              <a:t>institucional</a:t>
            </a:r>
            <a:r>
              <a:rPr lang="en-US" dirty="0" smtClean="0"/>
              <a:t> </a:t>
            </a:r>
            <a:r>
              <a:rPr lang="en-US" dirty="0" err="1" smtClean="0"/>
              <a:t>para</a:t>
            </a:r>
            <a:r>
              <a:rPr lang="en-US" dirty="0" smtClean="0"/>
              <a:t> a </a:t>
            </a:r>
            <a:r>
              <a:rPr lang="en-US" dirty="0" err="1" smtClean="0"/>
              <a:t>oferta</a:t>
            </a:r>
            <a:r>
              <a:rPr lang="en-US" dirty="0" smtClean="0"/>
              <a:t> de 20% da </a:t>
            </a:r>
            <a:r>
              <a:rPr lang="en-US" dirty="0" err="1" smtClean="0"/>
              <a:t>carga</a:t>
            </a:r>
            <a:r>
              <a:rPr lang="en-US" dirty="0" smtClean="0"/>
              <a:t> </a:t>
            </a:r>
            <a:r>
              <a:rPr lang="en-US" dirty="0" err="1" smtClean="0"/>
              <a:t>horária</a:t>
            </a:r>
            <a:r>
              <a:rPr lang="en-US" dirty="0" smtClean="0"/>
              <a:t> dos </a:t>
            </a:r>
            <a:r>
              <a:rPr lang="en-US" dirty="0" err="1" smtClean="0"/>
              <a:t>cursos</a:t>
            </a:r>
            <a:r>
              <a:rPr lang="en-US" dirty="0" smtClean="0"/>
              <a:t> </a:t>
            </a:r>
            <a:r>
              <a:rPr lang="en-US" dirty="0" err="1" smtClean="0"/>
              <a:t>presenciais</a:t>
            </a:r>
            <a:r>
              <a:rPr lang="en-US" dirty="0" smtClean="0"/>
              <a:t> </a:t>
            </a:r>
            <a:r>
              <a:rPr lang="en-US" dirty="0" err="1" smtClean="0"/>
              <a:t>na</a:t>
            </a:r>
            <a:r>
              <a:rPr lang="en-US" dirty="0" smtClean="0"/>
              <a:t> </a:t>
            </a:r>
            <a:r>
              <a:rPr lang="en-US" dirty="0" err="1" smtClean="0"/>
              <a:t>modalidade</a:t>
            </a:r>
            <a:r>
              <a:rPr lang="en-US" dirty="0" smtClean="0"/>
              <a:t> a </a:t>
            </a:r>
            <a:r>
              <a:rPr lang="en-US" dirty="0" err="1" smtClean="0"/>
              <a:t>distância</a:t>
            </a:r>
            <a:r>
              <a:rPr lang="en-US" dirty="0" smtClean="0"/>
              <a:t> (</a:t>
            </a:r>
            <a:r>
              <a:rPr lang="en-US" dirty="0" err="1" smtClean="0"/>
              <a:t>Portaria</a:t>
            </a:r>
            <a:r>
              <a:rPr lang="en-US" dirty="0" smtClean="0"/>
              <a:t> N. 4059/2004). Uma </a:t>
            </a:r>
            <a:r>
              <a:rPr lang="en-US" dirty="0" err="1" smtClean="0"/>
              <a:t>alternativa</a:t>
            </a:r>
            <a:r>
              <a:rPr lang="en-US" dirty="0" smtClean="0"/>
              <a:t> </a:t>
            </a:r>
            <a:r>
              <a:rPr lang="en-US" dirty="0" err="1" smtClean="0"/>
              <a:t>viável</a:t>
            </a:r>
            <a:r>
              <a:rPr lang="en-US" dirty="0" smtClean="0"/>
              <a:t> </a:t>
            </a:r>
            <a:r>
              <a:rPr lang="en-US" dirty="0" err="1" smtClean="0"/>
              <a:t>para</a:t>
            </a:r>
            <a:r>
              <a:rPr lang="en-US" dirty="0" smtClean="0"/>
              <a:t> a </a:t>
            </a:r>
            <a:r>
              <a:rPr lang="en-US" dirty="0" err="1" smtClean="0"/>
              <a:t>oferta</a:t>
            </a:r>
            <a:r>
              <a:rPr lang="en-US" dirty="0" smtClean="0"/>
              <a:t> de </a:t>
            </a:r>
            <a:r>
              <a:rPr lang="en-US" dirty="0" err="1" smtClean="0"/>
              <a:t>disciplinas</a:t>
            </a:r>
            <a:r>
              <a:rPr lang="en-US" dirty="0" smtClean="0"/>
              <a:t> </a:t>
            </a:r>
            <a:r>
              <a:rPr lang="en-US" dirty="0" err="1" smtClean="0"/>
              <a:t>em</a:t>
            </a:r>
            <a:r>
              <a:rPr lang="en-US" dirty="0" smtClean="0"/>
              <a:t> regime de </a:t>
            </a:r>
            <a:r>
              <a:rPr lang="en-US" dirty="0" err="1" smtClean="0"/>
              <a:t>dependência</a:t>
            </a:r>
            <a:r>
              <a:rPr lang="en-US" dirty="0" smtClean="0"/>
              <a:t> e </a:t>
            </a:r>
            <a:r>
              <a:rPr lang="en-US" dirty="0" err="1" smtClean="0"/>
              <a:t>para</a:t>
            </a:r>
            <a:r>
              <a:rPr lang="en-US" dirty="0" smtClean="0"/>
              <a:t> </a:t>
            </a:r>
            <a:r>
              <a:rPr lang="en-US" dirty="0" err="1" smtClean="0"/>
              <a:t>disciplinas</a:t>
            </a:r>
            <a:r>
              <a:rPr lang="en-US" dirty="0" smtClean="0"/>
              <a:t> </a:t>
            </a:r>
            <a:r>
              <a:rPr lang="en-US" dirty="0" err="1" smtClean="0"/>
              <a:t>que</a:t>
            </a:r>
            <a:r>
              <a:rPr lang="en-US" dirty="0" smtClean="0"/>
              <a:t> </a:t>
            </a:r>
            <a:r>
              <a:rPr lang="en-US" dirty="0" err="1" smtClean="0"/>
              <a:t>fazem</a:t>
            </a:r>
            <a:r>
              <a:rPr lang="en-US" dirty="0" smtClean="0"/>
              <a:t> parte da </a:t>
            </a:r>
            <a:r>
              <a:rPr lang="en-US" dirty="0" err="1" smtClean="0"/>
              <a:t>estrutura</a:t>
            </a:r>
            <a:r>
              <a:rPr lang="en-US" dirty="0" smtClean="0"/>
              <a:t> de um </a:t>
            </a:r>
            <a:r>
              <a:rPr lang="en-US" dirty="0" err="1" smtClean="0"/>
              <a:t>número</a:t>
            </a:r>
            <a:r>
              <a:rPr lang="en-US" dirty="0" smtClean="0"/>
              <a:t> </a:t>
            </a:r>
            <a:r>
              <a:rPr lang="en-US" dirty="0" err="1" smtClean="0"/>
              <a:t>significativo</a:t>
            </a:r>
            <a:r>
              <a:rPr lang="en-US" dirty="0" smtClean="0"/>
              <a:t> de </a:t>
            </a:r>
            <a:r>
              <a:rPr lang="en-US" dirty="0" err="1" smtClean="0"/>
              <a:t>cursos</a:t>
            </a:r>
            <a:r>
              <a:rPr lang="en-US" dirty="0" smtClean="0"/>
              <a:t> (Ex: Libras).</a:t>
            </a:r>
          </a:p>
          <a:p>
            <a:pPr algn="just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48084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Gráfico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2708860"/>
              </p:ext>
            </p:extLst>
          </p:nvPr>
        </p:nvGraphicFramePr>
        <p:xfrm>
          <a:off x="-25352" y="0"/>
          <a:ext cx="9931352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8469952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/>
          <p:cNvSpPr txBox="1"/>
          <p:nvPr/>
        </p:nvSpPr>
        <p:spPr>
          <a:xfrm>
            <a:off x="128464" y="5947420"/>
            <a:ext cx="414340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500" dirty="0" smtClean="0"/>
              <a:t>9 responderam que possui regulamento próprio</a:t>
            </a:r>
            <a:endParaRPr lang="pt-BR" sz="2500" dirty="0"/>
          </a:p>
        </p:txBody>
      </p:sp>
      <p:graphicFrame>
        <p:nvGraphicFramePr>
          <p:cNvPr id="4" name="Gráfico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95629482"/>
              </p:ext>
            </p:extLst>
          </p:nvPr>
        </p:nvGraphicFramePr>
        <p:xfrm>
          <a:off x="0" y="0"/>
          <a:ext cx="9906000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8387649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>
                <a:solidFill>
                  <a:srgbClr val="0070C0"/>
                </a:solidFill>
              </a:rPr>
              <a:t>Desafios</a:t>
            </a:r>
            <a:r>
              <a:rPr lang="en-US" b="1" dirty="0">
                <a:solidFill>
                  <a:srgbClr val="0070C0"/>
                </a:solidFill>
              </a:rPr>
              <a:t> e </a:t>
            </a:r>
            <a:r>
              <a:rPr lang="en-US" b="1" dirty="0" err="1">
                <a:solidFill>
                  <a:srgbClr val="0070C0"/>
                </a:solidFill>
              </a:rPr>
              <a:t>Perspectivas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en-US" sz="2800" dirty="0" err="1"/>
              <a:t>Mobilidade</a:t>
            </a:r>
            <a:r>
              <a:rPr lang="en-US" sz="2800" dirty="0"/>
              <a:t> </a:t>
            </a:r>
            <a:r>
              <a:rPr lang="en-US" sz="2800" dirty="0" err="1"/>
              <a:t>interna</a:t>
            </a:r>
            <a:r>
              <a:rPr lang="en-US" sz="2800" dirty="0"/>
              <a:t>, </a:t>
            </a:r>
            <a:r>
              <a:rPr lang="en-US" sz="2800" dirty="0" err="1"/>
              <a:t>externa</a:t>
            </a:r>
            <a:r>
              <a:rPr lang="en-US" sz="2800" dirty="0"/>
              <a:t> e </a:t>
            </a:r>
            <a:r>
              <a:rPr lang="en-US" sz="2800" dirty="0" err="1" smtClean="0"/>
              <a:t>internacional</a:t>
            </a:r>
            <a:endParaRPr lang="en-US" sz="2800" dirty="0" smtClean="0"/>
          </a:p>
          <a:p>
            <a:pPr algn="just"/>
            <a:endParaRPr lang="en-US" sz="2800" dirty="0"/>
          </a:p>
          <a:p>
            <a:pPr algn="just"/>
            <a:r>
              <a:rPr lang="en-US" sz="2800" dirty="0" err="1"/>
              <a:t>Programa</a:t>
            </a:r>
            <a:r>
              <a:rPr lang="en-US" sz="2800" dirty="0"/>
              <a:t> de </a:t>
            </a:r>
            <a:r>
              <a:rPr lang="en-US" sz="2800" dirty="0" err="1"/>
              <a:t>combate</a:t>
            </a:r>
            <a:r>
              <a:rPr lang="en-US" sz="2800" dirty="0"/>
              <a:t> a </a:t>
            </a:r>
            <a:r>
              <a:rPr lang="en-US" sz="2800" dirty="0" err="1"/>
              <a:t>evasão</a:t>
            </a:r>
            <a:r>
              <a:rPr lang="en-US" sz="2800" dirty="0"/>
              <a:t> </a:t>
            </a:r>
            <a:r>
              <a:rPr lang="en-US" sz="2800" dirty="0" err="1"/>
              <a:t>para</a:t>
            </a:r>
            <a:r>
              <a:rPr lang="en-US" sz="2800" dirty="0"/>
              <a:t> </a:t>
            </a:r>
            <a:r>
              <a:rPr lang="en-US" sz="2800" dirty="0" err="1"/>
              <a:t>os</a:t>
            </a:r>
            <a:r>
              <a:rPr lang="en-US" sz="2800" dirty="0"/>
              <a:t> </a:t>
            </a:r>
            <a:r>
              <a:rPr lang="en-US" sz="2800" dirty="0" err="1"/>
              <a:t>cursos</a:t>
            </a:r>
            <a:r>
              <a:rPr lang="en-US" sz="2800" dirty="0"/>
              <a:t> </a:t>
            </a:r>
            <a:r>
              <a:rPr lang="en-US" sz="2800" dirty="0" err="1"/>
              <a:t>presenciais</a:t>
            </a:r>
            <a:r>
              <a:rPr lang="en-US" sz="2800" dirty="0"/>
              <a:t> e a </a:t>
            </a:r>
            <a:r>
              <a:rPr lang="en-US" sz="2800" dirty="0" err="1"/>
              <a:t>distância</a:t>
            </a:r>
            <a:r>
              <a:rPr lang="en-US" sz="2800" dirty="0" smtClean="0"/>
              <a:t>.</a:t>
            </a:r>
          </a:p>
          <a:p>
            <a:pPr algn="just"/>
            <a:endParaRPr lang="en-US" sz="2800" dirty="0"/>
          </a:p>
          <a:p>
            <a:pPr algn="just"/>
            <a:r>
              <a:rPr lang="en-US" sz="2800" dirty="0" err="1" smtClean="0"/>
              <a:t>Esforço</a:t>
            </a:r>
            <a:r>
              <a:rPr lang="en-US" sz="2800" dirty="0" smtClean="0"/>
              <a:t> </a:t>
            </a:r>
            <a:r>
              <a:rPr lang="en-US" sz="2800" dirty="0" err="1" smtClean="0"/>
              <a:t>docente</a:t>
            </a:r>
            <a:r>
              <a:rPr lang="en-US" sz="2800" dirty="0" smtClean="0"/>
              <a:t> (</a:t>
            </a:r>
            <a:r>
              <a:rPr lang="en-US" sz="2800" dirty="0" err="1" smtClean="0"/>
              <a:t>carga</a:t>
            </a:r>
            <a:r>
              <a:rPr lang="en-US" sz="2800" dirty="0" smtClean="0"/>
              <a:t> </a:t>
            </a:r>
            <a:r>
              <a:rPr lang="en-US" sz="2800" dirty="0" err="1" smtClean="0"/>
              <a:t>horária</a:t>
            </a:r>
            <a:r>
              <a:rPr lang="en-US" sz="2800" dirty="0" smtClean="0"/>
              <a:t> de </a:t>
            </a:r>
            <a:r>
              <a:rPr lang="en-US" sz="2800" dirty="0" err="1" smtClean="0"/>
              <a:t>trabalho</a:t>
            </a:r>
            <a:r>
              <a:rPr lang="en-US" sz="2800" dirty="0" smtClean="0"/>
              <a:t> da EAD) – </a:t>
            </a:r>
            <a:r>
              <a:rPr lang="en-US" sz="2800" dirty="0" err="1" smtClean="0"/>
              <a:t>Pagamento</a:t>
            </a:r>
            <a:r>
              <a:rPr lang="en-US" sz="2800" dirty="0" smtClean="0"/>
              <a:t> da </a:t>
            </a:r>
            <a:r>
              <a:rPr lang="en-US" sz="2800" dirty="0" err="1" smtClean="0"/>
              <a:t>Bolsa</a:t>
            </a:r>
            <a:endParaRPr lang="en-US" sz="2800" dirty="0" smtClean="0"/>
          </a:p>
          <a:p>
            <a:pPr algn="just"/>
            <a:endParaRPr lang="en-US" sz="2800" dirty="0" smtClean="0"/>
          </a:p>
          <a:p>
            <a:pPr algn="just"/>
            <a:r>
              <a:rPr lang="en-US" sz="2800" dirty="0" err="1" smtClean="0"/>
              <a:t>Políticas</a:t>
            </a:r>
            <a:r>
              <a:rPr lang="en-US" sz="2800" dirty="0" smtClean="0"/>
              <a:t> </a:t>
            </a:r>
            <a:r>
              <a:rPr lang="en-US" sz="2800" dirty="0" err="1" smtClean="0"/>
              <a:t>específicas</a:t>
            </a:r>
            <a:r>
              <a:rPr lang="en-US" sz="2800" dirty="0" smtClean="0"/>
              <a:t> </a:t>
            </a:r>
            <a:r>
              <a:rPr lang="en-US" sz="2800" dirty="0" err="1" smtClean="0"/>
              <a:t>para</a:t>
            </a:r>
            <a:r>
              <a:rPr lang="en-US" sz="2800" dirty="0" smtClean="0"/>
              <a:t> </a:t>
            </a:r>
            <a:r>
              <a:rPr lang="en-US" sz="2800" dirty="0" err="1" smtClean="0"/>
              <a:t>os</a:t>
            </a:r>
            <a:r>
              <a:rPr lang="en-US" sz="2800" dirty="0" smtClean="0"/>
              <a:t> </a:t>
            </a:r>
            <a:r>
              <a:rPr lang="en-US" sz="2800" dirty="0" err="1" smtClean="0"/>
              <a:t>alunos</a:t>
            </a:r>
            <a:r>
              <a:rPr lang="en-US" sz="2800" dirty="0" smtClean="0"/>
              <a:t> da EAD</a:t>
            </a:r>
            <a:endParaRPr lang="en-US" sz="28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16731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Gráfico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95680515"/>
              </p:ext>
            </p:extLst>
          </p:nvPr>
        </p:nvGraphicFramePr>
        <p:xfrm>
          <a:off x="0" y="0"/>
          <a:ext cx="9906000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3988565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Gráfico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15668212"/>
              </p:ext>
            </p:extLst>
          </p:nvPr>
        </p:nvGraphicFramePr>
        <p:xfrm>
          <a:off x="0" y="0"/>
          <a:ext cx="9906000" cy="68580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4268700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Gráfico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2025813"/>
              </p:ext>
            </p:extLst>
          </p:nvPr>
        </p:nvGraphicFramePr>
        <p:xfrm>
          <a:off x="1" y="0"/>
          <a:ext cx="9906000" cy="68279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8461675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Gráfico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24607236"/>
              </p:ext>
            </p:extLst>
          </p:nvPr>
        </p:nvGraphicFramePr>
        <p:xfrm>
          <a:off x="31398" y="0"/>
          <a:ext cx="9874602" cy="68580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3561871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70C0"/>
                </a:solidFill>
              </a:rPr>
              <a:t>EAD </a:t>
            </a:r>
            <a:r>
              <a:rPr lang="en-US" b="1" i="1" dirty="0" smtClean="0">
                <a:solidFill>
                  <a:srgbClr val="0070C0"/>
                </a:solidFill>
              </a:rPr>
              <a:t>versus </a:t>
            </a:r>
            <a:r>
              <a:rPr lang="en-US" b="1" dirty="0" smtClean="0">
                <a:solidFill>
                  <a:srgbClr val="0070C0"/>
                </a:solidFill>
              </a:rPr>
              <a:t>UAB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just"/>
            <a:r>
              <a:rPr lang="en-US" dirty="0" err="1" smtClean="0"/>
              <a:t>Sistema</a:t>
            </a:r>
            <a:r>
              <a:rPr lang="en-US" dirty="0" smtClean="0"/>
              <a:t> </a:t>
            </a:r>
            <a:r>
              <a:rPr lang="en-US" dirty="0" err="1" smtClean="0"/>
              <a:t>Universidade</a:t>
            </a:r>
            <a:r>
              <a:rPr lang="en-US" dirty="0" smtClean="0"/>
              <a:t> </a:t>
            </a:r>
            <a:r>
              <a:rPr lang="en-US" dirty="0" err="1" smtClean="0"/>
              <a:t>Aberta</a:t>
            </a:r>
            <a:r>
              <a:rPr lang="en-US" dirty="0" smtClean="0"/>
              <a:t> do </a:t>
            </a:r>
            <a:r>
              <a:rPr lang="en-US" dirty="0" err="1" smtClean="0"/>
              <a:t>Brasil</a:t>
            </a:r>
            <a:r>
              <a:rPr lang="en-US" dirty="0" smtClean="0"/>
              <a:t>. </a:t>
            </a:r>
            <a:r>
              <a:rPr lang="en-US" dirty="0" err="1" smtClean="0"/>
              <a:t>Programa</a:t>
            </a:r>
            <a:r>
              <a:rPr lang="en-US" dirty="0" smtClean="0"/>
              <a:t> </a:t>
            </a:r>
            <a:r>
              <a:rPr lang="en-US" dirty="0" err="1" smtClean="0"/>
              <a:t>vinculado</a:t>
            </a:r>
            <a:r>
              <a:rPr lang="en-US" dirty="0" smtClean="0"/>
              <a:t> </a:t>
            </a:r>
            <a:r>
              <a:rPr lang="en-US" dirty="0" err="1" smtClean="0"/>
              <a:t>à</a:t>
            </a:r>
            <a:r>
              <a:rPr lang="en-US" dirty="0" smtClean="0"/>
              <a:t> </a:t>
            </a:r>
            <a:r>
              <a:rPr lang="en-US" dirty="0" err="1" smtClean="0"/>
              <a:t>Diretoria</a:t>
            </a:r>
            <a:r>
              <a:rPr lang="en-US" dirty="0" smtClean="0"/>
              <a:t> de </a:t>
            </a:r>
            <a:r>
              <a:rPr lang="en-US" dirty="0" err="1" smtClean="0"/>
              <a:t>Educação</a:t>
            </a:r>
            <a:r>
              <a:rPr lang="en-US" dirty="0" smtClean="0"/>
              <a:t> a </a:t>
            </a:r>
            <a:r>
              <a:rPr lang="en-US" dirty="0" err="1" smtClean="0"/>
              <a:t>Distância</a:t>
            </a:r>
            <a:r>
              <a:rPr lang="en-US" dirty="0" smtClean="0"/>
              <a:t> da </a:t>
            </a:r>
            <a:r>
              <a:rPr lang="en-US" dirty="0" err="1" smtClean="0"/>
              <a:t>Coordenação</a:t>
            </a:r>
            <a:r>
              <a:rPr lang="en-US" dirty="0" smtClean="0"/>
              <a:t> de </a:t>
            </a:r>
            <a:r>
              <a:rPr lang="en-US" dirty="0" err="1" smtClean="0"/>
              <a:t>Aperfeiçoamento</a:t>
            </a:r>
            <a:r>
              <a:rPr lang="en-US" dirty="0" smtClean="0"/>
              <a:t> de </a:t>
            </a:r>
            <a:r>
              <a:rPr lang="en-US" dirty="0" err="1" smtClean="0"/>
              <a:t>Pessoal</a:t>
            </a:r>
            <a:r>
              <a:rPr lang="en-US" dirty="0" smtClean="0"/>
              <a:t> de </a:t>
            </a:r>
            <a:r>
              <a:rPr lang="en-US" dirty="0" err="1" smtClean="0"/>
              <a:t>Nível</a:t>
            </a:r>
            <a:r>
              <a:rPr lang="en-US" dirty="0" smtClean="0"/>
              <a:t> Superior (DED/Capes)</a:t>
            </a:r>
          </a:p>
          <a:p>
            <a:pPr algn="just"/>
            <a:r>
              <a:rPr lang="en-US" dirty="0" err="1" smtClean="0"/>
              <a:t>Atualmente</a:t>
            </a:r>
            <a:r>
              <a:rPr lang="en-US" dirty="0" smtClean="0"/>
              <a:t> 103 </a:t>
            </a:r>
            <a:r>
              <a:rPr lang="en-US" dirty="0" err="1" smtClean="0"/>
              <a:t>instituições</a:t>
            </a:r>
            <a:r>
              <a:rPr lang="en-US" dirty="0" smtClean="0"/>
              <a:t> </a:t>
            </a:r>
            <a:r>
              <a:rPr lang="en-US" dirty="0" err="1" smtClean="0"/>
              <a:t>integram</a:t>
            </a:r>
            <a:r>
              <a:rPr lang="en-US" dirty="0" smtClean="0"/>
              <a:t> o </a:t>
            </a:r>
            <a:r>
              <a:rPr lang="en-US" dirty="0" err="1" smtClean="0"/>
              <a:t>sistema</a:t>
            </a:r>
            <a:r>
              <a:rPr lang="en-US" dirty="0" smtClean="0"/>
              <a:t> UAB, </a:t>
            </a:r>
            <a:r>
              <a:rPr lang="en-US" dirty="0" err="1" smtClean="0"/>
              <a:t>sendo</a:t>
            </a:r>
            <a:r>
              <a:rPr lang="en-US" dirty="0" smtClean="0"/>
              <a:t> 56 </a:t>
            </a:r>
            <a:r>
              <a:rPr lang="en-US" dirty="0" err="1" smtClean="0"/>
              <a:t>universidades</a:t>
            </a:r>
            <a:r>
              <a:rPr lang="en-US" dirty="0" smtClean="0"/>
              <a:t> </a:t>
            </a:r>
            <a:r>
              <a:rPr lang="en-US" dirty="0" err="1" smtClean="0"/>
              <a:t>federais</a:t>
            </a:r>
            <a:r>
              <a:rPr lang="en-US" dirty="0" smtClean="0"/>
              <a:t>, </a:t>
            </a:r>
            <a:r>
              <a:rPr lang="en-US" b="1" dirty="0" smtClean="0"/>
              <a:t>30 </a:t>
            </a:r>
            <a:r>
              <a:rPr lang="en-US" b="1" dirty="0" err="1" smtClean="0"/>
              <a:t>universidades</a:t>
            </a:r>
            <a:r>
              <a:rPr lang="en-US" b="1" dirty="0" smtClean="0"/>
              <a:t> </a:t>
            </a:r>
            <a:r>
              <a:rPr lang="en-US" b="1" dirty="0" err="1" smtClean="0"/>
              <a:t>estaduais</a:t>
            </a:r>
            <a:r>
              <a:rPr lang="en-US" dirty="0" smtClean="0"/>
              <a:t> e 17 </a:t>
            </a:r>
            <a:r>
              <a:rPr lang="en-US" dirty="0" err="1" smtClean="0"/>
              <a:t>institutos</a:t>
            </a:r>
            <a:r>
              <a:rPr lang="en-US" dirty="0" smtClean="0"/>
              <a:t> </a:t>
            </a:r>
            <a:r>
              <a:rPr lang="en-US" dirty="0" err="1" smtClean="0"/>
              <a:t>federais</a:t>
            </a:r>
            <a:r>
              <a:rPr lang="en-US" dirty="0" smtClean="0"/>
              <a:t>.</a:t>
            </a:r>
          </a:p>
          <a:p>
            <a:pPr algn="just"/>
            <a:r>
              <a:rPr lang="en-US" dirty="0" err="1" smtClean="0"/>
              <a:t>Diretor</a:t>
            </a:r>
            <a:r>
              <a:rPr lang="en-US" dirty="0" smtClean="0"/>
              <a:t> da DED/Capes: Professor </a:t>
            </a:r>
            <a:r>
              <a:rPr lang="en-US" dirty="0" err="1" smtClean="0"/>
              <a:t>João</a:t>
            </a:r>
            <a:r>
              <a:rPr lang="en-US" dirty="0" smtClean="0"/>
              <a:t> Carlos </a:t>
            </a:r>
            <a:r>
              <a:rPr lang="en-US" dirty="0" err="1" smtClean="0"/>
              <a:t>Teatini</a:t>
            </a:r>
            <a:endParaRPr lang="en-US" dirty="0" smtClean="0"/>
          </a:p>
          <a:p>
            <a:pPr algn="just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22650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Gráfico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81203958"/>
              </p:ext>
            </p:extLst>
          </p:nvPr>
        </p:nvGraphicFramePr>
        <p:xfrm>
          <a:off x="0" y="0"/>
          <a:ext cx="9906000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3806692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Gráfico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50845006"/>
              </p:ext>
            </p:extLst>
          </p:nvPr>
        </p:nvGraphicFramePr>
        <p:xfrm>
          <a:off x="0" y="6762"/>
          <a:ext cx="9906000" cy="68512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9551344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6496" y="620688"/>
            <a:ext cx="8915400" cy="1143000"/>
          </a:xfrm>
        </p:spPr>
        <p:txBody>
          <a:bodyPr/>
          <a:lstStyle/>
          <a:p>
            <a:r>
              <a:rPr lang="en-US" b="1" dirty="0" err="1">
                <a:solidFill>
                  <a:srgbClr val="0070C0"/>
                </a:solidFill>
              </a:rPr>
              <a:t>Desafios</a:t>
            </a:r>
            <a:r>
              <a:rPr lang="en-US" b="1" dirty="0">
                <a:solidFill>
                  <a:srgbClr val="0070C0"/>
                </a:solidFill>
              </a:rPr>
              <a:t> e </a:t>
            </a:r>
            <a:r>
              <a:rPr lang="en-US" b="1" dirty="0" err="1">
                <a:solidFill>
                  <a:srgbClr val="0070C0"/>
                </a:solidFill>
              </a:rPr>
              <a:t>Perspectivas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4528" y="2296512"/>
            <a:ext cx="8915400" cy="4525963"/>
          </a:xfrm>
        </p:spPr>
        <p:txBody>
          <a:bodyPr/>
          <a:lstStyle/>
          <a:p>
            <a:pPr algn="just"/>
            <a:r>
              <a:rPr lang="en-US" dirty="0" err="1"/>
              <a:t>Analisar</a:t>
            </a:r>
            <a:r>
              <a:rPr lang="en-US" dirty="0"/>
              <a:t> a </a:t>
            </a:r>
            <a:r>
              <a:rPr lang="en-US" dirty="0" err="1"/>
              <a:t>relação</a:t>
            </a:r>
            <a:r>
              <a:rPr lang="en-US" dirty="0"/>
              <a:t> </a:t>
            </a:r>
            <a:r>
              <a:rPr lang="en-US" dirty="0" err="1"/>
              <a:t>candidato</a:t>
            </a:r>
            <a:r>
              <a:rPr lang="en-US" dirty="0"/>
              <a:t> </a:t>
            </a:r>
            <a:r>
              <a:rPr lang="en-US" dirty="0" err="1"/>
              <a:t>vaga</a:t>
            </a:r>
            <a:r>
              <a:rPr lang="en-US" dirty="0"/>
              <a:t> no </a:t>
            </a:r>
            <a:r>
              <a:rPr lang="en-US" dirty="0" err="1"/>
              <a:t>processo</a:t>
            </a:r>
            <a:r>
              <a:rPr lang="en-US" dirty="0"/>
              <a:t> </a:t>
            </a:r>
            <a:r>
              <a:rPr lang="en-US" dirty="0" err="1"/>
              <a:t>seletivo</a:t>
            </a:r>
            <a:r>
              <a:rPr lang="en-US" dirty="0"/>
              <a:t> (vestibular) dos </a:t>
            </a:r>
            <a:r>
              <a:rPr lang="en-US" dirty="0" err="1"/>
              <a:t>cursos</a:t>
            </a:r>
            <a:r>
              <a:rPr lang="en-US" dirty="0"/>
              <a:t> </a:t>
            </a:r>
            <a:r>
              <a:rPr lang="en-US" dirty="0" err="1"/>
              <a:t>presenciais</a:t>
            </a:r>
            <a:r>
              <a:rPr lang="en-US" dirty="0"/>
              <a:t> e dos </a:t>
            </a:r>
            <a:r>
              <a:rPr lang="en-US" dirty="0" err="1"/>
              <a:t>cursos</a:t>
            </a:r>
            <a:r>
              <a:rPr lang="en-US" dirty="0"/>
              <a:t> </a:t>
            </a:r>
            <a:r>
              <a:rPr lang="en-US" dirty="0" err="1"/>
              <a:t>ofertados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modalidade</a:t>
            </a:r>
            <a:r>
              <a:rPr lang="en-US" dirty="0"/>
              <a:t> a </a:t>
            </a:r>
            <a:r>
              <a:rPr lang="en-US" dirty="0" err="1"/>
              <a:t>distância</a:t>
            </a:r>
            <a:r>
              <a:rPr lang="en-US" dirty="0" smtClean="0"/>
              <a:t>.</a:t>
            </a:r>
            <a:endParaRPr lang="en-US" dirty="0"/>
          </a:p>
          <a:p>
            <a:pPr algn="just"/>
            <a:r>
              <a:rPr lang="en-US" dirty="0" err="1"/>
              <a:t>Verificar</a:t>
            </a:r>
            <a:r>
              <a:rPr lang="en-US" dirty="0"/>
              <a:t> as </a:t>
            </a:r>
            <a:r>
              <a:rPr lang="en-US" dirty="0" err="1"/>
              <a:t>ofertas</a:t>
            </a:r>
            <a:r>
              <a:rPr lang="en-US" dirty="0"/>
              <a:t> </a:t>
            </a:r>
            <a:r>
              <a:rPr lang="en-US" dirty="0" err="1"/>
              <a:t>viáveis</a:t>
            </a:r>
            <a:r>
              <a:rPr lang="en-US" dirty="0"/>
              <a:t> e </a:t>
            </a:r>
            <a:r>
              <a:rPr lang="en-US" dirty="0" err="1"/>
              <a:t>investir</a:t>
            </a:r>
            <a:r>
              <a:rPr lang="en-US" dirty="0"/>
              <a:t> </a:t>
            </a:r>
            <a:r>
              <a:rPr lang="en-US" dirty="0" err="1"/>
              <a:t>esforços</a:t>
            </a:r>
            <a:r>
              <a:rPr lang="en-US" dirty="0"/>
              <a:t> </a:t>
            </a:r>
            <a:r>
              <a:rPr lang="en-US" dirty="0" err="1"/>
              <a:t>para</a:t>
            </a:r>
            <a:r>
              <a:rPr lang="en-US" dirty="0"/>
              <a:t> um </a:t>
            </a:r>
            <a:r>
              <a:rPr lang="en-US" dirty="0" err="1"/>
              <a:t>melhor</a:t>
            </a:r>
            <a:r>
              <a:rPr lang="en-US" dirty="0"/>
              <a:t> </a:t>
            </a:r>
            <a:r>
              <a:rPr lang="en-US" dirty="0" err="1"/>
              <a:t>aproveitamento</a:t>
            </a:r>
            <a:r>
              <a:rPr lang="en-US" dirty="0"/>
              <a:t> das </a:t>
            </a:r>
            <a:r>
              <a:rPr lang="en-US" dirty="0" err="1"/>
              <a:t>vagas</a:t>
            </a:r>
            <a:r>
              <a:rPr lang="en-US" dirty="0"/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39154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rgbClr val="0070C0"/>
                </a:solidFill>
              </a:rPr>
              <a:t>Relação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  <a:r>
              <a:rPr lang="en-US" dirty="0" err="1" smtClean="0">
                <a:solidFill>
                  <a:srgbClr val="0070C0"/>
                </a:solidFill>
              </a:rPr>
              <a:t>candidato</a:t>
            </a:r>
            <a:r>
              <a:rPr lang="en-US" dirty="0" smtClean="0">
                <a:solidFill>
                  <a:srgbClr val="0070C0"/>
                </a:solidFill>
              </a:rPr>
              <a:t>/</a:t>
            </a:r>
            <a:r>
              <a:rPr lang="en-US" dirty="0" err="1" smtClean="0">
                <a:solidFill>
                  <a:srgbClr val="0070C0"/>
                </a:solidFill>
              </a:rPr>
              <a:t>vaga</a:t>
            </a:r>
            <a:r>
              <a:rPr lang="en-US" dirty="0" smtClean="0">
                <a:solidFill>
                  <a:srgbClr val="0070C0"/>
                </a:solidFill>
              </a:rPr>
              <a:t>  PEDAGOGIA</a:t>
            </a:r>
            <a:endParaRPr lang="en-US" dirty="0">
              <a:solidFill>
                <a:srgbClr val="0070C0"/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54538181"/>
              </p:ext>
            </p:extLst>
          </p:nvPr>
        </p:nvGraphicFramePr>
        <p:xfrm>
          <a:off x="560511" y="1700809"/>
          <a:ext cx="8928993" cy="4471214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3380523"/>
                <a:gridCol w="1861126"/>
                <a:gridCol w="1918080"/>
                <a:gridCol w="1769264"/>
              </a:tblGrid>
              <a:tr h="682436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IES</a:t>
                      </a:r>
                      <a:endParaRPr lang="en-US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PRESENCIAL</a:t>
                      </a:r>
                    </a:p>
                    <a:p>
                      <a:pPr algn="ctr"/>
                      <a:r>
                        <a:rPr lang="en-US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DIURNO</a:t>
                      </a:r>
                      <a:endParaRPr lang="en-US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PRESENCIAL</a:t>
                      </a:r>
                    </a:p>
                    <a:p>
                      <a:pPr algn="ctr"/>
                      <a:r>
                        <a:rPr lang="en-US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NOTURNO</a:t>
                      </a:r>
                      <a:endParaRPr lang="en-US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EaD</a:t>
                      </a:r>
                      <a:endParaRPr lang="en-US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 marL="99060" marR="99060"/>
                </a:tc>
              </a:tr>
              <a:tr h="877417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Federal</a:t>
                      </a:r>
                      <a:r>
                        <a:rPr lang="en-US" sz="2400" baseline="0" dirty="0" smtClean="0"/>
                        <a:t> – </a:t>
                      </a:r>
                      <a:r>
                        <a:rPr lang="en-US" sz="2400" baseline="0" dirty="0" err="1" smtClean="0"/>
                        <a:t>Região</a:t>
                      </a:r>
                      <a:r>
                        <a:rPr lang="en-US" sz="2400" baseline="0" dirty="0" smtClean="0"/>
                        <a:t> Centro-</a:t>
                      </a:r>
                      <a:r>
                        <a:rPr lang="en-US" sz="2400" baseline="0" dirty="0" err="1" smtClean="0"/>
                        <a:t>Oeste</a:t>
                      </a:r>
                      <a:endParaRPr lang="en-US" sz="2400" dirty="0"/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24,2</a:t>
                      </a:r>
                      <a:endParaRPr lang="en-US" sz="2400" dirty="0"/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20,2</a:t>
                      </a:r>
                      <a:endParaRPr lang="en-US" sz="2400" dirty="0"/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4,5</a:t>
                      </a:r>
                      <a:r>
                        <a:rPr lang="en-US" sz="2400" baseline="0" dirty="0" smtClean="0"/>
                        <a:t> a </a:t>
                      </a:r>
                      <a:r>
                        <a:rPr lang="en-US" sz="2400" dirty="0" smtClean="0"/>
                        <a:t>12,8</a:t>
                      </a:r>
                      <a:endParaRPr lang="en-US" sz="2400" dirty="0"/>
                    </a:p>
                  </a:txBody>
                  <a:tcPr marL="99060" marR="99060"/>
                </a:tc>
              </a:tr>
              <a:tr h="777987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Federal</a:t>
                      </a:r>
                      <a:r>
                        <a:rPr lang="en-US" sz="2400" baseline="0" dirty="0" smtClean="0"/>
                        <a:t> – </a:t>
                      </a:r>
                      <a:r>
                        <a:rPr lang="en-US" sz="2400" baseline="0" dirty="0" err="1" smtClean="0"/>
                        <a:t>Região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Sudeste</a:t>
                      </a:r>
                      <a:endParaRPr lang="en-US" sz="2400" dirty="0"/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15,1</a:t>
                      </a:r>
                      <a:endParaRPr lang="en-US" sz="2400" dirty="0"/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22,6</a:t>
                      </a:r>
                      <a:endParaRPr lang="en-US" sz="2400" dirty="0"/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6,2</a:t>
                      </a:r>
                      <a:r>
                        <a:rPr lang="en-US" sz="2400" baseline="0" dirty="0" smtClean="0"/>
                        <a:t> a 13,4</a:t>
                      </a:r>
                      <a:endParaRPr lang="en-US" sz="2400" dirty="0"/>
                    </a:p>
                  </a:txBody>
                  <a:tcPr marL="99060" marR="99060"/>
                </a:tc>
              </a:tr>
              <a:tr h="777987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Federal – </a:t>
                      </a:r>
                      <a:r>
                        <a:rPr lang="en-US" sz="2400" dirty="0" err="1" smtClean="0"/>
                        <a:t>Região</a:t>
                      </a:r>
                      <a:r>
                        <a:rPr lang="en-US" sz="2400" dirty="0" smtClean="0"/>
                        <a:t> </a:t>
                      </a:r>
                      <a:r>
                        <a:rPr lang="en-US" sz="2400" dirty="0" err="1" smtClean="0"/>
                        <a:t>Nordeste</a:t>
                      </a:r>
                      <a:endParaRPr lang="en-US" sz="2400" dirty="0"/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2,7</a:t>
                      </a:r>
                      <a:endParaRPr lang="en-US" sz="2400" dirty="0"/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3,3</a:t>
                      </a:r>
                      <a:endParaRPr lang="en-US" sz="2400" dirty="0"/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3,5 a 11,9</a:t>
                      </a:r>
                      <a:endParaRPr lang="en-US" sz="2400" dirty="0"/>
                    </a:p>
                  </a:txBody>
                  <a:tcPr marL="99060" marR="99060"/>
                </a:tc>
              </a:tr>
              <a:tr h="487454">
                <a:tc>
                  <a:txBody>
                    <a:bodyPr/>
                    <a:lstStyle/>
                    <a:p>
                      <a:r>
                        <a:rPr lang="en-US" sz="2400" dirty="0" err="1" smtClean="0"/>
                        <a:t>Estadual</a:t>
                      </a:r>
                      <a:r>
                        <a:rPr lang="en-US" sz="2400" dirty="0" smtClean="0"/>
                        <a:t> – </a:t>
                      </a:r>
                      <a:r>
                        <a:rPr lang="en-US" sz="2400" dirty="0" err="1" smtClean="0"/>
                        <a:t>Região</a:t>
                      </a:r>
                      <a:r>
                        <a:rPr lang="en-US" sz="2400" dirty="0" smtClean="0"/>
                        <a:t> </a:t>
                      </a:r>
                      <a:r>
                        <a:rPr lang="en-US" sz="2400" dirty="0" err="1" smtClean="0"/>
                        <a:t>Sul</a:t>
                      </a:r>
                      <a:endParaRPr lang="en-US" sz="2400" dirty="0"/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4,2</a:t>
                      </a:r>
                      <a:endParaRPr lang="en-US" sz="2400" dirty="0"/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3,8</a:t>
                      </a:r>
                      <a:endParaRPr lang="en-US" sz="2400" dirty="0"/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0,9</a:t>
                      </a:r>
                      <a:r>
                        <a:rPr lang="en-US" sz="2400" baseline="0" dirty="0" smtClean="0"/>
                        <a:t> a 4,8</a:t>
                      </a:r>
                      <a:endParaRPr lang="en-US" sz="2400" dirty="0"/>
                    </a:p>
                  </a:txBody>
                  <a:tcPr marL="99060" marR="99060"/>
                </a:tc>
              </a:tr>
              <a:tr h="777987">
                <a:tc>
                  <a:txBody>
                    <a:bodyPr/>
                    <a:lstStyle/>
                    <a:p>
                      <a:r>
                        <a:rPr lang="en-US" sz="2400" dirty="0" err="1" smtClean="0"/>
                        <a:t>Estadual</a:t>
                      </a:r>
                      <a:r>
                        <a:rPr lang="en-US" sz="2400" baseline="0" dirty="0" smtClean="0"/>
                        <a:t> – </a:t>
                      </a:r>
                      <a:r>
                        <a:rPr lang="en-US" sz="2400" baseline="0" dirty="0" err="1" smtClean="0"/>
                        <a:t>Região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Sudeste</a:t>
                      </a:r>
                      <a:endParaRPr lang="en-US" sz="2400" dirty="0"/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1,8</a:t>
                      </a:r>
                      <a:endParaRPr lang="en-US" sz="2400" dirty="0"/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3,9</a:t>
                      </a:r>
                      <a:endParaRPr lang="en-US" sz="2400" dirty="0"/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5,9</a:t>
                      </a:r>
                      <a:endParaRPr lang="en-US" sz="2400" dirty="0"/>
                    </a:p>
                  </a:txBody>
                  <a:tcPr marL="99060" marR="9906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660657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3844" y="214290"/>
            <a:ext cx="8915400" cy="1143000"/>
          </a:xfrm>
        </p:spPr>
        <p:txBody>
          <a:bodyPr/>
          <a:lstStyle/>
          <a:p>
            <a:r>
              <a:rPr lang="en-US" b="1" dirty="0" err="1">
                <a:solidFill>
                  <a:srgbClr val="0070C0"/>
                </a:solidFill>
              </a:rPr>
              <a:t>Desafios</a:t>
            </a:r>
            <a:r>
              <a:rPr lang="en-US" b="1" dirty="0">
                <a:solidFill>
                  <a:srgbClr val="0070C0"/>
                </a:solidFill>
              </a:rPr>
              <a:t> e </a:t>
            </a:r>
            <a:r>
              <a:rPr lang="en-US" b="1" dirty="0" err="1">
                <a:solidFill>
                  <a:srgbClr val="0070C0"/>
                </a:solidFill>
              </a:rPr>
              <a:t>Perspectivas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buFont typeface="Wingdings" charset="2"/>
              <a:buChar char="Ø"/>
            </a:pPr>
            <a:endParaRPr lang="en-US" dirty="0" smtClean="0"/>
          </a:p>
          <a:p>
            <a:pPr algn="just">
              <a:buFont typeface="Wingdings" charset="2"/>
              <a:buChar char="Ø"/>
            </a:pPr>
            <a:endParaRPr lang="en-US" dirty="0"/>
          </a:p>
          <a:p>
            <a:pPr algn="just"/>
            <a:r>
              <a:rPr lang="en-US" dirty="0" err="1" smtClean="0"/>
              <a:t>Analisar</a:t>
            </a:r>
            <a:r>
              <a:rPr lang="en-US" dirty="0" smtClean="0"/>
              <a:t> o </a:t>
            </a:r>
            <a:r>
              <a:rPr lang="en-US" dirty="0" err="1" smtClean="0"/>
              <a:t>número</a:t>
            </a:r>
            <a:r>
              <a:rPr lang="en-US" dirty="0" smtClean="0"/>
              <a:t> de </a:t>
            </a:r>
            <a:r>
              <a:rPr lang="en-US" dirty="0" err="1" smtClean="0"/>
              <a:t>alunos</a:t>
            </a:r>
            <a:r>
              <a:rPr lang="en-US" dirty="0" smtClean="0"/>
              <a:t> </a:t>
            </a:r>
            <a:r>
              <a:rPr lang="en-US" dirty="0" err="1" smtClean="0"/>
              <a:t>matriculados</a:t>
            </a:r>
            <a:r>
              <a:rPr lang="en-US" dirty="0" smtClean="0"/>
              <a:t> </a:t>
            </a:r>
            <a:r>
              <a:rPr lang="en-US" dirty="0" err="1" smtClean="0"/>
              <a:t>nos</a:t>
            </a:r>
            <a:r>
              <a:rPr lang="en-US" dirty="0" smtClean="0"/>
              <a:t> </a:t>
            </a:r>
            <a:r>
              <a:rPr lang="en-US" dirty="0" err="1" smtClean="0"/>
              <a:t>cursos</a:t>
            </a:r>
            <a:r>
              <a:rPr lang="en-US" dirty="0" smtClean="0"/>
              <a:t> de </a:t>
            </a:r>
            <a:r>
              <a:rPr lang="en-US" dirty="0" err="1" smtClean="0"/>
              <a:t>graduação</a:t>
            </a:r>
            <a:r>
              <a:rPr lang="en-US" dirty="0" smtClean="0"/>
              <a:t> e </a:t>
            </a:r>
            <a:r>
              <a:rPr lang="en-US" dirty="0" err="1" smtClean="0"/>
              <a:t>pós-graduação</a:t>
            </a:r>
            <a:r>
              <a:rPr lang="en-US" dirty="0" smtClean="0"/>
              <a:t> </a:t>
            </a:r>
            <a:r>
              <a:rPr lang="en-US" dirty="0" err="1" smtClean="0"/>
              <a:t>ofertado</a:t>
            </a:r>
            <a:r>
              <a:rPr lang="en-US" dirty="0" smtClean="0"/>
              <a:t> </a:t>
            </a:r>
            <a:r>
              <a:rPr lang="en-US" dirty="0" err="1" smtClean="0"/>
              <a:t>na</a:t>
            </a:r>
            <a:r>
              <a:rPr lang="en-US" dirty="0" smtClean="0"/>
              <a:t> </a:t>
            </a:r>
            <a:r>
              <a:rPr lang="en-US" dirty="0" err="1" smtClean="0"/>
              <a:t>modalidade</a:t>
            </a:r>
            <a:r>
              <a:rPr lang="en-US" dirty="0" smtClean="0"/>
              <a:t> a </a:t>
            </a:r>
            <a:r>
              <a:rPr lang="en-US" dirty="0" err="1" smtClean="0"/>
              <a:t>distância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80753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Gráfico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83471492"/>
              </p:ext>
            </p:extLst>
          </p:nvPr>
        </p:nvGraphicFramePr>
        <p:xfrm>
          <a:off x="0" y="0"/>
          <a:ext cx="9906000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5962009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Gráfico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52095154"/>
              </p:ext>
            </p:extLst>
          </p:nvPr>
        </p:nvGraphicFramePr>
        <p:xfrm>
          <a:off x="0" y="0"/>
          <a:ext cx="9906000" cy="65253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2738361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/>
          <p:cNvSpPr/>
          <p:nvPr/>
        </p:nvSpPr>
        <p:spPr>
          <a:xfrm>
            <a:off x="7762860" y="2214554"/>
            <a:ext cx="1000132" cy="428628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CaixaDeTexto 4"/>
          <p:cNvSpPr txBox="1"/>
          <p:nvPr/>
        </p:nvSpPr>
        <p:spPr>
          <a:xfrm>
            <a:off x="6691290" y="2285992"/>
            <a:ext cx="321471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500" b="1" dirty="0" smtClean="0"/>
              <a:t>OUTROS:</a:t>
            </a:r>
          </a:p>
          <a:p>
            <a:pPr algn="just"/>
            <a:endParaRPr lang="pt-BR" sz="1500" dirty="0" smtClean="0"/>
          </a:p>
          <a:p>
            <a:pPr algn="just">
              <a:buFont typeface="Arial" pitchFamily="34" charset="0"/>
              <a:buChar char="•"/>
            </a:pPr>
            <a:r>
              <a:rPr lang="pt-BR" sz="1500" dirty="0" smtClean="0"/>
              <a:t>Ainda não oferece na modalidade EAD.</a:t>
            </a:r>
          </a:p>
          <a:p>
            <a:pPr algn="just">
              <a:buFont typeface="Arial" pitchFamily="34" charset="0"/>
              <a:buChar char="•"/>
            </a:pPr>
            <a:r>
              <a:rPr lang="pt-BR" sz="1500" dirty="0" smtClean="0"/>
              <a:t>A IES não possui EAD</a:t>
            </a:r>
          </a:p>
          <a:p>
            <a:pPr algn="just">
              <a:buFont typeface="Arial" pitchFamily="34" charset="0"/>
              <a:buChar char="•"/>
            </a:pPr>
            <a:r>
              <a:rPr lang="pt-BR" sz="1500" dirty="0" smtClean="0"/>
              <a:t>Necessidade de Institucionalização da EAD na UESB</a:t>
            </a:r>
          </a:p>
          <a:p>
            <a:pPr algn="just">
              <a:buFont typeface="Arial" pitchFamily="34" charset="0"/>
              <a:buChar char="•"/>
            </a:pPr>
            <a:r>
              <a:rPr lang="pt-BR" sz="1500" dirty="0" smtClean="0"/>
              <a:t>Maior apoio institucional</a:t>
            </a:r>
          </a:p>
          <a:p>
            <a:pPr algn="just">
              <a:buFont typeface="Arial" pitchFamily="34" charset="0"/>
              <a:buChar char="•"/>
            </a:pPr>
            <a:r>
              <a:rPr lang="pt-BR" sz="1500" dirty="0" smtClean="0"/>
              <a:t>Atualização de conteúdos</a:t>
            </a:r>
          </a:p>
          <a:p>
            <a:pPr algn="just">
              <a:buFont typeface="Arial" pitchFamily="34" charset="0"/>
              <a:buChar char="•"/>
            </a:pPr>
            <a:r>
              <a:rPr lang="pt-BR" sz="1500" dirty="0" smtClean="0"/>
              <a:t>Orçamento próprio para </a:t>
            </a:r>
            <a:r>
              <a:rPr lang="pt-BR" sz="1500" dirty="0" err="1" smtClean="0"/>
              <a:t>EaD</a:t>
            </a:r>
            <a:endParaRPr lang="pt-BR" sz="1500" dirty="0" smtClean="0"/>
          </a:p>
          <a:p>
            <a:pPr algn="just">
              <a:buFont typeface="Arial" pitchFamily="34" charset="0"/>
              <a:buChar char="•"/>
            </a:pPr>
            <a:r>
              <a:rPr lang="pt-BR" sz="1500" dirty="0" smtClean="0"/>
              <a:t>Estamos em processo de adesão a UAB junto ao Fórum Estadual e definição dos cursos EAD</a:t>
            </a:r>
          </a:p>
          <a:p>
            <a:pPr algn="just">
              <a:buFont typeface="Arial" pitchFamily="34" charset="0"/>
              <a:buChar char="•"/>
            </a:pPr>
            <a:r>
              <a:rPr lang="pt-BR" sz="1500" dirty="0" smtClean="0"/>
              <a:t>Credenciamento junto ao MEC/UAB</a:t>
            </a:r>
          </a:p>
          <a:p>
            <a:pPr algn="just">
              <a:buFont typeface="Arial" pitchFamily="34" charset="0"/>
              <a:buChar char="•"/>
            </a:pPr>
            <a:r>
              <a:rPr lang="pt-BR" sz="1500" dirty="0" smtClean="0"/>
              <a:t>infraestrutura física</a:t>
            </a:r>
          </a:p>
          <a:p>
            <a:endParaRPr lang="pt-BR" sz="1500" dirty="0"/>
          </a:p>
        </p:txBody>
      </p:sp>
      <p:graphicFrame>
        <p:nvGraphicFramePr>
          <p:cNvPr id="8" name="Gráfico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40546053"/>
              </p:ext>
            </p:extLst>
          </p:nvPr>
        </p:nvGraphicFramePr>
        <p:xfrm>
          <a:off x="344488" y="764704"/>
          <a:ext cx="6346802" cy="53069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7629154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>
                <a:solidFill>
                  <a:srgbClr val="0070C0"/>
                </a:solidFill>
              </a:rPr>
              <a:t>Uma </a:t>
            </a:r>
            <a:r>
              <a:rPr lang="en-US" sz="3600" dirty="0" err="1" smtClean="0">
                <a:solidFill>
                  <a:srgbClr val="0070C0"/>
                </a:solidFill>
              </a:rPr>
              <a:t>necessidade</a:t>
            </a:r>
            <a:r>
              <a:rPr lang="en-US" sz="3600" dirty="0" smtClean="0">
                <a:solidFill>
                  <a:srgbClr val="0070C0"/>
                </a:solidFill>
              </a:rPr>
              <a:t>: o </a:t>
            </a:r>
            <a:r>
              <a:rPr lang="en-US" sz="3600" dirty="0" err="1">
                <a:solidFill>
                  <a:srgbClr val="0070C0"/>
                </a:solidFill>
              </a:rPr>
              <a:t>a</a:t>
            </a:r>
            <a:r>
              <a:rPr lang="en-US" sz="3600" dirty="0" err="1" smtClean="0">
                <a:solidFill>
                  <a:srgbClr val="0070C0"/>
                </a:solidFill>
              </a:rPr>
              <a:t>umento</a:t>
            </a:r>
            <a:r>
              <a:rPr lang="en-US" sz="3600" dirty="0" smtClean="0">
                <a:solidFill>
                  <a:srgbClr val="0070C0"/>
                </a:solidFill>
              </a:rPr>
              <a:t> de </a:t>
            </a:r>
            <a:r>
              <a:rPr lang="en-US" sz="3600" dirty="0" err="1" smtClean="0">
                <a:solidFill>
                  <a:srgbClr val="0070C0"/>
                </a:solidFill>
              </a:rPr>
              <a:t>vagas</a:t>
            </a:r>
            <a:r>
              <a:rPr lang="en-US" sz="3600" dirty="0" smtClean="0">
                <a:solidFill>
                  <a:srgbClr val="0070C0"/>
                </a:solidFill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</a:rPr>
              <a:t>públicas</a:t>
            </a:r>
            <a:r>
              <a:rPr lang="en-US" sz="3600" dirty="0" smtClean="0">
                <a:solidFill>
                  <a:srgbClr val="0070C0"/>
                </a:solidFill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</a:rPr>
              <a:t>na</a:t>
            </a:r>
            <a:r>
              <a:rPr lang="en-US" sz="3600" dirty="0" smtClean="0">
                <a:solidFill>
                  <a:srgbClr val="0070C0"/>
                </a:solidFill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</a:rPr>
              <a:t>graduação</a:t>
            </a:r>
            <a:r>
              <a:rPr lang="en-US" sz="3600" dirty="0" smtClean="0">
                <a:solidFill>
                  <a:srgbClr val="0070C0"/>
                </a:solidFill>
              </a:rPr>
              <a:t>…</a:t>
            </a:r>
            <a:endParaRPr lang="en-US" sz="3600" dirty="0">
              <a:solidFill>
                <a:srgbClr val="0070C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sz="3600" dirty="0" smtClean="0"/>
          </a:p>
          <a:p>
            <a:pPr algn="just"/>
            <a:r>
              <a:rPr lang="en-US" sz="3600" dirty="0" err="1" smtClean="0"/>
              <a:t>Existe</a:t>
            </a:r>
            <a:r>
              <a:rPr lang="en-US" sz="3600" dirty="0" smtClean="0"/>
              <a:t> </a:t>
            </a:r>
            <a:r>
              <a:rPr lang="en-US" sz="3600" dirty="0" err="1" smtClean="0"/>
              <a:t>reconhecimento</a:t>
            </a:r>
            <a:r>
              <a:rPr lang="en-US" sz="3600" dirty="0" smtClean="0"/>
              <a:t>, </a:t>
            </a:r>
            <a:r>
              <a:rPr lang="en-US" sz="3600" dirty="0" err="1" smtClean="0"/>
              <a:t>por</a:t>
            </a:r>
            <a:r>
              <a:rPr lang="en-US" sz="3600" dirty="0" smtClean="0"/>
              <a:t> parte do </a:t>
            </a:r>
            <a:r>
              <a:rPr lang="en-US" sz="3600" dirty="0" err="1" smtClean="0"/>
              <a:t>Ministério</a:t>
            </a:r>
            <a:r>
              <a:rPr lang="en-US" sz="3600" dirty="0" smtClean="0"/>
              <a:t> da </a:t>
            </a:r>
            <a:r>
              <a:rPr lang="en-US" sz="3600" dirty="0" err="1" smtClean="0"/>
              <a:t>Educação</a:t>
            </a:r>
            <a:r>
              <a:rPr lang="en-US" sz="3600" dirty="0" smtClean="0"/>
              <a:t>, </a:t>
            </a:r>
            <a:r>
              <a:rPr lang="en-US" sz="3600" dirty="0" err="1" smtClean="0"/>
              <a:t>que</a:t>
            </a:r>
            <a:r>
              <a:rPr lang="en-US" sz="3600" dirty="0" smtClean="0"/>
              <a:t> a EAD </a:t>
            </a:r>
            <a:r>
              <a:rPr lang="en-US" sz="3600" dirty="0" err="1" smtClean="0"/>
              <a:t>é</a:t>
            </a:r>
            <a:r>
              <a:rPr lang="en-US" sz="3600" dirty="0" smtClean="0"/>
              <a:t> </a:t>
            </a:r>
            <a:r>
              <a:rPr lang="en-US" sz="3600" dirty="0" err="1" smtClean="0"/>
              <a:t>uma</a:t>
            </a:r>
            <a:r>
              <a:rPr lang="en-US" sz="3600" dirty="0" smtClean="0"/>
              <a:t> </a:t>
            </a:r>
            <a:r>
              <a:rPr lang="en-US" sz="3600" dirty="0" err="1" smtClean="0"/>
              <a:t>opção</a:t>
            </a:r>
            <a:r>
              <a:rPr lang="en-US" sz="3600" dirty="0" smtClean="0"/>
              <a:t> </a:t>
            </a:r>
            <a:r>
              <a:rPr lang="en-US" sz="3600" dirty="0" err="1" smtClean="0"/>
              <a:t>viável</a:t>
            </a:r>
            <a:r>
              <a:rPr lang="en-US" sz="3600" dirty="0" smtClean="0"/>
              <a:t>  </a:t>
            </a:r>
            <a:r>
              <a:rPr lang="en-US" sz="3600" dirty="0" err="1" smtClean="0"/>
              <a:t>para</a:t>
            </a:r>
            <a:r>
              <a:rPr lang="en-US" sz="3600" dirty="0" smtClean="0"/>
              <a:t> o </a:t>
            </a:r>
            <a:r>
              <a:rPr lang="en-US" sz="3600" dirty="0" err="1" smtClean="0"/>
              <a:t>ensino</a:t>
            </a:r>
            <a:r>
              <a:rPr lang="en-US" sz="3600" dirty="0" smtClean="0"/>
              <a:t> superior </a:t>
            </a:r>
            <a:r>
              <a:rPr lang="en-US" sz="3600" dirty="0" err="1" smtClean="0"/>
              <a:t>público</a:t>
            </a:r>
            <a:r>
              <a:rPr lang="en-US" sz="3600" dirty="0" smtClean="0"/>
              <a:t> e de </a:t>
            </a:r>
            <a:r>
              <a:rPr lang="en-US" sz="3600" dirty="0" err="1" smtClean="0"/>
              <a:t>qualidade</a:t>
            </a:r>
            <a:r>
              <a:rPr lang="en-US" sz="3600" dirty="0" smtClean="0"/>
              <a:t>. Mas </a:t>
            </a:r>
            <a:r>
              <a:rPr lang="en-US" sz="3600" dirty="0" err="1" smtClean="0"/>
              <a:t>isto</a:t>
            </a:r>
            <a:r>
              <a:rPr lang="en-US" sz="3600" dirty="0" smtClean="0"/>
              <a:t> </a:t>
            </a:r>
            <a:r>
              <a:rPr lang="en-US" sz="3600" dirty="0" err="1" smtClean="0"/>
              <a:t>requer</a:t>
            </a:r>
            <a:r>
              <a:rPr lang="en-US" sz="3600" dirty="0" smtClean="0"/>
              <a:t> </a:t>
            </a:r>
            <a:r>
              <a:rPr lang="en-US" sz="3600" dirty="0" err="1" smtClean="0"/>
              <a:t>uma</a:t>
            </a:r>
            <a:r>
              <a:rPr lang="en-US" sz="3600" dirty="0" smtClean="0"/>
              <a:t> </a:t>
            </a:r>
            <a:r>
              <a:rPr lang="en-US" sz="3600" dirty="0" err="1" smtClean="0"/>
              <a:t>ação</a:t>
            </a:r>
            <a:r>
              <a:rPr lang="en-US" sz="3600" dirty="0" smtClean="0"/>
              <a:t> </a:t>
            </a:r>
            <a:r>
              <a:rPr lang="en-US" sz="3600" dirty="0" err="1" smtClean="0"/>
              <a:t>coletiva</a:t>
            </a:r>
            <a:r>
              <a:rPr lang="en-US" sz="3600" dirty="0" smtClean="0"/>
              <a:t>, um </a:t>
            </a:r>
            <a:r>
              <a:rPr lang="en-US" sz="3600" dirty="0" err="1"/>
              <a:t>t</a:t>
            </a:r>
            <a:r>
              <a:rPr lang="en-US" sz="3600" dirty="0" err="1" smtClean="0"/>
              <a:t>rabalho</a:t>
            </a:r>
            <a:r>
              <a:rPr lang="en-US" sz="3600" dirty="0" smtClean="0"/>
              <a:t> </a:t>
            </a:r>
            <a:r>
              <a:rPr lang="en-US" sz="3600" dirty="0" err="1" smtClean="0"/>
              <a:t>em</a:t>
            </a:r>
            <a:r>
              <a:rPr lang="en-US" sz="3600" dirty="0" smtClean="0"/>
              <a:t> </a:t>
            </a:r>
            <a:r>
              <a:rPr lang="en-US" sz="3600" dirty="0" err="1" smtClean="0"/>
              <a:t>rede</a:t>
            </a:r>
            <a:r>
              <a:rPr lang="en-US" sz="3600" smtClean="0"/>
              <a:t>… 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0973412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2"/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472" y="260648"/>
            <a:ext cx="4138965" cy="271219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1120" y="2901359"/>
            <a:ext cx="2679349" cy="146531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0512" y="4292020"/>
            <a:ext cx="2433649" cy="20581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23126" y="2584828"/>
            <a:ext cx="2302523" cy="218863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03318" y="-1"/>
            <a:ext cx="2662787" cy="229208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00537" y="5029380"/>
            <a:ext cx="3925710" cy="132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3213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1710" y="476672"/>
            <a:ext cx="2592423" cy="257397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5874" y="3573016"/>
            <a:ext cx="4704097" cy="2575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3066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70C0"/>
                </a:solidFill>
              </a:rPr>
              <a:t>FÓRUM NACIONAL DE COORDENADORES UAB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algn="just"/>
            <a:r>
              <a:rPr lang="en-US" dirty="0" err="1" smtClean="0"/>
              <a:t>Integrado</a:t>
            </a:r>
            <a:r>
              <a:rPr lang="en-US" dirty="0" smtClean="0"/>
              <a:t> </a:t>
            </a:r>
            <a:r>
              <a:rPr lang="en-US" dirty="0" err="1" smtClean="0"/>
              <a:t>pelos</a:t>
            </a:r>
            <a:r>
              <a:rPr lang="en-US" dirty="0" smtClean="0"/>
              <a:t> </a:t>
            </a:r>
            <a:r>
              <a:rPr lang="en-US" dirty="0" err="1" smtClean="0"/>
              <a:t>coordenadores</a:t>
            </a:r>
            <a:r>
              <a:rPr lang="en-US" dirty="0" smtClean="0"/>
              <a:t> UAB e </a:t>
            </a:r>
            <a:r>
              <a:rPr lang="en-US" dirty="0" err="1" smtClean="0"/>
              <a:t>seus</a:t>
            </a:r>
            <a:r>
              <a:rPr lang="en-US" dirty="0" smtClean="0"/>
              <a:t> </a:t>
            </a:r>
            <a:r>
              <a:rPr lang="en-US" dirty="0" err="1" smtClean="0"/>
              <a:t>adjuntos</a:t>
            </a:r>
            <a:r>
              <a:rPr lang="en-US" dirty="0" smtClean="0"/>
              <a:t> </a:t>
            </a:r>
          </a:p>
          <a:p>
            <a:pPr algn="just"/>
            <a:r>
              <a:rPr lang="en-US" dirty="0" smtClean="0"/>
              <a:t>O </a:t>
            </a:r>
            <a:r>
              <a:rPr lang="en-US" dirty="0" err="1" smtClean="0"/>
              <a:t>Fórum</a:t>
            </a:r>
            <a:r>
              <a:rPr lang="en-US" dirty="0" smtClean="0"/>
              <a:t> </a:t>
            </a:r>
            <a:r>
              <a:rPr lang="en-US" dirty="0" err="1" smtClean="0"/>
              <a:t>é</a:t>
            </a:r>
            <a:r>
              <a:rPr lang="en-US" dirty="0" smtClean="0"/>
              <a:t> </a:t>
            </a:r>
            <a:r>
              <a:rPr lang="en-US" dirty="0" err="1" smtClean="0"/>
              <a:t>presidido</a:t>
            </a:r>
            <a:r>
              <a:rPr lang="en-US" dirty="0" smtClean="0"/>
              <a:t> </a:t>
            </a:r>
            <a:r>
              <a:rPr lang="en-US" dirty="0" err="1" smtClean="0"/>
              <a:t>por</a:t>
            </a:r>
            <a:r>
              <a:rPr lang="en-US" dirty="0" smtClean="0"/>
              <a:t> </a:t>
            </a:r>
            <a:r>
              <a:rPr lang="en-US" dirty="0" err="1" smtClean="0"/>
              <a:t>representantes</a:t>
            </a:r>
            <a:r>
              <a:rPr lang="en-US" dirty="0" smtClean="0"/>
              <a:t> dos </a:t>
            </a:r>
            <a:r>
              <a:rPr lang="en-US" dirty="0" err="1" smtClean="0"/>
              <a:t>três</a:t>
            </a:r>
            <a:r>
              <a:rPr lang="en-US" dirty="0" smtClean="0"/>
              <a:t> </a:t>
            </a:r>
            <a:r>
              <a:rPr lang="en-US" dirty="0" err="1" smtClean="0"/>
              <a:t>segmentos</a:t>
            </a:r>
            <a:r>
              <a:rPr lang="en-US" dirty="0" smtClean="0"/>
              <a:t> (</a:t>
            </a:r>
            <a:r>
              <a:rPr lang="en-US" dirty="0" err="1" smtClean="0"/>
              <a:t>estadual</a:t>
            </a:r>
            <a:r>
              <a:rPr lang="en-US" dirty="0" smtClean="0"/>
              <a:t>, federal e </a:t>
            </a:r>
            <a:r>
              <a:rPr lang="en-US" dirty="0" err="1" smtClean="0"/>
              <a:t>institutos</a:t>
            </a:r>
            <a:r>
              <a:rPr lang="en-US" dirty="0" smtClean="0"/>
              <a:t>). </a:t>
            </a:r>
            <a:r>
              <a:rPr lang="en-US" dirty="0" err="1" smtClean="0"/>
              <a:t>Além</a:t>
            </a:r>
            <a:r>
              <a:rPr lang="en-US" dirty="0" smtClean="0"/>
              <a:t> </a:t>
            </a:r>
            <a:r>
              <a:rPr lang="en-US" dirty="0" err="1" smtClean="0"/>
              <a:t>disto</a:t>
            </a:r>
            <a:r>
              <a:rPr lang="en-US" dirty="0" smtClean="0"/>
              <a:t>, o </a:t>
            </a:r>
            <a:r>
              <a:rPr lang="en-US" dirty="0" err="1" smtClean="0"/>
              <a:t>fórum</a:t>
            </a:r>
            <a:r>
              <a:rPr lang="en-US" dirty="0" smtClean="0"/>
              <a:t> </a:t>
            </a:r>
            <a:r>
              <a:rPr lang="en-US" dirty="0" err="1" smtClean="0"/>
              <a:t>conta</a:t>
            </a:r>
            <a:r>
              <a:rPr lang="en-US" dirty="0" smtClean="0"/>
              <a:t> com um </a:t>
            </a:r>
            <a:r>
              <a:rPr lang="en-US" dirty="0" err="1" smtClean="0"/>
              <a:t>grupo</a:t>
            </a:r>
            <a:r>
              <a:rPr lang="en-US" dirty="0" smtClean="0"/>
              <a:t> de </a:t>
            </a:r>
            <a:r>
              <a:rPr lang="en-US" dirty="0" err="1" smtClean="0"/>
              <a:t>conselheiros</a:t>
            </a:r>
            <a:r>
              <a:rPr lang="en-US" dirty="0" smtClean="0"/>
              <a:t> </a:t>
            </a:r>
            <a:r>
              <a:rPr lang="en-US" dirty="0" err="1" smtClean="0"/>
              <a:t>que</a:t>
            </a:r>
            <a:r>
              <a:rPr lang="en-US" dirty="0" smtClean="0"/>
              <a:t> </a:t>
            </a:r>
            <a:r>
              <a:rPr lang="en-US" dirty="0" err="1" smtClean="0"/>
              <a:t>trabalham</a:t>
            </a:r>
            <a:r>
              <a:rPr lang="en-US" dirty="0" smtClean="0"/>
              <a:t> com </a:t>
            </a:r>
            <a:r>
              <a:rPr lang="en-US" dirty="0" err="1" smtClean="0"/>
              <a:t>temas</a:t>
            </a:r>
            <a:r>
              <a:rPr lang="en-US" dirty="0" smtClean="0"/>
              <a:t> </a:t>
            </a:r>
            <a:r>
              <a:rPr lang="en-US" dirty="0" err="1" smtClean="0"/>
              <a:t>prioritários</a:t>
            </a:r>
            <a:r>
              <a:rPr lang="en-US" dirty="0" smtClean="0"/>
              <a:t>: CURSOS, POLOS, MATERIAL DIDÁTICO, INSTITUCIONALIZAÇÃO, FINANCIAMENTO E INOVAÇÕES TECNOLÓGICAS</a:t>
            </a:r>
          </a:p>
          <a:p>
            <a:pPr algn="just"/>
            <a:endParaRPr lang="en-US" dirty="0" smtClean="0"/>
          </a:p>
          <a:p>
            <a:r>
              <a:rPr lang="en-US" dirty="0" err="1" smtClean="0"/>
              <a:t>Presidência</a:t>
            </a:r>
            <a:r>
              <a:rPr lang="en-US" dirty="0" smtClean="0"/>
              <a:t> do </a:t>
            </a:r>
            <a:r>
              <a:rPr lang="en-US" dirty="0" err="1" smtClean="0"/>
              <a:t>Fórum</a:t>
            </a:r>
            <a:r>
              <a:rPr lang="en-US" dirty="0" smtClean="0"/>
              <a:t>: Maria Luisa Furlan Costa (UEM)</a:t>
            </a:r>
          </a:p>
          <a:p>
            <a:endParaRPr lang="en-US" dirty="0" smtClean="0"/>
          </a:p>
          <a:p>
            <a:pPr algn="just"/>
            <a:r>
              <a:rPr lang="en-US" dirty="0" err="1" smtClean="0"/>
              <a:t>Inovações</a:t>
            </a:r>
            <a:r>
              <a:rPr lang="en-US" dirty="0" smtClean="0"/>
              <a:t> </a:t>
            </a:r>
            <a:r>
              <a:rPr lang="en-US" dirty="0" err="1" smtClean="0"/>
              <a:t>Tecnológicas</a:t>
            </a:r>
            <a:r>
              <a:rPr lang="en-US" dirty="0" smtClean="0"/>
              <a:t> (Klaus </a:t>
            </a:r>
            <a:r>
              <a:rPr lang="en-US" dirty="0" err="1" smtClean="0"/>
              <a:t>Schl</a:t>
            </a:r>
            <a:r>
              <a:rPr lang="en-US" dirty="0" err="1" smtClean="0"/>
              <a:t>ü</a:t>
            </a:r>
            <a:r>
              <a:rPr lang="en-US" dirty="0" err="1" smtClean="0"/>
              <a:t>nzen</a:t>
            </a:r>
            <a:r>
              <a:rPr lang="en-US" dirty="0" smtClean="0"/>
              <a:t> </a:t>
            </a:r>
            <a:r>
              <a:rPr lang="en-US" dirty="0" smtClean="0"/>
              <a:t>Junior – UNESP) e </a:t>
            </a:r>
            <a:r>
              <a:rPr lang="en-US" dirty="0" err="1" smtClean="0"/>
              <a:t>Polos</a:t>
            </a:r>
            <a:r>
              <a:rPr lang="en-US" dirty="0" smtClean="0"/>
              <a:t> (Maria </a:t>
            </a:r>
            <a:r>
              <a:rPr lang="en-US" dirty="0" err="1" smtClean="0"/>
              <a:t>Aparecida</a:t>
            </a:r>
            <a:r>
              <a:rPr lang="en-US" dirty="0" smtClean="0"/>
              <a:t> </a:t>
            </a:r>
            <a:r>
              <a:rPr lang="en-US" dirty="0" err="1" smtClean="0"/>
              <a:t>Crissi</a:t>
            </a:r>
            <a:r>
              <a:rPr lang="en-US" dirty="0" smtClean="0"/>
              <a:t> </a:t>
            </a:r>
            <a:r>
              <a:rPr lang="en-US" dirty="0" err="1" smtClean="0"/>
              <a:t>Knuppel</a:t>
            </a:r>
            <a:r>
              <a:rPr lang="en-US" dirty="0" smtClean="0"/>
              <a:t>).</a:t>
            </a:r>
          </a:p>
          <a:p>
            <a:pPr algn="just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68298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70C0"/>
                </a:solidFill>
              </a:rPr>
              <a:t>FILIADAS </a:t>
            </a:r>
            <a:r>
              <a:rPr lang="en-US" b="1" dirty="0" err="1" smtClean="0">
                <a:solidFill>
                  <a:srgbClr val="0070C0"/>
                </a:solidFill>
              </a:rPr>
              <a:t>À</a:t>
            </a:r>
            <a:r>
              <a:rPr lang="en-US" b="1" dirty="0" smtClean="0">
                <a:solidFill>
                  <a:srgbClr val="0070C0"/>
                </a:solidFill>
              </a:rPr>
              <a:t> ABRUEM </a:t>
            </a:r>
            <a:r>
              <a:rPr lang="en-US" b="1" i="1" dirty="0" smtClean="0">
                <a:solidFill>
                  <a:srgbClr val="0070C0"/>
                </a:solidFill>
              </a:rPr>
              <a:t>versus </a:t>
            </a:r>
            <a:r>
              <a:rPr lang="en-US" b="1" dirty="0" smtClean="0">
                <a:solidFill>
                  <a:srgbClr val="0070C0"/>
                </a:solidFill>
              </a:rPr>
              <a:t>INTEGRADAS </a:t>
            </a:r>
            <a:r>
              <a:rPr lang="en-US" b="1" dirty="0" err="1" smtClean="0">
                <a:solidFill>
                  <a:srgbClr val="0070C0"/>
                </a:solidFill>
              </a:rPr>
              <a:t>À</a:t>
            </a:r>
            <a:r>
              <a:rPr lang="en-US" b="1" dirty="0" smtClean="0">
                <a:solidFill>
                  <a:srgbClr val="0070C0"/>
                </a:solidFill>
              </a:rPr>
              <a:t> UAB</a:t>
            </a:r>
            <a:endParaRPr lang="en-US" b="1" dirty="0">
              <a:solidFill>
                <a:srgbClr val="0070C0"/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81171023"/>
              </p:ext>
            </p:extLst>
          </p:nvPr>
        </p:nvGraphicFramePr>
        <p:xfrm>
          <a:off x="595048" y="1600200"/>
          <a:ext cx="8712463" cy="4663596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2380006"/>
                <a:gridCol w="3421312"/>
                <a:gridCol w="2911145"/>
              </a:tblGrid>
              <a:tr h="777266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REGIÃO</a:t>
                      </a:r>
                      <a:endParaRPr lang="en-US" dirty="0"/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ABRUEM</a:t>
                      </a:r>
                      <a:endParaRPr lang="en-US" dirty="0"/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UAB</a:t>
                      </a:r>
                      <a:endParaRPr lang="en-US" dirty="0"/>
                    </a:p>
                  </a:txBody>
                  <a:tcPr marL="99060" marR="99060"/>
                </a:tc>
              </a:tr>
              <a:tr h="777266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CENTRO-OESTE</a:t>
                      </a:r>
                      <a:endParaRPr lang="en-US" dirty="0"/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04</a:t>
                      </a:r>
                    </a:p>
                    <a:p>
                      <a:pPr algn="ctr"/>
                      <a:r>
                        <a:rPr lang="en-US" dirty="0" smtClean="0"/>
                        <a:t>(03</a:t>
                      </a:r>
                      <a:r>
                        <a:rPr lang="en-US" baseline="0" dirty="0" smtClean="0"/>
                        <a:t> ESTADUAIS/01 MUNICIPAL)</a:t>
                      </a:r>
                      <a:endParaRPr lang="en-US" dirty="0"/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03</a:t>
                      </a:r>
                      <a:endParaRPr lang="en-US" dirty="0"/>
                    </a:p>
                  </a:txBody>
                  <a:tcPr marL="99060" marR="99060"/>
                </a:tc>
              </a:tr>
              <a:tr h="777266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NORDESTE</a:t>
                      </a:r>
                      <a:endParaRPr lang="en-US" dirty="0"/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14</a:t>
                      </a:r>
                    </a:p>
                    <a:p>
                      <a:pPr algn="ctr"/>
                      <a:r>
                        <a:rPr lang="en-US" dirty="0" smtClean="0"/>
                        <a:t>(TODAS</a:t>
                      </a:r>
                      <a:r>
                        <a:rPr lang="en-US" baseline="0" dirty="0" smtClean="0"/>
                        <a:t> ESTADUAIS)</a:t>
                      </a:r>
                      <a:endParaRPr lang="en-US" dirty="0"/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10</a:t>
                      </a:r>
                      <a:endParaRPr lang="en-US" dirty="0"/>
                    </a:p>
                  </a:txBody>
                  <a:tcPr marL="99060" marR="99060"/>
                </a:tc>
              </a:tr>
              <a:tr h="777266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NORTE</a:t>
                      </a:r>
                      <a:endParaRPr lang="en-US" dirty="0"/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05</a:t>
                      </a:r>
                    </a:p>
                    <a:p>
                      <a:pPr algn="ctr"/>
                      <a:r>
                        <a:rPr lang="en-US" dirty="0" smtClean="0"/>
                        <a:t>(TODAS ESTADUAIS)</a:t>
                      </a:r>
                      <a:endParaRPr lang="en-US" dirty="0"/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05</a:t>
                      </a:r>
                      <a:endParaRPr lang="en-US" dirty="0"/>
                    </a:p>
                  </a:txBody>
                  <a:tcPr marL="99060" marR="99060"/>
                </a:tc>
              </a:tr>
              <a:tr h="777266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SUDESTE</a:t>
                      </a:r>
                      <a:endParaRPr lang="en-US" dirty="0"/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09</a:t>
                      </a:r>
                    </a:p>
                    <a:p>
                      <a:pPr algn="ctr"/>
                      <a:r>
                        <a:rPr lang="en-US" dirty="0" smtClean="0"/>
                        <a:t>(07 ESTADUAIS/02</a:t>
                      </a:r>
                      <a:r>
                        <a:rPr lang="en-US" baseline="0" dirty="0" smtClean="0"/>
                        <a:t> MUNICIPAIS)</a:t>
                      </a:r>
                      <a:endParaRPr lang="en-US" dirty="0"/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07</a:t>
                      </a:r>
                    </a:p>
                    <a:p>
                      <a:pPr algn="ctr"/>
                      <a:endParaRPr lang="en-US" dirty="0"/>
                    </a:p>
                  </a:txBody>
                  <a:tcPr marL="99060" marR="99060"/>
                </a:tc>
              </a:tr>
              <a:tr h="777266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SUL</a:t>
                      </a:r>
                      <a:endParaRPr lang="en-US" dirty="0"/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09</a:t>
                      </a:r>
                    </a:p>
                    <a:p>
                      <a:pPr algn="ctr"/>
                      <a:r>
                        <a:rPr lang="en-US" dirty="0" smtClean="0"/>
                        <a:t>(TODAS ESTADUAIS)</a:t>
                      </a:r>
                      <a:endParaRPr lang="en-US" dirty="0"/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05</a:t>
                      </a:r>
                      <a:endParaRPr lang="en-US" dirty="0"/>
                    </a:p>
                  </a:txBody>
                  <a:tcPr marL="99060" marR="9906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306046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498178"/>
          </a:xfrm>
        </p:spPr>
        <p:txBody>
          <a:bodyPr/>
          <a:lstStyle/>
          <a:p>
            <a:r>
              <a:rPr lang="en-US" sz="4800" b="1" dirty="0" err="1" smtClean="0">
                <a:solidFill>
                  <a:srgbClr val="0070C0"/>
                </a:solidFill>
              </a:rPr>
              <a:t>Resultado</a:t>
            </a:r>
            <a:r>
              <a:rPr lang="en-US" sz="4800" b="1" dirty="0" smtClean="0">
                <a:solidFill>
                  <a:srgbClr val="0070C0"/>
                </a:solidFill>
              </a:rPr>
              <a:t> do </a:t>
            </a:r>
            <a:r>
              <a:rPr lang="en-US" sz="4800" b="1" dirty="0" err="1" smtClean="0">
                <a:solidFill>
                  <a:srgbClr val="0070C0"/>
                </a:solidFill>
              </a:rPr>
              <a:t>Questionário</a:t>
            </a:r>
            <a:r>
              <a:rPr lang="en-US" sz="4800" b="1" dirty="0" smtClean="0">
                <a:solidFill>
                  <a:srgbClr val="0070C0"/>
                </a:solidFill>
              </a:rPr>
              <a:t> no </a:t>
            </a:r>
            <a:r>
              <a:rPr lang="en-US" sz="4800" b="1" dirty="0" err="1" smtClean="0">
                <a:solidFill>
                  <a:srgbClr val="0070C0"/>
                </a:solidFill>
              </a:rPr>
              <a:t>Contexto</a:t>
            </a:r>
            <a:r>
              <a:rPr lang="en-US" sz="4800" b="1" dirty="0" smtClean="0">
                <a:solidFill>
                  <a:srgbClr val="0070C0"/>
                </a:solidFill>
              </a:rPr>
              <a:t> </a:t>
            </a:r>
            <a:r>
              <a:rPr lang="en-US" sz="4800" b="1" dirty="0" err="1" smtClean="0">
                <a:solidFill>
                  <a:srgbClr val="0070C0"/>
                </a:solidFill>
              </a:rPr>
              <a:t>Nacional</a:t>
            </a:r>
            <a:endParaRPr lang="en-US" sz="4800" b="1" dirty="0">
              <a:solidFill>
                <a:srgbClr val="0070C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300" y="2104257"/>
            <a:ext cx="8915400" cy="2044823"/>
          </a:xfrm>
        </p:spPr>
        <p:txBody>
          <a:bodyPr>
            <a:noAutofit/>
          </a:bodyPr>
          <a:lstStyle/>
          <a:p>
            <a:pPr algn="ctr"/>
            <a:r>
              <a:rPr lang="en-US" sz="4000" dirty="0" smtClean="0">
                <a:solidFill>
                  <a:srgbClr val="000090"/>
                </a:solidFill>
              </a:rPr>
              <a:t>41 IES  </a:t>
            </a:r>
            <a:r>
              <a:rPr lang="en-US" sz="4000" dirty="0" err="1" smtClean="0">
                <a:solidFill>
                  <a:srgbClr val="000090"/>
                </a:solidFill>
              </a:rPr>
              <a:t>filiadas</a:t>
            </a:r>
            <a:r>
              <a:rPr lang="en-US" sz="4000" dirty="0" smtClean="0">
                <a:solidFill>
                  <a:srgbClr val="000090"/>
                </a:solidFill>
              </a:rPr>
              <a:t> a ABRUEM</a:t>
            </a:r>
          </a:p>
          <a:p>
            <a:pPr algn="ctr"/>
            <a:r>
              <a:rPr lang="en-US" sz="4000" dirty="0" smtClean="0">
                <a:solidFill>
                  <a:srgbClr val="000090"/>
                </a:solidFill>
              </a:rPr>
              <a:t>32 </a:t>
            </a:r>
            <a:r>
              <a:rPr lang="en-US" sz="4000" dirty="0" err="1" smtClean="0">
                <a:solidFill>
                  <a:srgbClr val="000090"/>
                </a:solidFill>
              </a:rPr>
              <a:t>Respoderam</a:t>
            </a:r>
            <a:r>
              <a:rPr lang="en-US" sz="4000" dirty="0" smtClean="0">
                <a:solidFill>
                  <a:srgbClr val="000090"/>
                </a:solidFill>
              </a:rPr>
              <a:t> o </a:t>
            </a:r>
            <a:r>
              <a:rPr lang="en-US" sz="4000" dirty="0" err="1" smtClean="0">
                <a:solidFill>
                  <a:srgbClr val="000090"/>
                </a:solidFill>
              </a:rPr>
              <a:t>questionário</a:t>
            </a:r>
            <a:r>
              <a:rPr lang="en-US" sz="4000" dirty="0">
                <a:solidFill>
                  <a:srgbClr val="000090"/>
                </a:solidFill>
              </a:rPr>
              <a:t> </a:t>
            </a:r>
            <a:r>
              <a:rPr lang="en-US" sz="4000" dirty="0" smtClean="0">
                <a:solidFill>
                  <a:srgbClr val="000090"/>
                </a:solidFill>
              </a:rPr>
              <a:t>(78%)</a:t>
            </a:r>
          </a:p>
        </p:txBody>
      </p:sp>
    </p:spTree>
    <p:extLst>
      <p:ext uri="{BB962C8B-B14F-4D97-AF65-F5344CB8AC3E}">
        <p14:creationId xmlns:p14="http://schemas.microsoft.com/office/powerpoint/2010/main" val="19618079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Gráfico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13161715"/>
              </p:ext>
            </p:extLst>
          </p:nvPr>
        </p:nvGraphicFramePr>
        <p:xfrm>
          <a:off x="0" y="0"/>
          <a:ext cx="9906000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0536962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8343943"/>
              </p:ext>
            </p:extLst>
          </p:nvPr>
        </p:nvGraphicFramePr>
        <p:xfrm>
          <a:off x="0" y="260648"/>
          <a:ext cx="9906000" cy="643382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4953000"/>
                <a:gridCol w="4953000"/>
              </a:tblGrid>
              <a:tr h="370840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/>
                        </a:rPr>
                        <a:t>IES QUE</a:t>
                      </a:r>
                      <a:r>
                        <a:rPr lang="en-US" sz="2400" b="1" i="0" u="none" strike="noStrike" baseline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/>
                        </a:rPr>
                        <a:t> RESPONDERAM AO </a:t>
                      </a:r>
                      <a:r>
                        <a:rPr lang="en-US" sz="2400" b="1" i="0" u="none" strike="noStrike" baseline="0" dirty="0" err="1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/>
                        </a:rPr>
                        <a:t>QUESTION</a:t>
                      </a:r>
                      <a:r>
                        <a:rPr lang="en-US" sz="2400" b="1" i="0" u="none" strike="noStrike" cap="all" baseline="0" dirty="0" err="1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/>
                        </a:rPr>
                        <a:t>á</a:t>
                      </a:r>
                      <a:r>
                        <a:rPr lang="en-US" sz="2400" b="1" i="0" u="none" strike="noStrike" cap="all" baseline="0" dirty="0" err="1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/>
                        </a:rPr>
                        <a:t>R</a:t>
                      </a:r>
                      <a:r>
                        <a:rPr lang="en-US" sz="2400" b="1" i="0" u="none" strike="noStrike" baseline="0" dirty="0" err="1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/>
                        </a:rPr>
                        <a:t>IO</a:t>
                      </a:r>
                      <a:endParaRPr lang="en-US" sz="24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2400" b="1" i="0" u="none" strike="noStrike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UEA</a:t>
                      </a:r>
                      <a:endParaRPr lang="en-US" sz="24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UERN</a:t>
                      </a:r>
                      <a:endParaRPr lang="en-US" sz="24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UEAP</a:t>
                      </a:r>
                      <a:endParaRPr lang="en-US" sz="24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UESB</a:t>
                      </a:r>
                      <a:endParaRPr lang="en-US" sz="24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UECE</a:t>
                      </a:r>
                      <a:endParaRPr lang="en-US" sz="24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UESC</a:t>
                      </a:r>
                      <a:endParaRPr lang="en-US" sz="24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UEFS</a:t>
                      </a:r>
                      <a:endParaRPr lang="en-US" sz="24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UESPI</a:t>
                      </a:r>
                      <a:endParaRPr lang="en-US" sz="24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UEL</a:t>
                      </a:r>
                      <a:endParaRPr lang="en-US" sz="24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UNCISAL</a:t>
                      </a:r>
                      <a:endParaRPr lang="en-US" sz="24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UEM</a:t>
                      </a:r>
                      <a:endParaRPr lang="en-US" sz="24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UNEB</a:t>
                      </a:r>
                      <a:endParaRPr lang="en-US" sz="24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UEMA</a:t>
                      </a:r>
                      <a:endParaRPr lang="en-US" sz="24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UNEMAT</a:t>
                      </a:r>
                      <a:endParaRPr lang="en-US" sz="24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UEMG</a:t>
                      </a:r>
                      <a:endParaRPr lang="en-US" sz="24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UNESP</a:t>
                      </a:r>
                      <a:endParaRPr lang="en-US" sz="24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UEMS</a:t>
                      </a:r>
                      <a:endParaRPr lang="en-US" sz="24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UNICENTRO</a:t>
                      </a:r>
                      <a:endParaRPr lang="en-US" sz="24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UENF</a:t>
                      </a:r>
                      <a:endParaRPr lang="en-US" sz="24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UNIMONTES</a:t>
                      </a:r>
                      <a:endParaRPr lang="en-US" sz="24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UENP</a:t>
                      </a:r>
                      <a:endParaRPr lang="en-US" sz="24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UNIOESTE</a:t>
                      </a:r>
                      <a:endParaRPr lang="en-US" sz="24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UEPA</a:t>
                      </a:r>
                      <a:endParaRPr lang="en-US" sz="24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UNITAU</a:t>
                      </a:r>
                      <a:endParaRPr lang="en-US" sz="24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UEPB</a:t>
                      </a:r>
                      <a:endParaRPr lang="en-US" sz="24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UNITINS</a:t>
                      </a:r>
                      <a:endParaRPr lang="en-US" sz="24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UEPG</a:t>
                      </a:r>
                      <a:endParaRPr lang="en-US" sz="24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UPE</a:t>
                      </a:r>
                      <a:endParaRPr lang="en-US" sz="24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UERGS</a:t>
                      </a:r>
                      <a:endParaRPr lang="en-US" sz="24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URCA</a:t>
                      </a:r>
                      <a:endParaRPr lang="en-US" sz="24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UERJ</a:t>
                      </a:r>
                      <a:endParaRPr lang="en-US" sz="24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UVA</a:t>
                      </a:r>
                      <a:endParaRPr lang="en-US" sz="24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025439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1214</TotalTime>
  <Words>1469</Words>
  <Application>Microsoft Macintosh PowerPoint</Application>
  <PresentationFormat>A4 Paper (210x297 mm)</PresentationFormat>
  <Paragraphs>207</Paragraphs>
  <Slides>39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0" baseType="lpstr">
      <vt:lpstr>Tema do Office</vt:lpstr>
      <vt:lpstr>CÂMARA DE EAD/UAB  POLÍTICAS PÚBLICAS E PRÁTICAS INSTITUCIONAIS </vt:lpstr>
      <vt:lpstr>CÂMARA DE EAD</vt:lpstr>
      <vt:lpstr>EAD versus UAB</vt:lpstr>
      <vt:lpstr>PowerPoint Presentation</vt:lpstr>
      <vt:lpstr>FÓRUM NACIONAL DE COORDENADORES UAB</vt:lpstr>
      <vt:lpstr>FILIADAS À ABRUEM versus INTEGRADAS À UAB</vt:lpstr>
      <vt:lpstr>Resultado do Questionário no Contexto Nacional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TRÊS QUESTÕES/PREOCUPAÇÕES</vt:lpstr>
      <vt:lpstr>Comissão para revisão do marco regulatório da EAD – Secretaria de Regulação e Supervisão (SERES) </vt:lpstr>
      <vt:lpstr>Comissão para revisão dos instrumentos para credenciamento/recredenciamento da EAD e reconhecimento dos cursos de graduação – INEP</vt:lpstr>
      <vt:lpstr>Criação de uma Universidade FEDERAL a Distância</vt:lpstr>
      <vt:lpstr>Notícia 18/06/2013</vt:lpstr>
      <vt:lpstr>PowerPoint Presentation</vt:lpstr>
      <vt:lpstr>CONSTITUIÇÃO DO GRUPO DE TRABALHO</vt:lpstr>
      <vt:lpstr> Trabalho da Câmara de EAD no Cenário Nacional é Fundamental nesse momento…</vt:lpstr>
      <vt:lpstr>PowerPoint Presentation</vt:lpstr>
      <vt:lpstr>Desafios e Perspectivas</vt:lpstr>
      <vt:lpstr>PowerPoint Presentation</vt:lpstr>
      <vt:lpstr>PowerPoint Presentation</vt:lpstr>
      <vt:lpstr>Desafios e Perspectivas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Desafios e Perspectivas</vt:lpstr>
      <vt:lpstr>Relação candidato/vaga  PEDAGOGIA</vt:lpstr>
      <vt:lpstr>Desafios e Perspectivas</vt:lpstr>
      <vt:lpstr>PowerPoint Presentation</vt:lpstr>
      <vt:lpstr>PowerPoint Presentation</vt:lpstr>
      <vt:lpstr>PowerPoint Presentation</vt:lpstr>
      <vt:lpstr>Uma necessidade: o aumento de vagas públicas na graduação…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Orientação</dc:creator>
  <cp:lastModifiedBy>Faculdade de Ciencias e Tecnologia UNESP</cp:lastModifiedBy>
  <cp:revision>73</cp:revision>
  <dcterms:created xsi:type="dcterms:W3CDTF">2013-10-24T02:16:36Z</dcterms:created>
  <dcterms:modified xsi:type="dcterms:W3CDTF">2013-10-25T15:51:08Z</dcterms:modified>
</cp:coreProperties>
</file>