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37" r:id="rId2"/>
    <p:sldId id="332" r:id="rId3"/>
    <p:sldId id="333" r:id="rId4"/>
    <p:sldId id="334" r:id="rId5"/>
    <p:sldId id="338" r:id="rId6"/>
    <p:sldId id="340" r:id="rId7"/>
    <p:sldId id="336" r:id="rId8"/>
    <p:sldId id="326" r:id="rId9"/>
    <p:sldId id="327" r:id="rId10"/>
    <p:sldId id="328" r:id="rId11"/>
    <p:sldId id="325" r:id="rId12"/>
    <p:sldId id="314" r:id="rId13"/>
    <p:sldId id="322" r:id="rId14"/>
    <p:sldId id="312" r:id="rId15"/>
    <p:sldId id="293" r:id="rId16"/>
    <p:sldId id="257" r:id="rId17"/>
    <p:sldId id="324" r:id="rId18"/>
    <p:sldId id="258" r:id="rId19"/>
    <p:sldId id="290" r:id="rId20"/>
    <p:sldId id="296" r:id="rId21"/>
    <p:sldId id="309" r:id="rId22"/>
    <p:sldId id="299" r:id="rId23"/>
    <p:sldId id="304" r:id="rId24"/>
    <p:sldId id="300" r:id="rId25"/>
    <p:sldId id="279" r:id="rId26"/>
    <p:sldId id="281" r:id="rId27"/>
    <p:sldId id="282" r:id="rId28"/>
    <p:sldId id="283" r:id="rId29"/>
    <p:sldId id="284" r:id="rId30"/>
    <p:sldId id="285" r:id="rId31"/>
    <p:sldId id="329" r:id="rId32"/>
    <p:sldId id="277" r:id="rId33"/>
    <p:sldId id="272" r:id="rId34"/>
    <p:sldId id="273" r:id="rId35"/>
    <p:sldId id="274" r:id="rId36"/>
    <p:sldId id="276" r:id="rId37"/>
    <p:sldId id="295" r:id="rId38"/>
    <p:sldId id="318" r:id="rId39"/>
  </p:sldIdLst>
  <p:sldSz cx="9144000" cy="5143500" type="screen16x9"/>
  <p:notesSz cx="7004050" cy="92233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3" userDrawn="1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3D6696"/>
    <a:srgbClr val="FFCC66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0" autoAdjust="0"/>
    <p:restoredTop sz="94660"/>
  </p:normalViewPr>
  <p:slideViewPr>
    <p:cSldViewPr snapToGrid="0" snapToObjects="1" showGuides="1">
      <p:cViewPr varScale="1">
        <p:scale>
          <a:sx n="91" d="100"/>
          <a:sy n="91" d="100"/>
        </p:scale>
        <p:origin x="-834" y="-102"/>
      </p:cViewPr>
      <p:guideLst>
        <p:guide orient="horz" pos="1643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1A8E8-B305-447D-8B5A-541E2896124D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</dgm:pt>
    <dgm:pt modelId="{601D78CB-982D-4C61-83A2-2A0FADD7D86D}">
      <dgm:prSet phldrT="[Text]" custT="1"/>
      <dgm:spPr/>
      <dgm:t>
        <a:bodyPr anchor="t"/>
        <a:lstStyle/>
        <a:p>
          <a:pPr algn="ctr">
            <a:lnSpc>
              <a:spcPct val="90000"/>
            </a:lnSpc>
          </a:pPr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rPr>
            <a:t>Social</a:t>
          </a:r>
        </a:p>
        <a:p>
          <a:pPr marL="88900" indent="-88900" algn="l">
            <a:lnSpc>
              <a:spcPct val="100000"/>
            </a:lnSpc>
          </a:pPr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rPr>
            <a:t>- Banco de Alimentos</a:t>
          </a:r>
        </a:p>
        <a:p>
          <a:pPr marL="88900" indent="-88900" algn="l">
            <a:lnSpc>
              <a:spcPct val="100000"/>
            </a:lnSpc>
          </a:pPr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rPr>
            <a:t>- Programa Sopa Solidária</a:t>
          </a:r>
        </a:p>
        <a:p>
          <a:pPr algn="ctr">
            <a:lnSpc>
              <a:spcPct val="90000"/>
            </a:lnSpc>
          </a:pPr>
          <a:endParaRPr lang="pt-BR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Medium Cond" panose="020B0606030402020204" pitchFamily="34" charset="0"/>
          </a:endParaRPr>
        </a:p>
      </dgm:t>
    </dgm:pt>
    <dgm:pt modelId="{8C4B4CC5-2671-4B55-BC10-14813349A60F}" type="parTrans" cxnId="{14E2C661-EC65-4548-846C-AAE2C98D8403}">
      <dgm:prSet/>
      <dgm:spPr/>
      <dgm:t>
        <a:bodyPr/>
        <a:lstStyle/>
        <a:p>
          <a:endParaRPr lang="pt-BR"/>
        </a:p>
      </dgm:t>
    </dgm:pt>
    <dgm:pt modelId="{CB86BC81-C70E-433B-9E5F-A5C63ADEC169}" type="sibTrans" cxnId="{14E2C661-EC65-4548-846C-AAE2C98D8403}">
      <dgm:prSet/>
      <dgm:spPr/>
      <dgm:t>
        <a:bodyPr/>
        <a:lstStyle/>
        <a:p>
          <a:endParaRPr lang="pt-BR"/>
        </a:p>
      </dgm:t>
    </dgm:pt>
    <dgm:pt modelId="{A1DB826A-6442-4A0E-85E5-E5F9CC8B9A16}">
      <dgm:prSet phldrT="[Text]" custT="1"/>
      <dgm:spPr/>
      <dgm:t>
        <a:bodyPr anchor="t"/>
        <a:lstStyle/>
        <a:p>
          <a:pPr algn="ctr"/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rPr>
            <a:t>Educação</a:t>
          </a:r>
        </a:p>
        <a:p>
          <a:pPr marL="88900" indent="-88900" algn="l"/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rPr>
            <a:t>- Projeto FOCO</a:t>
          </a:r>
        </a:p>
        <a:p>
          <a:pPr marL="88900" indent="-88900" algn="l"/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rPr>
            <a:t>- Projeto Empresários do Futuro</a:t>
          </a:r>
        </a:p>
        <a:p>
          <a:pPr algn="ctr"/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Medium Cond" panose="020B0606030402020204" pitchFamily="34" charset="0"/>
          </a:endParaRPr>
        </a:p>
      </dgm:t>
    </dgm:pt>
    <dgm:pt modelId="{46F1F865-3C7E-4668-9472-5816C37B6ECE}" type="parTrans" cxnId="{17C3CA37-858E-4B21-9A7F-0F4CDA66A8EA}">
      <dgm:prSet/>
      <dgm:spPr/>
      <dgm:t>
        <a:bodyPr/>
        <a:lstStyle/>
        <a:p>
          <a:endParaRPr lang="pt-BR"/>
        </a:p>
      </dgm:t>
    </dgm:pt>
    <dgm:pt modelId="{372DA528-B299-4A0B-BDEC-0E29D3BB0151}" type="sibTrans" cxnId="{17C3CA37-858E-4B21-9A7F-0F4CDA66A8EA}">
      <dgm:prSet/>
      <dgm:spPr/>
      <dgm:t>
        <a:bodyPr/>
        <a:lstStyle/>
        <a:p>
          <a:endParaRPr lang="pt-BR"/>
        </a:p>
      </dgm:t>
    </dgm:pt>
    <dgm:pt modelId="{74B76613-E640-4EEC-B7F6-8187F310DE11}">
      <dgm:prSet phldrT="[Text]" custT="1"/>
      <dgm:spPr/>
      <dgm:t>
        <a:bodyPr anchor="t"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rPr>
            <a:t>Voluntariado</a:t>
          </a:r>
        </a:p>
        <a:p>
          <a:endParaRPr lang="pt-BR" sz="18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pt-BR" sz="18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pt-B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D9678F-884C-4286-877A-F5466DBB6076}" type="parTrans" cxnId="{52E6B119-A9B9-4DFB-A838-26964B5F1550}">
      <dgm:prSet/>
      <dgm:spPr/>
      <dgm:t>
        <a:bodyPr/>
        <a:lstStyle/>
        <a:p>
          <a:endParaRPr lang="pt-BR"/>
        </a:p>
      </dgm:t>
    </dgm:pt>
    <dgm:pt modelId="{200ECA1B-B57C-4CCA-B356-7947C0A23F2E}" type="sibTrans" cxnId="{52E6B119-A9B9-4DFB-A838-26964B5F1550}">
      <dgm:prSet/>
      <dgm:spPr/>
      <dgm:t>
        <a:bodyPr/>
        <a:lstStyle/>
        <a:p>
          <a:endParaRPr lang="pt-BR"/>
        </a:p>
      </dgm:t>
    </dgm:pt>
    <dgm:pt modelId="{C8C7BD16-51AE-431B-A331-0D5C6A7BB00A}">
      <dgm:prSet custT="1"/>
      <dgm:spPr/>
      <dgm:t>
        <a:bodyPr anchor="t"/>
        <a:lstStyle/>
        <a:p>
          <a:pPr algn="ctr"/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rPr>
            <a:t>Mobilidade</a:t>
          </a:r>
        </a:p>
        <a:p>
          <a:pPr marL="88900" indent="-88900" algn="l"/>
          <a:r>
            <a:rPr lang="pt-BR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rPr>
            <a:t>- Parcerias em eventos com Universidades</a:t>
          </a:r>
        </a:p>
        <a:p>
          <a:pPr marL="88900" indent="-88900" algn="l"/>
          <a:r>
            <a:rPr lang="pt-BR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rPr>
            <a:t>- Parcerias com BB Seguros</a:t>
          </a:r>
          <a:endParaRPr lang="pt-BR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Medium Cond" panose="020B0606030402020204" pitchFamily="34" charset="0"/>
          </a:endParaRPr>
        </a:p>
        <a:p>
          <a:pPr algn="ctr"/>
          <a:endParaRPr lang="pt-BR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Medium Cond" panose="020B0606030402020204" pitchFamily="34" charset="0"/>
          </a:endParaRPr>
        </a:p>
        <a:p>
          <a:pPr algn="ctr"/>
          <a:endParaRPr lang="pt-BR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2994FD-55C4-4D98-95D9-BF3DDFA1F6C2}" type="parTrans" cxnId="{46ADE2D6-0DBF-4D5D-B1A5-22E8B51247EE}">
      <dgm:prSet/>
      <dgm:spPr/>
      <dgm:t>
        <a:bodyPr/>
        <a:lstStyle/>
        <a:p>
          <a:endParaRPr lang="pt-BR"/>
        </a:p>
      </dgm:t>
    </dgm:pt>
    <dgm:pt modelId="{3C624A76-12C0-4A2D-8C8B-F2896BE0C0D1}" type="sibTrans" cxnId="{46ADE2D6-0DBF-4D5D-B1A5-22E8B51247EE}">
      <dgm:prSet/>
      <dgm:spPr/>
      <dgm:t>
        <a:bodyPr/>
        <a:lstStyle/>
        <a:p>
          <a:endParaRPr lang="pt-BR"/>
        </a:p>
      </dgm:t>
    </dgm:pt>
    <dgm:pt modelId="{91809D5D-DA39-4BF1-890B-D5BFA76CDF53}" type="pres">
      <dgm:prSet presAssocID="{D821A8E8-B305-447D-8B5A-541E2896124D}" presName="Name0" presStyleCnt="0">
        <dgm:presLayoutVars>
          <dgm:dir/>
          <dgm:resizeHandles val="exact"/>
        </dgm:presLayoutVars>
      </dgm:prSet>
      <dgm:spPr/>
    </dgm:pt>
    <dgm:pt modelId="{CCC3C969-86AB-485D-9A0F-ECDA08E6EDEC}" type="pres">
      <dgm:prSet presAssocID="{D821A8E8-B305-447D-8B5A-541E2896124D}" presName="fgShape" presStyleLbl="fgShp" presStyleIdx="0" presStyleCnt="1"/>
      <dgm:spPr/>
    </dgm:pt>
    <dgm:pt modelId="{AEB523FE-AAB3-4B62-9701-39403A773999}" type="pres">
      <dgm:prSet presAssocID="{D821A8E8-B305-447D-8B5A-541E2896124D}" presName="linComp" presStyleCnt="0"/>
      <dgm:spPr/>
    </dgm:pt>
    <dgm:pt modelId="{FF565854-F4E4-462E-A9D9-8D3F8420491D}" type="pres">
      <dgm:prSet presAssocID="{601D78CB-982D-4C61-83A2-2A0FADD7D86D}" presName="compNode" presStyleCnt="0"/>
      <dgm:spPr/>
    </dgm:pt>
    <dgm:pt modelId="{9C6A3506-19B6-40B0-945B-144698F3B0C2}" type="pres">
      <dgm:prSet presAssocID="{601D78CB-982D-4C61-83A2-2A0FADD7D86D}" presName="bkgdShape" presStyleLbl="node1" presStyleIdx="0" presStyleCnt="4"/>
      <dgm:spPr/>
      <dgm:t>
        <a:bodyPr/>
        <a:lstStyle/>
        <a:p>
          <a:endParaRPr lang="pt-BR"/>
        </a:p>
      </dgm:t>
    </dgm:pt>
    <dgm:pt modelId="{4760DAB3-F574-47A4-8D21-780C90ACB7B7}" type="pres">
      <dgm:prSet presAssocID="{601D78CB-982D-4C61-83A2-2A0FADD7D86D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CF431B-C624-40F3-8735-FB48911F3CA2}" type="pres">
      <dgm:prSet presAssocID="{601D78CB-982D-4C61-83A2-2A0FADD7D86D}" presName="invisiNode" presStyleLbl="node1" presStyleIdx="0" presStyleCnt="4"/>
      <dgm:spPr/>
    </dgm:pt>
    <dgm:pt modelId="{F57C1057-D9F3-4A8A-8B73-22C546200E30}" type="pres">
      <dgm:prSet presAssocID="{601D78CB-982D-4C61-83A2-2A0FADD7D86D}" presName="imagNode" presStyleLbl="fgImgPlac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6C2A414-60BC-4095-9A81-B49B6711181F}" type="pres">
      <dgm:prSet presAssocID="{CB86BC81-C70E-433B-9E5F-A5C63ADEC169}" presName="sibTrans" presStyleLbl="sibTrans2D1" presStyleIdx="0" presStyleCnt="0"/>
      <dgm:spPr/>
      <dgm:t>
        <a:bodyPr/>
        <a:lstStyle/>
        <a:p>
          <a:endParaRPr lang="pt-BR"/>
        </a:p>
      </dgm:t>
    </dgm:pt>
    <dgm:pt modelId="{2A78D411-9394-4789-9BA5-6F689DD2F80F}" type="pres">
      <dgm:prSet presAssocID="{A1DB826A-6442-4A0E-85E5-E5F9CC8B9A16}" presName="compNode" presStyleCnt="0"/>
      <dgm:spPr/>
    </dgm:pt>
    <dgm:pt modelId="{365D0CF1-EED1-432D-9D58-5EF2292919C1}" type="pres">
      <dgm:prSet presAssocID="{A1DB826A-6442-4A0E-85E5-E5F9CC8B9A16}" presName="bkgdShape" presStyleLbl="node1" presStyleIdx="1" presStyleCnt="4"/>
      <dgm:spPr/>
      <dgm:t>
        <a:bodyPr/>
        <a:lstStyle/>
        <a:p>
          <a:endParaRPr lang="pt-BR"/>
        </a:p>
      </dgm:t>
    </dgm:pt>
    <dgm:pt modelId="{7404065E-9287-46FD-975E-24BEBDADC966}" type="pres">
      <dgm:prSet presAssocID="{A1DB826A-6442-4A0E-85E5-E5F9CC8B9A16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6A89DA-423E-4C1F-8517-3C2A9A5443F1}" type="pres">
      <dgm:prSet presAssocID="{A1DB826A-6442-4A0E-85E5-E5F9CC8B9A16}" presName="invisiNode" presStyleLbl="node1" presStyleIdx="1" presStyleCnt="4"/>
      <dgm:spPr/>
    </dgm:pt>
    <dgm:pt modelId="{CD857D71-3F73-4710-97D6-DC3432DDB9CD}" type="pres">
      <dgm:prSet presAssocID="{A1DB826A-6442-4A0E-85E5-E5F9CC8B9A16}" presName="imagNode" presStyleLbl="fgImgPlac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BD83FD0-1E45-4CF1-BB72-DDECE31E7B87}" type="pres">
      <dgm:prSet presAssocID="{372DA528-B299-4A0B-BDEC-0E29D3BB0151}" presName="sibTrans" presStyleLbl="sibTrans2D1" presStyleIdx="0" presStyleCnt="0"/>
      <dgm:spPr/>
      <dgm:t>
        <a:bodyPr/>
        <a:lstStyle/>
        <a:p>
          <a:endParaRPr lang="pt-BR"/>
        </a:p>
      </dgm:t>
    </dgm:pt>
    <dgm:pt modelId="{D4C2F7A2-FE12-4428-9B31-F32945AD0356}" type="pres">
      <dgm:prSet presAssocID="{74B76613-E640-4EEC-B7F6-8187F310DE11}" presName="compNode" presStyleCnt="0"/>
      <dgm:spPr/>
    </dgm:pt>
    <dgm:pt modelId="{E09F85E2-E3FC-4F6F-81B7-949365A3046A}" type="pres">
      <dgm:prSet presAssocID="{74B76613-E640-4EEC-B7F6-8187F310DE11}" presName="bkgdShape" presStyleLbl="node1" presStyleIdx="2" presStyleCnt="4" custScaleX="108001" custLinFactNeighborX="-1989" custLinFactNeighborY="141"/>
      <dgm:spPr/>
      <dgm:t>
        <a:bodyPr/>
        <a:lstStyle/>
        <a:p>
          <a:endParaRPr lang="pt-BR"/>
        </a:p>
      </dgm:t>
    </dgm:pt>
    <dgm:pt modelId="{9B69185A-8F6E-4A0C-823A-AAFFBFEA78A6}" type="pres">
      <dgm:prSet presAssocID="{74B76613-E640-4EEC-B7F6-8187F310DE11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21CF40-A8E6-4675-927F-3AFC8462E3BD}" type="pres">
      <dgm:prSet presAssocID="{74B76613-E640-4EEC-B7F6-8187F310DE11}" presName="invisiNode" presStyleLbl="node1" presStyleIdx="2" presStyleCnt="4"/>
      <dgm:spPr/>
    </dgm:pt>
    <dgm:pt modelId="{AC52B79F-48EB-44EA-BAA4-D574E46B8345}" type="pres">
      <dgm:prSet presAssocID="{74B76613-E640-4EEC-B7F6-8187F310DE11}" presName="imagNode" presStyleLbl="fgImgPlac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4E171DE-0DAA-403B-8125-026344C17273}" type="pres">
      <dgm:prSet presAssocID="{200ECA1B-B57C-4CCA-B356-7947C0A23F2E}" presName="sibTrans" presStyleLbl="sibTrans2D1" presStyleIdx="0" presStyleCnt="0"/>
      <dgm:spPr/>
      <dgm:t>
        <a:bodyPr/>
        <a:lstStyle/>
        <a:p>
          <a:endParaRPr lang="pt-BR"/>
        </a:p>
      </dgm:t>
    </dgm:pt>
    <dgm:pt modelId="{32B26443-CB0E-4C26-941E-09BD70E4A50D}" type="pres">
      <dgm:prSet presAssocID="{C8C7BD16-51AE-431B-A331-0D5C6A7BB00A}" presName="compNode" presStyleCnt="0"/>
      <dgm:spPr/>
    </dgm:pt>
    <dgm:pt modelId="{F1FE55D5-F8F9-482F-A37F-4F2A50BF58ED}" type="pres">
      <dgm:prSet presAssocID="{C8C7BD16-51AE-431B-A331-0D5C6A7BB00A}" presName="bkgdShape" presStyleLbl="node1" presStyleIdx="3" presStyleCnt="4" custLinFactNeighborX="228"/>
      <dgm:spPr/>
      <dgm:t>
        <a:bodyPr/>
        <a:lstStyle/>
        <a:p>
          <a:endParaRPr lang="pt-BR"/>
        </a:p>
      </dgm:t>
    </dgm:pt>
    <dgm:pt modelId="{F72737ED-2E26-4169-BE8C-1B7900604E27}" type="pres">
      <dgm:prSet presAssocID="{C8C7BD16-51AE-431B-A331-0D5C6A7BB00A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2074FC6-D2CB-4F29-AAAE-9BC5D78015CE}" type="pres">
      <dgm:prSet presAssocID="{C8C7BD16-51AE-431B-A331-0D5C6A7BB00A}" presName="invisiNode" presStyleLbl="node1" presStyleIdx="3" presStyleCnt="4"/>
      <dgm:spPr/>
    </dgm:pt>
    <dgm:pt modelId="{323E9491-252B-4F0F-A527-C9D722B83B51}" type="pres">
      <dgm:prSet presAssocID="{C8C7BD16-51AE-431B-A331-0D5C6A7BB00A}" presName="imagNode" presStyleLbl="fgImgPlac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CC639926-E6F6-420C-8781-A5C04B2473A0}" type="presOf" srcId="{200ECA1B-B57C-4CCA-B356-7947C0A23F2E}" destId="{04E171DE-0DAA-403B-8125-026344C17273}" srcOrd="0" destOrd="0" presId="urn:microsoft.com/office/officeart/2005/8/layout/hList7"/>
    <dgm:cxn modelId="{F258CD71-4175-4A54-B2F4-3A08D403B0D2}" type="presOf" srcId="{D821A8E8-B305-447D-8B5A-541E2896124D}" destId="{91809D5D-DA39-4BF1-890B-D5BFA76CDF53}" srcOrd="0" destOrd="0" presId="urn:microsoft.com/office/officeart/2005/8/layout/hList7"/>
    <dgm:cxn modelId="{8024A411-9F15-4286-B910-C85C7757A335}" type="presOf" srcId="{601D78CB-982D-4C61-83A2-2A0FADD7D86D}" destId="{9C6A3506-19B6-40B0-945B-144698F3B0C2}" srcOrd="0" destOrd="0" presId="urn:microsoft.com/office/officeart/2005/8/layout/hList7"/>
    <dgm:cxn modelId="{0EB0A78F-0BC2-4F40-A547-6887BC25A81E}" type="presOf" srcId="{C8C7BD16-51AE-431B-A331-0D5C6A7BB00A}" destId="{F1FE55D5-F8F9-482F-A37F-4F2A50BF58ED}" srcOrd="0" destOrd="0" presId="urn:microsoft.com/office/officeart/2005/8/layout/hList7"/>
    <dgm:cxn modelId="{14E2C661-EC65-4548-846C-AAE2C98D8403}" srcId="{D821A8E8-B305-447D-8B5A-541E2896124D}" destId="{601D78CB-982D-4C61-83A2-2A0FADD7D86D}" srcOrd="0" destOrd="0" parTransId="{8C4B4CC5-2671-4B55-BC10-14813349A60F}" sibTransId="{CB86BC81-C70E-433B-9E5F-A5C63ADEC169}"/>
    <dgm:cxn modelId="{F8491F88-0CE0-47F8-855C-6B2676FC78D1}" type="presOf" srcId="{74B76613-E640-4EEC-B7F6-8187F310DE11}" destId="{E09F85E2-E3FC-4F6F-81B7-949365A3046A}" srcOrd="0" destOrd="0" presId="urn:microsoft.com/office/officeart/2005/8/layout/hList7"/>
    <dgm:cxn modelId="{608449E9-FE52-4AF7-9D4E-1FA46182655C}" type="presOf" srcId="{A1DB826A-6442-4A0E-85E5-E5F9CC8B9A16}" destId="{365D0CF1-EED1-432D-9D58-5EF2292919C1}" srcOrd="0" destOrd="0" presId="urn:microsoft.com/office/officeart/2005/8/layout/hList7"/>
    <dgm:cxn modelId="{16795994-2BAF-4209-9677-366EA78C20B4}" type="presOf" srcId="{CB86BC81-C70E-433B-9E5F-A5C63ADEC169}" destId="{36C2A414-60BC-4095-9A81-B49B6711181F}" srcOrd="0" destOrd="0" presId="urn:microsoft.com/office/officeart/2005/8/layout/hList7"/>
    <dgm:cxn modelId="{52E6B119-A9B9-4DFB-A838-26964B5F1550}" srcId="{D821A8E8-B305-447D-8B5A-541E2896124D}" destId="{74B76613-E640-4EEC-B7F6-8187F310DE11}" srcOrd="2" destOrd="0" parTransId="{BBD9678F-884C-4286-877A-F5466DBB6076}" sibTransId="{200ECA1B-B57C-4CCA-B356-7947C0A23F2E}"/>
    <dgm:cxn modelId="{32C410BB-7EFB-43E1-B023-E26B01E236FE}" type="presOf" srcId="{C8C7BD16-51AE-431B-A331-0D5C6A7BB00A}" destId="{F72737ED-2E26-4169-BE8C-1B7900604E27}" srcOrd="1" destOrd="0" presId="urn:microsoft.com/office/officeart/2005/8/layout/hList7"/>
    <dgm:cxn modelId="{46ADE2D6-0DBF-4D5D-B1A5-22E8B51247EE}" srcId="{D821A8E8-B305-447D-8B5A-541E2896124D}" destId="{C8C7BD16-51AE-431B-A331-0D5C6A7BB00A}" srcOrd="3" destOrd="0" parTransId="{022994FD-55C4-4D98-95D9-BF3DDFA1F6C2}" sibTransId="{3C624A76-12C0-4A2D-8C8B-F2896BE0C0D1}"/>
    <dgm:cxn modelId="{99583186-D4CF-416C-B726-13FC9B0B31A2}" type="presOf" srcId="{A1DB826A-6442-4A0E-85E5-E5F9CC8B9A16}" destId="{7404065E-9287-46FD-975E-24BEBDADC966}" srcOrd="1" destOrd="0" presId="urn:microsoft.com/office/officeart/2005/8/layout/hList7"/>
    <dgm:cxn modelId="{5F606150-85B3-4C6B-B5BB-D6FB0C408810}" type="presOf" srcId="{372DA528-B299-4A0B-BDEC-0E29D3BB0151}" destId="{FBD83FD0-1E45-4CF1-BB72-DDECE31E7B87}" srcOrd="0" destOrd="0" presId="urn:microsoft.com/office/officeart/2005/8/layout/hList7"/>
    <dgm:cxn modelId="{13478621-3538-4CF1-830D-9FE94957EBC1}" type="presOf" srcId="{601D78CB-982D-4C61-83A2-2A0FADD7D86D}" destId="{4760DAB3-F574-47A4-8D21-780C90ACB7B7}" srcOrd="1" destOrd="0" presId="urn:microsoft.com/office/officeart/2005/8/layout/hList7"/>
    <dgm:cxn modelId="{044BAF97-0007-4214-AA1E-AD742B00624B}" type="presOf" srcId="{74B76613-E640-4EEC-B7F6-8187F310DE11}" destId="{9B69185A-8F6E-4A0C-823A-AAFFBFEA78A6}" srcOrd="1" destOrd="0" presId="urn:microsoft.com/office/officeart/2005/8/layout/hList7"/>
    <dgm:cxn modelId="{17C3CA37-858E-4B21-9A7F-0F4CDA66A8EA}" srcId="{D821A8E8-B305-447D-8B5A-541E2896124D}" destId="{A1DB826A-6442-4A0E-85E5-E5F9CC8B9A16}" srcOrd="1" destOrd="0" parTransId="{46F1F865-3C7E-4668-9472-5816C37B6ECE}" sibTransId="{372DA528-B299-4A0B-BDEC-0E29D3BB0151}"/>
    <dgm:cxn modelId="{EC7F6268-EE29-41D7-9249-B1079ABF0AF8}" type="presParOf" srcId="{91809D5D-DA39-4BF1-890B-D5BFA76CDF53}" destId="{CCC3C969-86AB-485D-9A0F-ECDA08E6EDEC}" srcOrd="0" destOrd="0" presId="urn:microsoft.com/office/officeart/2005/8/layout/hList7"/>
    <dgm:cxn modelId="{1B13FEBA-8A66-4FDC-8546-328A2757661F}" type="presParOf" srcId="{91809D5D-DA39-4BF1-890B-D5BFA76CDF53}" destId="{AEB523FE-AAB3-4B62-9701-39403A773999}" srcOrd="1" destOrd="0" presId="urn:microsoft.com/office/officeart/2005/8/layout/hList7"/>
    <dgm:cxn modelId="{D0E7434B-FB53-4419-B70F-17A8BC6EABF1}" type="presParOf" srcId="{AEB523FE-AAB3-4B62-9701-39403A773999}" destId="{FF565854-F4E4-462E-A9D9-8D3F8420491D}" srcOrd="0" destOrd="0" presId="urn:microsoft.com/office/officeart/2005/8/layout/hList7"/>
    <dgm:cxn modelId="{61434A4A-F23B-4212-A404-2D1797B223A4}" type="presParOf" srcId="{FF565854-F4E4-462E-A9D9-8D3F8420491D}" destId="{9C6A3506-19B6-40B0-945B-144698F3B0C2}" srcOrd="0" destOrd="0" presId="urn:microsoft.com/office/officeart/2005/8/layout/hList7"/>
    <dgm:cxn modelId="{7FD9F26B-5D21-48F3-B236-CA4D258ABE12}" type="presParOf" srcId="{FF565854-F4E4-462E-A9D9-8D3F8420491D}" destId="{4760DAB3-F574-47A4-8D21-780C90ACB7B7}" srcOrd="1" destOrd="0" presId="urn:microsoft.com/office/officeart/2005/8/layout/hList7"/>
    <dgm:cxn modelId="{8CB0A497-A030-4A97-A8FA-E188A21B7C42}" type="presParOf" srcId="{FF565854-F4E4-462E-A9D9-8D3F8420491D}" destId="{00CF431B-C624-40F3-8735-FB48911F3CA2}" srcOrd="2" destOrd="0" presId="urn:microsoft.com/office/officeart/2005/8/layout/hList7"/>
    <dgm:cxn modelId="{FD96EC95-EBBE-42D9-8BE6-F994BC185585}" type="presParOf" srcId="{FF565854-F4E4-462E-A9D9-8D3F8420491D}" destId="{F57C1057-D9F3-4A8A-8B73-22C546200E30}" srcOrd="3" destOrd="0" presId="urn:microsoft.com/office/officeart/2005/8/layout/hList7"/>
    <dgm:cxn modelId="{37A6B00D-ECB7-47C3-97F1-11EDBD390832}" type="presParOf" srcId="{AEB523FE-AAB3-4B62-9701-39403A773999}" destId="{36C2A414-60BC-4095-9A81-B49B6711181F}" srcOrd="1" destOrd="0" presId="urn:microsoft.com/office/officeart/2005/8/layout/hList7"/>
    <dgm:cxn modelId="{7908E81B-5AB5-4B16-90F6-0B4DF9154AB5}" type="presParOf" srcId="{AEB523FE-AAB3-4B62-9701-39403A773999}" destId="{2A78D411-9394-4789-9BA5-6F689DD2F80F}" srcOrd="2" destOrd="0" presId="urn:microsoft.com/office/officeart/2005/8/layout/hList7"/>
    <dgm:cxn modelId="{16A67CA7-FCF7-4338-987D-22DE09CE19E8}" type="presParOf" srcId="{2A78D411-9394-4789-9BA5-6F689DD2F80F}" destId="{365D0CF1-EED1-432D-9D58-5EF2292919C1}" srcOrd="0" destOrd="0" presId="urn:microsoft.com/office/officeart/2005/8/layout/hList7"/>
    <dgm:cxn modelId="{6115A639-E482-4EF7-9D91-73AF426A036D}" type="presParOf" srcId="{2A78D411-9394-4789-9BA5-6F689DD2F80F}" destId="{7404065E-9287-46FD-975E-24BEBDADC966}" srcOrd="1" destOrd="0" presId="urn:microsoft.com/office/officeart/2005/8/layout/hList7"/>
    <dgm:cxn modelId="{A5F8C62D-9CE5-489E-9F74-2F92323A30C9}" type="presParOf" srcId="{2A78D411-9394-4789-9BA5-6F689DD2F80F}" destId="{EA6A89DA-423E-4C1F-8517-3C2A9A5443F1}" srcOrd="2" destOrd="0" presId="urn:microsoft.com/office/officeart/2005/8/layout/hList7"/>
    <dgm:cxn modelId="{A0536F20-BC67-4039-846C-52317725F20B}" type="presParOf" srcId="{2A78D411-9394-4789-9BA5-6F689DD2F80F}" destId="{CD857D71-3F73-4710-97D6-DC3432DDB9CD}" srcOrd="3" destOrd="0" presId="urn:microsoft.com/office/officeart/2005/8/layout/hList7"/>
    <dgm:cxn modelId="{71A55C85-3A13-4F09-BD78-60A672EE4754}" type="presParOf" srcId="{AEB523FE-AAB3-4B62-9701-39403A773999}" destId="{FBD83FD0-1E45-4CF1-BB72-DDECE31E7B87}" srcOrd="3" destOrd="0" presId="urn:microsoft.com/office/officeart/2005/8/layout/hList7"/>
    <dgm:cxn modelId="{44F41EF2-3CC0-4880-A88A-CDF07815B925}" type="presParOf" srcId="{AEB523FE-AAB3-4B62-9701-39403A773999}" destId="{D4C2F7A2-FE12-4428-9B31-F32945AD0356}" srcOrd="4" destOrd="0" presId="urn:microsoft.com/office/officeart/2005/8/layout/hList7"/>
    <dgm:cxn modelId="{13392EBA-BB72-46E4-97DA-4F7FCFFD5944}" type="presParOf" srcId="{D4C2F7A2-FE12-4428-9B31-F32945AD0356}" destId="{E09F85E2-E3FC-4F6F-81B7-949365A3046A}" srcOrd="0" destOrd="0" presId="urn:microsoft.com/office/officeart/2005/8/layout/hList7"/>
    <dgm:cxn modelId="{49FFBCF6-BCE2-4192-B0E8-9C2B13E2AA47}" type="presParOf" srcId="{D4C2F7A2-FE12-4428-9B31-F32945AD0356}" destId="{9B69185A-8F6E-4A0C-823A-AAFFBFEA78A6}" srcOrd="1" destOrd="0" presId="urn:microsoft.com/office/officeart/2005/8/layout/hList7"/>
    <dgm:cxn modelId="{4AA5F45C-80B5-4AC8-8010-55337505330A}" type="presParOf" srcId="{D4C2F7A2-FE12-4428-9B31-F32945AD0356}" destId="{4321CF40-A8E6-4675-927F-3AFC8462E3BD}" srcOrd="2" destOrd="0" presId="urn:microsoft.com/office/officeart/2005/8/layout/hList7"/>
    <dgm:cxn modelId="{68314494-7073-4082-AB46-62452842B5C0}" type="presParOf" srcId="{D4C2F7A2-FE12-4428-9B31-F32945AD0356}" destId="{AC52B79F-48EB-44EA-BAA4-D574E46B8345}" srcOrd="3" destOrd="0" presId="urn:microsoft.com/office/officeart/2005/8/layout/hList7"/>
    <dgm:cxn modelId="{565A6CF1-2791-46FD-8607-367A5E0C5720}" type="presParOf" srcId="{AEB523FE-AAB3-4B62-9701-39403A773999}" destId="{04E171DE-0DAA-403B-8125-026344C17273}" srcOrd="5" destOrd="0" presId="urn:microsoft.com/office/officeart/2005/8/layout/hList7"/>
    <dgm:cxn modelId="{5448ADAA-B375-4B09-97D0-B45ACC4126A2}" type="presParOf" srcId="{AEB523FE-AAB3-4B62-9701-39403A773999}" destId="{32B26443-CB0E-4C26-941E-09BD70E4A50D}" srcOrd="6" destOrd="0" presId="urn:microsoft.com/office/officeart/2005/8/layout/hList7"/>
    <dgm:cxn modelId="{1B1FFB15-AB8E-4C73-9557-84C303AC482F}" type="presParOf" srcId="{32B26443-CB0E-4C26-941E-09BD70E4A50D}" destId="{F1FE55D5-F8F9-482F-A37F-4F2A50BF58ED}" srcOrd="0" destOrd="0" presId="urn:microsoft.com/office/officeart/2005/8/layout/hList7"/>
    <dgm:cxn modelId="{C219F74B-CB9C-405B-B81B-308A2646F1FA}" type="presParOf" srcId="{32B26443-CB0E-4C26-941E-09BD70E4A50D}" destId="{F72737ED-2E26-4169-BE8C-1B7900604E27}" srcOrd="1" destOrd="0" presId="urn:microsoft.com/office/officeart/2005/8/layout/hList7"/>
    <dgm:cxn modelId="{13C00E08-31ED-465B-BF74-CE63B68EE204}" type="presParOf" srcId="{32B26443-CB0E-4C26-941E-09BD70E4A50D}" destId="{A2074FC6-D2CB-4F29-AAAE-9BC5D78015CE}" srcOrd="2" destOrd="0" presId="urn:microsoft.com/office/officeart/2005/8/layout/hList7"/>
    <dgm:cxn modelId="{2604AE7F-1CE0-429D-BD55-89B3A213333D}" type="presParOf" srcId="{32B26443-CB0E-4C26-941E-09BD70E4A50D}" destId="{323E9491-252B-4F0F-A527-C9D722B83B5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2771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l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2771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r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175C6F7-B2C9-494B-AB0C-52041C5E44B3}" type="datetimeFigureOut">
              <a:rPr lang="pt-BR"/>
              <a:pPr>
                <a:defRPr/>
              </a:pPr>
              <a:t>09/05/2014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20" tIns="46360" rIns="92720" bIns="4636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0405" y="4438749"/>
            <a:ext cx="5603240" cy="3631704"/>
          </a:xfrm>
          <a:prstGeom prst="rect">
            <a:avLst/>
          </a:prstGeom>
        </p:spPr>
        <p:txBody>
          <a:bodyPr vert="horz" lIns="92720" tIns="46360" rIns="92720" bIns="4636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5088" cy="462770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l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67341" y="8760606"/>
            <a:ext cx="3035088" cy="462770"/>
          </a:xfrm>
          <a:prstGeom prst="rect">
            <a:avLst/>
          </a:prstGeom>
        </p:spPr>
        <p:txBody>
          <a:bodyPr vert="horz" wrap="square" lIns="92720" tIns="46360" rIns="92720" bIns="4636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A814D69-273F-48A2-9E6F-BD564F3C254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7191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3010" indent="-29297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5099" indent="-2350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5139" indent="-2350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5179" indent="-2350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8779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42380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05981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9582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mtClean="0"/>
              <a:t>2012 Q3 Speaker Bureau Stump Speech</a:t>
            </a:r>
          </a:p>
        </p:txBody>
      </p:sp>
      <p:sp>
        <p:nvSpPr>
          <p:cNvPr id="1536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3010" indent="-29297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5099" indent="-2350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5139" indent="-2350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5179" indent="-2350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8779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42380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05981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9582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mtClean="0"/>
              <a:t>8/11/2012</a:t>
            </a:r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3010" indent="-29297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5099" indent="-2350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5139" indent="-2350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5179" indent="-2350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8779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42380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05981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9582" indent="-23502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2BF026E-6CA3-4E71-8D35-96BA2E82437B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2850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Global Manufacturing Stump Speech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A4CAA0-614C-4F98-9624-020E4AFED75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6/01/2013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3351" indent="-28975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9002" indent="-231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2603" indent="-231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6204" indent="-231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9804" indent="-23180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13405" indent="-23180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77006" indent="-23180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0607" indent="-23180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0D786D8-EB6E-4F8F-881B-7B43863A12CA}" type="slidenum">
              <a:rPr lang="pt-BR" smtClean="0"/>
              <a:pPr/>
              <a:t>16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70765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3351" indent="-289751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9002" indent="-231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2603" indent="-231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6204" indent="-231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9804" indent="-23180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13405" indent="-23180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77006" indent="-23180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0607" indent="-231800" defTabSz="4636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445D978-386F-42B7-A2F1-F4DC59E03C61}" type="slidenum">
              <a:rPr lang="pt-BR" smtClean="0"/>
              <a:pPr/>
              <a:t>18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13376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6425" y="65088"/>
            <a:ext cx="19669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-1593850" y="865188"/>
            <a:ext cx="12798425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-1593850" y="4600575"/>
            <a:ext cx="12798425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13" y="8425"/>
            <a:ext cx="8229600" cy="857250"/>
          </a:xfrm>
        </p:spPr>
        <p:txBody>
          <a:bodyPr>
            <a:normAutofit/>
          </a:bodyPr>
          <a:lstStyle>
            <a:lvl1pPr algn="l">
              <a:defRPr sz="3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D6E16-89D5-4A6D-9164-06B6F4E2B93A}" type="datetimeFigureOut">
              <a:rPr lang="en-US"/>
              <a:pPr>
                <a:defRPr/>
              </a:pPr>
              <a:t>5/9/2014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8E57E-4E34-44F5-806C-67EABEE5B0A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2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6425" y="65088"/>
            <a:ext cx="19669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-1593850" y="865188"/>
            <a:ext cx="12798425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13" y="8425"/>
            <a:ext cx="8229600" cy="857250"/>
          </a:xfrm>
        </p:spPr>
        <p:txBody>
          <a:bodyPr>
            <a:normAutofit/>
          </a:bodyPr>
          <a:lstStyle>
            <a:lvl1pPr algn="l">
              <a:defRPr sz="3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D6E16-89D5-4A6D-9164-06B6F4E2B93A}" type="datetimeFigureOut">
              <a:rPr lang="en-US"/>
              <a:pPr>
                <a:defRPr/>
              </a:pPr>
              <a:t>5/9/2014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8E57E-4E34-44F5-806C-67EABEE5B0A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8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-100013" y="825500"/>
            <a:ext cx="9342438" cy="3784600"/>
            <a:chOff x="-8442842" y="-2182812"/>
            <a:chExt cx="24106176" cy="9766300"/>
          </a:xfrm>
        </p:grpSpPr>
        <p:pic>
          <p:nvPicPr>
            <p:cNvPr id="5" name="Picture 1"/>
            <p:cNvPicPr>
              <a:picLocks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56579" y="-2182812"/>
              <a:ext cx="19619913" cy="976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442842" y="-2182812"/>
              <a:ext cx="12803177" cy="976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2117725"/>
            <a:ext cx="280828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8" y="-112888"/>
            <a:ext cx="7772400" cy="1102519"/>
          </a:xfrm>
        </p:spPr>
        <p:txBody>
          <a:bodyPr>
            <a:normAutofit/>
          </a:bodyPr>
          <a:lstStyle>
            <a:lvl1pPr algn="l">
              <a:defRPr sz="3500">
                <a:latin typeface="Louis Regular"/>
                <a:cs typeface="Louis Regula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7324" y="825506"/>
            <a:ext cx="4484511" cy="37846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  <a:latin typeface="Louis Regular"/>
                <a:cs typeface="Loui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977CB-1885-43A3-B004-E64B07436E9B}" type="datetimeFigureOut">
              <a:rPr lang="en-US"/>
              <a:pPr>
                <a:defRPr/>
              </a:pPr>
              <a:t>5/9/2014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1AB70-7E7C-4B24-B7C6-C20F3D8DB0B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6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6425" y="65088"/>
            <a:ext cx="19669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 flipH="1">
            <a:off x="-1593850" y="865188"/>
            <a:ext cx="12798425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-1593850" y="4600575"/>
            <a:ext cx="12798425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2430463" y="865188"/>
            <a:ext cx="3175000" cy="3735387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13" y="8425"/>
            <a:ext cx="8229600" cy="857250"/>
          </a:xfrm>
        </p:spPr>
        <p:txBody>
          <a:bodyPr>
            <a:normAutofit/>
          </a:bodyPr>
          <a:lstStyle>
            <a:lvl1pPr algn="l">
              <a:defRPr sz="3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838380" y="1863866"/>
            <a:ext cx="3211513" cy="27654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4"/>
          </p:nvPr>
        </p:nvSpPr>
        <p:spPr>
          <a:xfrm>
            <a:off x="5320066" y="1863866"/>
            <a:ext cx="3211513" cy="27654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5"/>
          </p:nvPr>
        </p:nvSpPr>
        <p:spPr>
          <a:xfrm>
            <a:off x="838380" y="1142999"/>
            <a:ext cx="3212040" cy="564445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1"/>
                </a:solidFill>
              </a:defRPr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46" name="Text Placeholder 44"/>
          <p:cNvSpPr>
            <a:spLocks noGrp="1"/>
          </p:cNvSpPr>
          <p:nvPr>
            <p:ph type="body" sz="quarter" idx="16"/>
          </p:nvPr>
        </p:nvSpPr>
        <p:spPr>
          <a:xfrm>
            <a:off x="5319539" y="1142999"/>
            <a:ext cx="3212040" cy="564445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1"/>
                </a:solidFill>
              </a:defRPr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FF1E3-7004-4B05-9157-0D6A23C2174F}" type="datetimeFigureOut">
              <a:rPr lang="en-US"/>
              <a:pPr>
                <a:defRPr/>
              </a:pPr>
              <a:t>5/9/2014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781D9-9073-4F51-BB98-8ED9BE7D93F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6425" y="65088"/>
            <a:ext cx="19669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 flipH="1">
            <a:off x="-1593850" y="865188"/>
            <a:ext cx="12798425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H="1">
            <a:off x="-1593850" y="4600575"/>
            <a:ext cx="12798425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723063" y="865188"/>
            <a:ext cx="3176587" cy="3735387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13" y="8425"/>
            <a:ext cx="8229600" cy="857250"/>
          </a:xfrm>
        </p:spPr>
        <p:txBody>
          <a:bodyPr>
            <a:normAutofit/>
          </a:bodyPr>
          <a:lstStyle>
            <a:lvl1pPr algn="l">
              <a:defRPr sz="3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4"/>
          </p:nvPr>
        </p:nvSpPr>
        <p:spPr>
          <a:xfrm>
            <a:off x="305041" y="1863866"/>
            <a:ext cx="7075070" cy="276542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6" name="Text Placeholder 44"/>
          <p:cNvSpPr>
            <a:spLocks noGrp="1"/>
          </p:cNvSpPr>
          <p:nvPr>
            <p:ph type="body" sz="quarter" idx="16"/>
          </p:nvPr>
        </p:nvSpPr>
        <p:spPr>
          <a:xfrm>
            <a:off x="304513" y="1142999"/>
            <a:ext cx="7076231" cy="564445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1"/>
                </a:solidFill>
              </a:defRPr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CFEC7-9266-4219-83D0-2A12816C7992}" type="datetimeFigureOut">
              <a:rPr lang="en-US"/>
              <a:pPr>
                <a:defRPr/>
              </a:pPr>
              <a:t>5/9/2014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7367E-942D-4A0F-AB25-E85183A354A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6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1377950"/>
            <a:ext cx="81851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596E4-F752-49A8-90C5-F4FE4EE0AA26}" type="datetimeFigureOut">
              <a:rPr lang="en-US"/>
              <a:pPr>
                <a:defRPr/>
              </a:pPr>
              <a:t>5/9/2014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0A28-3C2F-4982-AC15-08B6C527D1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93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1D5C8-6D3D-413D-9038-50A7D9DA3650}" type="datetime1">
              <a:rPr lang="en-US"/>
              <a:pPr>
                <a:defRPr/>
              </a:pPr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4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n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65088"/>
            <a:ext cx="19669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8"/>
          <p:cNvCxnSpPr/>
          <p:nvPr userDrawn="1"/>
        </p:nvCxnSpPr>
        <p:spPr>
          <a:xfrm flipH="1">
            <a:off x="-1593850" y="865188"/>
            <a:ext cx="12798425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/>
          <p:cNvCxnSpPr/>
          <p:nvPr userDrawn="1"/>
        </p:nvCxnSpPr>
        <p:spPr>
          <a:xfrm flipH="1">
            <a:off x="-1593850" y="4600575"/>
            <a:ext cx="12798425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13" y="8425"/>
            <a:ext cx="8229600" cy="857250"/>
          </a:xfrm>
        </p:spPr>
        <p:txBody>
          <a:bodyPr>
            <a:normAutofit/>
          </a:bodyPr>
          <a:lstStyle>
            <a:lvl1pPr algn="l">
              <a:defRPr sz="3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64ECC-DB98-4114-B85A-D182E674CC2C}" type="datetimeFigureOut">
              <a:rPr lang="en-US"/>
              <a:pPr>
                <a:defRPr/>
              </a:pPr>
              <a:t>5/9/2014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156BF-D87E-4EC6-97B2-7F2A5C489C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7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4E9E4-C264-D746-A251-C93866446307}" type="datetimeFigureOut">
              <a:rPr lang="en-US"/>
              <a:pPr>
                <a:defRPr/>
              </a:pPr>
              <a:t>5/9/2014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3386B-D42A-6E42-9943-C6868F9A2D3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2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bg1"/>
            </a:gs>
            <a:gs pos="100000">
              <a:schemeClr val="bg1">
                <a:lumMod val="65000"/>
                <a:alpha val="87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232187D-3D85-49CC-8D6D-2EF0B4365F0E}" type="datetimeFigureOut">
              <a:rPr lang="en-US"/>
              <a:pPr>
                <a:defRPr/>
              </a:pPr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21819A7-687C-4074-BD25-E40318077F8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40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1" r:id="rId8"/>
    <p:sldLayoutId id="2147484043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Louis Regular"/>
          <a:ea typeface="MS PGothic" panose="020B0600070205080204" pitchFamily="34" charset="-128"/>
          <a:cs typeface="Louis Regular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ouis Regular" charset="0"/>
          <a:ea typeface="MS PGothic" panose="020B0600070205080204" pitchFamily="34" charset="-128"/>
          <a:cs typeface="Louis Regular" pitchFamily="2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ouis Regular" charset="0"/>
          <a:ea typeface="MS PGothic" panose="020B0600070205080204" pitchFamily="34" charset="-128"/>
          <a:cs typeface="Louis Regular" pitchFamily="2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ouis Regular" charset="0"/>
          <a:ea typeface="MS PGothic" panose="020B0600070205080204" pitchFamily="34" charset="-128"/>
          <a:cs typeface="Louis Regular" pitchFamily="2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ouis Regular" charset="0"/>
          <a:ea typeface="MS PGothic" panose="020B0600070205080204" pitchFamily="34" charset="-128"/>
          <a:cs typeface="Louis Regular" pitchFamily="2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ouis Regular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ouis Regular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ouis Regular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ouis Regular" charset="0"/>
          <a:ea typeface="ＭＳ Ｐゴシック" charset="0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Louis Regular"/>
          <a:ea typeface="MS PGothic" panose="020B0600070205080204" pitchFamily="34" charset="-128"/>
          <a:cs typeface="Louis Regular"/>
        </a:defRPr>
      </a:lvl1pPr>
      <a:lvl2pPr marL="914400" indent="-4572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ouis Regular"/>
          <a:ea typeface="MS PGothic" panose="020B0600070205080204" pitchFamily="34" charset="-128"/>
          <a:cs typeface="Louis Regular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ouis Regular"/>
          <a:ea typeface="MS PGothic" panose="020B0600070205080204" pitchFamily="34" charset="-128"/>
          <a:cs typeface="Louis Regular"/>
        </a:defRPr>
      </a:lvl3pPr>
      <a:lvl4pPr marL="17145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ouis Regular"/>
          <a:ea typeface="MS PGothic" panose="020B0600070205080204" pitchFamily="34" charset="-128"/>
          <a:cs typeface="Louis Regular"/>
        </a:defRPr>
      </a:lvl4pPr>
      <a:lvl5pPr marL="21717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ouis Regular"/>
          <a:ea typeface="MS PGothic" panose="020B0600070205080204" pitchFamily="34" charset="-128"/>
          <a:cs typeface="Louis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9607b_GM_BM_BlueDimensional.png" descr="G:\19607b_GM_BM_BlueDimensional.png"/>
          <p:cNvPicPr>
            <a:picLocks noChangeAspect="1" noChangeArrowheads="1"/>
          </p:cNvPicPr>
          <p:nvPr/>
        </p:nvPicPr>
        <p:blipFill>
          <a:blip r:embed="rId3"/>
          <a:srcRect l="7424" t="6418" r="7651" b="6945"/>
          <a:stretch>
            <a:fillRect/>
          </a:stretch>
        </p:blipFill>
        <p:spPr bwMode="auto">
          <a:xfrm>
            <a:off x="8447088" y="4552950"/>
            <a:ext cx="558800" cy="552450"/>
          </a:xfrm>
          <a:prstGeom prst="rect">
            <a:avLst/>
          </a:prstGeom>
          <a:noFill/>
          <a:effectLst>
            <a:outerShdw blurRad="127000" dist="63500" dir="36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395663" y="-180975"/>
            <a:ext cx="5667375" cy="1277938"/>
          </a:xfrm>
          <a:prstGeom prst="rect">
            <a:avLst/>
          </a:prstGeom>
        </p:spPr>
        <p:txBody>
          <a:bodyPr lIns="68580" tIns="34290" rIns="68580" bIns="34290" anchor="ctr"/>
          <a:lstStyle/>
          <a:p>
            <a:pPr algn="r">
              <a:lnSpc>
                <a:spcPct val="80000"/>
              </a:lnSpc>
              <a:defRPr/>
            </a:pPr>
            <a:endParaRPr lang="en-US" sz="2100" cap="all" dirty="0">
              <a:effectLst>
                <a:outerShdw blurRad="12700" dist="38100" dir="2700000" algn="ctr" rotWithShape="0">
                  <a:schemeClr val="bg1">
                    <a:alpha val="90000"/>
                  </a:schemeClr>
                </a:outerShdw>
              </a:effectLst>
              <a:latin typeface="Franklin Gothic Demi Cond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-1593850" y="912813"/>
            <a:ext cx="12798425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-1593850" y="4498975"/>
            <a:ext cx="12798425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225"/>
            <a:ext cx="19669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5"/>
          <a:stretch/>
        </p:blipFill>
        <p:spPr bwMode="auto">
          <a:xfrm>
            <a:off x="12700" y="930373"/>
            <a:ext cx="5497513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617028" y="1616765"/>
            <a:ext cx="34460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Alaor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Araújo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</a:p>
          <a:p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Diretor do Complexo Industrial da General Motors de São José do Campos - SP &amp; Joinville - SC</a:t>
            </a:r>
          </a:p>
          <a:p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Diretor do IGM 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Espaço Reservado para Conteúdo 2"/>
          <p:cNvSpPr txBox="1">
            <a:spLocks/>
          </p:cNvSpPr>
          <p:nvPr/>
        </p:nvSpPr>
        <p:spPr bwMode="auto">
          <a:xfrm>
            <a:off x="279400" y="936625"/>
            <a:ext cx="85899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3pPr>
            <a:lvl4pPr marL="17145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4pPr>
            <a:lvl5pPr marL="21717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5pPr>
            <a:lvl6pPr marL="26289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6pPr>
            <a:lvl7pPr marL="30861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7pPr>
            <a:lvl8pPr marL="35433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8pPr>
            <a:lvl9pPr marL="40005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9pPr>
          </a:lstStyle>
          <a:p>
            <a:pPr marL="266700" lvl="1" indent="-266700">
              <a:lnSpc>
                <a:spcPct val="110000"/>
              </a:lnSpc>
              <a:spcBef>
                <a:spcPts val="0"/>
              </a:spcBef>
              <a:defRPr/>
            </a:pPr>
            <a:r>
              <a:rPr lang="pt-BR" dirty="0" smtClean="0">
                <a:latin typeface="Franklin Gothic Medium Cond" panose="020B0606030402020204" pitchFamily="34" charset="0"/>
              </a:rPr>
              <a:t>Após os anos 80:</a:t>
            </a:r>
          </a:p>
          <a:p>
            <a:pPr marL="541338" lvl="1" indent="-274638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2400" dirty="0" smtClean="0">
                <a:latin typeface="Franklin Gothic Medium Cond" panose="020B0606030402020204" pitchFamily="34" charset="0"/>
              </a:rPr>
              <a:t>Redução do Assistencialismo;</a:t>
            </a:r>
          </a:p>
          <a:p>
            <a:pPr marL="541338" lvl="1" indent="-274638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2400" dirty="0" smtClean="0">
                <a:latin typeface="Franklin Gothic Medium Cond" panose="020B0606030402020204" pitchFamily="34" charset="0"/>
              </a:rPr>
              <a:t>Maior visibilidade dos projetos sociais pela imprensa;</a:t>
            </a:r>
          </a:p>
          <a:p>
            <a:pPr marL="541338" lvl="1" indent="-274638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2400" dirty="0" smtClean="0">
                <a:latin typeface="Franklin Gothic Medium Cond" panose="020B0606030402020204" pitchFamily="34" charset="0"/>
              </a:rPr>
              <a:t>Filantropia / mecenato ganham novos estímulos;</a:t>
            </a:r>
          </a:p>
          <a:p>
            <a:pPr marL="541338" lvl="1" indent="-274638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2400" dirty="0" smtClean="0">
                <a:latin typeface="Franklin Gothic Medium Cond" panose="020B0606030402020204" pitchFamily="34" charset="0"/>
              </a:rPr>
              <a:t>Estrutura de voluntários “mais profissional” (cronogramas de atividades, disciplina, etc.).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942" y="30009"/>
            <a:ext cx="6645583" cy="833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en-US" sz="32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A EVOLUÇÃO DA QUESTÃO SOCIAL</a:t>
            </a:r>
            <a:br>
              <a:rPr lang="en-US" sz="32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</a:br>
            <a:r>
              <a:rPr lang="en-US" sz="32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NO BRASIL</a:t>
            </a:r>
            <a:endParaRPr lang="pt-BR" sz="32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209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693763" y="3799643"/>
            <a:ext cx="2175029" cy="12251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244" y="3917620"/>
            <a:ext cx="1882066" cy="989164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1100831" y="1154700"/>
            <a:ext cx="6884632" cy="3184525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pt-BR" sz="3200" dirty="0">
                <a:latin typeface="Franklin Gothic Demi Cond" panose="020B0706030402020204" pitchFamily="34" charset="0"/>
                <a:ea typeface="ＭＳ Ｐゴシック" charset="0"/>
              </a:rPr>
              <a:t>Aperfeiçoar e difundir conceitos e práticas do uso de recursos privados para o desenvolvimento do bem comum</a:t>
            </a:r>
            <a:r>
              <a:rPr lang="pt-BR" sz="3200" dirty="0" smtClean="0">
                <a:latin typeface="Franklin Gothic Demi Cond" panose="020B0706030402020204" pitchFamily="34" charset="0"/>
                <a:ea typeface="ＭＳ Ｐゴシック" charset="0"/>
              </a:rPr>
              <a:t>.</a:t>
            </a:r>
            <a:endParaRPr lang="pt-BR" sz="3200" dirty="0">
              <a:latin typeface="Franklin Gothic Demi Cond" panose="020B070603040202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9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87767"/>
            <a:ext cx="9144000" cy="367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285" y="-587"/>
            <a:ext cx="8824406" cy="857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4800" dirty="0" smtClean="0">
                <a:latin typeface="Franklin Gothic Demi Cond" panose="020B0706030402020204" pitchFamily="34" charset="0"/>
                <a:ea typeface="ＭＳ Ｐゴシック" charset="0"/>
              </a:rPr>
              <a:t>O IGM</a:t>
            </a:r>
            <a:endParaRPr lang="pt-BR" sz="4800" dirty="0">
              <a:latin typeface="Franklin Gothic Demi Cond" panose="020B0706030402020204" pitchFamily="34" charset="0"/>
              <a:ea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87767"/>
            <a:ext cx="6862439" cy="367535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4000">
                <a:schemeClr val="tx1">
                  <a:alpha val="27000"/>
                </a:schemeClr>
              </a:gs>
              <a:gs pos="83000">
                <a:schemeClr val="tx1">
                  <a:alpha val="33000"/>
                </a:schemeClr>
              </a:gs>
              <a:gs pos="100000">
                <a:schemeClr val="tx1">
                  <a:alpha val="6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" name="TextBox 4"/>
          <p:cNvSpPr txBox="1"/>
          <p:nvPr/>
        </p:nvSpPr>
        <p:spPr>
          <a:xfrm>
            <a:off x="266328" y="837297"/>
            <a:ext cx="4643022" cy="37856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Ao longo dos anos a GMB implementou diversas ações sustentáveis e sociais, porém elas precisavam se consolidar, e com esse objetivo o Instituto General Motors vem trabalhando desde 1993, integrando as ações sociais, ambientais e sustentáveis, criando e atingindo cada vez mais, oportunidades de voluntariado.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rved Down Arrow 4"/>
          <p:cNvSpPr/>
          <p:nvPr/>
        </p:nvSpPr>
        <p:spPr>
          <a:xfrm rot="8361433">
            <a:off x="5724525" y="3901612"/>
            <a:ext cx="1373188" cy="59055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327413957"/>
              </p:ext>
            </p:extLst>
          </p:nvPr>
        </p:nvGraphicFramePr>
        <p:xfrm>
          <a:off x="281600" y="1020321"/>
          <a:ext cx="8507776" cy="4007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 bwMode="auto">
          <a:xfrm>
            <a:off x="124285" y="-587"/>
            <a:ext cx="882440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 kern="1200">
                <a:solidFill>
                  <a:schemeClr val="tx1"/>
                </a:solidFill>
                <a:latin typeface="Louis Regular"/>
                <a:ea typeface="MS PGothic" panose="020B0600070205080204" pitchFamily="34" charset="-128"/>
                <a:cs typeface="Louis Regular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BR" sz="3600" dirty="0">
                <a:latin typeface="Franklin Gothic Demi Cond" panose="020B0706030402020204" pitchFamily="34" charset="0"/>
                <a:ea typeface="ＭＳ Ｐゴシック" charset="0"/>
              </a:rPr>
              <a:t>Novos Pilares do IGM</a:t>
            </a:r>
          </a:p>
        </p:txBody>
      </p:sp>
    </p:spTree>
    <p:extLst>
      <p:ext uri="{BB962C8B-B14F-4D97-AF65-F5344CB8AC3E}">
        <p14:creationId xmlns:p14="http://schemas.microsoft.com/office/powerpoint/2010/main" val="1057455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94447" y="222634"/>
            <a:ext cx="4749553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700" dirty="0" smtClean="0">
                <a:ln w="0"/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  <a:ea typeface="ＭＳ Ｐゴシック" panose="020B0600070205080204" pitchFamily="34" charset="-128"/>
              </a:rPr>
              <a:t>20</a:t>
            </a:r>
            <a:endParaRPr lang="pt-BR" sz="28700" dirty="0">
              <a:ln w="0"/>
              <a:gradFill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Forte" panose="03060902040502070203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93112" y="1633491"/>
            <a:ext cx="5082464" cy="2173074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pt-BR" sz="2800" dirty="0" smtClean="0">
                <a:latin typeface="Franklin Gothic Demi Cond" panose="020B0706030402020204" pitchFamily="34" charset="0"/>
                <a:ea typeface="ＭＳ Ｐゴシック" charset="0"/>
              </a:rPr>
              <a:t>Ao comemorar 20 anos, o IGM busca ser cada vez mais atuante na agenda das contribuições </a:t>
            </a:r>
            <a:r>
              <a:rPr lang="pt-BR" sz="2800" dirty="0" err="1" smtClean="0">
                <a:latin typeface="Franklin Gothic Demi Cond" panose="020B0706030402020204" pitchFamily="34" charset="0"/>
                <a:ea typeface="ＭＳ Ｐゴシック" charset="0"/>
              </a:rPr>
              <a:t>sócio-educacionais</a:t>
            </a:r>
            <a:r>
              <a:rPr lang="pt-BR" sz="2800" dirty="0" smtClean="0">
                <a:latin typeface="Franklin Gothic Demi Cond" panose="020B0706030402020204" pitchFamily="34" charset="0"/>
                <a:ea typeface="ＭＳ Ｐゴシック" charset="0"/>
              </a:rPr>
              <a:t> do Brasil, com participações nas comunidades, através de apoio a projetos sociais e ações de voluntariado.</a:t>
            </a:r>
            <a:endParaRPr lang="pt-BR" sz="2800" dirty="0">
              <a:latin typeface="Franklin Gothic Demi Cond" panose="020B0706030402020204" pitchFamily="34" charset="0"/>
              <a:ea typeface="ＭＳ Ｐゴシック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124285" y="-587"/>
            <a:ext cx="882440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 kern="1200">
                <a:solidFill>
                  <a:schemeClr val="tx1"/>
                </a:solidFill>
                <a:latin typeface="Louis Regular"/>
                <a:ea typeface="MS PGothic" panose="020B0600070205080204" pitchFamily="34" charset="-128"/>
                <a:cs typeface="Louis Regular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BR" sz="3600" dirty="0">
                <a:latin typeface="Franklin Gothic Demi Cond" panose="020B0706030402020204" pitchFamily="34" charset="0"/>
                <a:ea typeface="ＭＳ Ｐゴシック" charset="0"/>
              </a:rPr>
              <a:t>20 Anos de História...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6539"/>
            <a:ext cx="3218688" cy="4238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4614" y="-12933"/>
            <a:ext cx="8229600" cy="857250"/>
          </a:xfrm>
        </p:spPr>
        <p:txBody>
          <a:bodyPr>
            <a:noAutofit/>
          </a:bodyPr>
          <a:lstStyle/>
          <a:p>
            <a:r>
              <a:rPr lang="pt-BR" sz="3600" dirty="0">
                <a:latin typeface="Franklin Gothic Demi Cond" panose="020B0706030402020204" pitchFamily="34" charset="0"/>
                <a:ea typeface="ＭＳ Ｐゴシック" charset="0"/>
              </a:rPr>
              <a:t>Nossa iniciativa a favor da CIDADANIA!</a:t>
            </a:r>
          </a:p>
        </p:txBody>
      </p:sp>
      <p:sp>
        <p:nvSpPr>
          <p:cNvPr id="3" name="Rectangle 2"/>
          <p:cNvSpPr/>
          <p:nvPr/>
        </p:nvSpPr>
        <p:spPr>
          <a:xfrm>
            <a:off x="3225800" y="792516"/>
            <a:ext cx="5918200" cy="497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0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O IGM, é o braço social, cultural e filantrópico da GMB.</a:t>
            </a:r>
          </a:p>
        </p:txBody>
      </p:sp>
      <p:sp>
        <p:nvSpPr>
          <p:cNvPr id="4" name="Snip and Round Single Corner Rectangle 3"/>
          <p:cNvSpPr/>
          <p:nvPr/>
        </p:nvSpPr>
        <p:spPr>
          <a:xfrm rot="5400000">
            <a:off x="83344" y="833938"/>
            <a:ext cx="2487612" cy="2654300"/>
          </a:xfrm>
          <a:prstGeom prst="snipRoundRect">
            <a:avLst>
              <a:gd name="adj1" fmla="val 16667"/>
              <a:gd name="adj2" fmla="val 1442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TextBox 4"/>
          <p:cNvSpPr txBox="1"/>
          <p:nvPr/>
        </p:nvSpPr>
        <p:spPr>
          <a:xfrm>
            <a:off x="44450" y="1043928"/>
            <a:ext cx="2532063" cy="26161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	</a:t>
            </a:r>
            <a:r>
              <a:rPr lang="pt-BR" sz="16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O IGM teve sua criação num momento em que a sociedade brasileira passou a estimular as organizações sociais de interesse público e  passa a tratar a questão do trabalho voluntário de forma profissional em busca de resultados qualitativos e quantitativos.</a:t>
            </a:r>
          </a:p>
          <a:p>
            <a:pPr algn="just">
              <a:defRPr/>
            </a:pPr>
            <a:endParaRPr lang="pt-BR" sz="2000" dirty="0">
              <a:latin typeface="Klavika CH Bold Cond It" panose="02000000000000000000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585" y="1325563"/>
            <a:ext cx="2631089" cy="3675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3590925"/>
            <a:ext cx="2420938" cy="1411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9" b="9950"/>
          <a:stretch/>
        </p:blipFill>
        <p:spPr>
          <a:xfrm>
            <a:off x="3376724" y="3351213"/>
            <a:ext cx="2630488" cy="165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599" y="1325563"/>
            <a:ext cx="2614613" cy="1811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961188" y="2374900"/>
            <a:ext cx="2108200" cy="2089150"/>
          </a:xfrm>
          <a:prstGeom prst="roundRect">
            <a:avLst>
              <a:gd name="adj" fmla="val 901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4194883" y="1041801"/>
            <a:ext cx="4821237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pt-BR" dirty="0">
                <a:latin typeface="Franklin Gothic Demi Cond" panose="020B0706030402020204" pitchFamily="34" charset="0"/>
              </a:rPr>
              <a:t>O Instituto GM </a:t>
            </a:r>
            <a:r>
              <a:rPr lang="pt-BR" dirty="0" smtClean="0">
                <a:latin typeface="Franklin Gothic Demi Cond" panose="020B0706030402020204" pitchFamily="34" charset="0"/>
              </a:rPr>
              <a:t>incentiva </a:t>
            </a:r>
            <a:r>
              <a:rPr lang="pt-BR" dirty="0">
                <a:latin typeface="Franklin Gothic Demi Cond" panose="020B0706030402020204" pitchFamily="34" charset="0"/>
              </a:rPr>
              <a:t>valores culturais por intermédio de uma atuação solidária e socialmente responsável da GM do Brasil e de todos os seus colaboradores, em sintonia com os municípios da cidadania corporativa.</a:t>
            </a:r>
          </a:p>
          <a:p>
            <a:pPr algn="just">
              <a:lnSpc>
                <a:spcPct val="150000"/>
              </a:lnSpc>
              <a:defRPr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Klavika CH Medium Cond It" panose="02000000000000000000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  <a:latin typeface="Klavika CH Medium Cond It" panose="02000000000000000000" pitchFamily="2" charset="0"/>
            </a:endParaRPr>
          </a:p>
        </p:txBody>
      </p:sp>
      <p:sp>
        <p:nvSpPr>
          <p:cNvPr id="13316" name="Title 1"/>
          <p:cNvSpPr>
            <a:spLocks noGrp="1"/>
          </p:cNvSpPr>
          <p:nvPr>
            <p:ph type="title"/>
          </p:nvPr>
        </p:nvSpPr>
        <p:spPr>
          <a:xfrm>
            <a:off x="273050" y="0"/>
            <a:ext cx="8229600" cy="857250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Franklin Gothic Demi Cond" panose="020B0706030402020204" pitchFamily="34" charset="0"/>
                <a:ea typeface="ＭＳ Ｐゴシック" charset="0"/>
              </a:rPr>
              <a:t>Compromisso com a comunidade!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3" y="1141413"/>
            <a:ext cx="2068512" cy="2335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50" y="3538538"/>
            <a:ext cx="2079625" cy="1439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625" y="1141413"/>
            <a:ext cx="1585913" cy="2527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7288" y="3719513"/>
            <a:ext cx="1652587" cy="1258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159500" y="3997325"/>
            <a:ext cx="23431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Klavika CH Medium Cond It" panose="02000000000000000000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92936" y="2433638"/>
            <a:ext cx="20764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8">
              <a:defRPr/>
            </a:pPr>
            <a:r>
              <a:rPr lang="pt-BR" sz="14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Fundado em 9 de </a:t>
            </a:r>
            <a:r>
              <a:rPr lang="pt-BR" sz="1400" dirty="0" smtClean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Novembro </a:t>
            </a:r>
            <a:r>
              <a:rPr lang="pt-BR" sz="14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de 1993, o IGM apoia diversos projetos educativos, ambientais e filantrópicos nas comunidades próximas às fábricas e instalações comerciais </a:t>
            </a:r>
            <a:r>
              <a:rPr lang="pt-BR" sz="1400" dirty="0" smtClean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da General </a:t>
            </a:r>
            <a:r>
              <a:rPr lang="pt-BR" sz="14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Motors.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882" y="2976563"/>
            <a:ext cx="2589212" cy="2001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0" y="849438"/>
            <a:ext cx="9144000" cy="428683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124285" y="-587"/>
            <a:ext cx="882440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 kern="1200">
                <a:solidFill>
                  <a:schemeClr val="tx1"/>
                </a:solidFill>
                <a:latin typeface="Louis Regular"/>
                <a:ea typeface="MS PGothic" panose="020B0600070205080204" pitchFamily="34" charset="-128"/>
                <a:cs typeface="Louis Regular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MS PGothic" panose="020B0600070205080204" pitchFamily="34" charset="-128"/>
                <a:cs typeface="Louis Regular" pitchFamily="2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Louis Regular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dirty="0" err="1" smtClean="0">
                <a:latin typeface="Franklin Gothic Demi Cond" panose="020B0706030402020204" pitchFamily="34" charset="0"/>
                <a:ea typeface="ＭＳ Ｐゴシック" charset="0"/>
              </a:rPr>
              <a:t>Organograma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795647" y="1036146"/>
            <a:ext cx="7315200" cy="3832762"/>
            <a:chOff x="843835" y="1015416"/>
            <a:chExt cx="5589528" cy="3832762"/>
          </a:xfrm>
        </p:grpSpPr>
        <p:grpSp>
          <p:nvGrpSpPr>
            <p:cNvPr id="8" name="Group 7"/>
            <p:cNvGrpSpPr/>
            <p:nvPr/>
          </p:nvGrpSpPr>
          <p:grpSpPr>
            <a:xfrm>
              <a:off x="3834785" y="1015416"/>
              <a:ext cx="1431802" cy="768796"/>
              <a:chOff x="89029" y="2187352"/>
              <a:chExt cx="1431802" cy="76879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38009" y="2187352"/>
                <a:ext cx="733843" cy="768796"/>
                <a:chOff x="1068324" y="1438411"/>
                <a:chExt cx="437878" cy="458734"/>
              </a:xfrm>
            </p:grpSpPr>
            <p:sp>
              <p:nvSpPr>
                <p:cNvPr id="11" name="Arc 10"/>
                <p:cNvSpPr/>
                <p:nvPr/>
              </p:nvSpPr>
              <p:spPr>
                <a:xfrm>
                  <a:off x="1068324" y="1438411"/>
                  <a:ext cx="437878" cy="437878"/>
                </a:xfrm>
                <a:prstGeom prst="arc">
                  <a:avLst>
                    <a:gd name="adj1" fmla="val 13200000"/>
                    <a:gd name="adj2" fmla="val 192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2" name="Arc 11"/>
                <p:cNvSpPr/>
                <p:nvPr/>
              </p:nvSpPr>
              <p:spPr>
                <a:xfrm>
                  <a:off x="1068324" y="1459267"/>
                  <a:ext cx="437878" cy="437878"/>
                </a:xfrm>
                <a:prstGeom prst="arc">
                  <a:avLst>
                    <a:gd name="adj1" fmla="val 2400000"/>
                    <a:gd name="adj2" fmla="val 84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89029" y="2321460"/>
                <a:ext cx="1431802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dirty="0" smtClean="0">
                    <a:latin typeface="Franklin Gothic Demi Cond" panose="020B0706030402020204" pitchFamily="34" charset="0"/>
                  </a:rPr>
                  <a:t>CONSELHO</a:t>
                </a:r>
                <a:br>
                  <a:rPr lang="en-US" dirty="0" smtClean="0">
                    <a:latin typeface="Franklin Gothic Demi Cond" panose="020B0706030402020204" pitchFamily="34" charset="0"/>
                  </a:rPr>
                </a:br>
                <a:r>
                  <a:rPr lang="en-US" dirty="0" smtClean="0">
                    <a:latin typeface="Franklin Gothic Demi Cond" panose="020B0706030402020204" pitchFamily="34" charset="0"/>
                  </a:rPr>
                  <a:t>MANTENEDOR</a:t>
                </a:r>
                <a:endParaRPr lang="pt-BR" dirty="0">
                  <a:latin typeface="Franklin Gothic Demi Cond" panose="020B070603040202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984097" y="3582271"/>
              <a:ext cx="619080" cy="520410"/>
              <a:chOff x="360771" y="2187352"/>
              <a:chExt cx="914559" cy="76879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38009" y="2187352"/>
                <a:ext cx="733843" cy="768796"/>
                <a:chOff x="1068324" y="1438411"/>
                <a:chExt cx="437878" cy="458734"/>
              </a:xfrm>
            </p:grpSpPr>
            <p:sp>
              <p:nvSpPr>
                <p:cNvPr id="21" name="Arc 20"/>
                <p:cNvSpPr/>
                <p:nvPr/>
              </p:nvSpPr>
              <p:spPr>
                <a:xfrm>
                  <a:off x="1068324" y="1438411"/>
                  <a:ext cx="437878" cy="437878"/>
                </a:xfrm>
                <a:prstGeom prst="arc">
                  <a:avLst>
                    <a:gd name="adj1" fmla="val 13200000"/>
                    <a:gd name="adj2" fmla="val 192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2" name="Arc 21"/>
                <p:cNvSpPr/>
                <p:nvPr/>
              </p:nvSpPr>
              <p:spPr>
                <a:xfrm>
                  <a:off x="1068324" y="1459267"/>
                  <a:ext cx="437878" cy="437878"/>
                </a:xfrm>
                <a:prstGeom prst="arc">
                  <a:avLst>
                    <a:gd name="adj1" fmla="val 2400000"/>
                    <a:gd name="adj2" fmla="val 84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360771" y="2398275"/>
                <a:ext cx="914559" cy="391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 smtClean="0">
                    <a:latin typeface="Franklin Gothic Demi Cond" panose="020B0706030402020204" pitchFamily="34" charset="0"/>
                  </a:rPr>
                  <a:t>SONIA</a:t>
                </a:r>
                <a:endParaRPr lang="pt-BR" sz="1400" dirty="0">
                  <a:latin typeface="Franklin Gothic Demi Cond" panose="020B0706030402020204" pitchFamily="34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885389" y="2673346"/>
              <a:ext cx="607667" cy="520410"/>
              <a:chOff x="369202" y="2187352"/>
              <a:chExt cx="897699" cy="76879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38009" y="2187352"/>
                <a:ext cx="733843" cy="768796"/>
                <a:chOff x="1068324" y="1438411"/>
                <a:chExt cx="437878" cy="458734"/>
              </a:xfrm>
            </p:grpSpPr>
            <p:sp>
              <p:nvSpPr>
                <p:cNvPr id="27" name="Arc 26"/>
                <p:cNvSpPr/>
                <p:nvPr/>
              </p:nvSpPr>
              <p:spPr>
                <a:xfrm>
                  <a:off x="1068324" y="1438411"/>
                  <a:ext cx="437878" cy="437878"/>
                </a:xfrm>
                <a:prstGeom prst="arc">
                  <a:avLst>
                    <a:gd name="adj1" fmla="val 13200000"/>
                    <a:gd name="adj2" fmla="val 192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8" name="Arc 27"/>
                <p:cNvSpPr/>
                <p:nvPr/>
              </p:nvSpPr>
              <p:spPr>
                <a:xfrm>
                  <a:off x="1068324" y="1459267"/>
                  <a:ext cx="437878" cy="437878"/>
                </a:xfrm>
                <a:prstGeom prst="arc">
                  <a:avLst>
                    <a:gd name="adj1" fmla="val 2400000"/>
                    <a:gd name="adj2" fmla="val 84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369202" y="2398275"/>
                <a:ext cx="897699" cy="391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 smtClean="0">
                    <a:latin typeface="Franklin Gothic Demi Cond" panose="020B0706030402020204" pitchFamily="34" charset="0"/>
                  </a:rPr>
                  <a:t>ERICA</a:t>
                </a:r>
                <a:endParaRPr lang="pt-BR" sz="1400" dirty="0">
                  <a:latin typeface="Franklin Gothic Demi Cond" panose="020B0706030402020204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843835" y="2667968"/>
              <a:ext cx="899605" cy="520410"/>
              <a:chOff x="153562" y="2187352"/>
              <a:chExt cx="1328975" cy="768796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438009" y="2187352"/>
                <a:ext cx="733843" cy="768796"/>
                <a:chOff x="1068324" y="1438411"/>
                <a:chExt cx="437878" cy="458734"/>
              </a:xfrm>
            </p:grpSpPr>
            <p:sp>
              <p:nvSpPr>
                <p:cNvPr id="32" name="Arc 31"/>
                <p:cNvSpPr/>
                <p:nvPr/>
              </p:nvSpPr>
              <p:spPr>
                <a:xfrm>
                  <a:off x="1068324" y="1438411"/>
                  <a:ext cx="437878" cy="437878"/>
                </a:xfrm>
                <a:prstGeom prst="arc">
                  <a:avLst>
                    <a:gd name="adj1" fmla="val 13200000"/>
                    <a:gd name="adj2" fmla="val 192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3" name="Arc 32"/>
                <p:cNvSpPr/>
                <p:nvPr/>
              </p:nvSpPr>
              <p:spPr>
                <a:xfrm>
                  <a:off x="1068324" y="1459267"/>
                  <a:ext cx="437878" cy="437878"/>
                </a:xfrm>
                <a:prstGeom prst="arc">
                  <a:avLst>
                    <a:gd name="adj1" fmla="val 2400000"/>
                    <a:gd name="adj2" fmla="val 84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153562" y="2398275"/>
                <a:ext cx="1328975" cy="391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 smtClean="0">
                    <a:latin typeface="Franklin Gothic Demi Cond" panose="020B0706030402020204" pitchFamily="34" charset="0"/>
                  </a:rPr>
                  <a:t>HERMANN</a:t>
                </a:r>
                <a:endParaRPr lang="pt-BR" sz="1400" dirty="0">
                  <a:latin typeface="Franklin Gothic Demi Cond" panose="020B0706030402020204" pitchFamily="34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878787" y="3592746"/>
              <a:ext cx="641522" cy="520410"/>
              <a:chOff x="344197" y="2187352"/>
              <a:chExt cx="947715" cy="76879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38009" y="2187352"/>
                <a:ext cx="733843" cy="768796"/>
                <a:chOff x="1068324" y="1438411"/>
                <a:chExt cx="437878" cy="458734"/>
              </a:xfrm>
            </p:grpSpPr>
            <p:sp>
              <p:nvSpPr>
                <p:cNvPr id="37" name="Arc 36"/>
                <p:cNvSpPr/>
                <p:nvPr/>
              </p:nvSpPr>
              <p:spPr>
                <a:xfrm>
                  <a:off x="1068324" y="1438411"/>
                  <a:ext cx="437878" cy="437878"/>
                </a:xfrm>
                <a:prstGeom prst="arc">
                  <a:avLst>
                    <a:gd name="adj1" fmla="val 13200000"/>
                    <a:gd name="adj2" fmla="val 192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8" name="Arc 37"/>
                <p:cNvSpPr/>
                <p:nvPr/>
              </p:nvSpPr>
              <p:spPr>
                <a:xfrm>
                  <a:off x="1068324" y="1459267"/>
                  <a:ext cx="437878" cy="437878"/>
                </a:xfrm>
                <a:prstGeom prst="arc">
                  <a:avLst>
                    <a:gd name="adj1" fmla="val 2400000"/>
                    <a:gd name="adj2" fmla="val 84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344197" y="2398275"/>
                <a:ext cx="947715" cy="391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 smtClean="0">
                    <a:latin typeface="Franklin Gothic Demi Cond" panose="020B0706030402020204" pitchFamily="34" charset="0"/>
                  </a:rPr>
                  <a:t>ALAOR</a:t>
                </a:r>
                <a:endParaRPr lang="pt-BR" sz="1400" dirty="0">
                  <a:latin typeface="Franklin Gothic Demi Cond" panose="020B0706030402020204" pitchFamily="34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964400" y="4327768"/>
              <a:ext cx="496751" cy="520410"/>
              <a:chOff x="1068324" y="1438411"/>
              <a:chExt cx="437878" cy="458734"/>
            </a:xfrm>
          </p:grpSpPr>
          <p:sp>
            <p:nvSpPr>
              <p:cNvPr id="42" name="Arc 41"/>
              <p:cNvSpPr/>
              <p:nvPr/>
            </p:nvSpPr>
            <p:spPr>
              <a:xfrm>
                <a:off x="1068324" y="1438411"/>
                <a:ext cx="437878" cy="437878"/>
              </a:xfrm>
              <a:prstGeom prst="arc">
                <a:avLst>
                  <a:gd name="adj1" fmla="val 13200000"/>
                  <a:gd name="adj2" fmla="val 19200000"/>
                </a:avLst>
              </a:prstGeom>
              <a:ln w="76200"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3" name="Arc 42"/>
              <p:cNvSpPr/>
              <p:nvPr/>
            </p:nvSpPr>
            <p:spPr>
              <a:xfrm>
                <a:off x="1068324" y="1459267"/>
                <a:ext cx="437878" cy="437878"/>
              </a:xfrm>
              <a:prstGeom prst="arc">
                <a:avLst>
                  <a:gd name="adj1" fmla="val 2400000"/>
                  <a:gd name="adj2" fmla="val 8400000"/>
                </a:avLst>
              </a:prstGeom>
              <a:ln w="76200"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44" name="Group 43"/>
            <p:cNvGrpSpPr/>
            <p:nvPr/>
          </p:nvGrpSpPr>
          <p:grpSpPr>
            <a:xfrm>
              <a:off x="4933529" y="4327768"/>
              <a:ext cx="1499834" cy="520410"/>
              <a:chOff x="-289791" y="2187352"/>
              <a:chExt cx="2215686" cy="768796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438009" y="2187352"/>
                <a:ext cx="733843" cy="768796"/>
                <a:chOff x="1068324" y="1438411"/>
                <a:chExt cx="437878" cy="458734"/>
              </a:xfrm>
            </p:grpSpPr>
            <p:sp>
              <p:nvSpPr>
                <p:cNvPr id="47" name="Arc 46"/>
                <p:cNvSpPr/>
                <p:nvPr/>
              </p:nvSpPr>
              <p:spPr>
                <a:xfrm>
                  <a:off x="1068324" y="1438411"/>
                  <a:ext cx="437878" cy="437878"/>
                </a:xfrm>
                <a:prstGeom prst="arc">
                  <a:avLst>
                    <a:gd name="adj1" fmla="val 13200000"/>
                    <a:gd name="adj2" fmla="val 192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8" name="Arc 47"/>
                <p:cNvSpPr/>
                <p:nvPr/>
              </p:nvSpPr>
              <p:spPr>
                <a:xfrm>
                  <a:off x="1068324" y="1459267"/>
                  <a:ext cx="437878" cy="437878"/>
                </a:xfrm>
                <a:prstGeom prst="arc">
                  <a:avLst>
                    <a:gd name="adj1" fmla="val 2400000"/>
                    <a:gd name="adj2" fmla="val 84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-289791" y="2398275"/>
                <a:ext cx="2215686" cy="391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 smtClean="0">
                    <a:latin typeface="Franklin Gothic Demi Cond" panose="020B0706030402020204" pitchFamily="34" charset="0"/>
                  </a:rPr>
                  <a:t>DANIELA KRAEMER</a:t>
                </a:r>
                <a:endParaRPr lang="pt-BR" sz="1400" dirty="0">
                  <a:latin typeface="Franklin Gothic Demi Cond" panose="020B0706030402020204" pitchFamily="34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3587753" y="4444029"/>
              <a:ext cx="1241237" cy="264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latin typeface="Franklin Gothic Demi Cond" panose="020B0706030402020204" pitchFamily="34" charset="0"/>
                </a:rPr>
                <a:t>ALCIONE VIANA</a:t>
              </a:r>
              <a:endParaRPr lang="pt-BR" sz="1400" dirty="0">
                <a:latin typeface="Franklin Gothic Demi Cond" panose="020B0706030402020204" pitchFamily="34" charset="0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4550686" y="1809150"/>
              <a:ext cx="0" cy="2392498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383294" y="1909729"/>
              <a:ext cx="1177172" cy="0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2621236" y="1811595"/>
              <a:ext cx="1051891" cy="642637"/>
              <a:chOff x="175733" y="2187352"/>
              <a:chExt cx="1258395" cy="76879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38009" y="2187352"/>
                <a:ext cx="733843" cy="768796"/>
                <a:chOff x="1068324" y="1438411"/>
                <a:chExt cx="437878" cy="458734"/>
              </a:xfrm>
            </p:grpSpPr>
            <p:sp>
              <p:nvSpPr>
                <p:cNvPr id="16" name="Arc 15"/>
                <p:cNvSpPr/>
                <p:nvPr/>
              </p:nvSpPr>
              <p:spPr>
                <a:xfrm>
                  <a:off x="1068324" y="1438411"/>
                  <a:ext cx="437878" cy="437878"/>
                </a:xfrm>
                <a:prstGeom prst="arc">
                  <a:avLst>
                    <a:gd name="adj1" fmla="val 13200000"/>
                    <a:gd name="adj2" fmla="val 192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7" name="Arc 16"/>
                <p:cNvSpPr/>
                <p:nvPr/>
              </p:nvSpPr>
              <p:spPr>
                <a:xfrm>
                  <a:off x="1068324" y="1459267"/>
                  <a:ext cx="437878" cy="437878"/>
                </a:xfrm>
                <a:prstGeom prst="arc">
                  <a:avLst>
                    <a:gd name="adj1" fmla="val 2400000"/>
                    <a:gd name="adj2" fmla="val 8400000"/>
                  </a:avLst>
                </a:prstGeom>
                <a:ln w="76200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175733" y="2424506"/>
                <a:ext cx="1258395" cy="346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600" dirty="0" smtClean="0">
                    <a:latin typeface="Franklin Gothic Demi Cond" panose="020B0706030402020204" pitchFamily="34" charset="0"/>
                  </a:rPr>
                  <a:t>CONSELHO</a:t>
                </a:r>
                <a:endParaRPr lang="pt-BR" sz="1600" dirty="0">
                  <a:latin typeface="Franklin Gothic Demi Cond" panose="020B0706030402020204" pitchFamily="34" charset="0"/>
                </a:endParaRPr>
              </a:p>
            </p:txBody>
          </p:sp>
        </p:grpSp>
        <p:cxnSp>
          <p:nvCxnSpPr>
            <p:cNvPr id="62" name="Straight Connector 61"/>
            <p:cNvCxnSpPr/>
            <p:nvPr/>
          </p:nvCxnSpPr>
          <p:spPr>
            <a:xfrm>
              <a:off x="3158467" y="2471171"/>
              <a:ext cx="11654" cy="1003554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1284756" y="2566860"/>
              <a:ext cx="1885365" cy="4890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1284756" y="3464945"/>
              <a:ext cx="1885365" cy="4890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185837" y="2567389"/>
              <a:ext cx="0" cy="100579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293637" y="2559525"/>
              <a:ext cx="0" cy="100579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294726" y="3481692"/>
              <a:ext cx="0" cy="100579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206615" y="3469835"/>
              <a:ext cx="0" cy="100579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4208373" y="4201648"/>
              <a:ext cx="1475073" cy="0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674564" y="4204421"/>
              <a:ext cx="0" cy="100579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224362" y="4201716"/>
              <a:ext cx="0" cy="100579"/>
            </a:xfrm>
            <a:prstGeom prst="line">
              <a:avLst/>
            </a:prstGeom>
            <a:ln>
              <a:solidFill>
                <a:srgbClr val="3D6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432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3367624" y="1168973"/>
            <a:ext cx="5092700" cy="241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40000"/>
              </a:lnSpc>
              <a:defRPr/>
            </a:pPr>
            <a:r>
              <a:rPr lang="pt-BR" sz="2000" b="1" dirty="0" smtClean="0"/>
              <a:t>	</a:t>
            </a:r>
            <a:r>
              <a:rPr lang="pt-BR" dirty="0">
                <a:latin typeface="Franklin Gothic Demi Cond" panose="020B0706030402020204" pitchFamily="34" charset="0"/>
              </a:rPr>
              <a:t>A missão do IGM é resgatar a cidadania de jovens e adultos de comunidades carentes por meio da educação, proporcionando-lhes condições necessárias para seu desenvolvimento pessoal e sucesso profissional.</a:t>
            </a:r>
            <a:br>
              <a:rPr lang="pt-BR" dirty="0">
                <a:latin typeface="Franklin Gothic Demi Cond" panose="020B0706030402020204" pitchFamily="34" charset="0"/>
              </a:rPr>
            </a:br>
            <a:endParaRPr lang="pt-BR" dirty="0">
              <a:latin typeface="Franklin Gothic Demi Cond" panose="020B0706030402020204" pitchFamily="34" charset="0"/>
            </a:endParaRPr>
          </a:p>
        </p:txBody>
      </p:sp>
      <p:sp>
        <p:nvSpPr>
          <p:cNvPr id="17411" name="Title 1"/>
          <p:cNvSpPr txBox="1">
            <a:spLocks/>
          </p:cNvSpPr>
          <p:nvPr/>
        </p:nvSpPr>
        <p:spPr bwMode="auto">
          <a:xfrm>
            <a:off x="200025" y="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ouis Regular" panose="02000000000000000000" pitchFamily="2" charset="0"/>
                <a:ea typeface="MS PGothic" panose="020B0600070205080204" pitchFamily="34" charset="-128"/>
                <a:cs typeface="Louis Regular" panose="02000000000000000000" pitchFamily="2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ouis Regular" panose="02000000000000000000" pitchFamily="2" charset="0"/>
                <a:ea typeface="MS PGothic" panose="020B0600070205080204" pitchFamily="34" charset="-128"/>
                <a:cs typeface="Louis Regular" panose="02000000000000000000" pitchFamily="2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ouis Regular" panose="02000000000000000000" pitchFamily="2" charset="0"/>
                <a:ea typeface="MS PGothic" panose="020B0600070205080204" pitchFamily="34" charset="-128"/>
                <a:cs typeface="Louis Regular" panose="02000000000000000000" pitchFamily="2" charset="0"/>
              </a:defRPr>
            </a:lvl3pPr>
            <a:lvl4pPr marL="17145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MS PGothic" panose="020B0600070205080204" pitchFamily="34" charset="-128"/>
                <a:cs typeface="Louis Regular" panose="02000000000000000000" pitchFamily="2" charset="0"/>
              </a:defRPr>
            </a:lvl4pPr>
            <a:lvl5pPr marL="21717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MS PGothic" panose="020B0600070205080204" pitchFamily="34" charset="-128"/>
                <a:cs typeface="Louis Regular" panose="02000000000000000000" pitchFamily="2" charset="0"/>
              </a:defRPr>
            </a:lvl5pPr>
            <a:lvl6pPr marL="26289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MS PGothic" panose="020B0600070205080204" pitchFamily="34" charset="-128"/>
                <a:cs typeface="Louis Regular" panose="02000000000000000000" pitchFamily="2" charset="0"/>
              </a:defRPr>
            </a:lvl6pPr>
            <a:lvl7pPr marL="30861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MS PGothic" panose="020B0600070205080204" pitchFamily="34" charset="-128"/>
                <a:cs typeface="Louis Regular" panose="02000000000000000000" pitchFamily="2" charset="0"/>
              </a:defRPr>
            </a:lvl7pPr>
            <a:lvl8pPr marL="35433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MS PGothic" panose="020B0600070205080204" pitchFamily="34" charset="-128"/>
                <a:cs typeface="Louis Regular" panose="02000000000000000000" pitchFamily="2" charset="0"/>
              </a:defRPr>
            </a:lvl8pPr>
            <a:lvl9pPr marL="40005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MS PGothic" panose="020B0600070205080204" pitchFamily="34" charset="-128"/>
                <a:cs typeface="Louis Regular" panose="02000000000000000000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Missão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62" y="963784"/>
            <a:ext cx="2347912" cy="411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Half Frame 6"/>
          <p:cNvSpPr/>
          <p:nvPr/>
        </p:nvSpPr>
        <p:spPr>
          <a:xfrm>
            <a:off x="3185062" y="1132460"/>
            <a:ext cx="1595437" cy="1525588"/>
          </a:xfrm>
          <a:prstGeom prst="halfFrame">
            <a:avLst>
              <a:gd name="adj1" fmla="val 8049"/>
              <a:gd name="adj2" fmla="val 710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10800000">
            <a:off x="7047449" y="1647874"/>
            <a:ext cx="1593850" cy="1527175"/>
          </a:xfrm>
          <a:prstGeom prst="halfFrame">
            <a:avLst>
              <a:gd name="adj1" fmla="val 7319"/>
              <a:gd name="adj2" fmla="val 63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358"/>
          <a:stretch/>
        </p:blipFill>
        <p:spPr>
          <a:xfrm>
            <a:off x="2777074" y="3297409"/>
            <a:ext cx="1735138" cy="177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10"/>
          <a:stretch/>
        </p:blipFill>
        <p:spPr>
          <a:xfrm>
            <a:off x="7044274" y="3297409"/>
            <a:ext cx="1828800" cy="177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56"/>
          <a:stretch/>
        </p:blipFill>
        <p:spPr>
          <a:xfrm>
            <a:off x="4512212" y="3297409"/>
            <a:ext cx="2532062" cy="177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00025" y="906463"/>
            <a:ext cx="367982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130000"/>
              </a:lnSpc>
              <a:defRPr/>
            </a:pPr>
            <a:r>
              <a:rPr lang="pt-BR" sz="2000" dirty="0" smtClean="0"/>
              <a:t>	</a:t>
            </a:r>
            <a:r>
              <a:rPr lang="pt-BR" sz="2400" dirty="0">
                <a:latin typeface="Franklin Gothic Demi Cond" panose="020B0706030402020204" pitchFamily="34" charset="0"/>
              </a:rPr>
              <a:t>O objetivo do IGM é gerar recursos financeiros para projetos educacionais em comunidades onde a GM mantém fábrica ou atividades comerciais.</a:t>
            </a:r>
          </a:p>
        </p:txBody>
      </p:sp>
      <p:sp>
        <p:nvSpPr>
          <p:cNvPr id="2" name="Round Same Side Corner Rectangle 1"/>
          <p:cNvSpPr/>
          <p:nvPr/>
        </p:nvSpPr>
        <p:spPr>
          <a:xfrm rot="5400000">
            <a:off x="3317082" y="691356"/>
            <a:ext cx="736600" cy="7370763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TextBox 2"/>
          <p:cNvSpPr txBox="1"/>
          <p:nvPr/>
        </p:nvSpPr>
        <p:spPr>
          <a:xfrm>
            <a:off x="66675" y="4088215"/>
            <a:ext cx="72374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6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O Instituto GM pode doar e receber doações em moeda ou bens de valor. Sua principal fonte de recursos financeiros são as contribuições de seus mantenedores.</a:t>
            </a:r>
          </a:p>
        </p:txBody>
      </p:sp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200025" y="49213"/>
            <a:ext cx="8229600" cy="857250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</a:rPr>
              <a:t>Objetivo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</a:endParaRPr>
          </a:p>
        </p:txBody>
      </p:sp>
      <p:pic>
        <p:nvPicPr>
          <p:cNvPr id="1946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0" y="2187575"/>
            <a:ext cx="226377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733425"/>
            <a:ext cx="2263775" cy="1731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825" y="971550"/>
            <a:ext cx="2106613" cy="2771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17488" y="7938"/>
            <a:ext cx="8229600" cy="857250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GENERAL MOTORS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145" r="45977" b="8094"/>
          <a:stretch/>
        </p:blipFill>
        <p:spPr>
          <a:xfrm>
            <a:off x="257176" y="1151981"/>
            <a:ext cx="4075112" cy="364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2" name="Espaço Reservado para Texto 3"/>
          <p:cNvSpPr txBox="1">
            <a:spLocks/>
          </p:cNvSpPr>
          <p:nvPr/>
        </p:nvSpPr>
        <p:spPr bwMode="auto">
          <a:xfrm>
            <a:off x="4560888" y="1511300"/>
            <a:ext cx="4397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3pPr>
            <a:lvl4pPr marL="17145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4pPr>
            <a:lvl5pPr marL="21717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5pPr>
            <a:lvl6pPr marL="26289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6pPr>
            <a:lvl7pPr marL="30861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7pPr>
            <a:lvl8pPr marL="35433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8pPr>
            <a:lvl9pPr marL="40005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9pPr>
          </a:lstStyle>
          <a:p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Presente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em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mais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de 140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países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Fábrica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em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mais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de 40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países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Mais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de 200 mil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empregados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no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mundo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.</a:t>
            </a:r>
          </a:p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Sede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: Detroit – Michigan - EUA.</a:t>
            </a:r>
          </a:p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Pioneira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.</a:t>
            </a:r>
          </a:p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Inovadora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.</a:t>
            </a:r>
          </a:p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Criativa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.</a:t>
            </a:r>
          </a:p>
          <a:p>
            <a:endParaRPr lang="pt-BR" sz="1800" b="1" dirty="0"/>
          </a:p>
        </p:txBody>
      </p:sp>
    </p:spTree>
    <p:extLst>
      <p:ext uri="{BB962C8B-B14F-4D97-AF65-F5344CB8AC3E}">
        <p14:creationId xmlns:p14="http://schemas.microsoft.com/office/powerpoint/2010/main" val="21862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00025" y="49213"/>
            <a:ext cx="8229600" cy="857250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</a:rPr>
              <a:t>Conceitos Filosóficos e Pedagógicos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75313" y="906463"/>
            <a:ext cx="3324225" cy="4237037"/>
          </a:xfrm>
          <a:prstGeom prst="roundRect">
            <a:avLst>
              <a:gd name="adj" fmla="val 5718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5765800" y="1004888"/>
            <a:ext cx="3233738" cy="41088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u="sng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Entidades visitadas para constituição do IGM que receberam os projetos selecionados: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Fundação Bradesco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Instituto Alcoa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Instituto Itaú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Fundação Roberto Marinho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GIFE- Grupo de Institutos, </a:t>
            </a:r>
            <a:r>
              <a:rPr lang="pt-BR" dirty="0" smtClean="0"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Fundações </a:t>
            </a:r>
            <a:r>
              <a:rPr lang="pt-BR" dirty="0"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e </a:t>
            </a:r>
            <a:r>
              <a:rPr lang="pt-BR" dirty="0" smtClean="0"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Empresas </a:t>
            </a:r>
            <a:r>
              <a:rPr lang="pt-BR" dirty="0"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com P</a:t>
            </a:r>
            <a:r>
              <a:rPr lang="pt-BR" dirty="0" smtClean="0"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rogramas Comunitários</a:t>
            </a:r>
            <a:r>
              <a:rPr lang="pt-BR" dirty="0">
                <a:latin typeface="Franklin Gothic Medium Cond" panose="020B0606030402020204" pitchFamily="34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150" y="993236"/>
            <a:ext cx="516255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sz="2000" u="sng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Sustentabilidade</a:t>
            </a:r>
          </a:p>
          <a:p>
            <a:pPr>
              <a:defRPr/>
            </a:pPr>
            <a:endParaRPr lang="pt-BR" sz="1100" u="sng" dirty="0">
              <a:latin typeface="Franklin Gothic Demi Cond" panose="020B0706030402020204" pitchFamily="34" charset="0"/>
              <a:ea typeface="ＭＳ Ｐゴシック" panose="020B060007020508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sz="2000" u="sng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Construtivismo</a:t>
            </a:r>
          </a:p>
          <a:p>
            <a:pPr marL="266700">
              <a:defRPr/>
            </a:pPr>
            <a:r>
              <a:rPr lang="pt-BR" dirty="0" smtClean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Aprender </a:t>
            </a: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com a realidade e recursos do meio em que se encontra.</a:t>
            </a:r>
          </a:p>
          <a:p>
            <a:pPr>
              <a:defRPr/>
            </a:pPr>
            <a:endParaRPr lang="pt-BR" sz="1100" dirty="0">
              <a:latin typeface="Franklin Gothic Demi Cond" panose="020B0706030402020204" pitchFamily="34" charset="0"/>
              <a:ea typeface="ＭＳ Ｐゴシック" panose="020B060007020508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Ênfase no desenvolvimento das competências das operações básicas e leituras analíticas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8" y="3395663"/>
            <a:ext cx="2360612" cy="1503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663" y="3395663"/>
            <a:ext cx="2459037" cy="1503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96644"/>
            <a:ext cx="9144000" cy="3684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2530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7550" y="1828799"/>
            <a:ext cx="5595876" cy="202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00025" y="49213"/>
            <a:ext cx="8229600" cy="857250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</a:rPr>
              <a:t>Responsabilidade Social Interna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229" y="904168"/>
            <a:ext cx="79629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0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A força do VOLUNTARIADO</a:t>
            </a:r>
          </a:p>
        </p:txBody>
      </p:sp>
      <p:sp>
        <p:nvSpPr>
          <p:cNvPr id="10" name="Snip and Round Single Corner Rectangle 9"/>
          <p:cNvSpPr/>
          <p:nvPr/>
        </p:nvSpPr>
        <p:spPr>
          <a:xfrm rot="16200000">
            <a:off x="6553200" y="2447925"/>
            <a:ext cx="1273175" cy="3921125"/>
          </a:xfrm>
          <a:prstGeom prst="snipRoundRect">
            <a:avLst>
              <a:gd name="adj1" fmla="val 16667"/>
              <a:gd name="adj2" fmla="val 1442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557" name="TextBox 10"/>
          <p:cNvSpPr txBox="1">
            <a:spLocks noChangeArrowheads="1"/>
          </p:cNvSpPr>
          <p:nvPr/>
        </p:nvSpPr>
        <p:spPr bwMode="auto">
          <a:xfrm>
            <a:off x="5229226" y="3798888"/>
            <a:ext cx="387038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95000"/>
              </a:lnSpc>
            </a:pPr>
            <a:r>
              <a:rPr lang="pt-BR" sz="1600" dirty="0" smtClean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    Uma </a:t>
            </a:r>
            <a:r>
              <a:rPr lang="pt-BR" sz="16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pesquisa feita pela IAVE-Associação Internacional de Esforços Voluntários, aponta uma crescente adesão de pessoas que buscam maneira de levar suas habilidades profissionais e pessoais para fazer o bem.</a:t>
            </a:r>
          </a:p>
        </p:txBody>
      </p:sp>
      <p:sp>
        <p:nvSpPr>
          <p:cNvPr id="23558" name="TextBox 11"/>
          <p:cNvSpPr txBox="1">
            <a:spLocks noChangeArrowheads="1"/>
          </p:cNvSpPr>
          <p:nvPr/>
        </p:nvSpPr>
        <p:spPr bwMode="auto">
          <a:xfrm>
            <a:off x="280107" y="1454857"/>
            <a:ext cx="40610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pt-BR" sz="1600" dirty="0">
                <a:latin typeface="Franklin Gothic Medium Cond" panose="020B0606030402020204" pitchFamily="34" charset="0"/>
              </a:rPr>
              <a:t>Com a criação do IGM, se institui uma forma eficaz de apoiar e alavancar o conceito que condiz com as ações de Responsabilidade Social Corporativa da GM: fazer da educação, um caminho de transformação e inclusão social.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013" y="1000125"/>
            <a:ext cx="4313237" cy="259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36"/>
          <a:stretch/>
        </p:blipFill>
        <p:spPr>
          <a:xfrm>
            <a:off x="333375" y="3098800"/>
            <a:ext cx="1665288" cy="1943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61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388" y="3167063"/>
            <a:ext cx="26416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9"/>
          <p:cNvSpPr/>
          <p:nvPr/>
        </p:nvSpPr>
        <p:spPr>
          <a:xfrm rot="5400000">
            <a:off x="3875110" y="-13324"/>
            <a:ext cx="1215979" cy="896620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297863" y="3936466"/>
            <a:ext cx="84978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pt-BR" sz="16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No Brasil, país que há mais de 10 anos conta com legislação específica que regula o trabalho voluntário, o 3º setor fortalece e enraíza na sociedade o conceito do voluntário como aquele que, </a:t>
            </a:r>
            <a:r>
              <a:rPr lang="pt-BR" sz="1600" u="sng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motivado pelos valores de participação e solidariedade, doa seu tempo, trabalho e talento, de maneira espontânea e não-remunerada, a causas de interesse social e comunitário</a:t>
            </a:r>
            <a:r>
              <a:rPr lang="pt-BR" sz="16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81" y="1501302"/>
            <a:ext cx="6594475" cy="220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581" name="Title 1"/>
          <p:cNvSpPr>
            <a:spLocks noGrp="1"/>
          </p:cNvSpPr>
          <p:nvPr>
            <p:ph type="title"/>
          </p:nvPr>
        </p:nvSpPr>
        <p:spPr>
          <a:xfrm>
            <a:off x="200025" y="49213"/>
            <a:ext cx="8229600" cy="857250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</a:rPr>
              <a:t>De dentro para fora...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8743" y="1135530"/>
            <a:ext cx="1627188" cy="2581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1229" y="904168"/>
            <a:ext cx="79629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0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A força do VOLUNTARIADO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00025" y="49213"/>
            <a:ext cx="8229600" cy="857250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</a:rPr>
              <a:t>Responsabilidade Social Externa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613" y="1227138"/>
            <a:ext cx="6105525" cy="25237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0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As ações externas do IGM são os projetos feitos para a comunidade, entre eles:</a:t>
            </a:r>
          </a:p>
          <a:p>
            <a:pPr>
              <a:defRPr/>
            </a:pPr>
            <a:endParaRPr lang="pt-BR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lavika CH Bold Cond It" panose="02000000000000000000" pitchFamily="2" charset="0"/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pt-BR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lavika CH Bold Cond It" panose="02000000000000000000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169" y="2793132"/>
            <a:ext cx="7071126" cy="1692771"/>
          </a:xfrm>
          <a:prstGeom prst="rect">
            <a:avLst/>
          </a:prstGeom>
          <a:noFill/>
        </p:spPr>
        <p:txBody>
          <a:bodyPr numCol="2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pt-BR" sz="2400" b="1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Projeto FOCO;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pt-BR" sz="2400" b="1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Fábrica de Cabides;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pt-BR" sz="2400" b="1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Robótica;</a:t>
            </a:r>
          </a:p>
          <a:p>
            <a:pPr>
              <a:defRPr/>
            </a:pPr>
            <a:endParaRPr lang="pt-BR" sz="2800" b="1" dirty="0">
              <a:latin typeface="Franklin Gothic Demi Cond" panose="020B0706030402020204" pitchFamily="34" charset="0"/>
              <a:ea typeface="ＭＳ Ｐゴシック" panose="020B0600070205080204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pt-BR" sz="2400" b="1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Banco de Alimentos;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pt-BR" sz="2400" b="1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Jovem cidadão;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pt-BR" sz="2400" b="1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Sopa Solidária</a:t>
            </a:r>
            <a:r>
              <a:rPr lang="pt-BR" sz="2800" b="1" dirty="0">
                <a:latin typeface="Klavika CH Bold Cond It" panose="02000000000000000000" pitchFamily="2" charset="0"/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725" y="906463"/>
            <a:ext cx="2073275" cy="1381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725" y="2287588"/>
            <a:ext cx="2073275" cy="1522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7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0725" y="3810000"/>
            <a:ext cx="2074863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5813" y="844398"/>
            <a:ext cx="5853112" cy="3784600"/>
          </a:xfrm>
        </p:spPr>
        <p:txBody>
          <a:bodyPr/>
          <a:lstStyle/>
          <a:p>
            <a:pPr algn="ctr">
              <a:defRPr/>
            </a:pPr>
            <a:r>
              <a:rPr lang="pt-BR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ＭＳ Ｐゴシック" panose="020B0600070205080204" pitchFamily="34" charset="-128"/>
                <a:cs typeface="Louis Regular" pitchFamily="2" charset="0"/>
              </a:rPr>
              <a:t>HISTÓRICO</a:t>
            </a:r>
          </a:p>
          <a:p>
            <a:pPr algn="ctr">
              <a:defRPr/>
            </a:pPr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ＭＳ Ｐゴシック" panose="020B0600070205080204" pitchFamily="34" charset="-128"/>
                <a:cs typeface="Louis Regular" pitchFamily="2" charset="0"/>
              </a:rPr>
              <a:t>Projetos realizados</a:t>
            </a:r>
            <a:b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ＭＳ Ｐゴシック" panose="020B0600070205080204" pitchFamily="34" charset="-128"/>
                <a:cs typeface="Louis Regular" pitchFamily="2" charset="0"/>
              </a:rPr>
            </a:br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ＭＳ Ｐゴシック" panose="020B0600070205080204" pitchFamily="34" charset="-128"/>
                <a:cs typeface="Louis Regular" pitchFamily="2" charset="0"/>
              </a:rPr>
              <a:t>pelo IGM ou com o apoio Institucional</a:t>
            </a:r>
            <a:endParaRPr lang="pt-B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ea typeface="ＭＳ Ｐゴシック" panose="020B0600070205080204" pitchFamily="34" charset="-128"/>
              <a:cs typeface="Louis Regul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1942" y="30009"/>
            <a:ext cx="6645583" cy="833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pt-BR" sz="3200" dirty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PROGRAMA REDE CHEVROLET DE EDUCAÇÃO SOLIDÁRIA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842" y="1102758"/>
            <a:ext cx="458975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20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Ao lado de outras dez entidades, a GMB é uma das associadas fundadoras da Associação Alfabetização Solidária - </a:t>
            </a:r>
            <a:r>
              <a:rPr lang="pt-BR" sz="2000" dirty="0" smtClean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ALFASOL. </a:t>
            </a:r>
            <a:r>
              <a:rPr lang="pt-BR" sz="2000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Esta entidade tem o objetivo de reduzir o analfabetismo e a vulnerabilidade social nos estados das regiões mais carentes do país.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97465" y="1284148"/>
            <a:ext cx="4286991" cy="3158836"/>
            <a:chOff x="4379612" y="1781298"/>
            <a:chExt cx="4286991" cy="3158836"/>
          </a:xfrm>
        </p:grpSpPr>
        <p:pic>
          <p:nvPicPr>
            <p:cNvPr id="8" name="Picture 8" descr="http://www.redballoon1.com.br/wp-content/uploads/2013/04/abc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97465" y="1979719"/>
              <a:ext cx="3700811" cy="2736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alf Frame 4"/>
            <p:cNvSpPr/>
            <p:nvPr/>
          </p:nvSpPr>
          <p:spPr>
            <a:xfrm rot="10800000">
              <a:off x="4379612" y="1781298"/>
              <a:ext cx="4286991" cy="3158836"/>
            </a:xfrm>
            <a:prstGeom prst="halfFrame">
              <a:avLst>
                <a:gd name="adj1" fmla="val 7123"/>
                <a:gd name="adj2" fmla="val 8333"/>
              </a:avLst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27656" name="Picture 8" descr="http://www.redballoon1.com.br/wp-content/uploads/2013/04/abc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71194" y="2050744"/>
              <a:ext cx="3193778" cy="2627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alf Frame 4"/>
          <p:cNvSpPr/>
          <p:nvPr/>
        </p:nvSpPr>
        <p:spPr>
          <a:xfrm rot="10800000">
            <a:off x="4747842" y="1317890"/>
            <a:ext cx="4286991" cy="3158836"/>
          </a:xfrm>
          <a:prstGeom prst="halfFrame">
            <a:avLst>
              <a:gd name="adj1" fmla="val 7123"/>
              <a:gd name="adj2" fmla="val 8333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892" y="132557"/>
            <a:ext cx="64452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600" dirty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FLEXPEDITION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892" y="1146819"/>
            <a:ext cx="4236021" cy="329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Programa concebido para unir as ações de sustentabilidade nos principais eixos da empresa – Produtos, Fábricas, Práticas Ambientais e Sociais – Com o propósito de compartilhar o conhecimento com as comunidades interna e externa, além de aprimorar o relacionamento com os públicos estratégicos, por meio da comunicação com jornalistas de todo o Brasil.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10" y="1171284"/>
            <a:ext cx="2101850" cy="1443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604" y="2717988"/>
            <a:ext cx="2101850" cy="144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202" y="1774936"/>
            <a:ext cx="1384300" cy="2016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alf Frame 4"/>
          <p:cNvSpPr/>
          <p:nvPr/>
        </p:nvSpPr>
        <p:spPr>
          <a:xfrm rot="10800000">
            <a:off x="4379612" y="1781298"/>
            <a:ext cx="4286991" cy="3158836"/>
          </a:xfrm>
          <a:prstGeom prst="halfFrame">
            <a:avLst>
              <a:gd name="adj1" fmla="val 7123"/>
              <a:gd name="adj2" fmla="val 8333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59" y="1096387"/>
            <a:ext cx="420255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O projeto, realizado pela primeira vez no Brasil, apresentou as inovações na busca de alternativas sustentáveis para o consumo de energia. De agosto a dezembro de 2011, a expedição visitou universidades em 10 cidades de 05 estados e centros de excelência do Brasil, divulgando a tecnologia da GM na fabricação do Chevrolet Volt.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475" y="1081088"/>
            <a:ext cx="2527300" cy="1677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475" y="3009900"/>
            <a:ext cx="2527300" cy="1679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525" y="2211388"/>
            <a:ext cx="2311400" cy="1535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3892" y="132557"/>
            <a:ext cx="64452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VOLTXPEDITION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034" y="2363914"/>
            <a:ext cx="2560638" cy="1700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Half Frame 4"/>
          <p:cNvSpPr/>
          <p:nvPr/>
        </p:nvSpPr>
        <p:spPr>
          <a:xfrm rot="10800000">
            <a:off x="4445646" y="1282949"/>
            <a:ext cx="4286991" cy="3158836"/>
          </a:xfrm>
          <a:prstGeom prst="halfFrame">
            <a:avLst>
              <a:gd name="adj1" fmla="val 7123"/>
              <a:gd name="adj2" fmla="val 8333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109" y="1147889"/>
            <a:ext cx="3895725" cy="295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O IGM se tornou parceria com a ONG Banco de Alimentos, realizando contribuições mensais e campanhas regulares de arrecadação de itens da cesta básica, além da doação pontual de veículos para coleta e distribuição de alimentos.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34" y="1147889"/>
            <a:ext cx="1754188" cy="1965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2169">
            <a:off x="6068372" y="1087564"/>
            <a:ext cx="24955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3892" y="132557"/>
            <a:ext cx="64452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Banco</a:t>
            </a:r>
            <a:r>
              <a:rPr lang="en-US" sz="36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 de </a:t>
            </a:r>
            <a:r>
              <a:rPr lang="en-US" sz="3600" dirty="0" err="1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Alimentos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67" y="3605213"/>
            <a:ext cx="2734733" cy="153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217488" y="7938"/>
            <a:ext cx="8229600" cy="857250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Pioneirismo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3" y="1479550"/>
            <a:ext cx="3892550" cy="243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Espaço Reservado para Texto 3"/>
          <p:cNvSpPr txBox="1">
            <a:spLocks/>
          </p:cNvSpPr>
          <p:nvPr/>
        </p:nvSpPr>
        <p:spPr bwMode="auto">
          <a:xfrm>
            <a:off x="4156075" y="976313"/>
            <a:ext cx="47450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3pPr>
            <a:lvl4pPr marL="17145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4pPr>
            <a:lvl5pPr marL="21717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5pPr>
            <a:lvl6pPr marL="26289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6pPr>
            <a:lvl7pPr marL="30861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7pPr>
            <a:lvl8pPr marL="35433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8pPr>
            <a:lvl9pPr marL="40005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9pPr>
          </a:lstStyle>
          <a:p>
            <a:r>
              <a:rPr lang="en-US" sz="1600" b="1" dirty="0">
                <a:latin typeface="Franklin Gothic Medium" panose="020B0603020102020204" pitchFamily="34" charset="0"/>
              </a:rPr>
              <a:t>Mary Barra - </a:t>
            </a:r>
            <a:r>
              <a:rPr lang="en-US" sz="1600" b="1" dirty="0" err="1">
                <a:latin typeface="Franklin Gothic Medium" panose="020B0603020102020204" pitchFamily="34" charset="0"/>
              </a:rPr>
              <a:t>Primeira</a:t>
            </a:r>
            <a:r>
              <a:rPr lang="en-US" sz="1600" b="1" dirty="0">
                <a:latin typeface="Franklin Gothic Medium" panose="020B0603020102020204" pitchFamily="34" charset="0"/>
              </a:rPr>
              <a:t> </a:t>
            </a:r>
            <a:r>
              <a:rPr lang="en-US" sz="1600" b="1" dirty="0" err="1">
                <a:latin typeface="Franklin Gothic Medium" panose="020B0603020102020204" pitchFamily="34" charset="0"/>
              </a:rPr>
              <a:t>montadora</a:t>
            </a:r>
            <a:r>
              <a:rPr lang="en-US" sz="1600" b="1" dirty="0">
                <a:latin typeface="Franklin Gothic Medium" panose="020B0603020102020204" pitchFamily="34" charset="0"/>
              </a:rPr>
              <a:t> no </a:t>
            </a:r>
            <a:r>
              <a:rPr lang="en-US" sz="1600" b="1" dirty="0" err="1">
                <a:latin typeface="Franklin Gothic Medium" panose="020B0603020102020204" pitchFamily="34" charset="0"/>
              </a:rPr>
              <a:t>mundo</a:t>
            </a:r>
            <a:r>
              <a:rPr lang="en-US" sz="1600" b="1" dirty="0">
                <a:latin typeface="Franklin Gothic Medium" panose="020B0603020102020204" pitchFamily="34" charset="0"/>
              </a:rPr>
              <a:t> a </a:t>
            </a:r>
            <a:r>
              <a:rPr lang="en-US" sz="1600" b="1" dirty="0" err="1">
                <a:latin typeface="Franklin Gothic Medium" panose="020B0603020102020204" pitchFamily="34" charset="0"/>
              </a:rPr>
              <a:t>ter</a:t>
            </a:r>
            <a:r>
              <a:rPr lang="en-US" sz="1600" b="1" dirty="0">
                <a:latin typeface="Franklin Gothic Medium" panose="020B0603020102020204" pitchFamily="34" charset="0"/>
              </a:rPr>
              <a:t> </a:t>
            </a:r>
            <a:r>
              <a:rPr lang="en-US" sz="1600" b="1" dirty="0" err="1">
                <a:latin typeface="Franklin Gothic Medium" panose="020B0603020102020204" pitchFamily="34" charset="0"/>
              </a:rPr>
              <a:t>uma</a:t>
            </a:r>
            <a:r>
              <a:rPr lang="en-US" sz="1600" b="1" dirty="0">
                <a:latin typeface="Franklin Gothic Medium" panose="020B0603020102020204" pitchFamily="34" charset="0"/>
              </a:rPr>
              <a:t> </a:t>
            </a:r>
            <a:r>
              <a:rPr lang="en-US" sz="1600" b="1" dirty="0" err="1">
                <a:latin typeface="Franklin Gothic Medium" panose="020B0603020102020204" pitchFamily="34" charset="0"/>
              </a:rPr>
              <a:t>Presidente</a:t>
            </a:r>
            <a:r>
              <a:rPr lang="en-US" sz="1600" b="1" dirty="0">
                <a:latin typeface="Franklin Gothic Medium" panose="020B0603020102020204" pitchFamily="34" charset="0"/>
              </a:rPr>
              <a:t>.</a:t>
            </a:r>
            <a:r>
              <a:rPr lang="pt-BR" sz="1600" b="1" dirty="0">
                <a:latin typeface="Franklin Gothic Medium" panose="020B0603020102020204" pitchFamily="34" charset="0"/>
              </a:rPr>
              <a:t> </a:t>
            </a:r>
          </a:p>
          <a:p>
            <a:r>
              <a:rPr lang="pt-BR" sz="1600" b="1" dirty="0">
                <a:latin typeface="Franklin Gothic Medium" panose="020B0603020102020204" pitchFamily="34" charset="0"/>
              </a:rPr>
              <a:t>Sustentabilidade</a:t>
            </a:r>
          </a:p>
          <a:p>
            <a:r>
              <a:rPr lang="pt-BR" sz="1600" b="1" dirty="0">
                <a:latin typeface="Franklin Gothic Medium" panose="020B0603020102020204" pitchFamily="34" charset="0"/>
              </a:rPr>
              <a:t>Mobilidade.</a:t>
            </a:r>
          </a:p>
          <a:p>
            <a:endParaRPr lang="pt-BR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00" y="2064118"/>
            <a:ext cx="2409296" cy="180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21" y="2162110"/>
            <a:ext cx="2080498" cy="156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23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alf Frame 5"/>
          <p:cNvSpPr/>
          <p:nvPr/>
        </p:nvSpPr>
        <p:spPr>
          <a:xfrm rot="10800000">
            <a:off x="4611381" y="1124227"/>
            <a:ext cx="4286250" cy="3159125"/>
          </a:xfrm>
          <a:prstGeom prst="halfFrame">
            <a:avLst>
              <a:gd name="adj1" fmla="val 7123"/>
              <a:gd name="adj2" fmla="val 8333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892" y="1055688"/>
            <a:ext cx="43915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O programa teve como objetivo de formar profissionais em corte e costura industrial. Criado em 2006, destinou-se a mulheres de baixa renda, na faixa etária acima de 20 anos, que residam há pelo menos dois anos na cidade de Indaiatuba. As participantes aprenderam a bordar e a costurar, buscando sua autonomia profissional e a geração de renda.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892" y="132557"/>
            <a:ext cx="64452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Projeto Ruth Cassiano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625" y="1278385"/>
            <a:ext cx="3663517" cy="2747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alf Frame 5"/>
          <p:cNvSpPr/>
          <p:nvPr/>
        </p:nvSpPr>
        <p:spPr>
          <a:xfrm rot="10800000">
            <a:off x="4857750" y="1327986"/>
            <a:ext cx="4286250" cy="3159125"/>
          </a:xfrm>
          <a:prstGeom prst="halfFrame">
            <a:avLst>
              <a:gd name="adj1" fmla="val 7123"/>
              <a:gd name="adj2" fmla="val 8333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07" y="830057"/>
            <a:ext cx="44866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Convênio desde 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1996, 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entre GM, 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ADC GM e a UNITAU (Universidade de 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Taubaté, buscando: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Levantamentos 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da 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propriedade;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Programa 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de gerenciamento 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ambiental; 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Adequação técnica;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Sustentabilidade;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Preservação ambiental da Mata Atlântica.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4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ＭＳ Ｐゴシック" panose="020B0600070205080204" pitchFamily="34" charset="-128"/>
              </a:rPr>
              <a:t>66 mil 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ＭＳ Ｐゴシック" panose="020B0600070205080204" pitchFamily="34" charset="-128"/>
              </a:rPr>
              <a:t>mudas de árvores plantadas 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7768"/>
            <a:ext cx="7288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Projeto </a:t>
            </a:r>
            <a:r>
              <a:rPr lang="pt-BR" sz="3600" dirty="0" err="1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GaAMA</a:t>
            </a:r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 – </a:t>
            </a:r>
            <a:r>
              <a:rPr lang="pt-BR" sz="20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Grupo de Ação para Melhoria Ambiental </a:t>
            </a:r>
            <a:endParaRPr lang="pt-BR" sz="20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164" y="973777"/>
            <a:ext cx="3454184" cy="22846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251" y="3063833"/>
            <a:ext cx="2940992" cy="19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7338" y="825500"/>
            <a:ext cx="5145087" cy="3784600"/>
          </a:xfrm>
        </p:spPr>
        <p:txBody>
          <a:bodyPr/>
          <a:lstStyle/>
          <a:p>
            <a:pPr algn="ctr">
              <a:spcBef>
                <a:spcPts val="900"/>
              </a:spcBef>
              <a:defRPr/>
            </a:pPr>
            <a:r>
              <a:rPr lang="pt-BR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ＭＳ Ｐゴシック" panose="020B0600070205080204" pitchFamily="34" charset="-128"/>
                <a:cs typeface="Louis Regular" pitchFamily="2" charset="0"/>
              </a:rPr>
              <a:t>PROGRAMAS </a:t>
            </a:r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ＭＳ Ｐゴシック" panose="020B0600070205080204" pitchFamily="34" charset="-128"/>
                <a:cs typeface="Louis Regular" pitchFamily="2" charset="0"/>
              </a:rPr>
              <a:t>GESTÃO 2013/2014 </a:t>
            </a:r>
            <a:endParaRPr lang="pt-B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ea typeface="ＭＳ Ｐゴシック" panose="020B0600070205080204" pitchFamily="34" charset="-128"/>
              <a:cs typeface="Louis Regul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1663" y="1055164"/>
            <a:ext cx="680402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O projeto consiste no fornecimento diário de complementação alimentar para um grupo de </a:t>
            </a:r>
            <a:r>
              <a:rPr lang="pt-BR" dirty="0" smtClean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970 crianças assistidas por entidades </a:t>
            </a: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em Santo </a:t>
            </a:r>
            <a:r>
              <a:rPr lang="pt-BR" dirty="0" smtClean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André  e </a:t>
            </a:r>
            <a:r>
              <a:rPr lang="pt-BR" smtClean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São José dos </a:t>
            </a:r>
            <a:r>
              <a:rPr lang="pt-BR" dirty="0" smtClean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Campos (SP</a:t>
            </a: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). A sopa é elaborada com sobras limpas de alimentos não manuseados nos restaurantes da empresa.</a:t>
            </a:r>
          </a:p>
        </p:txBody>
      </p:sp>
      <p:pic>
        <p:nvPicPr>
          <p:cNvPr id="33796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" b="-523"/>
          <a:stretch>
            <a:fillRect/>
          </a:stretch>
        </p:blipFill>
        <p:spPr bwMode="auto">
          <a:xfrm>
            <a:off x="3092450" y="3011488"/>
            <a:ext cx="32416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11488"/>
            <a:ext cx="312261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1388" y="3011488"/>
            <a:ext cx="31226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656" y="1420416"/>
            <a:ext cx="9493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892" y="132557"/>
            <a:ext cx="64452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Programa Sopa Solidária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128" y="1129666"/>
            <a:ext cx="82245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Promovido em parceria com o Sindicato dos Metalúrgicos de SCS e de Gravataí, o projeto destina-se a preparar jovens para o primeiro emprego e a aprimorar o nível técnico, cultural e intelectual dos trabalhadores sindicalizados. O programa já contemplou 9.400 pessoas no ABCD paulista e outras 2.900 em </a:t>
            </a:r>
            <a:r>
              <a:rPr lang="pt-BR" dirty="0" smtClean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Gravataí.</a:t>
            </a:r>
            <a:endParaRPr lang="pt-BR" dirty="0">
              <a:latin typeface="Franklin Gothic Demi Cond" panose="020B07060304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875" y="3111500"/>
            <a:ext cx="3032125" cy="2020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350" y="3111500"/>
            <a:ext cx="3046413" cy="203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1500"/>
            <a:ext cx="3048000" cy="203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3892" y="132557"/>
            <a:ext cx="6629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Projeto FOCO - </a:t>
            </a:r>
            <a:r>
              <a:rPr lang="pt-BR" sz="28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Formação com Competência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3892" y="939939"/>
            <a:ext cx="5722938" cy="22021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O projeto visa apresentar aos alunos uma oportunidade de vivenciar a rotina de uma empresa, trabalhando em diferentes áreas e posições hierárquicas despertando-os para a vocação empresarial. Definido com o nome “Fábrica de Cabides”, o programa utiliza métodos de introdução em produção, administração e vendas dos cabides, para que eles possam tem uma visão geral do mundo dos negócios.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238" y="1392238"/>
            <a:ext cx="2844800" cy="285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688" y="3178175"/>
            <a:ext cx="1423987" cy="1843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400" y="3276600"/>
            <a:ext cx="2625725" cy="174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3892" y="132557"/>
            <a:ext cx="64452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Projeto Empresários do Futuro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8800" y="911472"/>
            <a:ext cx="6573838" cy="14957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A GM apoia desde 2006 a Fundação Thiago de Moraes Gonzaga, que desenvolve um trabalho de conscientização para a segurança no trânsito, por meio do Programa Vida Urgente, um conjunto de atividades de envolvimento com a comunidade jovem infantil.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25549" y="2765271"/>
            <a:ext cx="4377089" cy="2235200"/>
            <a:chOff x="4041775" y="2495550"/>
            <a:chExt cx="4914900" cy="2509838"/>
          </a:xfrm>
        </p:grpSpPr>
        <p:pic>
          <p:nvPicPr>
            <p:cNvPr id="37893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775" y="2495550"/>
              <a:ext cx="2374900" cy="250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775" y="2495550"/>
              <a:ext cx="2554288" cy="250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324" y="2765271"/>
            <a:ext cx="332422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534" y="1184706"/>
            <a:ext cx="9493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892" y="132557"/>
            <a:ext cx="64452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Projeto Gaúcho Conte Comigo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8294" y="1304480"/>
            <a:ext cx="8434387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Formado exclusivamente por alunos da rede pública de ensino de Gravataí, o grupo integra a Associação Internacional para Desenvolvimento Tecnológico (</a:t>
            </a:r>
            <a:r>
              <a:rPr lang="pt-BR" dirty="0" err="1" smtClean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Aiectec</a:t>
            </a: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), instituição pela qual mobiliza estudantes para o desenvolvimento de competências e capacitações profissionais ligadas a projetos de robótica, tendo a inclusão social como um de seus fosso de atuação. Além disso, o time é um representante assíduo da </a:t>
            </a:r>
            <a:r>
              <a:rPr lang="pt-BR" dirty="0" err="1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First</a:t>
            </a: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 </a:t>
            </a:r>
            <a:r>
              <a:rPr lang="pt-BR" dirty="0" err="1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Robotics</a:t>
            </a: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 </a:t>
            </a:r>
            <a:r>
              <a:rPr lang="pt-BR" dirty="0" err="1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Competition</a:t>
            </a:r>
            <a:r>
              <a:rPr lang="pt-BR" dirty="0">
                <a:latin typeface="Franklin Gothic Demi Cond" panose="020B0706030402020204" pitchFamily="34" charset="0"/>
                <a:ea typeface="ＭＳ Ｐゴシック" panose="020B0600070205080204" pitchFamily="34" charset="-128"/>
              </a:rPr>
              <a:t>, maior competição mundial do gênero realizada anualmente.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892" y="132557"/>
            <a:ext cx="64452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6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Robótica do Sul</a:t>
            </a:r>
            <a:endParaRPr lang="pt-BR" sz="36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15763" y="4065290"/>
            <a:ext cx="1431925" cy="930275"/>
            <a:chOff x="7515763" y="4065290"/>
            <a:chExt cx="1431925" cy="930275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7568151" y="4065290"/>
              <a:ext cx="1327150" cy="930275"/>
            </a:xfrm>
            <a:prstGeom prst="roundRect">
              <a:avLst>
                <a:gd name="adj" fmla="val 5111"/>
              </a:avLst>
            </a:prstGeom>
            <a:solidFill>
              <a:srgbClr val="0135B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0111" y="4233182"/>
              <a:ext cx="343229" cy="3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5763" y="4621186"/>
              <a:ext cx="1431925" cy="29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74650" y="973138"/>
            <a:ext cx="4075113" cy="27654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dirty="0" smtClean="0"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São Caetano do Sul – SP         </a:t>
            </a:r>
          </a:p>
          <a:p>
            <a:pPr>
              <a:spcBef>
                <a:spcPct val="0"/>
              </a:spcBef>
            </a:pPr>
            <a:r>
              <a:rPr lang="pt-BR" dirty="0" smtClean="0"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São José dos Campos - SP</a:t>
            </a:r>
          </a:p>
          <a:p>
            <a:pPr>
              <a:spcBef>
                <a:spcPct val="0"/>
              </a:spcBef>
            </a:pPr>
            <a:r>
              <a:rPr lang="pt-BR" dirty="0" smtClean="0"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Indaiatuba - SP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Sorocaba - SP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Mogi das Cruzes – SP</a:t>
            </a:r>
          </a:p>
          <a:p>
            <a:pPr>
              <a:spcBef>
                <a:spcPct val="0"/>
              </a:spcBef>
            </a:pPr>
            <a:r>
              <a:rPr lang="en-US" dirty="0" err="1" smtClean="0"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Gravataí</a:t>
            </a:r>
            <a:r>
              <a:rPr lang="en-US" dirty="0" smtClean="0"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 – RS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Joinville – SC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Canoas- RS</a:t>
            </a:r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217488" y="7938"/>
            <a:ext cx="8229600" cy="857250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A GM no Brasil - Fábricas</a:t>
            </a:r>
          </a:p>
        </p:txBody>
      </p:sp>
      <p:sp>
        <p:nvSpPr>
          <p:cNvPr id="1536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619500" y="3276600"/>
            <a:ext cx="3211513" cy="5651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23.000 </a:t>
            </a:r>
            <a:r>
              <a:rPr lang="en-US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rPr>
              <a:t>empregados</a:t>
            </a:r>
            <a:endParaRPr lang="en-US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uis Regular" panose="02000000000000000000" pitchFamily="2" charset="0"/>
              <a:ea typeface="ＭＳ Ｐゴシック" panose="020B0600070205080204" pitchFamily="34" charset="-128"/>
              <a:cs typeface="Louis Regular" panose="02000000000000000000" pitchFamily="2" charset="0"/>
            </a:endParaRPr>
          </a:p>
        </p:txBody>
      </p:sp>
      <p:pic>
        <p:nvPicPr>
          <p:cNvPr id="13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7988" y="942975"/>
            <a:ext cx="2386012" cy="149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7988" y="2571750"/>
            <a:ext cx="2386012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1"/>
          <p:cNvPicPr/>
          <p:nvPr/>
        </p:nvPicPr>
        <p:blipFill>
          <a:blip r:embed="rId4"/>
          <a:srcRect l="20859" t="23894" r="11444"/>
          <a:stretch>
            <a:fillRect/>
          </a:stretch>
        </p:blipFill>
        <p:spPr bwMode="auto">
          <a:xfrm>
            <a:off x="107950" y="4052888"/>
            <a:ext cx="1533525" cy="100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 descr="X10CO-FT003BR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1746250" y="4052888"/>
            <a:ext cx="1522413" cy="101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5" name="Picture 6" descr="GM-SJC Plan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9"/>
          <a:stretch>
            <a:fillRect/>
          </a:stretch>
        </p:blipFill>
        <p:spPr bwMode="auto">
          <a:xfrm>
            <a:off x="3378200" y="4029075"/>
            <a:ext cx="152241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irc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5388" y="4010025"/>
            <a:ext cx="1522412" cy="1011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3632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3803200" y="5238750"/>
            <a:ext cx="1537600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900" dirty="0">
                <a:latin typeface="Arial"/>
              </a:rPr>
              <a:t>GMSS01-MTL_REV-blank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57350" y="926355"/>
            <a:ext cx="5829300" cy="52387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700" b="1" cap="all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55 ANOS GM São </a:t>
            </a:r>
            <a:r>
              <a:rPr lang="en-US" sz="2700" b="1" cap="all" dirty="0" err="1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JoSÉ</a:t>
            </a:r>
            <a:r>
              <a:rPr lang="en-US" sz="2700" b="1" cap="all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DOS CAMPOS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0122"/>
            <a:ext cx="2495863" cy="170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54" y="1720121"/>
            <a:ext cx="2597047" cy="172012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8" b="7818"/>
          <a:stretch/>
        </p:blipFill>
        <p:spPr>
          <a:xfrm>
            <a:off x="3638863" y="1720121"/>
            <a:ext cx="1765091" cy="185521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40244"/>
            <a:ext cx="4845571" cy="170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811" y="-44377"/>
            <a:ext cx="8229600" cy="857250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São José dos Campos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811" y="1019885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07 Fábricas</a:t>
            </a:r>
            <a:br>
              <a:rPr lang="pt-BR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</a:br>
            <a:r>
              <a:rPr lang="pt-BR" sz="2200" dirty="0">
                <a:latin typeface="Franklin Gothic Medium" panose="020B0603020102020204" pitchFamily="34" charset="0"/>
              </a:rPr>
              <a:t>Fabrica de Motores I</a:t>
            </a:r>
            <a:br>
              <a:rPr lang="pt-BR" sz="2200" dirty="0">
                <a:latin typeface="Franklin Gothic Medium" panose="020B0603020102020204" pitchFamily="34" charset="0"/>
              </a:rPr>
            </a:br>
            <a:r>
              <a:rPr lang="pt-BR" sz="2200" dirty="0">
                <a:latin typeface="Franklin Gothic Medium" panose="020B0603020102020204" pitchFamily="34" charset="0"/>
              </a:rPr>
              <a:t>Fábrica de Motores II</a:t>
            </a:r>
            <a:br>
              <a:rPr lang="pt-BR" sz="2200" dirty="0">
                <a:latin typeface="Franklin Gothic Medium" panose="020B0603020102020204" pitchFamily="34" charset="0"/>
              </a:rPr>
            </a:br>
            <a:r>
              <a:rPr lang="pt-BR" sz="2200" dirty="0">
                <a:latin typeface="Franklin Gothic Medium" panose="020B0603020102020204" pitchFamily="34" charset="0"/>
              </a:rPr>
              <a:t>Transmissões</a:t>
            </a:r>
            <a:br>
              <a:rPr lang="pt-BR" sz="2200" dirty="0">
                <a:latin typeface="Franklin Gothic Medium" panose="020B0603020102020204" pitchFamily="34" charset="0"/>
              </a:rPr>
            </a:br>
            <a:r>
              <a:rPr lang="pt-BR" sz="2200" dirty="0">
                <a:latin typeface="Franklin Gothic Medium" panose="020B0603020102020204" pitchFamily="34" charset="0"/>
              </a:rPr>
              <a:t>Linha de Montagem S10/</a:t>
            </a:r>
            <a:r>
              <a:rPr lang="pt-BR" sz="2200" dirty="0" err="1">
                <a:latin typeface="Franklin Gothic Medium" panose="020B0603020102020204" pitchFamily="34" charset="0"/>
              </a:rPr>
              <a:t>Trailblazer</a:t>
            </a:r>
            <a:r>
              <a:rPr lang="pt-BR" sz="2200" dirty="0">
                <a:latin typeface="Franklin Gothic Medium" panose="020B0603020102020204" pitchFamily="34" charset="0"/>
              </a:rPr>
              <a:t/>
            </a:r>
            <a:br>
              <a:rPr lang="pt-BR" sz="2200" dirty="0">
                <a:latin typeface="Franklin Gothic Medium" panose="020B0603020102020204" pitchFamily="34" charset="0"/>
              </a:rPr>
            </a:br>
            <a:r>
              <a:rPr lang="pt-BR" sz="2200" dirty="0">
                <a:latin typeface="Franklin Gothic Medium" panose="020B0603020102020204" pitchFamily="34" charset="0"/>
              </a:rPr>
              <a:t>Estamparia</a:t>
            </a:r>
            <a:br>
              <a:rPr lang="pt-BR" sz="2200" dirty="0">
                <a:latin typeface="Franklin Gothic Medium" panose="020B0603020102020204" pitchFamily="34" charset="0"/>
              </a:rPr>
            </a:br>
            <a:r>
              <a:rPr lang="pt-BR" sz="2200" dirty="0">
                <a:latin typeface="Franklin Gothic Medium" panose="020B0603020102020204" pitchFamily="34" charset="0"/>
              </a:rPr>
              <a:t>Injetora de Plásticos</a:t>
            </a:r>
            <a:br>
              <a:rPr lang="pt-BR" sz="2200" dirty="0">
                <a:latin typeface="Franklin Gothic Medium" panose="020B0603020102020204" pitchFamily="34" charset="0"/>
              </a:rPr>
            </a:br>
            <a:r>
              <a:rPr lang="pt-BR" sz="2200" dirty="0">
                <a:latin typeface="Franklin Gothic Medium" panose="020B0603020102020204" pitchFamily="34" charset="0"/>
              </a:rPr>
              <a:t>CKD - Exportação </a:t>
            </a:r>
            <a:br>
              <a:rPr lang="pt-BR" sz="2200" dirty="0">
                <a:latin typeface="Franklin Gothic Medium" panose="020B0603020102020204" pitchFamily="34" charset="0"/>
              </a:rPr>
            </a:br>
            <a:r>
              <a:rPr lang="pt-BR" sz="2200" dirty="0">
                <a:latin typeface="Franklin Gothic Medium" panose="020B0603020102020204" pitchFamily="34" charset="0"/>
              </a:rPr>
              <a:t/>
            </a:r>
            <a:br>
              <a:rPr lang="pt-BR" sz="2200" dirty="0">
                <a:latin typeface="Franklin Gothic Medium" panose="020B0603020102020204" pitchFamily="34" charset="0"/>
              </a:rPr>
            </a:br>
            <a:r>
              <a:rPr lang="pt-BR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5.500 </a:t>
            </a:r>
            <a:r>
              <a:rPr lang="pt-BR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empregados</a:t>
            </a:r>
          </a:p>
        </p:txBody>
      </p:sp>
      <p:pic>
        <p:nvPicPr>
          <p:cNvPr id="4" name="Picture 2" descr="C:\Users\Lorri Forton\Desktop\GlobalManufacturing_SS-May2013\GlobalMfg_JPG\GMSS20-Camp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11" y="1306286"/>
            <a:ext cx="4429999" cy="27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02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52499" y="1220761"/>
            <a:ext cx="4484511" cy="3784600"/>
          </a:xfrm>
        </p:spPr>
        <p:txBody>
          <a:bodyPr/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PROJETOS EDUCACIONAIS QUE RESGATAM A CIDADANIA TRANFORMANDO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VIDAS.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1"/>
          <p:cNvGrpSpPr/>
          <p:nvPr/>
        </p:nvGrpSpPr>
        <p:grpSpPr>
          <a:xfrm>
            <a:off x="5778791" y="1046887"/>
            <a:ext cx="1431925" cy="930275"/>
            <a:chOff x="7515763" y="4065290"/>
            <a:chExt cx="1431925" cy="930275"/>
          </a:xfrm>
        </p:grpSpPr>
        <p:sp>
          <p:nvSpPr>
            <p:cNvPr id="5" name="Rounded Rectangle 2"/>
            <p:cNvSpPr/>
            <p:nvPr/>
          </p:nvSpPr>
          <p:spPr bwMode="auto">
            <a:xfrm>
              <a:off x="7568151" y="4065290"/>
              <a:ext cx="1327150" cy="930275"/>
            </a:xfrm>
            <a:prstGeom prst="roundRect">
              <a:avLst>
                <a:gd name="adj" fmla="val 5111"/>
              </a:avLst>
            </a:prstGeom>
            <a:solidFill>
              <a:srgbClr val="0135B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0111" y="4233182"/>
              <a:ext cx="343229" cy="3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5763" y="4621186"/>
              <a:ext cx="1431925" cy="29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642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Espaço Reservado para Conteúdo 2"/>
          <p:cNvSpPr txBox="1">
            <a:spLocks/>
          </p:cNvSpPr>
          <p:nvPr/>
        </p:nvSpPr>
        <p:spPr bwMode="auto">
          <a:xfrm>
            <a:off x="279400" y="909638"/>
            <a:ext cx="85899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1pPr>
            <a:lvl2pPr marL="541338" indent="-274638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3pPr>
            <a:lvl4pPr marL="17145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4pPr>
            <a:lvl5pPr marL="21717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5pPr>
            <a:lvl6pPr marL="26289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6pPr>
            <a:lvl7pPr marL="30861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7pPr>
            <a:lvl8pPr marL="35433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8pPr>
            <a:lvl9pPr marL="40005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pt-BR" sz="2800" dirty="0">
                <a:latin typeface="Franklin Gothic Medium Cond" panose="020B0606030402020204" pitchFamily="34" charset="0"/>
              </a:rPr>
              <a:t>Antes dos anos 80:</a:t>
            </a:r>
          </a:p>
          <a:p>
            <a:pPr lvl="1">
              <a:spcBef>
                <a:spcPct val="0"/>
              </a:spcBef>
            </a:pPr>
            <a:r>
              <a:rPr lang="pt-BR" sz="2400" dirty="0">
                <a:latin typeface="Franklin Gothic Medium Cond" panose="020B0606030402020204" pitchFamily="34" charset="0"/>
              </a:rPr>
              <a:t>Sociedade “desarticulada” em temas de políticas públicas;</a:t>
            </a:r>
          </a:p>
          <a:p>
            <a:pPr lvl="1">
              <a:spcBef>
                <a:spcPct val="0"/>
              </a:spcBef>
            </a:pPr>
            <a:r>
              <a:rPr lang="pt-BR" sz="2400" dirty="0">
                <a:latin typeface="Franklin Gothic Medium Cond" panose="020B0606030402020204" pitchFamily="34" charset="0"/>
              </a:rPr>
              <a:t>Raros casos de coordenação social: Pastoral da Criança, Pastoral da Família e as comunidades eclesiais de base;</a:t>
            </a:r>
          </a:p>
          <a:p>
            <a:pPr lvl="1">
              <a:spcBef>
                <a:spcPct val="0"/>
              </a:spcBef>
            </a:pPr>
            <a:r>
              <a:rPr lang="pt-BR" sz="2400" dirty="0">
                <a:latin typeface="Franklin Gothic Medium Cond" panose="020B0606030402020204" pitchFamily="34" charset="0"/>
              </a:rPr>
              <a:t>Assistencialismo;</a:t>
            </a:r>
          </a:p>
          <a:p>
            <a:pPr lvl="1">
              <a:spcBef>
                <a:spcPct val="0"/>
              </a:spcBef>
            </a:pPr>
            <a:r>
              <a:rPr lang="pt-BR" sz="2400" dirty="0">
                <a:latin typeface="Franklin Gothic Medium Cond" panose="020B0606030402020204" pitchFamily="34" charset="0"/>
              </a:rPr>
              <a:t>Atividades de voluntários improvisadas e eventuais;</a:t>
            </a:r>
          </a:p>
          <a:p>
            <a:pPr lvl="1">
              <a:spcBef>
                <a:spcPct val="0"/>
              </a:spcBef>
            </a:pPr>
            <a:r>
              <a:rPr lang="pt-BR" sz="2400" dirty="0">
                <a:latin typeface="Franklin Gothic Medium Cond" panose="020B0606030402020204" pitchFamily="34" charset="0"/>
              </a:rPr>
              <a:t>Filantropia VS. “</a:t>
            </a:r>
            <a:r>
              <a:rPr lang="pt-BR" sz="2400" dirty="0" err="1">
                <a:latin typeface="Franklin Gothic Medium Cond" panose="020B0606030402020204" pitchFamily="34" charset="0"/>
              </a:rPr>
              <a:t>Pilantropia</a:t>
            </a:r>
            <a:r>
              <a:rPr lang="pt-BR" sz="2400" dirty="0">
                <a:latin typeface="Franklin Gothic Medium Cond" panose="020B0606030402020204" pitchFamily="34" charset="0"/>
              </a:rPr>
              <a:t>”;</a:t>
            </a:r>
          </a:p>
          <a:p>
            <a:pPr lvl="1">
              <a:spcBef>
                <a:spcPct val="0"/>
              </a:spcBef>
            </a:pPr>
            <a:r>
              <a:rPr lang="pt-BR" sz="2400" dirty="0">
                <a:latin typeface="Franklin Gothic Medium Cond" panose="020B0606030402020204" pitchFamily="34" charset="0"/>
              </a:rPr>
              <a:t>Pouca prioridade / visibilidade da imprensa em geral.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942" y="30009"/>
            <a:ext cx="6645583" cy="833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en-US" sz="32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A EVOLUÇÃO DA QUESTÃO SOCIAL</a:t>
            </a:r>
            <a:br>
              <a:rPr lang="en-US" sz="32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</a:br>
            <a:r>
              <a:rPr lang="en-US" sz="32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NO BRASIL</a:t>
            </a:r>
            <a:endParaRPr lang="pt-BR" sz="32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1012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Espaço Reservado para Conteúdo 2"/>
          <p:cNvSpPr txBox="1">
            <a:spLocks/>
          </p:cNvSpPr>
          <p:nvPr/>
        </p:nvSpPr>
        <p:spPr bwMode="auto">
          <a:xfrm>
            <a:off x="279400" y="936625"/>
            <a:ext cx="85899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3pPr>
            <a:lvl4pPr marL="17145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4pPr>
            <a:lvl5pPr marL="21717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5pPr>
            <a:lvl6pPr marL="26289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6pPr>
            <a:lvl7pPr marL="30861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7pPr>
            <a:lvl8pPr marL="35433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8pPr>
            <a:lvl9pPr marL="400050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ouis Regular" panose="02000000000000000000" pitchFamily="2" charset="0"/>
                <a:ea typeface="ＭＳ Ｐゴシック" panose="020B0600070205080204" pitchFamily="34" charset="-128"/>
                <a:cs typeface="Louis Regular" panose="02000000000000000000" pitchFamily="2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pt-BR" sz="2800" dirty="0" smtClean="0">
                <a:latin typeface="Franklin Gothic Medium Cond" panose="020B0606030402020204" pitchFamily="34" charset="0"/>
              </a:rPr>
              <a:t>Após os anos 80:</a:t>
            </a:r>
          </a:p>
          <a:p>
            <a:pPr marL="541338" lvl="1" indent="-274638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2400" dirty="0" smtClean="0">
                <a:latin typeface="Franklin Gothic Medium Cond" panose="020B0606030402020204" pitchFamily="34" charset="0"/>
              </a:rPr>
              <a:t>Sociedade civil mais articulada;</a:t>
            </a:r>
          </a:p>
          <a:p>
            <a:pPr marL="541338" lvl="1" indent="-274638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2400" dirty="0" smtClean="0">
                <a:latin typeface="Franklin Gothic Medium Cond" panose="020B0606030402020204" pitchFamily="34" charset="0"/>
              </a:rPr>
              <a:t>Surge o GIFE – estímulo da AMCHAM/SP;</a:t>
            </a:r>
          </a:p>
          <a:p>
            <a:pPr marL="719138" lvl="1" indent="-177800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1800" dirty="0" smtClean="0">
                <a:latin typeface="Franklin Gothic Medium Cond" panose="020B0606030402020204" pitchFamily="34" charset="0"/>
              </a:rPr>
              <a:t>Com o apoio da GM do Brasil;</a:t>
            </a:r>
          </a:p>
          <a:p>
            <a:pPr marL="541338" lvl="1" indent="-274638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2400" dirty="0" smtClean="0">
                <a:latin typeface="Franklin Gothic Medium Cond" panose="020B0606030402020204" pitchFamily="34" charset="0"/>
              </a:rPr>
              <a:t>Início dos cursos de “</a:t>
            </a:r>
            <a:r>
              <a:rPr lang="pt-BR" sz="2400" dirty="0" err="1" smtClean="0">
                <a:latin typeface="Franklin Gothic Medium Cond" panose="020B0606030402020204" pitchFamily="34" charset="0"/>
              </a:rPr>
              <a:t>fund</a:t>
            </a:r>
            <a:r>
              <a:rPr lang="pt-BR" sz="2400" dirty="0" smtClean="0">
                <a:latin typeface="Franklin Gothic Medium Cond" panose="020B0606030402020204" pitchFamily="34" charset="0"/>
              </a:rPr>
              <a:t> </a:t>
            </a:r>
            <a:r>
              <a:rPr lang="pt-BR" sz="2400" dirty="0" err="1" smtClean="0">
                <a:latin typeface="Franklin Gothic Medium Cond" panose="020B0606030402020204" pitchFamily="34" charset="0"/>
              </a:rPr>
              <a:t>raising</a:t>
            </a:r>
            <a:r>
              <a:rPr lang="pt-BR" sz="2400" dirty="0" smtClean="0">
                <a:latin typeface="Franklin Gothic Medium Cond" panose="020B0606030402020204" pitchFamily="34" charset="0"/>
              </a:rPr>
              <a:t>” pela Fundação Getúlio Vargas;</a:t>
            </a:r>
          </a:p>
          <a:p>
            <a:pPr marL="541338" lvl="1" indent="-274638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2400" dirty="0" smtClean="0">
                <a:latin typeface="Franklin Gothic Medium Cond" panose="020B0606030402020204" pitchFamily="34" charset="0"/>
              </a:rPr>
              <a:t>Grande crescimento das:</a:t>
            </a:r>
          </a:p>
          <a:p>
            <a:pPr marL="719138" lvl="1" indent="-177800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1800" dirty="0" smtClean="0">
                <a:latin typeface="Franklin Gothic Medium Cond" panose="020B0606030402020204" pitchFamily="34" charset="0"/>
              </a:rPr>
              <a:t>Organizações Não-Governamentais (ONGs) e</a:t>
            </a:r>
          </a:p>
          <a:p>
            <a:pPr marL="719138" lvl="1" indent="-177800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1800" dirty="0" smtClean="0">
                <a:latin typeface="Franklin Gothic Medium Cond" panose="020B0606030402020204" pitchFamily="34" charset="0"/>
              </a:rPr>
              <a:t>Organizações da Sociedade Civil de Interesse Público – </a:t>
            </a:r>
            <a:r>
              <a:rPr lang="pt-BR" sz="1800" dirty="0" err="1" smtClean="0">
                <a:latin typeface="Franklin Gothic Medium Cond" panose="020B0606030402020204" pitchFamily="34" charset="0"/>
              </a:rPr>
              <a:t>OSCIPs</a:t>
            </a:r>
            <a:r>
              <a:rPr lang="pt-BR" sz="1800" dirty="0" smtClean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1942" y="30009"/>
            <a:ext cx="6645583" cy="833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en-US" sz="32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A EVOLUÇÃO DA QUESTÃO SOCIAL</a:t>
            </a:r>
            <a:br>
              <a:rPr lang="en-US" sz="32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</a:br>
            <a:r>
              <a:rPr lang="en-US" sz="3200" dirty="0" smtClean="0">
                <a:latin typeface="Franklin Gothic Demi Cond" panose="020B0706030402020204" pitchFamily="34" charset="0"/>
                <a:ea typeface="ＭＳ Ｐゴシック" charset="0"/>
                <a:cs typeface="Louis Regular"/>
              </a:rPr>
              <a:t>NO BRASIL</a:t>
            </a:r>
            <a:endParaRPr lang="pt-BR" sz="3200" dirty="0">
              <a:latin typeface="Franklin Gothic Demi Cond" panose="020B0706030402020204" pitchFamily="34" charset="0"/>
              <a:ea typeface="ＭＳ Ｐゴシック" charset="0"/>
              <a:cs typeface="Loui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768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Box 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CAPTION" val="Picture 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</TotalTime>
  <Words>1470</Words>
  <Application>Microsoft Office PowerPoint</Application>
  <PresentationFormat>Apresentação na tela (16:9)</PresentationFormat>
  <Paragraphs>159</Paragraphs>
  <Slides>38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Office Theme</vt:lpstr>
      <vt:lpstr>Apresentação do PowerPoint</vt:lpstr>
      <vt:lpstr>GENERAL MOTORS</vt:lpstr>
      <vt:lpstr>Pioneirismo</vt:lpstr>
      <vt:lpstr>A GM no Brasil - Fábricas</vt:lpstr>
      <vt:lpstr>Apresentação do PowerPoint</vt:lpstr>
      <vt:lpstr>São José dos Campos</vt:lpstr>
      <vt:lpstr>Apresentação do PowerPoint</vt:lpstr>
      <vt:lpstr>Apresentação do PowerPoint</vt:lpstr>
      <vt:lpstr>Apresentação do PowerPoint</vt:lpstr>
      <vt:lpstr>Apresentação do PowerPoint</vt:lpstr>
      <vt:lpstr>Aperfeiçoar e difundir conceitos e práticas do uso de recursos privados para o desenvolvimento do bem comum.</vt:lpstr>
      <vt:lpstr>O IGM</vt:lpstr>
      <vt:lpstr>Apresentação do PowerPoint</vt:lpstr>
      <vt:lpstr>Ao comemorar 20 anos, o IGM busca ser cada vez mais atuante na agenda das contribuições sócio-educacionais do Brasil, com participações nas comunidades, através de apoio a projetos sociais e ações de voluntariado.</vt:lpstr>
      <vt:lpstr>Nossa iniciativa a favor da CIDADANIA!</vt:lpstr>
      <vt:lpstr>Compromisso com a comunidade!</vt:lpstr>
      <vt:lpstr>Apresentação do PowerPoint</vt:lpstr>
      <vt:lpstr>Apresentação do PowerPoint</vt:lpstr>
      <vt:lpstr>Objetivo</vt:lpstr>
      <vt:lpstr>Conceitos Filosóficos e Pedagógicos</vt:lpstr>
      <vt:lpstr>Apresentação do PowerPoint</vt:lpstr>
      <vt:lpstr>Responsabilidade Social Interna</vt:lpstr>
      <vt:lpstr>De dentro para fora...</vt:lpstr>
      <vt:lpstr>Responsabilidade Social Externa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Jack Morton Worldwide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Frick</dc:creator>
  <cp:lastModifiedBy>ead</cp:lastModifiedBy>
  <cp:revision>197</cp:revision>
  <cp:lastPrinted>2014-05-08T19:52:33Z</cp:lastPrinted>
  <dcterms:created xsi:type="dcterms:W3CDTF">2013-01-22T18:29:40Z</dcterms:created>
  <dcterms:modified xsi:type="dcterms:W3CDTF">2014-05-09T12:37:51Z</dcterms:modified>
</cp:coreProperties>
</file>