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52"/>
  </p:handoutMasterIdLst>
  <p:sldIdLst>
    <p:sldId id="265" r:id="rId2"/>
    <p:sldId id="266" r:id="rId3"/>
    <p:sldId id="267" r:id="rId4"/>
    <p:sldId id="294" r:id="rId5"/>
    <p:sldId id="268" r:id="rId6"/>
    <p:sldId id="269" r:id="rId7"/>
    <p:sldId id="277" r:id="rId8"/>
    <p:sldId id="300" r:id="rId9"/>
    <p:sldId id="284" r:id="rId10"/>
    <p:sldId id="297" r:id="rId11"/>
    <p:sldId id="282" r:id="rId12"/>
    <p:sldId id="299" r:id="rId13"/>
    <p:sldId id="275" r:id="rId14"/>
    <p:sldId id="287" r:id="rId15"/>
    <p:sldId id="276" r:id="rId16"/>
    <p:sldId id="273" r:id="rId17"/>
    <p:sldId id="285" r:id="rId18"/>
    <p:sldId id="274" r:id="rId19"/>
    <p:sldId id="286" r:id="rId20"/>
    <p:sldId id="271" r:id="rId21"/>
    <p:sldId id="288" r:id="rId22"/>
    <p:sldId id="272" r:id="rId23"/>
    <p:sldId id="289" r:id="rId24"/>
    <p:sldId id="263" r:id="rId25"/>
    <p:sldId id="290" r:id="rId26"/>
    <p:sldId id="264" r:id="rId27"/>
    <p:sldId id="260" r:id="rId28"/>
    <p:sldId id="261" r:id="rId29"/>
    <p:sldId id="262" r:id="rId30"/>
    <p:sldId id="257" r:id="rId31"/>
    <p:sldId id="258" r:id="rId32"/>
    <p:sldId id="259" r:id="rId33"/>
    <p:sldId id="279" r:id="rId34"/>
    <p:sldId id="296" r:id="rId35"/>
    <p:sldId id="291" r:id="rId36"/>
    <p:sldId id="292" r:id="rId37"/>
    <p:sldId id="293" r:id="rId38"/>
    <p:sldId id="295" r:id="rId39"/>
    <p:sldId id="280" r:id="rId40"/>
    <p:sldId id="305" r:id="rId41"/>
    <p:sldId id="306" r:id="rId42"/>
    <p:sldId id="308" r:id="rId43"/>
    <p:sldId id="312" r:id="rId44"/>
    <p:sldId id="309" r:id="rId45"/>
    <p:sldId id="313" r:id="rId46"/>
    <p:sldId id="310" r:id="rId47"/>
    <p:sldId id="311" r:id="rId48"/>
    <p:sldId id="314" r:id="rId49"/>
    <p:sldId id="316" r:id="rId50"/>
    <p:sldId id="281" r:id="rId5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56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jcfreire:Library:Containers:com.apple.mail:Data:Library:Mail%20Downloads:Slides_Gilson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jcfreire:Library:Containers:com.apple.mail:Data:Library:Mail%20Downloads:Slides_Gilson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jcfreire:Library:Containers:com.apple.mail:Data:Library:Mail%20Downloads:Slides_Gilso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Plan4!$B$4:$B$16</c:f>
              <c:strCache>
                <c:ptCount val="13"/>
                <c:pt idx="0">
                  <c:v>Liderança/visão institucional limitada</c:v>
                </c:pt>
                <c:pt idx="1">
                  <c:v>Ausência de estratégia/plano para orientação do processo</c:v>
                </c:pt>
                <c:pt idx="2">
                  <c:v>Dificuldades administrativas/burocráticas (ex: falta de transferência de crédito; anos letivos diferentes)</c:v>
                </c:pt>
                <c:pt idx="3">
                  <c:v>Estrutura/assessoria organizacional responsável pela internacionalização ausente ou com poucos recursos</c:v>
                </c:pt>
                <c:pt idx="4">
                  <c:v>Capacidade/envolvimento/expertise limitada(o) do corpo docente</c:v>
                </c:pt>
                <c:pt idx="5">
                  <c:v>Interesse limitado dos estudantes</c:v>
                </c:pt>
                <c:pt idx="6">
                  <c:v>Baixa proficiência em línguas estrangeiras</c:v>
                </c:pt>
                <c:pt idx="7">
                  <c:v>Envolvimento internacional não reconhecido para a promoção ou estabilidade</c:v>
                </c:pt>
                <c:pt idx="8">
                  <c:v>Recursos financeiros insuficientes</c:v>
                </c:pt>
                <c:pt idx="9">
                  <c:v>Exposição inadequada para oportunidades internacionais</c:v>
                </c:pt>
                <c:pt idx="10">
                  <c:v>Experiência e expertise limitados dos funcionários (incluindo linguística)</c:v>
                </c:pt>
                <c:pt idx="11">
                  <c:v>Grade curricular muito rigorosa/inflexível para a participação em cursos focados internacionalmente, incluindo mobilidade</c:v>
                </c:pt>
                <c:pt idx="12">
                  <c:v>Outros</c:v>
                </c:pt>
              </c:strCache>
            </c:strRef>
          </c:cat>
          <c:val>
            <c:numRef>
              <c:f>Plan4!$C$4:$C$16</c:f>
              <c:numCache>
                <c:formatCode>General</c:formatCode>
                <c:ptCount val="13"/>
                <c:pt idx="0">
                  <c:v>2.0</c:v>
                </c:pt>
                <c:pt idx="1">
                  <c:v>5.0</c:v>
                </c:pt>
                <c:pt idx="2">
                  <c:v>12.0</c:v>
                </c:pt>
                <c:pt idx="3">
                  <c:v>15.0</c:v>
                </c:pt>
                <c:pt idx="4">
                  <c:v>9.0</c:v>
                </c:pt>
                <c:pt idx="5">
                  <c:v>1.0</c:v>
                </c:pt>
                <c:pt idx="6">
                  <c:v>27.0</c:v>
                </c:pt>
                <c:pt idx="7">
                  <c:v>3.0</c:v>
                </c:pt>
                <c:pt idx="8">
                  <c:v>15.0</c:v>
                </c:pt>
                <c:pt idx="9">
                  <c:v>0.0</c:v>
                </c:pt>
                <c:pt idx="10">
                  <c:v>2.0</c:v>
                </c:pt>
                <c:pt idx="11">
                  <c:v>6.0</c:v>
                </c:pt>
                <c:pt idx="12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74309912"/>
        <c:axId val="-2075023080"/>
        <c:axId val="0"/>
      </c:bar3DChart>
      <c:catAx>
        <c:axId val="-2074309912"/>
        <c:scaling>
          <c:orientation val="minMax"/>
        </c:scaling>
        <c:delete val="0"/>
        <c:axPos val="l"/>
        <c:majorTickMark val="out"/>
        <c:minorTickMark val="none"/>
        <c:tickLblPos val="nextTo"/>
        <c:crossAx val="-2075023080"/>
        <c:crosses val="autoZero"/>
        <c:auto val="1"/>
        <c:lblAlgn val="ctr"/>
        <c:lblOffset val="100"/>
        <c:noMultiLvlLbl val="0"/>
      </c:catAx>
      <c:valAx>
        <c:axId val="-207502308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074309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rgbClr val="376092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37609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Plan2!$B$3:$B$12</c:f>
              <c:strCache>
                <c:ptCount val="10"/>
                <c:pt idx="0">
                  <c:v>Melhorar a condição de preparo dos estudantes para um mundo globalizado/internacionalizado</c:v>
                </c:pt>
                <c:pt idx="1">
                  <c:v>Aumentar o número e diversificar a origem dos estudantes </c:v>
                </c:pt>
                <c:pt idx="2">
                  <c:v>Diversificar a origem do corpo docente/funcionários</c:v>
                </c:pt>
                <c:pt idx="3">
                  <c:v>Aprimorar o perfil internacional e a reputação de sua instituição</c:v>
                </c:pt>
                <c:pt idx="4">
                  <c:v>Fortalecer a produção de capacitação em pesquisa e conhecimento de sua instituição</c:v>
                </c:pt>
                <c:pt idx="5">
                  <c:v>Melhorar a qualidade acadêmica (graduação e pós-graduação)</c:v>
                </c:pt>
                <c:pt idx="6">
                  <c:v>Ampliar o envolvimento do corpo docente na internacionalização de seu ensino e pesquisa</c:v>
                </c:pt>
                <c:pt idx="7">
                  <c:v>Diversificar fontes de renda</c:v>
                </c:pt>
                <c:pt idx="8">
                  <c:v>Responder às políticas públicas e/ou demandas dos investidores</c:v>
                </c:pt>
                <c:pt idx="9">
                  <c:v>Outros</c:v>
                </c:pt>
              </c:strCache>
            </c:strRef>
          </c:cat>
          <c:val>
            <c:numRef>
              <c:f>Plan2!$C$3:$C$12</c:f>
              <c:numCache>
                <c:formatCode>General</c:formatCode>
                <c:ptCount val="10"/>
                <c:pt idx="0">
                  <c:v>22.0</c:v>
                </c:pt>
                <c:pt idx="1">
                  <c:v>1.0</c:v>
                </c:pt>
                <c:pt idx="2">
                  <c:v>3.0</c:v>
                </c:pt>
                <c:pt idx="3">
                  <c:v>12.0</c:v>
                </c:pt>
                <c:pt idx="4">
                  <c:v>25.0</c:v>
                </c:pt>
                <c:pt idx="5">
                  <c:v>20.0</c:v>
                </c:pt>
                <c:pt idx="6">
                  <c:v>14.0</c:v>
                </c:pt>
                <c:pt idx="7">
                  <c:v>0.0</c:v>
                </c:pt>
                <c:pt idx="8">
                  <c:v>2.0</c:v>
                </c:pt>
                <c:pt idx="9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9013880"/>
        <c:axId val="-1998041752"/>
        <c:axId val="0"/>
      </c:bar3DChart>
      <c:catAx>
        <c:axId val="176901388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376092"/>
                </a:solidFill>
              </a:defRPr>
            </a:pPr>
            <a:endParaRPr lang="en-US"/>
          </a:p>
        </c:txPr>
        <c:crossAx val="-1998041752"/>
        <c:crosses val="autoZero"/>
        <c:auto val="1"/>
        <c:lblAlgn val="ctr"/>
        <c:lblOffset val="100"/>
        <c:noMultiLvlLbl val="0"/>
      </c:catAx>
      <c:valAx>
        <c:axId val="-19980417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376092"/>
                </a:solidFill>
              </a:defRPr>
            </a:pPr>
            <a:endParaRPr lang="en-US"/>
          </a:p>
        </c:txPr>
        <c:crossAx val="1769013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37609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Plan1!$B$3:$B$11</c:f>
              <c:strCache>
                <c:ptCount val="9"/>
                <c:pt idx="0">
                  <c:v>Fortalecimento do conteúdo internacional/intercultural da grade curricular, projetos de desenvolvimento internacional e de criação de capacitação</c:v>
                </c:pt>
                <c:pt idx="1">
                  <c:v>Colaboração internacional em pesquisas</c:v>
                </c:pt>
                <c:pt idx="2">
                  <c:v>Oportunidades de mobilidade externa para estudantes (estudos, estágios, etc.)</c:v>
                </c:pt>
                <c:pt idx="3">
                  <c:v>Intercâmbios internacionais de estudantes</c:v>
                </c:pt>
                <c:pt idx="4">
                  <c:v>Oportunidades de mobilidade externa para corpo docente/funcionários</c:v>
                </c:pt>
                <c:pt idx="5">
                  <c:v>Oferta de programas/estabelecimento de campi filiais e/ou franquias no exterior (ensino presencial)</c:v>
                </c:pt>
                <c:pt idx="6">
                  <c:v>Oferta de cursos/programas de ensino à distância no exterior</c:v>
                </c:pt>
                <c:pt idx="7">
                  <c:v>Programas de co-tutela ou de duplo diploma com instituições parceiras estrangeiras</c:v>
                </c:pt>
                <c:pt idx="8">
                  <c:v>Outros</c:v>
                </c:pt>
              </c:strCache>
            </c:strRef>
          </c:cat>
          <c:val>
            <c:numRef>
              <c:f>Plan1!$C$3:$C$11</c:f>
              <c:numCache>
                <c:formatCode>General</c:formatCode>
                <c:ptCount val="9"/>
                <c:pt idx="0">
                  <c:v>5.0</c:v>
                </c:pt>
                <c:pt idx="1">
                  <c:v>18.0</c:v>
                </c:pt>
                <c:pt idx="2">
                  <c:v>26.0</c:v>
                </c:pt>
                <c:pt idx="3">
                  <c:v>22.0</c:v>
                </c:pt>
                <c:pt idx="4">
                  <c:v>12.0</c:v>
                </c:pt>
                <c:pt idx="5">
                  <c:v>1.0</c:v>
                </c:pt>
                <c:pt idx="6">
                  <c:v>0.0</c:v>
                </c:pt>
                <c:pt idx="7">
                  <c:v>4.0</c:v>
                </c:pt>
                <c:pt idx="8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55151048"/>
        <c:axId val="-2109315912"/>
        <c:axId val="0"/>
      </c:bar3DChart>
      <c:catAx>
        <c:axId val="-205515104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376092"/>
                </a:solidFill>
              </a:defRPr>
            </a:pPr>
            <a:endParaRPr lang="en-US"/>
          </a:p>
        </c:txPr>
        <c:crossAx val="-2109315912"/>
        <c:crosses val="autoZero"/>
        <c:auto val="1"/>
        <c:lblAlgn val="ctr"/>
        <c:lblOffset val="100"/>
        <c:noMultiLvlLbl val="0"/>
      </c:catAx>
      <c:valAx>
        <c:axId val="-21093159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376092"/>
                </a:solidFill>
              </a:defRPr>
            </a:pPr>
            <a:endParaRPr lang="en-US"/>
          </a:p>
        </c:txPr>
        <c:crossAx val="-20551510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pt-B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2CB8291-231E-4A40-BF13-9CD628CC28CD}" type="datetime1">
              <a:rPr lang="pt-BR"/>
              <a:pPr/>
              <a:t>06/11/14</a:t>
            </a:fld>
            <a:endParaRPr lang="pt-BR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pt-BR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45E7150-EFBC-AC4D-8C1D-35536433B38C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632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1B654-7BF1-BD46-BC9D-EC3E923A880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59433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2A556-E171-EB45-AB56-494E1C3AF04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19392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F6CA0-988D-5041-949E-21ACB0A76D1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76986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EE207-EF20-1445-9ABD-9C2FE6FD650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58162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CED10-AB61-E045-AC77-7D3222AA9CE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91315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0808C-98B4-F54A-8548-5DA8F8A9AE8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263315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9F4B5-7A74-E344-A175-30D5A66EDE0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7500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3F930-F1AF-C648-B86E-FEEC86A4AFF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14988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59371-8158-AB4B-9DB1-4BADA727487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50688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4C6ED-D483-DA42-B608-FAF017A6553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04398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0B16E-553E-F441-882B-0E831B6461A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83386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5356F696-982A-9242-A798-9738A4303AB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xmlns:p14="http://schemas.microsoft.com/office/powerpoint/2010/main"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8925" y="4581128"/>
            <a:ext cx="8645525" cy="2397075"/>
          </a:xfrm>
        </p:spPr>
        <p:txBody>
          <a:bodyPr>
            <a:noAutofit/>
          </a:bodyPr>
          <a:lstStyle/>
          <a:p>
            <a:pPr defTabSz="457200" eaLnBrk="1" hangingPunct="1">
              <a:spcBef>
                <a:spcPts val="2400"/>
              </a:spcBef>
              <a:defRPr/>
            </a:pPr>
            <a:r>
              <a:rPr lang="pt-BR" sz="3600" b="1" dirty="0" smtClean="0">
                <a:solidFill>
                  <a:srgbClr val="376092"/>
                </a:solidFill>
                <a:cs typeface="+mj-cs"/>
              </a:rPr>
              <a:t>Câmara de Internacionalização e Mobilidade</a:t>
            </a:r>
            <a:r>
              <a:rPr lang="pt-BR" sz="3600" dirty="0" smtClean="0">
                <a:solidFill>
                  <a:srgbClr val="376092"/>
                </a:solidFill>
                <a:cs typeface="+mj-cs"/>
              </a:rPr>
              <a:t/>
            </a:r>
            <a:br>
              <a:rPr lang="pt-BR" sz="3600" dirty="0" smtClean="0">
                <a:solidFill>
                  <a:srgbClr val="376092"/>
                </a:solidFill>
                <a:cs typeface="+mj-cs"/>
              </a:rPr>
            </a:br>
            <a:r>
              <a:rPr lang="pt-BR" sz="1600" dirty="0" smtClean="0">
                <a:solidFill>
                  <a:srgbClr val="376092"/>
                </a:solidFill>
                <a:cs typeface="+mj-cs"/>
              </a:rPr>
              <a:t/>
            </a:r>
            <a:br>
              <a:rPr lang="pt-BR" sz="1600" dirty="0" smtClean="0">
                <a:solidFill>
                  <a:srgbClr val="376092"/>
                </a:solidFill>
                <a:cs typeface="+mj-cs"/>
              </a:rPr>
            </a:br>
            <a:r>
              <a:rPr lang="pt-BR" sz="3200" dirty="0" smtClean="0">
                <a:solidFill>
                  <a:srgbClr val="376092"/>
                </a:solidFill>
                <a:cs typeface="+mj-cs"/>
              </a:rPr>
              <a:t>Tema</a:t>
            </a:r>
            <a:r>
              <a:rPr lang="pt-BR" sz="3200" dirty="0" smtClean="0">
                <a:solidFill>
                  <a:srgbClr val="376092"/>
                </a:solidFill>
                <a:cs typeface="+mj-cs"/>
              </a:rPr>
              <a:t>: Avaliação da Internacionalização e da Mobilidade</a:t>
            </a:r>
            <a:r>
              <a:rPr lang="pt-BR" sz="3600" dirty="0" smtClean="0">
                <a:solidFill>
                  <a:srgbClr val="376092"/>
                </a:solidFill>
                <a:cs typeface="+mj-cs"/>
              </a:rPr>
              <a:t/>
            </a:r>
            <a:br>
              <a:rPr lang="pt-BR" sz="3600" dirty="0" smtClean="0">
                <a:solidFill>
                  <a:srgbClr val="376092"/>
                </a:solidFill>
                <a:cs typeface="+mj-cs"/>
              </a:rPr>
            </a:br>
            <a:endParaRPr lang="pt-BR" sz="3600" dirty="0" smtClean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9388" y="0"/>
            <a:ext cx="7694612" cy="13462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pt-BR" sz="2800" b="1">
                <a:solidFill>
                  <a:srgbClr val="FFFFFF"/>
                </a:solidFill>
                <a:latin typeface="Calibri" charset="0"/>
                <a:cs typeface="Arial" charset="0"/>
              </a:rPr>
              <a:t>ASSOCIAÇÃO BRASILEIRA DOS REITORES DAS</a:t>
            </a:r>
            <a:endParaRPr lang="pt-BR" sz="280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defTabSz="457200">
              <a:defRPr/>
            </a:pPr>
            <a:r>
              <a:rPr lang="pt-BR" sz="2800" b="1">
                <a:solidFill>
                  <a:srgbClr val="FFFFFF"/>
                </a:solidFill>
                <a:latin typeface="Calibri" charset="0"/>
                <a:cs typeface="Arial" charset="0"/>
              </a:rPr>
              <a:t>UNIVERSIDADES ESTADUAIS E MUNICIPAIS</a:t>
            </a:r>
            <a:r>
              <a:rPr lang="pt-BR" sz="2800">
                <a:solidFill>
                  <a:srgbClr val="FFFFFF"/>
                </a:solidFill>
                <a:latin typeface="Calibri" charset="0"/>
                <a:cs typeface="Arial" charset="0"/>
              </a:rPr>
              <a:t> </a:t>
            </a:r>
            <a:endParaRPr lang="en-US" sz="2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3315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938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484784"/>
            <a:ext cx="52435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>
                <a:solidFill>
                  <a:srgbClr val="376092"/>
                </a:solidFill>
                <a:cs typeface="+mj-cs"/>
              </a:rPr>
              <a:t>Importância da </a:t>
            </a:r>
            <a:r>
              <a:rPr lang="pt-BR" sz="3600" dirty="0" smtClean="0">
                <a:solidFill>
                  <a:srgbClr val="376092"/>
                </a:solidFill>
                <a:cs typeface="+mj-cs"/>
              </a:rPr>
              <a:t>internacionalização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945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1946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E947B4D-5395-A24C-B493-7CA73CF05299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10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946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19464" name="Content Placeholder 2"/>
          <p:cNvSpPr txBox="1">
            <a:spLocks/>
          </p:cNvSpPr>
          <p:nvPr/>
        </p:nvSpPr>
        <p:spPr bwMode="auto">
          <a:xfrm>
            <a:off x="1195388" y="1387475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buFont typeface="Arial" charset="0"/>
              <a:buChar char="•"/>
              <a:defRPr sz="2400">
                <a:solidFill>
                  <a:srgbClr val="376092"/>
                </a:solidFill>
                <a:latin typeface="Calibri" charset="0"/>
              </a:defRPr>
            </a:lvl1pPr>
            <a:lvl2pPr marL="342900" lvl="1" indent="-342900" defTabSz="457200" eaLnBrk="1" hangingPunct="1">
              <a:buFont typeface="Arial" charset="0"/>
              <a:buChar char="•"/>
              <a:defRPr sz="2400" b="1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dirty="0"/>
              <a:t>69% dos entrevistados disseram que a internacionalização é de grande importância para a liderança da sua instituição</a:t>
            </a:r>
          </a:p>
          <a:p>
            <a:r>
              <a:rPr lang="pt-BR" dirty="0"/>
              <a:t>Em relação as mudanças nos últimos três anos, 27% relataram que ao longo deste período, a internacionalização tem-se mantido muito importante; 30% relataram que sua importância aumentou substancialmente, e para 31% aumentou a </a:t>
            </a:r>
            <a:r>
              <a:rPr lang="pt-BR" dirty="0" smtClean="0"/>
              <a:t>importância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455540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pic>
        <p:nvPicPr>
          <p:cNvPr id="3994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412776"/>
            <a:ext cx="3275856" cy="54452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40" name="Picture 1" descr="logo_abru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D200DD6-2B26-2F4B-9A48-560B35AB5704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11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sp>
        <p:nvSpPr>
          <p:cNvPr id="39945" name="Content Placeholder 2"/>
          <p:cNvSpPr txBox="1">
            <a:spLocks/>
          </p:cNvSpPr>
          <p:nvPr/>
        </p:nvSpPr>
        <p:spPr bwMode="auto">
          <a:xfrm>
            <a:off x="2627784" y="1484784"/>
            <a:ext cx="4104456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buFont typeface="Arial" charset="0"/>
              <a:buChar char="•"/>
              <a:defRPr sz="1600">
                <a:solidFill>
                  <a:srgbClr val="376092"/>
                </a:solidFill>
                <a:latin typeface="Calibri" charset="0"/>
              </a:defRPr>
            </a:lvl1pPr>
            <a:lvl2pPr marL="342900" lvl="1" indent="-342900" defTabSz="457200" eaLnBrk="1" hangingPunct="1">
              <a:buFont typeface="Arial" charset="0"/>
              <a:buChar char="•"/>
              <a:defRPr sz="2400" b="1">
                <a:solidFill>
                  <a:srgbClr val="376092"/>
                </a:solidFill>
                <a:latin typeface="Calibri" charset="0"/>
              </a:defRPr>
            </a:lvl2pPr>
            <a:lvl3pPr marL="622300" lvl="2" indent="-285750" defTabSz="457200" eaLnBrk="0" hangingPunct="0">
              <a:buFont typeface="Arial"/>
              <a:buChar char="•"/>
              <a:defRPr sz="1600">
                <a:solidFill>
                  <a:srgbClr val="376092"/>
                </a:solidFill>
                <a:latin typeface="Calibri" charset="0"/>
              </a:defRPr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2000" dirty="0" smtClean="0"/>
              <a:t>Diferen</a:t>
            </a:r>
            <a:r>
              <a:rPr lang="pt-BR" sz="2000" dirty="0" smtClean="0"/>
              <a:t>ça significativa entre a percepção da importância da internacionalização na ABRUEM e no mundo (</a:t>
            </a:r>
            <a:r>
              <a:rPr lang="pt-BR" sz="2000" dirty="0" smtClean="0"/>
              <a:t>43%</a:t>
            </a:r>
            <a:r>
              <a:rPr lang="pt-BR" sz="2000" dirty="0"/>
              <a:t> </a:t>
            </a:r>
            <a:r>
              <a:rPr lang="pt-BR" sz="2000" dirty="0" smtClean="0"/>
              <a:t>- </a:t>
            </a:r>
            <a:r>
              <a:rPr lang="pt-BR" sz="2000" dirty="0" smtClean="0"/>
              <a:t>69%)</a:t>
            </a:r>
          </a:p>
          <a:p>
            <a:pPr>
              <a:spcBef>
                <a:spcPts val="600"/>
              </a:spcBef>
            </a:pPr>
            <a:r>
              <a:rPr lang="pt-BR" sz="2000" dirty="0" smtClean="0"/>
              <a:t>Compara</a:t>
            </a:r>
            <a:r>
              <a:rPr lang="pt-BR" sz="2000" dirty="0" smtClean="0"/>
              <a:t>ção do movimento:</a:t>
            </a:r>
          </a:p>
          <a:p>
            <a:pPr lvl="2"/>
            <a:r>
              <a:rPr lang="pt-BR" sz="2000" dirty="0" smtClean="0"/>
              <a:t>tem-se mantido muito importante (6% - 27%)</a:t>
            </a:r>
          </a:p>
          <a:p>
            <a:pPr lvl="2"/>
            <a:r>
              <a:rPr lang="pt-BR" sz="2000" dirty="0" smtClean="0"/>
              <a:t>importância aumentou substancialmente (52% - 30%)</a:t>
            </a:r>
          </a:p>
          <a:p>
            <a:pPr lvl="2"/>
            <a:r>
              <a:rPr lang="pt-BR" sz="2000" dirty="0" smtClean="0"/>
              <a:t>importância aumentou (42% - 31%)</a:t>
            </a:r>
            <a:endParaRPr lang="pt-BR" sz="2000" dirty="0" smtClean="0"/>
          </a:p>
        </p:txBody>
      </p:sp>
      <p:pic>
        <p:nvPicPr>
          <p:cNvPr id="12" name="Gráfico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r="40593"/>
          <a:stretch>
            <a:fillRect/>
          </a:stretch>
        </p:blipFill>
        <p:spPr bwMode="auto">
          <a:xfrm>
            <a:off x="6372795" y="1988542"/>
            <a:ext cx="2879725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áfico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0" t="22696" r="1004" b="25000"/>
          <a:stretch>
            <a:fillRect/>
          </a:stretch>
        </p:blipFill>
        <p:spPr bwMode="auto">
          <a:xfrm>
            <a:off x="6804595" y="4868564"/>
            <a:ext cx="2016125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195388" y="82550"/>
            <a:ext cx="779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pt-BR" sz="3200" dirty="0" smtClean="0">
                <a:solidFill>
                  <a:srgbClr val="376092"/>
                </a:solidFill>
                <a:cs typeface="+mj-cs"/>
              </a:rPr>
              <a:t>Importância da internacionalização </a:t>
            </a:r>
            <a:r>
              <a:rPr lang="pt-PT" altLang="ja-JP" sz="32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– Comparação ABRUEM</a:t>
            </a:r>
            <a:endParaRPr lang="pt-BR" sz="32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660529" y="1484784"/>
            <a:ext cx="23042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/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5" name="Gráfico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r="46490" b="6303"/>
          <a:stretch>
            <a:fillRect/>
          </a:stretch>
        </p:blipFill>
        <p:spPr bwMode="auto">
          <a:xfrm>
            <a:off x="-109066" y="1916981"/>
            <a:ext cx="2736850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áfico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8" t="16843" b="13507"/>
          <a:stretch>
            <a:fillRect/>
          </a:stretch>
        </p:blipFill>
        <p:spPr bwMode="auto">
          <a:xfrm>
            <a:off x="107628" y="4869829"/>
            <a:ext cx="2303462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107231" y="1412776"/>
            <a:ext cx="23042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/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5736" y="5013176"/>
            <a:ext cx="475138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760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Necessidade de conscientização, mas com derivada positiva</a:t>
            </a:r>
            <a:endParaRPr lang="x-none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7609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372200" y="1916832"/>
            <a:ext cx="576064" cy="504056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555776" y="4005064"/>
            <a:ext cx="576064" cy="288032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dirty="0" smtClean="0">
                <a:solidFill>
                  <a:srgbClr val="376092"/>
                </a:solidFill>
                <a:cs typeface="+mj-cs"/>
              </a:rPr>
              <a:t>Benefícios </a:t>
            </a:r>
            <a:r>
              <a:rPr lang="pt-BR" dirty="0">
                <a:solidFill>
                  <a:srgbClr val="376092"/>
                </a:solidFill>
                <a:cs typeface="+mj-cs"/>
              </a:rPr>
              <a:t>esperados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945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1946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E947B4D-5395-A24C-B493-7CA73CF05299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12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946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19464" name="Content Placeholder 2"/>
          <p:cNvSpPr txBox="1">
            <a:spLocks/>
          </p:cNvSpPr>
          <p:nvPr/>
        </p:nvSpPr>
        <p:spPr bwMode="auto">
          <a:xfrm>
            <a:off x="1195388" y="1196752"/>
            <a:ext cx="7583487" cy="513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buFont typeface="Arial" charset="0"/>
              <a:buChar char="•"/>
              <a:defRPr sz="2400">
                <a:solidFill>
                  <a:srgbClr val="376092"/>
                </a:solidFill>
                <a:latin typeface="Calibri" charset="0"/>
              </a:defRPr>
            </a:lvl1pPr>
            <a:lvl2pPr marL="342900" lvl="1" indent="-342900" defTabSz="457200" eaLnBrk="1" hangingPunct="1">
              <a:buFont typeface="Arial" charset="0"/>
              <a:buChar char="•"/>
              <a:defRPr sz="2400" b="1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2000" dirty="0" smtClean="0"/>
              <a:t>Para </a:t>
            </a:r>
            <a:r>
              <a:rPr lang="pt-BR" sz="2000" dirty="0"/>
              <a:t>32% dos entrevistados, os maiores benefícios esperados são uma maior consciência internacional dos alunos e envolvimento com questões globais, seguido pela melhoria da qualidade de ensino e aprendizagem e pela geração de receita que é o último benefício classificado</a:t>
            </a:r>
          </a:p>
          <a:p>
            <a:r>
              <a:rPr lang="pt-BR" sz="2000" b="1" dirty="0"/>
              <a:t>Resultados Regionais</a:t>
            </a:r>
          </a:p>
          <a:p>
            <a:pPr marL="622300" lvl="2" indent="-285750">
              <a:buFont typeface="Arial"/>
              <a:buChar char="•"/>
            </a:pPr>
            <a:r>
              <a:rPr lang="pt-BR" sz="2000" dirty="0">
                <a:solidFill>
                  <a:srgbClr val="376092"/>
                </a:solidFill>
                <a:latin typeface="Calibri" charset="0"/>
              </a:rPr>
              <a:t>Aumento da consciência internacional dos alunos </a:t>
            </a:r>
            <a:r>
              <a:rPr lang="pt-BR" sz="2000" dirty="0" smtClean="0">
                <a:solidFill>
                  <a:srgbClr val="376092"/>
                </a:solidFill>
                <a:latin typeface="Calibri" charset="0"/>
              </a:rPr>
              <a:t>est</a:t>
            </a:r>
            <a:r>
              <a:rPr lang="pt-BR" sz="2000" dirty="0" smtClean="0">
                <a:solidFill>
                  <a:srgbClr val="376092"/>
                </a:solidFill>
                <a:latin typeface="Calibri" charset="0"/>
              </a:rPr>
              <a:t>á</a:t>
            </a:r>
            <a:r>
              <a:rPr lang="pt-BR" sz="2000" dirty="0" smtClean="0">
                <a:solidFill>
                  <a:srgbClr val="376092"/>
                </a:solidFill>
                <a:latin typeface="Calibri" charset="0"/>
              </a:rPr>
              <a:t> </a:t>
            </a:r>
            <a:r>
              <a:rPr lang="pt-BR" sz="2000" dirty="0">
                <a:solidFill>
                  <a:srgbClr val="376092"/>
                </a:solidFill>
                <a:latin typeface="Calibri" charset="0"/>
              </a:rPr>
              <a:t>no topo do ranking da Ásia e Pacífico, e América do Norte</a:t>
            </a:r>
          </a:p>
          <a:p>
            <a:pPr marL="622300" lvl="2" indent="-285750">
              <a:buFont typeface="Arial"/>
              <a:buChar char="•"/>
            </a:pPr>
            <a:r>
              <a:rPr lang="pt-BR" sz="2000" dirty="0">
                <a:solidFill>
                  <a:srgbClr val="376092"/>
                </a:solidFill>
                <a:latin typeface="Calibri" charset="0"/>
              </a:rPr>
              <a:t>Na Europa e no Oriente Médio, o benefício mais bem classificado é a melhoria da qualidade de ensino e aprendizagem</a:t>
            </a:r>
          </a:p>
          <a:p>
            <a:pPr marL="622300" lvl="2" indent="-285750">
              <a:buFont typeface="Arial"/>
              <a:buChar char="•"/>
            </a:pPr>
            <a:r>
              <a:rPr lang="pt-BR" sz="2000" dirty="0">
                <a:solidFill>
                  <a:srgbClr val="376092"/>
                </a:solidFill>
                <a:latin typeface="Calibri" charset="0"/>
              </a:rPr>
              <a:t>Para os entrevistados africanos, o mais importante é a capacidade reforçada de produção de conhecimento</a:t>
            </a:r>
          </a:p>
          <a:p>
            <a:pPr marL="622300" lvl="2" indent="-285750">
              <a:buFont typeface="Arial"/>
              <a:buChar char="•"/>
            </a:pPr>
            <a:r>
              <a:rPr lang="pt-BR" b="1" dirty="0">
                <a:solidFill>
                  <a:srgbClr val="376092"/>
                </a:solidFill>
                <a:latin typeface="Calibri" charset="0"/>
              </a:rPr>
              <a:t>Para as instituições da América Latina e do Caribe, o benefício mais bem classificado é o aumento da rede de network de professores e pesquisadores.</a:t>
            </a:r>
            <a:endParaRPr lang="pt-BR" sz="2000" b="1" dirty="0">
              <a:solidFill>
                <a:srgbClr val="37609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730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>
            <a:normAutofit fontScale="90000"/>
          </a:bodyPr>
          <a:lstStyle/>
          <a:p>
            <a:pPr defTabSz="457200" eaLnBrk="1" hangingPunct="1"/>
            <a:r>
              <a:rPr lang="pt-BR" sz="36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Indutores internos e externos da internacionalização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20483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20485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F4EFB21-C280-0A4E-AB28-AE9D84D2AED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13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2048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20488" name="Content Placeholder 2"/>
          <p:cNvSpPr txBox="1">
            <a:spLocks/>
          </p:cNvSpPr>
          <p:nvPr/>
        </p:nvSpPr>
        <p:spPr bwMode="auto">
          <a:xfrm>
            <a:off x="1195388" y="1225550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000">
                <a:solidFill>
                  <a:srgbClr val="376092"/>
                </a:solidFill>
                <a:latin typeface="Calibri" charset="0"/>
              </a:defRPr>
            </a:lvl1pPr>
            <a:lvl2pPr marL="742950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0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dirty="0"/>
              <a:t>46% dos entrevistados veem o líder da instituição como o indutor interno mais importante da internacionalização. 28% veem o escritório internacional ou a pessoa responsável pela internacionalização neste papel. </a:t>
            </a:r>
            <a:r>
              <a:rPr lang="pt-BR" dirty="0"/>
              <a:t>Membros do corpo docente estão classificados em terceiro </a:t>
            </a:r>
            <a:r>
              <a:rPr lang="pt-BR" dirty="0" smtClean="0"/>
              <a:t>lugar</a:t>
            </a:r>
            <a:endParaRPr lang="pt-BR" dirty="0"/>
          </a:p>
          <a:p>
            <a:r>
              <a:rPr lang="pt-BR" b="1" dirty="0"/>
              <a:t>Resultados </a:t>
            </a:r>
            <a:r>
              <a:rPr lang="pt-BR" b="1" dirty="0"/>
              <a:t>regionais:</a:t>
            </a:r>
          </a:p>
          <a:p>
            <a:pPr lvl="1"/>
            <a:r>
              <a:rPr lang="pt-BR" dirty="0"/>
              <a:t>Entrevistados </a:t>
            </a:r>
            <a:r>
              <a:rPr lang="pt-BR" dirty="0"/>
              <a:t>na África e no Oriente Médio citaram os rankings nacionais e internacionais como o indutor mais importante na internacionalização, e não a política </a:t>
            </a:r>
            <a:r>
              <a:rPr lang="pt-BR" dirty="0" smtClean="0"/>
              <a:t>governamental</a:t>
            </a:r>
            <a:endParaRPr lang="pt-BR" dirty="0"/>
          </a:p>
          <a:p>
            <a:pPr lvl="1"/>
            <a:r>
              <a:rPr lang="pt-BR" dirty="0"/>
              <a:t>Rankings </a:t>
            </a:r>
            <a:r>
              <a:rPr lang="pt-BR" dirty="0"/>
              <a:t>são relatados entre os três primeiros indutores externos pelos entrevistados em todas as regiões, menos na América do </a:t>
            </a:r>
            <a:r>
              <a:rPr lang="pt-BR" dirty="0" smtClean="0"/>
              <a:t>Norte</a:t>
            </a:r>
            <a:endParaRPr lang="pt-BR" dirty="0"/>
          </a:p>
          <a:p>
            <a:pPr lvl="1"/>
            <a:r>
              <a:rPr lang="pt-BR" dirty="0"/>
              <a:t>Apenas </a:t>
            </a:r>
            <a:r>
              <a:rPr lang="pt-BR" dirty="0"/>
              <a:t>os entrevistados europeus colocam políticas regionais como um indutor externo importante (classificado como o segundo indutor mais importante</a:t>
            </a:r>
            <a:r>
              <a:rPr lang="pt-BR" dirty="0" smtClean="0"/>
              <a:t>) </a:t>
            </a:r>
            <a:endParaRPr lang="pt-BR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>
            <a:normAutofit/>
          </a:bodyPr>
          <a:lstStyle/>
          <a:p>
            <a:pPr defTabSz="457200" eaLnBrk="1" hangingPunct="1"/>
            <a:r>
              <a:rPr lang="pt-BR" sz="28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Indutores internos e externos da </a:t>
            </a:r>
            <a:r>
              <a:rPr lang="pt-BR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internacionalização </a:t>
            </a:r>
            <a:r>
              <a:rPr lang="pt-PT" altLang="ja-JP" sz="28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– Comparação </a:t>
            </a:r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47108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47110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E441A78-F73B-C740-B83A-FDB0CA869B50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14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471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Content Placeholder 2"/>
          <p:cNvSpPr txBox="1">
            <a:spLocks/>
          </p:cNvSpPr>
          <p:nvPr/>
        </p:nvSpPr>
        <p:spPr bwMode="auto">
          <a:xfrm>
            <a:off x="4608577" y="1412776"/>
            <a:ext cx="424847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000">
                <a:solidFill>
                  <a:srgbClr val="376092"/>
                </a:solidFill>
                <a:latin typeface="Calibri" charset="0"/>
              </a:defRPr>
            </a:lvl1pPr>
            <a:lvl2pPr marL="742950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0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dirty="0"/>
              <a:t>Grande diferença dada ao papel do líder da instituição </a:t>
            </a:r>
            <a:r>
              <a:rPr lang="pt-BR" dirty="0" smtClean="0"/>
              <a:t>como </a:t>
            </a:r>
            <a:r>
              <a:rPr lang="pt-BR" dirty="0"/>
              <a:t>indutor interno mais importante da internacionalização (15% - 46%)</a:t>
            </a:r>
          </a:p>
          <a:p>
            <a:r>
              <a:rPr lang="pt-BR" dirty="0"/>
              <a:t>Mesma percepção quanto ao papel do escritório internacional ou a pessoa responsável pela internacionalização (31% - 28%)</a:t>
            </a:r>
          </a:p>
          <a:p>
            <a:r>
              <a:rPr lang="pt-BR" dirty="0"/>
              <a:t>Papel preponderante do governo como indutor externo </a:t>
            </a:r>
          </a:p>
          <a:p>
            <a:r>
              <a:rPr lang="pt-BR" dirty="0"/>
              <a:t>Importância das políticas governamentais estrangeiras, como British </a:t>
            </a:r>
            <a:r>
              <a:rPr lang="pt-BR" dirty="0" err="1"/>
              <a:t>Council</a:t>
            </a:r>
            <a:r>
              <a:rPr lang="pt-BR" dirty="0"/>
              <a:t>, Campus France, JICA etc.</a:t>
            </a:r>
          </a:p>
          <a:p>
            <a:endParaRPr lang="pt-BR" dirty="0"/>
          </a:p>
        </p:txBody>
      </p:sp>
      <p:pic>
        <p:nvPicPr>
          <p:cNvPr id="13" name="Gráfico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68"/>
          <a:stretch>
            <a:fillRect/>
          </a:stretch>
        </p:blipFill>
        <p:spPr bwMode="auto">
          <a:xfrm>
            <a:off x="2267744" y="1556792"/>
            <a:ext cx="2376488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áfico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6"/>
          <a:stretch>
            <a:fillRect/>
          </a:stretch>
        </p:blipFill>
        <p:spPr bwMode="auto">
          <a:xfrm>
            <a:off x="1115219" y="2348954"/>
            <a:ext cx="3024188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259632" y="1268760"/>
            <a:ext cx="23042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/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57123" y="5859269"/>
            <a:ext cx="475138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760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Envolvimento dos REITORES</a:t>
            </a:r>
            <a:endParaRPr lang="x-none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7609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>
            <a:normAutofit/>
          </a:bodyPr>
          <a:lstStyle/>
          <a:p>
            <a:pPr defTabSz="457200" eaLnBrk="1" hangingPunct="1">
              <a:defRPr/>
            </a:pPr>
            <a:r>
              <a:rPr lang="pt-BR" sz="3400" dirty="0" smtClean="0">
                <a:solidFill>
                  <a:srgbClr val="376092"/>
                </a:solidFill>
                <a:cs typeface="+mj-cs"/>
              </a:rPr>
              <a:t>Riscos da Internacionalização para instituições e para a sociedade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21507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21509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FB785A5-D7B8-874E-83A6-D86BB6D069FE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15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215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21512" name="Content Placeholder 2"/>
          <p:cNvSpPr txBox="1">
            <a:spLocks/>
          </p:cNvSpPr>
          <p:nvPr/>
        </p:nvSpPr>
        <p:spPr bwMode="auto">
          <a:xfrm>
            <a:off x="1195388" y="1268760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 sz="2200">
                <a:solidFill>
                  <a:srgbClr val="376092"/>
                </a:solidFill>
                <a:latin typeface="Calibri" charset="0"/>
              </a:defRPr>
            </a:lvl1pPr>
            <a:lvl2pPr marL="742950" lvl="1" indent="-285750" defTabSz="457200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 sz="22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Risco </a:t>
            </a:r>
            <a:r>
              <a:rPr lang="pt-BR" sz="2000" dirty="0"/>
              <a:t>mais significativo da internacionalização para as instituições é que as oportunidades estejam disponíveis apenas a estudantes com recursos financeiros (31%</a:t>
            </a:r>
            <a:r>
              <a:rPr lang="pt-BR" sz="2000" dirty="0" smtClean="0"/>
              <a:t>)</a:t>
            </a:r>
            <a:endParaRPr lang="pt-BR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A </a:t>
            </a:r>
            <a:r>
              <a:rPr lang="pt-BR" sz="2000" dirty="0"/>
              <a:t>dificuldade de regulação local da qualidade de programas estrangeiros aparece em segundo lugar (13%</a:t>
            </a:r>
            <a:r>
              <a:rPr lang="pt-BR" sz="2000" dirty="0" smtClean="0"/>
              <a:t>)</a:t>
            </a:r>
            <a:endParaRPr lang="pt-BR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Classificado </a:t>
            </a:r>
            <a:r>
              <a:rPr lang="pt-BR" sz="2000" dirty="0"/>
              <a:t>em primeiro por 19% dos </a:t>
            </a:r>
            <a:r>
              <a:rPr lang="pt-BR" sz="2000" dirty="0" smtClean="0"/>
              <a:t>entrevistados, o risco </a:t>
            </a:r>
            <a:r>
              <a:rPr lang="pt-BR" sz="2000" dirty="0"/>
              <a:t>potencial mais significativo da internacionalização para a sociedade é a mercantilização da </a:t>
            </a:r>
            <a:r>
              <a:rPr lang="pt-BR" sz="2000" dirty="0" smtClean="0"/>
              <a:t>educação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A </a:t>
            </a:r>
            <a:r>
              <a:rPr lang="pt-BR" sz="2000" dirty="0"/>
              <a:t>divisão desigual dos benefícios da internacionalização entre os parceiros ficou classificado entre os primeiros com 18%.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 dirty="0"/>
              <a:t>Resultados regionais</a:t>
            </a:r>
            <a:r>
              <a:rPr lang="pt-BR" sz="2000" b="1" dirty="0" smtClean="0"/>
              <a:t>: </a:t>
            </a:r>
            <a:endParaRPr lang="pt-BR" sz="2000" b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África </a:t>
            </a:r>
            <a:r>
              <a:rPr lang="pt-BR" sz="2000" dirty="0"/>
              <a:t>e </a:t>
            </a:r>
            <a:r>
              <a:rPr lang="pt-BR" sz="2000" dirty="0" smtClean="0"/>
              <a:t>Oriente </a:t>
            </a:r>
            <a:r>
              <a:rPr lang="pt-BR" sz="2000" dirty="0"/>
              <a:t>Médio consideram o </a:t>
            </a:r>
            <a:r>
              <a:rPr lang="pt-BR" sz="2000" i="1" dirty="0" err="1" smtClean="0"/>
              <a:t>brain</a:t>
            </a:r>
            <a:r>
              <a:rPr lang="pt-BR" sz="2000" i="1" dirty="0" err="1"/>
              <a:t>-</a:t>
            </a:r>
            <a:r>
              <a:rPr lang="pt-BR" sz="2000" i="1" dirty="0" err="1" smtClean="0"/>
              <a:t>drain</a:t>
            </a:r>
            <a:r>
              <a:rPr lang="pt-BR" sz="2000" dirty="0" smtClean="0"/>
              <a:t> </a:t>
            </a:r>
            <a:r>
              <a:rPr lang="pt-BR" sz="2000" dirty="0"/>
              <a:t>como o segundo maior risco para as instituições.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Na </a:t>
            </a:r>
            <a:r>
              <a:rPr lang="pt-BR" sz="2000" dirty="0"/>
              <a:t>América Latina e Caribe, assim como na Ásia e Pacífico, os entrevistados classificaram a busca de parcerias internacionais apenas para prestígio como o terceiro risco mais importante da internacionalização para as </a:t>
            </a:r>
            <a:r>
              <a:rPr lang="pt-BR" sz="2000" dirty="0" smtClean="0"/>
              <a:t>instituições</a:t>
            </a:r>
            <a:endParaRPr lang="pt-BR" sz="20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Obstáculos Internos e Externos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22531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22533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4489E12-4516-974D-8CA9-396A31B34B5E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16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2253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22536" name="Content Placeholder 2"/>
          <p:cNvSpPr txBox="1">
            <a:spLocks/>
          </p:cNvSpPr>
          <p:nvPr/>
        </p:nvSpPr>
        <p:spPr bwMode="auto">
          <a:xfrm>
            <a:off x="1195388" y="1268760"/>
            <a:ext cx="758348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000">
                <a:solidFill>
                  <a:srgbClr val="376092"/>
                </a:solidFill>
                <a:latin typeface="Calibri" charset="0"/>
              </a:defRPr>
            </a:lvl1pPr>
            <a:lvl2pPr marL="742950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0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dirty="0"/>
              <a:t>Os </a:t>
            </a:r>
            <a:r>
              <a:rPr lang="pt-BR" dirty="0" smtClean="0"/>
              <a:t>participantes </a:t>
            </a:r>
            <a:r>
              <a:rPr lang="pt-BR" dirty="0"/>
              <a:t>identificaram em </a:t>
            </a:r>
            <a:r>
              <a:rPr lang="pt-BR" dirty="0" smtClean="0"/>
              <a:t>primeiro lugar, como obstáculo interno (49%), </a:t>
            </a:r>
            <a:r>
              <a:rPr lang="pt-BR" dirty="0"/>
              <a:t>a falta de recursos </a:t>
            </a:r>
            <a:r>
              <a:rPr lang="pt-BR" dirty="0" smtClean="0"/>
              <a:t>financeiros</a:t>
            </a:r>
            <a:endParaRPr lang="pt-BR" dirty="0"/>
          </a:p>
          <a:p>
            <a:r>
              <a:rPr lang="pt-BR" dirty="0" smtClean="0"/>
              <a:t>O </a:t>
            </a:r>
            <a:r>
              <a:rPr lang="pt-BR" dirty="0"/>
              <a:t>segundo ponto mais apontando como </a:t>
            </a:r>
            <a:r>
              <a:rPr lang="pt-BR" dirty="0" smtClean="0"/>
              <a:t>obstáculo interno, </a:t>
            </a:r>
            <a:r>
              <a:rPr lang="pt-BR" dirty="0"/>
              <a:t>mas apontado por menos instituições, é a experiência limitada dos docentes e </a:t>
            </a:r>
            <a:r>
              <a:rPr lang="pt-BR" dirty="0" smtClean="0"/>
              <a:t>técnicos</a:t>
            </a:r>
            <a:endParaRPr lang="pt-BR" dirty="0"/>
          </a:p>
          <a:p>
            <a:r>
              <a:rPr lang="pt-BR" dirty="0"/>
              <a:t>Como principal obstáculo externo, 38% dos participantes apontaram falta de recursos públicos para </a:t>
            </a:r>
            <a:r>
              <a:rPr lang="pt-BR" dirty="0" smtClean="0"/>
              <a:t>internacionalização</a:t>
            </a:r>
            <a:endParaRPr lang="pt-BR" dirty="0"/>
          </a:p>
          <a:p>
            <a:r>
              <a:rPr lang="pt-BR" dirty="0"/>
              <a:t>Quando os obstáculos mais votados são analisados juntos, a barreira linguística se torna a mais </a:t>
            </a:r>
            <a:r>
              <a:rPr lang="pt-BR" dirty="0" smtClean="0"/>
              <a:t>significante</a:t>
            </a:r>
            <a:endParaRPr lang="pt-BR" dirty="0"/>
          </a:p>
          <a:p>
            <a:r>
              <a:rPr lang="pt-BR" b="1" dirty="0" smtClean="0"/>
              <a:t>Resultados regionais:</a:t>
            </a:r>
            <a:endParaRPr lang="pt-BR" b="1" dirty="0"/>
          </a:p>
          <a:p>
            <a:pPr lvl="1"/>
            <a:r>
              <a:rPr lang="pt-BR" dirty="0" smtClean="0"/>
              <a:t>Insuficiente </a:t>
            </a:r>
            <a:r>
              <a:rPr lang="pt-BR" dirty="0"/>
              <a:t>exposição a oportunidades de internacionalização </a:t>
            </a:r>
            <a:r>
              <a:rPr lang="pt-BR" dirty="0" smtClean="0"/>
              <a:t>apontado </a:t>
            </a:r>
            <a:r>
              <a:rPr lang="pt-BR" dirty="0"/>
              <a:t>como </a:t>
            </a:r>
            <a:r>
              <a:rPr lang="pt-BR" dirty="0" smtClean="0"/>
              <a:t>2° na </a:t>
            </a:r>
            <a:r>
              <a:rPr lang="pt-BR" dirty="0"/>
              <a:t>África, Pacífico Leste e Oriente Médio.</a:t>
            </a:r>
          </a:p>
          <a:p>
            <a:pPr lvl="1"/>
            <a:r>
              <a:rPr lang="pt-BR" dirty="0"/>
              <a:t>Limitada experiência de docentes e equipe técnica </a:t>
            </a:r>
            <a:r>
              <a:rPr lang="pt-BR" dirty="0" smtClean="0"/>
              <a:t>apontado </a:t>
            </a:r>
            <a:r>
              <a:rPr lang="pt-BR" dirty="0"/>
              <a:t>em </a:t>
            </a:r>
            <a:r>
              <a:rPr lang="pt-BR" dirty="0"/>
              <a:t>2</a:t>
            </a:r>
            <a:r>
              <a:rPr lang="pt-BR" dirty="0" smtClean="0"/>
              <a:t>° na </a:t>
            </a:r>
            <a:r>
              <a:rPr lang="pt-BR" dirty="0"/>
              <a:t>Europa, América Latina e </a:t>
            </a:r>
            <a:r>
              <a:rPr lang="pt-BR" dirty="0" smtClean="0"/>
              <a:t>Caribe</a:t>
            </a:r>
            <a:endParaRPr lang="pt-BR" dirty="0"/>
          </a:p>
          <a:p>
            <a:pPr lvl="1"/>
            <a:r>
              <a:rPr lang="pt-BR" dirty="0"/>
              <a:t>Participantes Norte Americanos apontaram </a:t>
            </a:r>
            <a:r>
              <a:rPr lang="pt-BR" dirty="0" smtClean="0"/>
              <a:t>alto rigor e </a:t>
            </a:r>
            <a:r>
              <a:rPr lang="pt-BR" dirty="0"/>
              <a:t>inflexibilidade curricular em </a:t>
            </a:r>
            <a:r>
              <a:rPr lang="pt-BR" dirty="0"/>
              <a:t>2</a:t>
            </a:r>
            <a:r>
              <a:rPr lang="pt-BR" dirty="0" smtClean="0"/>
              <a:t>° posição</a:t>
            </a:r>
            <a:endParaRPr lang="pt-BR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1166688" y="53751"/>
            <a:ext cx="7797800" cy="1143001"/>
          </a:xfrm>
        </p:spPr>
        <p:txBody>
          <a:bodyPr/>
          <a:lstStyle/>
          <a:p>
            <a:pPr defTabSz="457200" eaLnBrk="1" hangingPunct="1"/>
            <a:r>
              <a:rPr lang="pt-BR" sz="32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Obstáculos </a:t>
            </a:r>
            <a:r>
              <a:rPr lang="pt-BR" sz="32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Internos e </a:t>
            </a:r>
            <a:r>
              <a:rPr lang="pt-BR" sz="32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Externos </a:t>
            </a:r>
            <a:r>
              <a:rPr lang="pt-PT" altLang="ja-JP" sz="32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– Comparação ABRUEM</a:t>
            </a:r>
            <a:endParaRPr lang="pt-BR" sz="32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44036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44038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0F1956E-48C7-E14C-AB84-65D6CEA2370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17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4403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Content Placeholder 2"/>
          <p:cNvSpPr txBox="1">
            <a:spLocks/>
          </p:cNvSpPr>
          <p:nvPr/>
        </p:nvSpPr>
        <p:spPr bwMode="auto">
          <a:xfrm>
            <a:off x="5328310" y="1556791"/>
            <a:ext cx="3673103" cy="437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000">
                <a:solidFill>
                  <a:srgbClr val="376092"/>
                </a:solidFill>
                <a:latin typeface="Calibri" charset="0"/>
              </a:defRPr>
            </a:lvl1pPr>
            <a:lvl2pPr marL="742950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0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2200" dirty="0"/>
              <a:t>Barreira linguística é o maior obstáculo geral</a:t>
            </a:r>
          </a:p>
          <a:p>
            <a:r>
              <a:rPr lang="pt-BR" sz="2200" dirty="0"/>
              <a:t>Recursos humanos e financeiros tem importância similar como </a:t>
            </a:r>
            <a:r>
              <a:rPr lang="pt-BR" sz="2200" dirty="0" err="1" smtClean="0"/>
              <a:t>dificultadores</a:t>
            </a:r>
            <a:endParaRPr lang="pt-BR" sz="2200" dirty="0" smtClean="0"/>
          </a:p>
          <a:p>
            <a:r>
              <a:rPr lang="pt-BR" sz="2200" dirty="0" smtClean="0"/>
              <a:t>Falta de investimento estatal no mundo</a:t>
            </a:r>
            <a:endParaRPr lang="pt-BR" sz="2200" dirty="0"/>
          </a:p>
        </p:txBody>
      </p:sp>
      <p:sp>
        <p:nvSpPr>
          <p:cNvPr id="12" name="Rectangle 11"/>
          <p:cNvSpPr/>
          <p:nvPr/>
        </p:nvSpPr>
        <p:spPr>
          <a:xfrm>
            <a:off x="0" y="1196752"/>
            <a:ext cx="3275856" cy="48965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083620"/>
              </p:ext>
            </p:extLst>
          </p:nvPr>
        </p:nvGraphicFramePr>
        <p:xfrm>
          <a:off x="-108520" y="2204864"/>
          <a:ext cx="5508104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 bwMode="auto">
          <a:xfrm>
            <a:off x="1547664" y="1484784"/>
            <a:ext cx="23042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/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93227" y="4293096"/>
            <a:ext cx="374326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760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Problemas de idioma e falta de recursos humanos e financeiros não são exclusivos do Brasil</a:t>
            </a:r>
            <a:endParaRPr lang="x-none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7609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Prioridades Geográficas em Internacionalização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23555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23557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5CCA85E-89FE-5E45-8464-34FB1596B64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18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2355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23560" name="Content Placeholder 2"/>
          <p:cNvSpPr txBox="1">
            <a:spLocks/>
          </p:cNvSpPr>
          <p:nvPr/>
        </p:nvSpPr>
        <p:spPr bwMode="auto">
          <a:xfrm>
            <a:off x="1195388" y="1387475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000">
                <a:solidFill>
                  <a:srgbClr val="376092"/>
                </a:solidFill>
                <a:latin typeface="Calibri" charset="0"/>
              </a:defRPr>
            </a:lvl1pPr>
            <a:lvl2pPr marL="742950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0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1800" dirty="0"/>
              <a:t>60% dos participantes apontaram terem identificado prioridades geográficas para </a:t>
            </a:r>
            <a:r>
              <a:rPr lang="pt-BR" sz="1800" dirty="0" smtClean="0"/>
              <a:t>internacionalização</a:t>
            </a:r>
            <a:endParaRPr lang="pt-BR" sz="1800" dirty="0"/>
          </a:p>
          <a:p>
            <a:r>
              <a:rPr lang="pt-BR" sz="1800" dirty="0" smtClean="0"/>
              <a:t>Europa </a:t>
            </a:r>
            <a:r>
              <a:rPr lang="pt-BR" sz="1800" dirty="0"/>
              <a:t>é em geral a prioridade geográfica de participantes que reportam tais prioridades, </a:t>
            </a:r>
            <a:r>
              <a:rPr lang="pt-BR" sz="1800" dirty="0" smtClean="0"/>
              <a:t>seguido </a:t>
            </a:r>
            <a:r>
              <a:rPr lang="pt-BR" sz="1800" dirty="0"/>
              <a:t>pela Ásia e América do Norte e do </a:t>
            </a:r>
            <a:r>
              <a:rPr lang="pt-BR" sz="1800" dirty="0" smtClean="0"/>
              <a:t>Pacífico</a:t>
            </a:r>
          </a:p>
          <a:p>
            <a:r>
              <a:rPr lang="pt-BR" sz="1800" dirty="0" smtClean="0"/>
              <a:t>Como região</a:t>
            </a:r>
            <a:r>
              <a:rPr lang="pt-BR" sz="1800" dirty="0"/>
              <a:t>, a África foi selecionada como prioridade pelo menor número de </a:t>
            </a:r>
            <a:r>
              <a:rPr lang="pt-BR" sz="1800" dirty="0" smtClean="0"/>
              <a:t>participantes</a:t>
            </a:r>
            <a:endParaRPr lang="pt-BR" sz="1800" dirty="0"/>
          </a:p>
          <a:p>
            <a:r>
              <a:rPr lang="pt-BR" sz="1800" b="1" dirty="0"/>
              <a:t>Resultados Regionais</a:t>
            </a:r>
          </a:p>
          <a:p>
            <a:pPr lvl="1"/>
            <a:r>
              <a:rPr lang="pt-BR" sz="1800" dirty="0"/>
              <a:t>Participantes Europeus identificaram </a:t>
            </a:r>
            <a:r>
              <a:rPr lang="pt-BR" sz="1800" dirty="0"/>
              <a:t>prioridades </a:t>
            </a:r>
            <a:r>
              <a:rPr lang="pt-BR" sz="1800" dirty="0" smtClean="0"/>
              <a:t>geográficas com maior frequência </a:t>
            </a:r>
            <a:r>
              <a:rPr lang="pt-BR" sz="1800" dirty="0"/>
              <a:t>de </a:t>
            </a:r>
            <a:r>
              <a:rPr lang="pt-BR" sz="1800" dirty="0" smtClean="0"/>
              <a:t>(</a:t>
            </a:r>
            <a:r>
              <a:rPr lang="pt-BR" sz="1800" dirty="0"/>
              <a:t>66%), enquanto participantes da </a:t>
            </a:r>
            <a:r>
              <a:rPr lang="pt-BR" sz="1800" dirty="0" smtClean="0"/>
              <a:t>Á</a:t>
            </a:r>
            <a:r>
              <a:rPr lang="pt-BR" sz="1800" dirty="0" smtClean="0"/>
              <a:t>frica </a:t>
            </a:r>
            <a:r>
              <a:rPr lang="pt-BR" sz="1800" dirty="0"/>
              <a:t>relataram </a:t>
            </a:r>
            <a:r>
              <a:rPr lang="pt-BR" sz="1800" dirty="0" smtClean="0"/>
              <a:t>com menor (</a:t>
            </a:r>
            <a:r>
              <a:rPr lang="pt-BR" sz="1800" dirty="0"/>
              <a:t>44%)</a:t>
            </a:r>
          </a:p>
          <a:p>
            <a:pPr lvl="1"/>
            <a:r>
              <a:rPr lang="pt-BR" sz="1800" dirty="0" smtClean="0"/>
              <a:t>Dentre os </a:t>
            </a:r>
            <a:r>
              <a:rPr lang="pt-BR" sz="1800" dirty="0"/>
              <a:t>participantes que reportaram terem </a:t>
            </a:r>
            <a:r>
              <a:rPr lang="pt-BR" sz="1800" dirty="0" smtClean="0"/>
              <a:t>estabelecido </a:t>
            </a:r>
            <a:r>
              <a:rPr lang="pt-BR" sz="1800" dirty="0"/>
              <a:t>prioridades geográficas, participantes da África, Ásia e Pacífico e Europa identificaram suas próprias regiões como </a:t>
            </a:r>
            <a:r>
              <a:rPr lang="pt-BR" sz="1800" dirty="0" smtClean="0"/>
              <a:t>prioridades </a:t>
            </a:r>
          </a:p>
          <a:p>
            <a:pPr lvl="1"/>
            <a:r>
              <a:rPr lang="pt-BR" sz="1800" dirty="0" smtClean="0"/>
              <a:t>Participantes </a:t>
            </a:r>
            <a:r>
              <a:rPr lang="pt-BR" sz="1800" dirty="0"/>
              <a:t>Norte Americanos identificaram a Ásia e o Pacífico como </a:t>
            </a:r>
            <a:r>
              <a:rPr lang="pt-BR" sz="1800" dirty="0" smtClean="0"/>
              <a:t>suas prioridades</a:t>
            </a:r>
            <a:endParaRPr lang="pt-BR" sz="1800" dirty="0"/>
          </a:p>
          <a:p>
            <a:pPr lvl="1"/>
            <a:r>
              <a:rPr lang="pt-BR" sz="1800" dirty="0"/>
              <a:t>Participantes na América Latina e no Caribe identificaram a Europa e a América do Norte </a:t>
            </a:r>
            <a:r>
              <a:rPr lang="pt-BR" sz="1800" dirty="0" smtClean="0"/>
              <a:t>de forma similar como </a:t>
            </a:r>
            <a:r>
              <a:rPr lang="pt-BR" sz="1800" dirty="0"/>
              <a:t>suas principais prioridades </a:t>
            </a:r>
            <a:r>
              <a:rPr lang="pt-BR" sz="1800" dirty="0" smtClean="0"/>
              <a:t>geográficas</a:t>
            </a:r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5616" y="82550"/>
            <a:ext cx="8028384" cy="1143000"/>
          </a:xfrm>
        </p:spPr>
        <p:txBody>
          <a:bodyPr/>
          <a:lstStyle/>
          <a:p>
            <a:pPr defTabSz="457200" eaLnBrk="1" hangingPunct="1"/>
            <a:r>
              <a:rPr lang="pt-BR" sz="2800" dirty="0">
                <a:solidFill>
                  <a:srgbClr val="376092"/>
                </a:solidFill>
              </a:rPr>
              <a:t>Prioridades Geográficas em </a:t>
            </a:r>
            <a:r>
              <a:rPr lang="pt-BR" sz="2800" dirty="0" smtClean="0">
                <a:solidFill>
                  <a:srgbClr val="376092"/>
                </a:solidFill>
              </a:rPr>
              <a:t>Internacionalização </a:t>
            </a:r>
            <a:r>
              <a:rPr lang="pt-PT" altLang="ja-JP" sz="28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– Comparação 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46084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46086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496134E-06B1-8E43-8D51-D53C09518183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19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4608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Content Placeholder 2"/>
          <p:cNvSpPr txBox="1">
            <a:spLocks/>
          </p:cNvSpPr>
          <p:nvPr/>
        </p:nvSpPr>
        <p:spPr bwMode="auto">
          <a:xfrm>
            <a:off x="5529476" y="1556792"/>
            <a:ext cx="3414787" cy="453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742950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x-none" dirty="0"/>
              <a:t>Prioridade é importante na estratégia das IES do mundo, mas 11% da </a:t>
            </a:r>
            <a:r>
              <a:rPr lang="x-none" dirty="0" smtClean="0"/>
              <a:t>ABRUEM n</a:t>
            </a:r>
            <a:r>
              <a:rPr lang="x-none" dirty="0" smtClean="0"/>
              <a:t>ão </a:t>
            </a:r>
            <a:r>
              <a:rPr lang="x-none" dirty="0" smtClean="0"/>
              <a:t>acha importante</a:t>
            </a:r>
          </a:p>
          <a:p>
            <a:r>
              <a:rPr lang="x-none" dirty="0" smtClean="0"/>
              <a:t>Pouca import</a:t>
            </a:r>
            <a:r>
              <a:rPr lang="x-none" dirty="0" smtClean="0"/>
              <a:t>ância dada às IES da Ásia Pacífico e menor ainda a África</a:t>
            </a:r>
          </a:p>
          <a:p>
            <a:r>
              <a:rPr lang="x-none" dirty="0" smtClean="0"/>
              <a:t>Diferentemente da Europa que identifica sua região como prioritária, no Brasil a Al não é prioridade</a:t>
            </a:r>
            <a:endParaRPr lang="pt-BR" dirty="0"/>
          </a:p>
          <a:p>
            <a:endParaRPr lang="pt-BR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196752"/>
            <a:ext cx="3275856" cy="48965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47664" y="1484784"/>
            <a:ext cx="23042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/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1" name="Chart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t="16852"/>
          <a:stretch>
            <a:fillRect/>
          </a:stretch>
        </p:blipFill>
        <p:spPr bwMode="auto">
          <a:xfrm>
            <a:off x="-180528" y="2060848"/>
            <a:ext cx="568863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365235" y="4869160"/>
            <a:ext cx="374326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760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Necessidade de definição de prioridades</a:t>
            </a:r>
            <a:endParaRPr lang="x-none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7609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dirty="0" smtClean="0">
                <a:solidFill>
                  <a:srgbClr val="376092"/>
                </a:solidFill>
                <a:cs typeface="+mj-cs"/>
              </a:rPr>
              <a:t>Composição da Câmara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433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Content Placeholder 2"/>
          <p:cNvSpPr txBox="1">
            <a:spLocks/>
          </p:cNvSpPr>
          <p:nvPr/>
        </p:nvSpPr>
        <p:spPr bwMode="auto">
          <a:xfrm>
            <a:off x="1195388" y="1387475"/>
            <a:ext cx="779780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pt-BR" sz="3000" b="1" dirty="0">
                <a:solidFill>
                  <a:srgbClr val="376092"/>
                </a:solidFill>
                <a:latin typeface="Calibri" charset="0"/>
              </a:rPr>
              <a:t>Presidente</a:t>
            </a:r>
            <a:r>
              <a:rPr lang="pt-BR" sz="3000" dirty="0">
                <a:solidFill>
                  <a:srgbClr val="376092"/>
                </a:solidFill>
                <a:latin typeface="Calibri" charset="0"/>
              </a:rPr>
              <a:t>: </a:t>
            </a:r>
            <a:r>
              <a:rPr lang="pt-BR" sz="3000" dirty="0" err="1">
                <a:solidFill>
                  <a:srgbClr val="376092"/>
                </a:solidFill>
                <a:latin typeface="Calibri" charset="0"/>
              </a:rPr>
              <a:t>Julio</a:t>
            </a:r>
            <a:r>
              <a:rPr lang="pt-BR" sz="3000" dirty="0">
                <a:solidFill>
                  <a:srgbClr val="376092"/>
                </a:solidFill>
                <a:latin typeface="Calibri" charset="0"/>
              </a:rPr>
              <a:t> Cezar </a:t>
            </a:r>
            <a:r>
              <a:rPr lang="pt-BR" sz="3000" dirty="0" err="1">
                <a:solidFill>
                  <a:srgbClr val="376092"/>
                </a:solidFill>
                <a:latin typeface="Calibri" charset="0"/>
              </a:rPr>
              <a:t>Durigan</a:t>
            </a:r>
            <a:r>
              <a:rPr lang="pt-BR" sz="3000" dirty="0">
                <a:solidFill>
                  <a:srgbClr val="376092"/>
                </a:solidFill>
                <a:latin typeface="Calibri" charset="0"/>
              </a:rPr>
              <a:t>, Reitor da UNESP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pt-BR" sz="3000" b="1" dirty="0">
                <a:solidFill>
                  <a:srgbClr val="376092"/>
                </a:solidFill>
                <a:latin typeface="Calibri" charset="0"/>
              </a:rPr>
              <a:t>Professores Integrantes</a:t>
            </a:r>
            <a:r>
              <a:rPr lang="pt-BR" sz="3000" dirty="0">
                <a:solidFill>
                  <a:srgbClr val="376092"/>
                </a:solidFill>
                <a:latin typeface="Calibri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pt-BR" sz="2600" dirty="0">
                <a:solidFill>
                  <a:srgbClr val="376092"/>
                </a:solidFill>
                <a:latin typeface="Calibri" charset="0"/>
              </a:rPr>
              <a:t>José Guido Corrêa de Araújo – UPE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pt-BR" sz="2600" dirty="0" smtClean="0">
                <a:solidFill>
                  <a:srgbClr val="376092"/>
                </a:solidFill>
                <a:latin typeface="Calibri" charset="0"/>
              </a:rPr>
              <a:t>Gilson </a:t>
            </a:r>
            <a:r>
              <a:rPr lang="pt-BR" sz="2600" dirty="0" err="1">
                <a:solidFill>
                  <a:srgbClr val="376092"/>
                </a:solidFill>
                <a:latin typeface="Calibri" charset="0"/>
              </a:rPr>
              <a:t>Scharnik</a:t>
            </a:r>
            <a:r>
              <a:rPr lang="pt-BR" sz="2600" dirty="0">
                <a:solidFill>
                  <a:srgbClr val="376092"/>
                </a:solidFill>
                <a:latin typeface="Calibri" charset="0"/>
              </a:rPr>
              <a:t> – UEG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pt-BR" sz="2600" dirty="0" smtClean="0">
                <a:solidFill>
                  <a:srgbClr val="376092"/>
                </a:solidFill>
                <a:latin typeface="Calibri" charset="0"/>
              </a:rPr>
              <a:t>?</a:t>
            </a:r>
            <a:r>
              <a:rPr lang="pt-BR" sz="2600" dirty="0">
                <a:solidFill>
                  <a:srgbClr val="376092"/>
                </a:solidFill>
                <a:latin typeface="Calibri" charset="0"/>
              </a:rPr>
              <a:t>?? – UNICAMP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pt-BR" sz="2600" b="1" dirty="0" smtClean="0">
                <a:solidFill>
                  <a:srgbClr val="376092"/>
                </a:solidFill>
                <a:latin typeface="Calibri" charset="0"/>
              </a:rPr>
              <a:t>Secretário</a:t>
            </a:r>
            <a:r>
              <a:rPr lang="pt-BR" sz="2600" dirty="0">
                <a:solidFill>
                  <a:srgbClr val="376092"/>
                </a:solidFill>
                <a:latin typeface="Calibri" charset="0"/>
              </a:rPr>
              <a:t>: José Celso Freire Júnior </a:t>
            </a:r>
            <a:r>
              <a:rPr lang="pt-BR" sz="2600" dirty="0" smtClean="0">
                <a:solidFill>
                  <a:srgbClr val="376092"/>
                </a:solidFill>
                <a:latin typeface="Calibri" charset="0"/>
              </a:rPr>
              <a:t>– UNESP</a:t>
            </a:r>
            <a:endParaRPr lang="pt-BR" sz="2600" dirty="0">
              <a:solidFill>
                <a:srgbClr val="376092"/>
              </a:solidFill>
              <a:latin typeface="Calibri" charset="0"/>
            </a:endParaRPr>
          </a:p>
        </p:txBody>
      </p:sp>
      <p:sp>
        <p:nvSpPr>
          <p:cNvPr id="1434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B11FEEA-0063-EB47-A68E-00EB0A75E944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2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434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Valores e princípios da política de internacionalização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2457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2458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53CE11F-1EC6-6044-8199-2DCAC661398D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20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2458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24584" name="Content Placeholder 2"/>
          <p:cNvSpPr txBox="1">
            <a:spLocks/>
          </p:cNvSpPr>
          <p:nvPr/>
        </p:nvSpPr>
        <p:spPr bwMode="auto">
          <a:xfrm>
            <a:off x="1115616" y="1289074"/>
            <a:ext cx="7776864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742950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dirty="0" smtClean="0"/>
              <a:t>Objetivos </a:t>
            </a:r>
            <a:r>
              <a:rPr lang="pt-BR" dirty="0"/>
              <a:t>acadêmicos </a:t>
            </a:r>
            <a:r>
              <a:rPr lang="pt-BR" dirty="0" smtClean="0"/>
              <a:t>s</a:t>
            </a:r>
            <a:r>
              <a:rPr lang="pt-BR" dirty="0" smtClean="0"/>
              <a:t>ão </a:t>
            </a:r>
            <a:r>
              <a:rPr lang="pt-BR" dirty="0"/>
              <a:t>fundamentais nas políticas institucionais </a:t>
            </a:r>
            <a:r>
              <a:rPr lang="pt-BR" dirty="0" smtClean="0"/>
              <a:t>para </a:t>
            </a:r>
            <a:r>
              <a:rPr lang="pt-BR" dirty="0"/>
              <a:t>os esforços internacionais </a:t>
            </a:r>
            <a:r>
              <a:rPr lang="pt-BR" dirty="0" smtClean="0"/>
              <a:t>para </a:t>
            </a:r>
            <a:r>
              <a:rPr lang="pt-BR" dirty="0"/>
              <a:t>59% dos entrevistados</a:t>
            </a:r>
            <a:endParaRPr lang="pt-BR" dirty="0" smtClean="0"/>
          </a:p>
          <a:p>
            <a:r>
              <a:rPr lang="pt-BR" dirty="0" smtClean="0"/>
              <a:t>51</a:t>
            </a:r>
            <a:r>
              <a:rPr lang="pt-BR" dirty="0"/>
              <a:t>% dos entrevistados indicaram que a sua política </a:t>
            </a:r>
            <a:r>
              <a:rPr lang="pt-BR" dirty="0" smtClean="0"/>
              <a:t>objetiva partilha </a:t>
            </a:r>
            <a:r>
              <a:rPr lang="pt-BR" dirty="0"/>
              <a:t>de benefícios, respeito e justiça como a base para parcerias internacionais. </a:t>
            </a:r>
          </a:p>
          <a:p>
            <a:r>
              <a:rPr lang="pt-BR" dirty="0"/>
              <a:t>50% </a:t>
            </a:r>
            <a:r>
              <a:rPr lang="pt-BR" dirty="0" smtClean="0"/>
              <a:t>indica que o </a:t>
            </a:r>
            <a:r>
              <a:rPr lang="pt-BR" dirty="0"/>
              <a:t>acesso equitativo às oportunidades de internacionalização </a:t>
            </a:r>
            <a:r>
              <a:rPr lang="pt-BR" dirty="0" smtClean="0"/>
              <a:t>faz </a:t>
            </a:r>
            <a:r>
              <a:rPr lang="pt-BR" dirty="0"/>
              <a:t>parte de sua política. </a:t>
            </a:r>
          </a:p>
          <a:p>
            <a:r>
              <a:rPr lang="pt-BR" b="1" dirty="0" smtClean="0"/>
              <a:t>Resultados </a:t>
            </a:r>
            <a:r>
              <a:rPr lang="pt-BR" b="1" dirty="0"/>
              <a:t>regionais:</a:t>
            </a:r>
          </a:p>
          <a:p>
            <a:pPr marL="627063" lvl="1"/>
            <a:r>
              <a:rPr lang="pt-BR" dirty="0" smtClean="0"/>
              <a:t>Somente no Oriente Médio a </a:t>
            </a:r>
            <a:r>
              <a:rPr lang="pt-BR" dirty="0"/>
              <a:t>política institucional </a:t>
            </a:r>
            <a:r>
              <a:rPr lang="pt-BR" dirty="0" smtClean="0"/>
              <a:t>n</a:t>
            </a:r>
            <a:r>
              <a:rPr lang="pt-BR" dirty="0" smtClean="0"/>
              <a:t>ão se </a:t>
            </a:r>
            <a:r>
              <a:rPr lang="pt-BR" dirty="0" smtClean="0"/>
              <a:t>refere </a:t>
            </a:r>
            <a:r>
              <a:rPr lang="pt-BR" dirty="0"/>
              <a:t>a objetivos acadêmicos como central para a </a:t>
            </a:r>
            <a:r>
              <a:rPr lang="pt-BR" dirty="0" smtClean="0"/>
              <a:t>internacionalização. L</a:t>
            </a:r>
            <a:r>
              <a:rPr lang="pt-BR" dirty="0" smtClean="0"/>
              <a:t>á, </a:t>
            </a:r>
            <a:r>
              <a:rPr lang="pt-BR" dirty="0" smtClean="0"/>
              <a:t>os </a:t>
            </a:r>
            <a:r>
              <a:rPr lang="pt-BR" dirty="0"/>
              <a:t>valores ou princípios de integridade e de pesquisa ética científica </a:t>
            </a:r>
            <a:r>
              <a:rPr lang="pt-BR" dirty="0" smtClean="0"/>
              <a:t>s</a:t>
            </a:r>
            <a:r>
              <a:rPr lang="pt-BR" dirty="0" smtClean="0"/>
              <a:t>ão </a:t>
            </a:r>
            <a:r>
              <a:rPr lang="pt-BR" dirty="0" smtClean="0"/>
              <a:t>mencionados </a:t>
            </a:r>
            <a:r>
              <a:rPr lang="pt-BR" dirty="0"/>
              <a:t>mais frequentemente nas políticas </a:t>
            </a:r>
            <a:r>
              <a:rPr lang="pt-BR" dirty="0" smtClean="0"/>
              <a:t>institucionais</a:t>
            </a:r>
            <a:endParaRPr lang="pt-BR" dirty="0"/>
          </a:p>
          <a:p>
            <a:pPr marL="627063" lvl="1"/>
            <a:r>
              <a:rPr lang="pt-BR" dirty="0"/>
              <a:t>Os entrevistados em apenas </a:t>
            </a:r>
            <a:r>
              <a:rPr lang="pt-BR" dirty="0" smtClean="0"/>
              <a:t>outra </a:t>
            </a:r>
            <a:r>
              <a:rPr lang="pt-BR" dirty="0"/>
              <a:t>região, a África, selecionaram a questão da integridade científica entre os três valores ou princípios de maior </a:t>
            </a:r>
            <a:r>
              <a:rPr lang="pt-BR" dirty="0" smtClean="0"/>
              <a:t>importância</a:t>
            </a:r>
          </a:p>
          <a:p>
            <a:pPr marL="627063" lvl="1"/>
            <a:r>
              <a:rPr lang="pt-BR" dirty="0" smtClean="0"/>
              <a:t>Ásia </a:t>
            </a:r>
            <a:r>
              <a:rPr lang="pt-BR" dirty="0"/>
              <a:t>e </a:t>
            </a:r>
            <a:r>
              <a:rPr lang="pt-BR" dirty="0" smtClean="0"/>
              <a:t>Pacífico</a:t>
            </a:r>
            <a:r>
              <a:rPr lang="pt-BR" dirty="0"/>
              <a:t>, Oriente Médio e América do Norte citaram responsabilidade social local e global como </a:t>
            </a:r>
            <a:r>
              <a:rPr lang="pt-BR" dirty="0" smtClean="0"/>
              <a:t>2° valor </a:t>
            </a:r>
            <a:r>
              <a:rPr lang="pt-BR" dirty="0"/>
              <a:t>mais importante. </a:t>
            </a:r>
          </a:p>
          <a:p>
            <a:pPr marL="627063" lvl="1"/>
            <a:r>
              <a:rPr lang="pt-BR" dirty="0" smtClean="0"/>
              <a:t>América </a:t>
            </a:r>
            <a:r>
              <a:rPr lang="pt-BR" dirty="0"/>
              <a:t>Latina e do Caribe citaram os valores envolvidos com os benefícios compartilhados, respeito e justiça como a base para parcerias internacionais.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/>
            <a:r>
              <a:rPr lang="pt-BR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Valores </a:t>
            </a:r>
            <a:r>
              <a:rPr lang="pt-BR" sz="28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e princípios da política de </a:t>
            </a:r>
            <a:r>
              <a:rPr lang="pt-BR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internacionalização </a:t>
            </a:r>
            <a:r>
              <a:rPr lang="pt-PT" altLang="ja-JP" sz="28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– Comparação 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49156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49158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AAE563E-DF2C-8B46-939B-791535D8CE12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21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4915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Content Placeholder 2"/>
          <p:cNvSpPr txBox="1">
            <a:spLocks/>
          </p:cNvSpPr>
          <p:nvPr/>
        </p:nvSpPr>
        <p:spPr bwMode="auto">
          <a:xfrm>
            <a:off x="6012160" y="1628800"/>
            <a:ext cx="311899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dirty="0"/>
              <a:t>Fortalecimento da produção acadêmica é o mais importante no Brasil</a:t>
            </a:r>
          </a:p>
          <a:p>
            <a:r>
              <a:rPr lang="pt-BR" dirty="0"/>
              <a:t>Qualidade acadêmica fica em segundo lugar com importância similar ao do resto do mundo</a:t>
            </a:r>
          </a:p>
          <a:p>
            <a:r>
              <a:rPr lang="pt-BR" dirty="0"/>
              <a:t>Equidade na cooperação indicada na pesquisa internacional não se verifica</a:t>
            </a:r>
            <a:endParaRPr lang="pt-BR" dirty="0"/>
          </a:p>
        </p:txBody>
      </p:sp>
      <p:sp>
        <p:nvSpPr>
          <p:cNvPr id="11" name="Rectangle 10"/>
          <p:cNvSpPr/>
          <p:nvPr/>
        </p:nvSpPr>
        <p:spPr>
          <a:xfrm>
            <a:off x="0" y="1196752"/>
            <a:ext cx="3275856" cy="48965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547664" y="1484784"/>
            <a:ext cx="23042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/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539793"/>
              </p:ext>
            </p:extLst>
          </p:nvPr>
        </p:nvGraphicFramePr>
        <p:xfrm>
          <a:off x="0" y="2060849"/>
          <a:ext cx="608416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/>
          <p:cNvSpPr/>
          <p:nvPr/>
        </p:nvSpPr>
        <p:spPr>
          <a:xfrm>
            <a:off x="5868144" y="4869160"/>
            <a:ext cx="331236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760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Manutenção da importância do viés acadêmico</a:t>
            </a:r>
            <a:endParaRPr lang="x-none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7609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Prioridade das atividades de internacionalização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25603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25605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08DAB1B-F5F5-524D-9287-2A0863BB3C41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22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2560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25608" name="Content Placeholder 2"/>
          <p:cNvSpPr txBox="1">
            <a:spLocks/>
          </p:cNvSpPr>
          <p:nvPr/>
        </p:nvSpPr>
        <p:spPr bwMode="auto">
          <a:xfrm>
            <a:off x="1195388" y="1387475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dirty="0"/>
              <a:t>Oportunidades </a:t>
            </a:r>
            <a:r>
              <a:rPr lang="pt-BR" dirty="0"/>
              <a:t>de mobilidade </a:t>
            </a:r>
            <a:r>
              <a:rPr lang="pt-BR" i="1" dirty="0" err="1"/>
              <a:t>outgoing</a:t>
            </a:r>
            <a:r>
              <a:rPr lang="pt-BR" dirty="0"/>
              <a:t> </a:t>
            </a:r>
            <a:r>
              <a:rPr lang="pt-BR" dirty="0"/>
              <a:t>para </a:t>
            </a:r>
            <a:r>
              <a:rPr lang="pt-BR" dirty="0"/>
              <a:t>estudantes (29%</a:t>
            </a:r>
            <a:r>
              <a:rPr lang="pt-BR" dirty="0"/>
              <a:t>) são classificadas como primeira prioridade, colaboração </a:t>
            </a:r>
            <a:r>
              <a:rPr lang="pt-BR" dirty="0"/>
              <a:t>internacional de pesquisa </a:t>
            </a:r>
            <a:r>
              <a:rPr lang="pt-BR" dirty="0"/>
              <a:t>como segunda (</a:t>
            </a:r>
            <a:r>
              <a:rPr lang="pt-BR" dirty="0"/>
              <a:t>24%) e fortalecimento dos conteúdos do currículo internacional </a:t>
            </a:r>
            <a:r>
              <a:rPr lang="pt-BR" dirty="0"/>
              <a:t>como </a:t>
            </a:r>
            <a:r>
              <a:rPr lang="pt-BR" dirty="0"/>
              <a:t>um distante terceiro </a:t>
            </a:r>
            <a:r>
              <a:rPr lang="pt-BR" dirty="0"/>
              <a:t>lugar (14%) </a:t>
            </a:r>
            <a:endParaRPr lang="pt-BR" dirty="0"/>
          </a:p>
          <a:p>
            <a:r>
              <a:rPr lang="pt-BR" dirty="0"/>
              <a:t>Resultados </a:t>
            </a:r>
            <a:r>
              <a:rPr lang="pt-BR" dirty="0"/>
              <a:t>regionais </a:t>
            </a:r>
          </a:p>
          <a:p>
            <a:pPr lvl="1"/>
            <a:r>
              <a:rPr lang="pt-BR" dirty="0"/>
              <a:t>Europa</a:t>
            </a:r>
            <a:r>
              <a:rPr lang="pt-BR" dirty="0"/>
              <a:t>, América Latina e Caribe e América do Norte classificam as oportunidades de mobilidade </a:t>
            </a:r>
            <a:r>
              <a:rPr lang="pt-BR" i="1" dirty="0" err="1"/>
              <a:t>outgoing</a:t>
            </a:r>
            <a:r>
              <a:rPr lang="pt-BR" dirty="0"/>
              <a:t> </a:t>
            </a:r>
            <a:r>
              <a:rPr lang="pt-BR" dirty="0"/>
              <a:t>como a atividade mais importante de </a:t>
            </a:r>
            <a:r>
              <a:rPr lang="pt-BR" dirty="0"/>
              <a:t>internacionalização</a:t>
            </a:r>
            <a:endParaRPr lang="pt-BR" dirty="0"/>
          </a:p>
          <a:p>
            <a:pPr lvl="1"/>
            <a:r>
              <a:rPr lang="pt-BR" dirty="0"/>
              <a:t>África</a:t>
            </a:r>
            <a:r>
              <a:rPr lang="pt-BR" dirty="0"/>
              <a:t>, Ásia e Pacífico e no Oriente Médio</a:t>
            </a:r>
            <a:r>
              <a:rPr lang="pt-BR" dirty="0"/>
              <a:t>, indicam a colaboração </a:t>
            </a:r>
            <a:r>
              <a:rPr lang="pt-BR" dirty="0"/>
              <a:t>internacional de pesquisa </a:t>
            </a:r>
            <a:r>
              <a:rPr lang="pt-BR" dirty="0"/>
              <a:t>como a atividade </a:t>
            </a:r>
            <a:r>
              <a:rPr lang="pt-BR" dirty="0"/>
              <a:t>mais importante de internacionalização. </a:t>
            </a:r>
          </a:p>
          <a:p>
            <a:pPr lvl="1"/>
            <a:r>
              <a:rPr lang="pt-BR" i="1" dirty="0" err="1"/>
              <a:t>Outgoing</a:t>
            </a:r>
            <a:r>
              <a:rPr lang="pt-BR" dirty="0"/>
              <a:t> de docentes ou mobilidade de pessoal é a segunda atividade mais bem classificada na África, Ásia e Pacífico e Oriente Médio; na América Latina e no Caribe esta atividade ocupa a terceira posição. </a:t>
            </a:r>
          </a:p>
          <a:p>
            <a:pPr lvl="1"/>
            <a:r>
              <a:rPr lang="pt-BR" dirty="0"/>
              <a:t>Entrevistados norte-americanos foram os únicos que classificaram </a:t>
            </a:r>
            <a:r>
              <a:rPr lang="pt-BR" dirty="0"/>
              <a:t>em segundo lugar o </a:t>
            </a:r>
            <a:r>
              <a:rPr lang="pt-BR" dirty="0"/>
              <a:t>recrutamento de estudantes pagantes internacionais como uma das três principais atividades de </a:t>
            </a:r>
            <a:r>
              <a:rPr lang="pt-BR" dirty="0"/>
              <a:t>internacionalização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7438" y="82550"/>
            <a:ext cx="7948612" cy="1143000"/>
          </a:xfrm>
        </p:spPr>
        <p:txBody>
          <a:bodyPr/>
          <a:lstStyle/>
          <a:p>
            <a:pPr defTabSz="457200" eaLnBrk="1" hangingPunct="1"/>
            <a:r>
              <a:rPr lang="pt-BR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Prioridade </a:t>
            </a:r>
            <a:r>
              <a:rPr lang="pt-BR" sz="28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das atividades de </a:t>
            </a:r>
            <a:r>
              <a:rPr lang="pt-BR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internacionalização </a:t>
            </a:r>
            <a:r>
              <a:rPr lang="pt-PT" altLang="ja-JP" sz="28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– Comparação 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51204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51206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4F96022-1BD2-8446-8CA4-1CE60BB32F95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23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5120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Content Placeholder 2"/>
          <p:cNvSpPr txBox="1">
            <a:spLocks/>
          </p:cNvSpPr>
          <p:nvPr/>
        </p:nvSpPr>
        <p:spPr bwMode="auto">
          <a:xfrm>
            <a:off x="5816935" y="1484784"/>
            <a:ext cx="319876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2000" dirty="0" smtClean="0"/>
              <a:t>Mobilidade externa para estudantes tem import</a:t>
            </a:r>
            <a:r>
              <a:rPr lang="pt-BR" sz="2000" dirty="0" smtClean="0"/>
              <a:t>ância similar no Brasil e exterior</a:t>
            </a:r>
          </a:p>
          <a:p>
            <a:r>
              <a:rPr lang="pt-BR" sz="2000" dirty="0" smtClean="0"/>
              <a:t>Colabora</a:t>
            </a:r>
            <a:r>
              <a:rPr lang="pt-BR" sz="2000" dirty="0" smtClean="0"/>
              <a:t>ção através de pesquisa internacional tem papel de destaque no Brasil e exterior</a:t>
            </a:r>
            <a:endParaRPr lang="pt-BR" sz="2000" dirty="0"/>
          </a:p>
        </p:txBody>
      </p:sp>
      <p:sp>
        <p:nvSpPr>
          <p:cNvPr id="11" name="Rectangle 10"/>
          <p:cNvSpPr/>
          <p:nvPr/>
        </p:nvSpPr>
        <p:spPr>
          <a:xfrm>
            <a:off x="0" y="1196752"/>
            <a:ext cx="3275856" cy="48965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47664" y="1484784"/>
            <a:ext cx="23042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/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52120" y="4077072"/>
            <a:ext cx="352839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760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Situação bastante similar, indicando compreensão das</a:t>
            </a:r>
            <a:r>
              <a:rPr lang="x-none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760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oportunidades com a internacionalização</a:t>
            </a:r>
            <a:endParaRPr lang="x-none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7609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6314841"/>
              </p:ext>
            </p:extLst>
          </p:nvPr>
        </p:nvGraphicFramePr>
        <p:xfrm>
          <a:off x="-32606" y="2060848"/>
          <a:ext cx="5972758" cy="3808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1195388" y="130175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Financiamento da Internacionalização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26627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26629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B179CF3-B741-6844-B254-193F699CAA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24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2663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26632" name="Content Placeholder 2"/>
          <p:cNvSpPr txBox="1">
            <a:spLocks/>
          </p:cNvSpPr>
          <p:nvPr/>
        </p:nvSpPr>
        <p:spPr bwMode="auto">
          <a:xfrm>
            <a:off x="1195388" y="1433090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2000" dirty="0"/>
              <a:t>53% dos entrevistados disseram que o orçamento institucional geral é a maior fonte de financiamento da internacionalização </a:t>
            </a:r>
          </a:p>
          <a:p>
            <a:r>
              <a:rPr lang="pt-BR" sz="2000" dirty="0"/>
              <a:t>24% citam  financiamento público externo como a maior </a:t>
            </a:r>
            <a:r>
              <a:rPr lang="pt-BR" sz="2000" dirty="0" smtClean="0"/>
              <a:t>fonte </a:t>
            </a:r>
            <a:endParaRPr lang="pt-BR" sz="2000" dirty="0"/>
          </a:p>
          <a:p>
            <a:r>
              <a:rPr lang="pt-BR" sz="2000" dirty="0"/>
              <a:t>A maioria dos entrevistados relata que houve manutenção ou aumento do financiamento para a </a:t>
            </a:r>
            <a:r>
              <a:rPr lang="pt-BR" sz="2000" dirty="0" smtClean="0"/>
              <a:t>internacionalização</a:t>
            </a:r>
            <a:endParaRPr lang="pt-BR" sz="2000" dirty="0"/>
          </a:p>
          <a:p>
            <a:r>
              <a:rPr lang="pt-BR" sz="2000" dirty="0"/>
              <a:t>Cerca de 10% dos entrevistados relataram uma diminuição dos orçamentos nos últimos três anos para as atividades de </a:t>
            </a:r>
            <a:r>
              <a:rPr lang="pt-BR" sz="2000" dirty="0" smtClean="0"/>
              <a:t>internacionalização</a:t>
            </a:r>
            <a:endParaRPr lang="pt-BR" sz="2000" dirty="0"/>
          </a:p>
          <a:p>
            <a:r>
              <a:rPr lang="pt-BR" sz="2000" b="1" dirty="0"/>
              <a:t>Resultados regionais: </a:t>
            </a:r>
          </a:p>
          <a:p>
            <a:pPr lvl="1"/>
            <a:r>
              <a:rPr lang="pt-BR" sz="2000" dirty="0" smtClean="0"/>
              <a:t>Entrevistados </a:t>
            </a:r>
            <a:r>
              <a:rPr lang="pt-BR" sz="2000" dirty="0"/>
              <a:t>norte-americanos são os únicos que relatam aumento do financiamento para o recrutamento de estudantes de graduação pagantes.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1195388" y="130175"/>
            <a:ext cx="7797800" cy="1143000"/>
          </a:xfrm>
        </p:spPr>
        <p:txBody>
          <a:bodyPr/>
          <a:lstStyle/>
          <a:p>
            <a:pPr defTabSz="457200" eaLnBrk="1" hangingPunct="1"/>
            <a:r>
              <a:rPr lang="pt-BR" sz="32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Financiamento </a:t>
            </a:r>
            <a:r>
              <a:rPr lang="pt-BR" sz="32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da </a:t>
            </a:r>
            <a:r>
              <a:rPr lang="pt-BR" sz="32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Internacionalização</a:t>
            </a:r>
            <a:r>
              <a:rPr lang="pt-PT" altLang="ja-JP" sz="32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– Comparação ABRUEM</a:t>
            </a:r>
            <a:endParaRPr lang="pt-BR" sz="32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52228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52230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4393972-484F-D141-B97C-F1868DA34D33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25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5223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Content Placeholder 2"/>
          <p:cNvSpPr txBox="1">
            <a:spLocks/>
          </p:cNvSpPr>
          <p:nvPr/>
        </p:nvSpPr>
        <p:spPr bwMode="auto">
          <a:xfrm>
            <a:off x="4067944" y="1556792"/>
            <a:ext cx="5076056" cy="604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2400" dirty="0" smtClean="0"/>
              <a:t>Em 65% das IES brasileiras existe financiamento para a internacionaliza</a:t>
            </a:r>
            <a:r>
              <a:rPr lang="pt-BR" sz="2400" dirty="0" smtClean="0"/>
              <a:t>ção no PDI em número similar ao do exterior (53%)</a:t>
            </a:r>
            <a:endParaRPr lang="pt-BR" sz="2400" dirty="0" smtClean="0"/>
          </a:p>
          <a:p>
            <a:r>
              <a:rPr lang="pt-BR" sz="2400" dirty="0" smtClean="0"/>
              <a:t>No Brasil, papel important</a:t>
            </a:r>
            <a:r>
              <a:rPr lang="pt-BR" sz="2400" dirty="0" smtClean="0"/>
              <a:t>íssimo do financiamento federal (</a:t>
            </a:r>
            <a:r>
              <a:rPr lang="pt-BR" sz="2400" dirty="0" err="1" smtClean="0"/>
              <a:t>CsF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pic>
        <p:nvPicPr>
          <p:cNvPr id="11" name="Espaço Reservado para Conteúdo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r="43494"/>
          <a:stretch>
            <a:fillRect/>
          </a:stretch>
        </p:blipFill>
        <p:spPr bwMode="auto">
          <a:xfrm>
            <a:off x="1325761" y="1773535"/>
            <a:ext cx="26701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spaço Reservado para Conteúdo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7"/>
          <a:stretch>
            <a:fillRect/>
          </a:stretch>
        </p:blipFill>
        <p:spPr bwMode="auto">
          <a:xfrm>
            <a:off x="1614686" y="3788817"/>
            <a:ext cx="2376488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547664" y="1484784"/>
            <a:ext cx="23042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/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09728" y="4149080"/>
            <a:ext cx="4392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760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Volume dos recursos aplicados? Prioridade?</a:t>
            </a:r>
          </a:p>
          <a:p>
            <a:pPr algn="ctr"/>
            <a:r>
              <a:rPr lang="x-none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760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Iniciativas estratégicas devem ser desenvolvidas com recursos próprios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Matrículas de estudantes internacionais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27651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27653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1AA472E-9577-6440-9D15-70D463C3291C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26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2765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27656" name="Content Placeholder 2"/>
          <p:cNvSpPr txBox="1">
            <a:spLocks/>
          </p:cNvSpPr>
          <p:nvPr/>
        </p:nvSpPr>
        <p:spPr bwMode="auto">
          <a:xfrm>
            <a:off x="1195388" y="1387475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2000" dirty="0"/>
              <a:t>Pouco mais de 50% dos entrevistados disseram que os estudantes internacionais regulares representam menos de 5% do total de </a:t>
            </a:r>
            <a:r>
              <a:rPr lang="pt-BR" sz="2000" dirty="0" smtClean="0"/>
              <a:t>matrículas</a:t>
            </a:r>
            <a:endParaRPr lang="pt-BR" sz="2000" dirty="0"/>
          </a:p>
          <a:p>
            <a:r>
              <a:rPr lang="pt-BR" sz="2000" dirty="0" smtClean="0"/>
              <a:t>Na </a:t>
            </a:r>
            <a:r>
              <a:rPr lang="pt-BR" sz="2000" dirty="0"/>
              <a:t>pós-graduação, os entrevistados relatam não ter mais do que 5% de suas matrículas composta por alunos </a:t>
            </a:r>
            <a:r>
              <a:rPr lang="pt-BR" sz="2000" dirty="0" smtClean="0"/>
              <a:t>internacionais</a:t>
            </a:r>
            <a:endParaRPr lang="pt-BR" sz="2000" dirty="0"/>
          </a:p>
          <a:p>
            <a:r>
              <a:rPr lang="pt-BR" sz="2000" dirty="0"/>
              <a:t>Pouco mais de um quarto dos entrevistados relatam que estudantes regulares internacionais representam entre 6 e 15% do total de matrículas na graduação; este número é ainda menor na pós-graduação. </a:t>
            </a:r>
          </a:p>
          <a:p>
            <a:r>
              <a:rPr lang="pt-BR" sz="2000" dirty="0"/>
              <a:t>64% dos entrevistados relatam que intercâmbios internacionais de curto prazo para obtenção de crédito representam até 5% do número de matrículas de alunos de </a:t>
            </a:r>
            <a:r>
              <a:rPr lang="pt-BR" sz="2000" dirty="0" smtClean="0"/>
              <a:t>graduação; 54</a:t>
            </a:r>
            <a:r>
              <a:rPr lang="pt-BR" sz="2000" dirty="0"/>
              <a:t>% relatam a mesma porcentagem para </a:t>
            </a:r>
            <a:r>
              <a:rPr lang="pt-BR" sz="2000" dirty="0" smtClean="0"/>
              <a:t>matrículas </a:t>
            </a:r>
            <a:r>
              <a:rPr lang="pt-BR" sz="2000" dirty="0"/>
              <a:t>no mestrado e 50% no </a:t>
            </a:r>
            <a:r>
              <a:rPr lang="pt-BR" sz="2000" dirty="0" smtClean="0"/>
              <a:t>Doutorado</a:t>
            </a:r>
            <a:endParaRPr lang="pt-BR" sz="20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Estudantes enviados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28675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28677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46AB145-20D2-7749-B351-F09D867C59C3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27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2867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28680" name="Content Placeholder 2"/>
          <p:cNvSpPr txBox="1">
            <a:spLocks/>
          </p:cNvSpPr>
          <p:nvPr/>
        </p:nvSpPr>
        <p:spPr bwMode="auto">
          <a:xfrm>
            <a:off x="1195388" y="1387475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2000" dirty="0"/>
              <a:t>15% dos entrevistados afirmaram que as suas instituições não oferecem oportunidades de mobilidade curtas (3-12 meses) para seus estudantes de graduação. </a:t>
            </a:r>
            <a:r>
              <a:rPr lang="pt-BR" sz="2000" dirty="0"/>
              <a:t>Similarmente, 28% das instituições não oferecem oportunidades no nível de mestrado e 33% não oferecem no nível de doutorado.</a:t>
            </a:r>
          </a:p>
          <a:p>
            <a:r>
              <a:rPr lang="pt-BR" sz="2000" dirty="0"/>
              <a:t>63% dos entrevistados afirmaram que até 5% de seus estudantes de graduação participam de mobilidades de curta/média duração, e 54% afirmaram que o mesmo ocorre com os alunos de mestrado e 51%, com alunos de doutorado.</a:t>
            </a:r>
          </a:p>
          <a:p>
            <a:r>
              <a:rPr lang="pt-BR" sz="2000" dirty="0"/>
              <a:t>Oportunidades de mobilidades curtas (menos de 3 meses) não são disponibilizadas por 26% das instituições para nenhum estudante no nível de graduação.</a:t>
            </a:r>
          </a:p>
          <a:p>
            <a:r>
              <a:rPr lang="pt-BR" sz="2000" dirty="0"/>
              <a:t>59% dos entrevistados afirmaram que até 5% de seus estudantes de graduação participam de mobilidades de curto prazo.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 smtClean="0">
                <a:solidFill>
                  <a:srgbClr val="376092"/>
                </a:solidFill>
                <a:cs typeface="+mj-cs"/>
              </a:rPr>
              <a:t>Recrutamento de </a:t>
            </a:r>
            <a:r>
              <a:rPr lang="pt-BR" sz="4000" dirty="0">
                <a:solidFill>
                  <a:srgbClr val="376092"/>
                </a:solidFill>
                <a:cs typeface="+mj-cs"/>
              </a:rPr>
              <a:t>estudantes internacionais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2969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2970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DF53981-401B-2647-AE70-51E620C8588C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28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2970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29704" name="Content Placeholder 2"/>
          <p:cNvSpPr txBox="1">
            <a:spLocks/>
          </p:cNvSpPr>
          <p:nvPr/>
        </p:nvSpPr>
        <p:spPr bwMode="auto">
          <a:xfrm>
            <a:off x="1195388" y="1387475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dirty="0"/>
              <a:t>Os entrevistados são igualmente distribuídos entre aqueles que possuem </a:t>
            </a:r>
            <a:r>
              <a:rPr lang="pt-BR" dirty="0" smtClean="0"/>
              <a:t>metas específicas relativas a quantidade de </a:t>
            </a:r>
            <a:r>
              <a:rPr lang="pt-BR" dirty="0"/>
              <a:t>estudantes estrangeiros </a:t>
            </a:r>
            <a:r>
              <a:rPr lang="pt-BR" dirty="0" smtClean="0"/>
              <a:t>a serem recrutados e </a:t>
            </a:r>
            <a:r>
              <a:rPr lang="pt-BR" dirty="0"/>
              <a:t>aqueles que não os </a:t>
            </a:r>
            <a:r>
              <a:rPr lang="pt-BR" dirty="0" smtClean="0"/>
              <a:t>possuem</a:t>
            </a:r>
            <a:endParaRPr lang="pt-BR" dirty="0"/>
          </a:p>
          <a:p>
            <a:r>
              <a:rPr lang="pt-BR" dirty="0"/>
              <a:t>Entre aqueles que não possuem tal </a:t>
            </a:r>
            <a:r>
              <a:rPr lang="pt-BR" dirty="0" smtClean="0"/>
              <a:t>meta, </a:t>
            </a:r>
            <a:r>
              <a:rPr lang="pt-BR" dirty="0"/>
              <a:t>quase um quarto o definiu </a:t>
            </a:r>
            <a:r>
              <a:rPr lang="pt-BR" dirty="0" smtClean="0"/>
              <a:t>como 5</a:t>
            </a:r>
            <a:r>
              <a:rPr lang="pt-BR" dirty="0"/>
              <a:t>% do total de </a:t>
            </a:r>
            <a:r>
              <a:rPr lang="pt-BR" dirty="0" smtClean="0"/>
              <a:t>alunos o participa</a:t>
            </a:r>
            <a:r>
              <a:rPr lang="pt-BR" dirty="0" smtClean="0"/>
              <a:t>ção dos recrutados</a:t>
            </a:r>
            <a:r>
              <a:rPr lang="pt-BR" dirty="0" smtClean="0"/>
              <a:t>; </a:t>
            </a:r>
            <a:r>
              <a:rPr lang="pt-BR" dirty="0"/>
              <a:t>outro quarto </a:t>
            </a:r>
            <a:r>
              <a:rPr lang="pt-BR" dirty="0" smtClean="0"/>
              <a:t>definiu essa participa</a:t>
            </a:r>
            <a:r>
              <a:rPr lang="pt-BR" dirty="0" smtClean="0"/>
              <a:t>ção </a:t>
            </a:r>
            <a:r>
              <a:rPr lang="pt-BR" dirty="0" smtClean="0"/>
              <a:t>entre </a:t>
            </a:r>
            <a:r>
              <a:rPr lang="pt-BR" dirty="0"/>
              <a:t>6 e 15% dos </a:t>
            </a:r>
            <a:r>
              <a:rPr lang="pt-BR" dirty="0" smtClean="0"/>
              <a:t>matriculados</a:t>
            </a:r>
            <a:endParaRPr lang="pt-BR" dirty="0"/>
          </a:p>
          <a:p>
            <a:r>
              <a:rPr lang="pt-BR" dirty="0"/>
              <a:t>A região da Ásia e do Pacífico é a mais priorizada para </a:t>
            </a:r>
            <a:r>
              <a:rPr lang="pt-BR" dirty="0" smtClean="0"/>
              <a:t>o recrutamento de </a:t>
            </a:r>
            <a:r>
              <a:rPr lang="pt-BR" dirty="0"/>
              <a:t>estudantes estrangeiros, seguida pela </a:t>
            </a:r>
            <a:r>
              <a:rPr lang="pt-BR" dirty="0" smtClean="0"/>
              <a:t>Europa</a:t>
            </a:r>
            <a:endParaRPr lang="pt-BR" dirty="0"/>
          </a:p>
          <a:p>
            <a:r>
              <a:rPr lang="pt-BR" b="1" dirty="0"/>
              <a:t>Resultados regionais:</a:t>
            </a:r>
          </a:p>
          <a:p>
            <a:pPr lvl="1"/>
            <a:r>
              <a:rPr lang="pt-BR" dirty="0"/>
              <a:t>As instituições na Ásia e no </a:t>
            </a:r>
            <a:r>
              <a:rPr lang="pt-BR" dirty="0" smtClean="0"/>
              <a:t>Pacífico</a:t>
            </a:r>
            <a:r>
              <a:rPr lang="pt-BR" dirty="0"/>
              <a:t>, seguidas pelas da América do Norte, tendem mais a ter alvos quantitativos de </a:t>
            </a:r>
            <a:r>
              <a:rPr lang="pt-BR" dirty="0" smtClean="0"/>
              <a:t>recrutamento de </a:t>
            </a:r>
            <a:r>
              <a:rPr lang="pt-BR" dirty="0"/>
              <a:t>estudantes </a:t>
            </a:r>
            <a:r>
              <a:rPr lang="pt-BR" dirty="0" smtClean="0"/>
              <a:t>internacionais</a:t>
            </a:r>
            <a:endParaRPr lang="pt-BR" dirty="0"/>
          </a:p>
          <a:p>
            <a:pPr lvl="1"/>
            <a:r>
              <a:rPr lang="pt-BR" dirty="0"/>
              <a:t>Instituições Latino-Americanas e Caribenhas são as menos propensas a terem tais </a:t>
            </a:r>
            <a:r>
              <a:rPr lang="pt-BR" dirty="0" smtClean="0"/>
              <a:t>objetivos</a:t>
            </a:r>
            <a:endParaRPr lang="pt-BR" dirty="0"/>
          </a:p>
          <a:p>
            <a:pPr lvl="1"/>
            <a:r>
              <a:rPr lang="pt-BR" dirty="0"/>
              <a:t>O foco </a:t>
            </a:r>
            <a:r>
              <a:rPr lang="pt-BR" dirty="0" err="1"/>
              <a:t>intra-regional</a:t>
            </a:r>
            <a:r>
              <a:rPr lang="pt-BR" dirty="0"/>
              <a:t> é priorizado em estratégias de </a:t>
            </a:r>
            <a:r>
              <a:rPr lang="pt-BR" dirty="0" smtClean="0"/>
              <a:t>recrutamento de </a:t>
            </a:r>
            <a:r>
              <a:rPr lang="pt-BR" dirty="0"/>
              <a:t>instituições na África, na Ásia, no Pacífico, e na América Latina e no </a:t>
            </a:r>
            <a:r>
              <a:rPr lang="pt-BR" dirty="0" smtClean="0"/>
              <a:t>Caribe</a:t>
            </a:r>
            <a:endParaRPr lang="pt-BR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>
                <a:solidFill>
                  <a:srgbClr val="376092"/>
                </a:solidFill>
                <a:cs typeface="+mj-cs"/>
              </a:rPr>
              <a:t>Experiências e Mobilidades Internacionais de Docentes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0723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0725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76A66A4-9EC5-8742-9023-71FA7A1657B9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29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072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0728" name="Content Placeholder 2"/>
          <p:cNvSpPr txBox="1">
            <a:spLocks/>
          </p:cNvSpPr>
          <p:nvPr/>
        </p:nvSpPr>
        <p:spPr bwMode="auto">
          <a:xfrm>
            <a:off x="1195388" y="1387475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>
              <a:spcBef>
                <a:spcPts val="1200"/>
              </a:spcBef>
            </a:pPr>
            <a:r>
              <a:rPr lang="pt-BR" sz="2400" dirty="0"/>
              <a:t>40% dos entrevistados afirmaram que até 10% de seus docentes têm, pelo menos, um ano de experiência </a:t>
            </a:r>
            <a:r>
              <a:rPr lang="pt-BR" sz="2400" dirty="0" smtClean="0"/>
              <a:t>internacional</a:t>
            </a:r>
            <a:endParaRPr lang="pt-BR" sz="2400" dirty="0"/>
          </a:p>
          <a:p>
            <a:pPr>
              <a:spcBef>
                <a:spcPts val="1200"/>
              </a:spcBef>
            </a:pPr>
            <a:r>
              <a:rPr lang="pt-BR" sz="2400" dirty="0"/>
              <a:t>15% dos entrevistados informaram que entre 11 e 20% de seus docentes têm, pelo menos, um ano de experiência </a:t>
            </a:r>
            <a:r>
              <a:rPr lang="pt-BR" sz="2400" dirty="0" smtClean="0"/>
              <a:t>internacional</a:t>
            </a:r>
            <a:endParaRPr lang="pt-BR" sz="2400" dirty="0"/>
          </a:p>
          <a:p>
            <a:pPr>
              <a:spcBef>
                <a:spcPts val="1200"/>
              </a:spcBef>
            </a:pPr>
            <a:r>
              <a:rPr lang="pt-BR" sz="2400" dirty="0"/>
              <a:t>54% dos entrevistados indicaram que no ano anterior, até 10% dos seus docentes ministrou ou realizou pesquisa por um curto tempo (3 meses) no </a:t>
            </a:r>
            <a:r>
              <a:rPr lang="pt-BR" sz="2400" dirty="0" smtClean="0"/>
              <a:t>exterior</a:t>
            </a:r>
            <a:endParaRPr lang="pt-BR" sz="2400" dirty="0"/>
          </a:p>
          <a:p>
            <a:pPr>
              <a:spcBef>
                <a:spcPts val="1200"/>
              </a:spcBef>
            </a:pPr>
            <a:r>
              <a:rPr lang="pt-BR" sz="2400" dirty="0"/>
              <a:t>14% dos entrevistados não puderam responder às duas questões sobre a experiência internacional de seus docentes.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mtClean="0">
                <a:solidFill>
                  <a:srgbClr val="376092"/>
                </a:solidFill>
                <a:cs typeface="+mj-cs"/>
              </a:rPr>
              <a:t>Agenda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5363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ontent Placeholder 2"/>
          <p:cNvSpPr txBox="1">
            <a:spLocks/>
          </p:cNvSpPr>
          <p:nvPr/>
        </p:nvSpPr>
        <p:spPr bwMode="auto">
          <a:xfrm>
            <a:off x="1195388" y="1387475"/>
            <a:ext cx="779780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sz="3200" dirty="0">
                <a:solidFill>
                  <a:srgbClr val="376092"/>
                </a:solidFill>
                <a:latin typeface="Calibri" charset="0"/>
              </a:rPr>
              <a:t>A situação da internacionalização da Educação Superior no </a:t>
            </a:r>
            <a:r>
              <a:rPr lang="pt-BR" sz="3200" dirty="0" smtClean="0">
                <a:solidFill>
                  <a:srgbClr val="376092"/>
                </a:solidFill>
                <a:latin typeface="Calibri" charset="0"/>
              </a:rPr>
              <a:t>Mundo e uma compara</a:t>
            </a:r>
            <a:r>
              <a:rPr lang="pt-BR" sz="3200" dirty="0" smtClean="0">
                <a:solidFill>
                  <a:srgbClr val="376092"/>
                </a:solidFill>
                <a:latin typeface="Calibri" charset="0"/>
              </a:rPr>
              <a:t>ção com a ABRUEM</a:t>
            </a:r>
            <a:endParaRPr lang="pt-BR" sz="3200" dirty="0">
              <a:solidFill>
                <a:srgbClr val="376092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sz="3200" dirty="0" smtClean="0">
                <a:solidFill>
                  <a:srgbClr val="376092"/>
                </a:solidFill>
                <a:latin typeface="Calibri" charset="0"/>
              </a:rPr>
              <a:t>Avaliar o que? Necessidade </a:t>
            </a:r>
            <a:r>
              <a:rPr lang="pt-BR" sz="3200" dirty="0">
                <a:solidFill>
                  <a:srgbClr val="376092"/>
                </a:solidFill>
                <a:latin typeface="Calibri" charset="0"/>
              </a:rPr>
              <a:t>de ter uma estratégia para a </a:t>
            </a:r>
            <a:r>
              <a:rPr lang="pt-BR" sz="3200" dirty="0" smtClean="0">
                <a:solidFill>
                  <a:srgbClr val="376092"/>
                </a:solidFill>
                <a:latin typeface="Calibri" charset="0"/>
              </a:rPr>
              <a:t>internacionalização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sz="3200" dirty="0" smtClean="0">
                <a:solidFill>
                  <a:srgbClr val="376092"/>
                </a:solidFill>
                <a:latin typeface="Calibri" charset="0"/>
              </a:rPr>
              <a:t>Indicadores </a:t>
            </a:r>
            <a:r>
              <a:rPr lang="pt-BR" sz="3200" dirty="0">
                <a:solidFill>
                  <a:srgbClr val="376092"/>
                </a:solidFill>
                <a:latin typeface="Calibri" charset="0"/>
              </a:rPr>
              <a:t>de Internacionalização do </a:t>
            </a:r>
            <a:r>
              <a:rPr lang="pt-BR" sz="3200" dirty="0" smtClean="0">
                <a:solidFill>
                  <a:srgbClr val="376092"/>
                </a:solidFill>
                <a:latin typeface="Calibri" charset="0"/>
              </a:rPr>
              <a:t>CHE – Utiliza</a:t>
            </a:r>
            <a:r>
              <a:rPr lang="pt-BR" sz="3200" dirty="0" smtClean="0">
                <a:solidFill>
                  <a:srgbClr val="376092"/>
                </a:solidFill>
                <a:latin typeface="Calibri" charset="0"/>
              </a:rPr>
              <a:t>ção na UNESP</a:t>
            </a:r>
            <a:endParaRPr lang="pt-BR" sz="3200" dirty="0">
              <a:solidFill>
                <a:srgbClr val="376092"/>
              </a:solidFill>
              <a:latin typeface="Calibri" charset="0"/>
            </a:endParaRPr>
          </a:p>
        </p:txBody>
      </p:sp>
      <p:sp>
        <p:nvSpPr>
          <p:cNvPr id="15365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F528479-BE56-574E-A56E-9225936C26F2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3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536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Internacionalização em casa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1747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1749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C16C062-A26F-9346-83F5-4A4320D4FA71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30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175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1752" name="Content Placeholder 2"/>
          <p:cNvSpPr txBox="1">
            <a:spLocks/>
          </p:cNvSpPr>
          <p:nvPr/>
        </p:nvSpPr>
        <p:spPr bwMode="auto">
          <a:xfrm>
            <a:off x="1195388" y="1125538"/>
            <a:ext cx="7583487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2000" dirty="0"/>
              <a:t>26% </a:t>
            </a:r>
            <a:r>
              <a:rPr lang="pt-BR" sz="2000" dirty="0"/>
              <a:t>classificaram em primeiro lugar a exigência de uma língua estrangeira dentre as atividades de internacionalização </a:t>
            </a:r>
            <a:r>
              <a:rPr lang="pt-BR" sz="2000" dirty="0" smtClean="0"/>
              <a:t>que fazem parte </a:t>
            </a:r>
            <a:r>
              <a:rPr lang="pt-BR" sz="2000" dirty="0"/>
              <a:t>do currículo formal.</a:t>
            </a:r>
          </a:p>
          <a:p>
            <a:r>
              <a:rPr lang="pt-BR" sz="2000" dirty="0" smtClean="0"/>
              <a:t>A integração da </a:t>
            </a:r>
            <a:r>
              <a:rPr lang="pt-BR" sz="2000" dirty="0"/>
              <a:t>contribuição de estudantes internacionais no aprendizado apareceu em penúltimo em </a:t>
            </a:r>
            <a:r>
              <a:rPr lang="pt-BR" sz="2000" dirty="0" smtClean="0"/>
              <a:t>importância</a:t>
            </a:r>
            <a:endParaRPr lang="pt-BR" sz="2000" dirty="0"/>
          </a:p>
          <a:p>
            <a:r>
              <a:rPr lang="pt-BR" sz="2000" dirty="0"/>
              <a:t>As principais atividades </a:t>
            </a:r>
            <a:r>
              <a:rPr lang="pt-BR" sz="2000" dirty="0" smtClean="0"/>
              <a:t>extra curriculares </a:t>
            </a:r>
            <a:r>
              <a:rPr lang="pt-BR" sz="2000" dirty="0"/>
              <a:t>citadas foram os eventos que </a:t>
            </a:r>
            <a:r>
              <a:rPr lang="pt-BR" sz="2000" dirty="0" smtClean="0"/>
              <a:t>oferecem experiência intercultural </a:t>
            </a:r>
            <a:r>
              <a:rPr lang="pt-BR" sz="2000" dirty="0"/>
              <a:t>e internacional. </a:t>
            </a:r>
            <a:endParaRPr lang="en-US" sz="2000" dirty="0"/>
          </a:p>
          <a:p>
            <a:r>
              <a:rPr lang="pt-BR" sz="2000" b="1" dirty="0"/>
              <a:t>Resultados Regionais:</a:t>
            </a:r>
          </a:p>
          <a:p>
            <a:pPr lvl="1"/>
            <a:r>
              <a:rPr lang="pt-BR" sz="2000" dirty="0"/>
              <a:t>Para os entrevistados na África, na Ásia e no Pacífico, a atividade em primeiro </a:t>
            </a:r>
            <a:r>
              <a:rPr lang="pt-BR" sz="2000" dirty="0" smtClean="0"/>
              <a:t>é </a:t>
            </a:r>
            <a:r>
              <a:rPr lang="pt-BR" sz="2000" dirty="0"/>
              <a:t>o desenvolvimento de docentes para melhorar suas </a:t>
            </a:r>
            <a:r>
              <a:rPr lang="pt-BR" sz="2000" dirty="0" smtClean="0"/>
              <a:t>habilidades </a:t>
            </a:r>
            <a:r>
              <a:rPr lang="pt-BR" sz="2000" dirty="0"/>
              <a:t>de integrar dimensão internacional no </a:t>
            </a:r>
            <a:r>
              <a:rPr lang="pt-BR" sz="2000" dirty="0" smtClean="0"/>
              <a:t>ensino</a:t>
            </a:r>
            <a:endParaRPr lang="pt-BR" sz="2000" dirty="0"/>
          </a:p>
          <a:p>
            <a:pPr lvl="1"/>
            <a:r>
              <a:rPr lang="pt-BR" sz="2000" dirty="0"/>
              <a:t>América Latina e Caribe classificaram o aprendizado de língua estrangeira no </a:t>
            </a:r>
            <a:r>
              <a:rPr lang="pt-BR" sz="2000" dirty="0" smtClean="0"/>
              <a:t>topo</a:t>
            </a:r>
            <a:endParaRPr lang="pt-BR" sz="2000" dirty="0"/>
          </a:p>
          <a:p>
            <a:pPr lvl="1"/>
            <a:r>
              <a:rPr lang="pt-BR" sz="2000" dirty="0" smtClean="0"/>
              <a:t>América </a:t>
            </a:r>
            <a:r>
              <a:rPr lang="pt-BR" sz="2000" dirty="0"/>
              <a:t>do Norte citou como atividade de internacionalização mais importante o oferecimento de cursos com temas </a:t>
            </a:r>
            <a:r>
              <a:rPr lang="pt-BR" sz="2000" dirty="0" smtClean="0"/>
              <a:t>internacionais</a:t>
            </a:r>
            <a:endParaRPr lang="pt-BR" sz="20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Resultados no aprendizado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2771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2773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D964C8-DDF3-5B4C-B4AC-9D33E14A7695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31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277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2776" name="Content Placeholder 2"/>
          <p:cNvSpPr txBox="1">
            <a:spLocks/>
          </p:cNvSpPr>
          <p:nvPr/>
        </p:nvSpPr>
        <p:spPr bwMode="auto">
          <a:xfrm>
            <a:off x="1195388" y="1387475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2000" dirty="0"/>
              <a:t>A maioria dos entrevistados </a:t>
            </a:r>
            <a:r>
              <a:rPr lang="pt-BR" sz="2000" dirty="0" smtClean="0"/>
              <a:t>indicou </a:t>
            </a:r>
            <a:r>
              <a:rPr lang="pt-BR" sz="2000" dirty="0"/>
              <a:t>que têm (35%) ou </a:t>
            </a:r>
            <a:r>
              <a:rPr lang="pt-BR" sz="2000" dirty="0" smtClean="0"/>
              <a:t>est</a:t>
            </a:r>
            <a:r>
              <a:rPr lang="pt-BR" sz="2000" dirty="0" smtClean="0"/>
              <a:t>á</a:t>
            </a:r>
            <a:r>
              <a:rPr lang="pt-BR" sz="2000" dirty="0" smtClean="0"/>
              <a:t> </a:t>
            </a:r>
            <a:r>
              <a:rPr lang="pt-BR" sz="2000" dirty="0"/>
              <a:t>desenvolvendo (22%) </a:t>
            </a:r>
            <a:r>
              <a:rPr lang="pt-BR" sz="2000" dirty="0" smtClean="0"/>
              <a:t>avalia</a:t>
            </a:r>
            <a:r>
              <a:rPr lang="pt-BR" sz="2000" dirty="0" smtClean="0"/>
              <a:t>ção dos </a:t>
            </a:r>
            <a:r>
              <a:rPr lang="pt-BR" sz="2000" dirty="0"/>
              <a:t>resultados (</a:t>
            </a:r>
            <a:r>
              <a:rPr lang="pt-BR" sz="2000" b="1" i="1" dirty="0" err="1"/>
              <a:t>learning</a:t>
            </a:r>
            <a:r>
              <a:rPr lang="pt-BR" sz="2000" b="1" i="1" dirty="0"/>
              <a:t> </a:t>
            </a:r>
            <a:r>
              <a:rPr lang="pt-BR" sz="2000" b="1" i="1" dirty="0" err="1" smtClean="0"/>
              <a:t>outcomes</a:t>
            </a:r>
            <a:r>
              <a:rPr lang="pt-BR" sz="2000" dirty="0" smtClean="0"/>
              <a:t>) </a:t>
            </a:r>
            <a:r>
              <a:rPr lang="pt-BR" sz="2000" dirty="0"/>
              <a:t>institucionais </a:t>
            </a:r>
            <a:r>
              <a:rPr lang="pt-BR" sz="2000" dirty="0"/>
              <a:t>globais de aprendizado relacionados a competências </a:t>
            </a:r>
            <a:r>
              <a:rPr lang="pt-BR" sz="2000" dirty="0" smtClean="0"/>
              <a:t>internacionais</a:t>
            </a:r>
            <a:endParaRPr lang="pt-BR" sz="2000" dirty="0"/>
          </a:p>
          <a:p>
            <a:r>
              <a:rPr lang="pt-BR" sz="2000" dirty="0"/>
              <a:t>Em geral, o resultado de aprendizado oriundo de disciplinas relacionadas às competências internacionais são mais frequentes em programas </a:t>
            </a:r>
            <a:r>
              <a:rPr lang="pt-BR" sz="2000" dirty="0" smtClean="0"/>
              <a:t>profissionalizantes</a:t>
            </a:r>
            <a:endParaRPr lang="pt-BR" sz="2000" dirty="0"/>
          </a:p>
          <a:p>
            <a:r>
              <a:rPr lang="pt-BR" sz="2000" b="1" dirty="0"/>
              <a:t>Resultados regionais:</a:t>
            </a:r>
          </a:p>
          <a:p>
            <a:pPr lvl="1"/>
            <a:r>
              <a:rPr lang="pt-BR" sz="2000" dirty="0"/>
              <a:t>América do Norte aparece em primeiro como tendo identificado resultados de aprendizado específicos a fatores internacionais (46%), seguida por Ásia e Pacífico (45%).</a:t>
            </a:r>
          </a:p>
          <a:p>
            <a:pPr lvl="1"/>
            <a:r>
              <a:rPr lang="pt-BR" sz="2000" dirty="0"/>
              <a:t>Entrevistados na Europa (36%) e no Oriente Média (35%) foram os menos propensos a confirmar este tipo de resultado. </a:t>
            </a:r>
            <a:r>
              <a:rPr lang="pt-BR" sz="2000" dirty="0"/>
              <a:t>Nestas duas regiões, assim como na África, o maior número de entrevistados indicou que tal resultado de aprendizado ainda está em </a:t>
            </a:r>
            <a:r>
              <a:rPr lang="pt-BR" sz="2000" dirty="0" smtClean="0"/>
              <a:t>desenvolvimento</a:t>
            </a:r>
            <a:endParaRPr lang="pt-BR" sz="20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Programas de Duplo Diploma ou de Diploma Conjunto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3795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3797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A99EAF0-080D-2842-9424-7451E63C9060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32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379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3800" name="Content Placeholder 2"/>
          <p:cNvSpPr txBox="1">
            <a:spLocks/>
          </p:cNvSpPr>
          <p:nvPr/>
        </p:nvSpPr>
        <p:spPr bwMode="auto">
          <a:xfrm>
            <a:off x="1195388" y="1387475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2000" dirty="0"/>
              <a:t>Em todos os níveis de graduação, há uma alta porcentagem de entrevistados cujas instituições oferecem algum programa de duplo diploma ou de diploma </a:t>
            </a:r>
            <a:r>
              <a:rPr lang="pt-BR" sz="2000" dirty="0" smtClean="0"/>
              <a:t>conjunto</a:t>
            </a:r>
            <a:endParaRPr lang="pt-BR" sz="2000" dirty="0"/>
          </a:p>
          <a:p>
            <a:r>
              <a:rPr lang="pt-BR" sz="2000" dirty="0"/>
              <a:t>Nos últimos 3 anos, o maior crescimento destes tipos de programas ocorreu em áreas profissionais, tais como medicina, engenharias, administração ou educação.</a:t>
            </a:r>
          </a:p>
          <a:p>
            <a:r>
              <a:rPr lang="pt-BR" sz="2000" dirty="0" smtClean="0"/>
              <a:t>A </a:t>
            </a:r>
            <a:r>
              <a:rPr lang="pt-BR" sz="2000" dirty="0"/>
              <a:t>maioria dos entrevistados </a:t>
            </a:r>
            <a:r>
              <a:rPr lang="pt-BR" sz="2000" dirty="0" smtClean="0"/>
              <a:t>respondeu </a:t>
            </a:r>
            <a:r>
              <a:rPr lang="pt-BR" sz="2000" dirty="0"/>
              <a:t>não </a:t>
            </a:r>
            <a:r>
              <a:rPr lang="pt-BR" sz="2000" dirty="0" smtClean="0"/>
              <a:t>estar </a:t>
            </a:r>
            <a:r>
              <a:rPr lang="pt-BR" sz="2000" dirty="0"/>
              <a:t>envolvidos em outros tipos de provisão de cursos no </a:t>
            </a:r>
            <a:r>
              <a:rPr lang="pt-BR" sz="2000" dirty="0" smtClean="0"/>
              <a:t>exterior</a:t>
            </a:r>
            <a:endParaRPr lang="pt-BR" sz="2000" dirty="0"/>
          </a:p>
          <a:p>
            <a:r>
              <a:rPr lang="pt-BR" sz="2000" dirty="0"/>
              <a:t>Pouco mais de 50% dos entrevistados confirmam oferecer cursos à distância ou on-line. </a:t>
            </a:r>
            <a:r>
              <a:rPr lang="pt-BR" sz="2000" dirty="0"/>
              <a:t>Destes que oferecem, a oferta ocorre tanto no nível de graduação quanto de </a:t>
            </a:r>
            <a:r>
              <a:rPr lang="pt-BR" sz="2000" dirty="0" smtClean="0"/>
              <a:t>mestrado</a:t>
            </a:r>
            <a:endParaRPr lang="pt-BR" sz="2000" dirty="0"/>
          </a:p>
          <a:p>
            <a:r>
              <a:rPr lang="pt-BR" sz="2000" dirty="0"/>
              <a:t>A localização geográfica da maioria dos estudantes matriculados à distância ou on-line é altamente variada, mas a maioria vem da Ásia e Pacífico, ficando a Europa em segundo.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Estudos de línguas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5ECC706-B021-CB48-A30D-464936FC59FD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33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387475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1pPr>
            <a:lvl2pPr marL="627063" lvl="1" indent="-285750" defTabSz="45720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BR" sz="2400" smtClean="0"/>
              <a:t>Os cursos de línguas que crescem mais rapidamente em número de alunos matriculados são: inglês, espanhol e chinês.</a:t>
            </a:r>
            <a:endParaRPr lang="pt-BR" sz="240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187624" y="2564904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dirty="0">
                <a:solidFill>
                  <a:srgbClr val="376092"/>
                </a:solidFill>
                <a:latin typeface="Calibri" charset="0"/>
              </a:rPr>
              <a:t>Avaliar o que? Necessidade de ter uma estratégia para a </a:t>
            </a:r>
            <a:r>
              <a:rPr lang="pt-BR" dirty="0" smtClean="0">
                <a:solidFill>
                  <a:srgbClr val="376092"/>
                </a:solidFill>
                <a:latin typeface="Calibri" charset="0"/>
              </a:rPr>
              <a:t>internacionalização</a:t>
            </a:r>
            <a:endParaRPr lang="pt-BR" dirty="0">
              <a:solidFill>
                <a:srgbClr val="376092"/>
              </a:solidFill>
              <a:latin typeface="Calibri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5363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F528479-BE56-574E-A56E-9225936C26F2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34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536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</p:spTree>
    <p:extLst>
      <p:ext uri="{BB962C8B-B14F-4D97-AF65-F5344CB8AC3E}">
        <p14:creationId xmlns:p14="http://schemas.microsoft.com/office/powerpoint/2010/main" val="288162900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dirty="0" smtClean="0">
                <a:solidFill>
                  <a:srgbClr val="376092"/>
                </a:solidFill>
                <a:cs typeface="+mj-cs"/>
              </a:rPr>
              <a:t>Estratégia – UNESP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5843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5845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9E4190C-1690-DA4B-AB71-BD4015B725F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35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584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115616" y="1124744"/>
            <a:ext cx="763284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pt-BR"/>
            </a:defPPr>
            <a:lvl1pPr eaLnBrk="0" hangingPunct="0">
              <a:defRPr sz="4400">
                <a:solidFill>
                  <a:srgbClr val="376092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defRPr sz="2400"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pt-BR" sz="3600"/>
              <a:t>Workshops - Internacionalização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403648" y="4509120"/>
            <a:ext cx="7666037" cy="21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pt-BR" sz="2400" i="1" smtClean="0">
                <a:solidFill>
                  <a:srgbClr val="1F5FA0"/>
                </a:solidFill>
              </a:rPr>
              <a:t>Internacionalização na UNESP é um processo transformador que integra a dimensão internacional na política institucional com o objetivo de desenvolver competências, atitudes e valores na busca da excelência acadêmica</a:t>
            </a:r>
            <a:endParaRPr lang="pt-BR" sz="2400" i="1">
              <a:solidFill>
                <a:srgbClr val="1F5FA0"/>
              </a:solidFill>
            </a:endParaRPr>
          </a:p>
        </p:txBody>
      </p:sp>
      <p:pic>
        <p:nvPicPr>
          <p:cNvPr id="11" name="Picture 10" descr="IMG_4462.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57375">
            <a:off x="727644" y="1974659"/>
            <a:ext cx="2459037" cy="1639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IMG_4472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47149">
            <a:off x="5725094" y="2401697"/>
            <a:ext cx="2459037" cy="1639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IMG_4483.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302426" y="2218340"/>
            <a:ext cx="2197100" cy="1465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IMG_450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27173">
            <a:off x="2459606" y="2411222"/>
            <a:ext cx="2427288" cy="1619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IMG_4471.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81014">
            <a:off x="3756594" y="1996884"/>
            <a:ext cx="2457450" cy="1639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264219" y="4005436"/>
            <a:ext cx="3476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pt-BR"/>
            </a:defPPr>
            <a:lvl1pPr eaLnBrk="0" hangingPunct="0">
              <a:defRPr sz="3600">
                <a:solidFill>
                  <a:srgbClr val="376092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defRPr sz="2400"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pt-BR"/>
              <a:t>Definição:</a:t>
            </a:r>
          </a:p>
        </p:txBody>
      </p:sp>
    </p:spTree>
    <p:extLst>
      <p:ext uri="{BB962C8B-B14F-4D97-AF65-F5344CB8AC3E}">
        <p14:creationId xmlns:p14="http://schemas.microsoft.com/office/powerpoint/2010/main" val="3094598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Workshop de internacionalização “SWOT”</a:t>
            </a:r>
            <a:endParaRPr lang="pt-BR" sz="4000" dirty="0" smtClean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5843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5845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9E4190C-1690-DA4B-AB71-BD4015B725F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36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584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60971" y="1484561"/>
            <a:ext cx="4175125" cy="23764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pt-BR" b="1" dirty="0">
                <a:solidFill>
                  <a:srgbClr val="376092"/>
                </a:solidFill>
              </a:rPr>
              <a:t>Pontos Fortes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Massa crítica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 err="1">
                <a:solidFill>
                  <a:srgbClr val="376092"/>
                </a:solidFill>
              </a:rPr>
              <a:t>Multicampi</a:t>
            </a:r>
            <a:r>
              <a:rPr lang="pt-BR" dirty="0">
                <a:solidFill>
                  <a:srgbClr val="376092"/>
                </a:solidFill>
              </a:rPr>
              <a:t>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Versatilidade do pesquisador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Corpo docente bem formado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Crescimento Unesp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148064" y="1484561"/>
            <a:ext cx="4030663" cy="23764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pt-BR" b="1" dirty="0">
                <a:solidFill>
                  <a:srgbClr val="376092"/>
                </a:solidFill>
              </a:rPr>
              <a:t>Pontos fracos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Falta de cursos de português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Políticas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Comunicação visual em Português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Diretrizes (atividades de internacionalização)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Dificuldade para atrair talentos estrangeiros 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260971" y="4437335"/>
            <a:ext cx="4175125" cy="22320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pt-BR" b="1" dirty="0">
                <a:solidFill>
                  <a:srgbClr val="376092"/>
                </a:solidFill>
              </a:rPr>
              <a:t>Oportunidades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Brasil - liderança internacional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Multiculturalismo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Hospitalidade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Ciência sem Fronteiras colocou o Brasil no cenário internacional 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148064" y="4437335"/>
            <a:ext cx="3995935" cy="22320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pt-BR" b="1" dirty="0">
                <a:solidFill>
                  <a:srgbClr val="376092"/>
                </a:solidFill>
              </a:rPr>
              <a:t>Ameaças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Burocracia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Segurança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Custo de vida </a:t>
            </a:r>
          </a:p>
          <a:p>
            <a:pPr marL="342900" indent="-342900"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solidFill>
                  <a:srgbClr val="376092"/>
                </a:solidFill>
              </a:rPr>
              <a:t>Baixo conhecimento em línguas estrangeiras</a:t>
            </a:r>
          </a:p>
        </p:txBody>
      </p:sp>
    </p:spTree>
    <p:extLst>
      <p:ext uri="{BB962C8B-B14F-4D97-AF65-F5344CB8AC3E}">
        <p14:creationId xmlns:p14="http://schemas.microsoft.com/office/powerpoint/2010/main" val="211743709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>
                <a:solidFill>
                  <a:srgbClr val="376092"/>
                </a:solidFill>
                <a:cs typeface="+mj-cs"/>
              </a:rPr>
              <a:t>Ações PDI – Programa </a:t>
            </a:r>
            <a:r>
              <a:rPr lang="pt-BR" sz="4000" dirty="0" smtClean="0">
                <a:solidFill>
                  <a:srgbClr val="376092"/>
                </a:solidFill>
                <a:cs typeface="+mj-cs"/>
              </a:rPr>
              <a:t>14</a:t>
            </a:r>
            <a:endParaRPr lang="pt-BR" sz="40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D5C64F-D7C2-464F-9DB1-58C157105D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37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145058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Font typeface="+mj-lt"/>
              <a:buAutoNum type="arabicPeriod"/>
            </a:pPr>
            <a:r>
              <a:rPr lang="pt-BR" sz="2200" dirty="0" smtClean="0">
                <a:solidFill>
                  <a:srgbClr val="376092"/>
                </a:solidFill>
              </a:rPr>
              <a:t>Ampliar e fortalecer a mobilidade de discentes	</a:t>
            </a:r>
          </a:p>
          <a:p>
            <a:pPr eaLnBrk="1" hangingPunct="1">
              <a:spcBef>
                <a:spcPts val="300"/>
              </a:spcBef>
              <a:buFont typeface="+mj-lt"/>
              <a:buAutoNum type="arabicPeriod"/>
            </a:pPr>
            <a:r>
              <a:rPr lang="pt-BR" sz="2200" dirty="0" smtClean="0">
                <a:solidFill>
                  <a:srgbClr val="376092"/>
                </a:solidFill>
              </a:rPr>
              <a:t>Ampliar e fortalecer a mobilidade de docentes/pesquisadores e pós-</a:t>
            </a:r>
            <a:r>
              <a:rPr lang="pt-BR" sz="2200" dirty="0" err="1" smtClean="0">
                <a:solidFill>
                  <a:srgbClr val="376092"/>
                </a:solidFill>
              </a:rPr>
              <a:t>docs</a:t>
            </a:r>
            <a:r>
              <a:rPr lang="pt-BR" sz="2200" dirty="0" smtClean="0">
                <a:solidFill>
                  <a:srgbClr val="376092"/>
                </a:solidFill>
              </a:rPr>
              <a:t>	</a:t>
            </a:r>
          </a:p>
          <a:p>
            <a:pPr eaLnBrk="1" hangingPunct="1">
              <a:spcBef>
                <a:spcPts val="300"/>
              </a:spcBef>
              <a:buFont typeface="+mj-lt"/>
              <a:buAutoNum type="arabicPeriod"/>
            </a:pPr>
            <a:r>
              <a:rPr lang="pt-BR" sz="2200" dirty="0" smtClean="0">
                <a:solidFill>
                  <a:srgbClr val="376092"/>
                </a:solidFill>
              </a:rPr>
              <a:t>Promover a cooperação Internacional	</a:t>
            </a:r>
          </a:p>
          <a:p>
            <a:pPr eaLnBrk="1" hangingPunct="1">
              <a:spcBef>
                <a:spcPts val="300"/>
              </a:spcBef>
              <a:buFont typeface="+mj-lt"/>
              <a:buAutoNum type="arabicPeriod"/>
            </a:pPr>
            <a:r>
              <a:rPr lang="pt-BR" sz="2200" dirty="0" smtClean="0">
                <a:solidFill>
                  <a:srgbClr val="376092"/>
                </a:solidFill>
              </a:rPr>
              <a:t>Ampliar e melhorar a </a:t>
            </a:r>
            <a:r>
              <a:rPr lang="pt-BR" sz="2200" dirty="0" err="1" smtClean="0">
                <a:solidFill>
                  <a:srgbClr val="376092"/>
                </a:solidFill>
              </a:rPr>
              <a:t>Infra-estrutura</a:t>
            </a:r>
            <a:r>
              <a:rPr lang="pt-BR" sz="2200" dirty="0" smtClean="0">
                <a:solidFill>
                  <a:srgbClr val="376092"/>
                </a:solidFill>
              </a:rPr>
              <a:t> física, acadêmica e de recursos humanos relacionados à internacionalização</a:t>
            </a:r>
          </a:p>
          <a:p>
            <a:pPr eaLnBrk="1" hangingPunct="1">
              <a:spcBef>
                <a:spcPts val="300"/>
              </a:spcBef>
              <a:buFont typeface="+mj-lt"/>
              <a:buAutoNum type="arabicPeriod"/>
            </a:pPr>
            <a:r>
              <a:rPr lang="pt-BR" sz="2200" dirty="0" smtClean="0">
                <a:solidFill>
                  <a:srgbClr val="376092"/>
                </a:solidFill>
              </a:rPr>
              <a:t>Fortalecer a </a:t>
            </a:r>
            <a:r>
              <a:rPr lang="pt-BR" sz="2200" dirty="0" err="1" smtClean="0">
                <a:solidFill>
                  <a:srgbClr val="376092"/>
                </a:solidFill>
              </a:rPr>
              <a:t>inter</a:t>
            </a:r>
            <a:r>
              <a:rPr lang="pt-BR" sz="2200" dirty="0" smtClean="0">
                <a:solidFill>
                  <a:srgbClr val="376092"/>
                </a:solidFill>
              </a:rPr>
              <a:t> e </a:t>
            </a:r>
            <a:r>
              <a:rPr lang="pt-BR" sz="2200" dirty="0" err="1" smtClean="0">
                <a:solidFill>
                  <a:srgbClr val="376092"/>
                </a:solidFill>
              </a:rPr>
              <a:t>multiculturalidade</a:t>
            </a:r>
            <a:r>
              <a:rPr lang="pt-BR" sz="2200" dirty="0" smtClean="0">
                <a:solidFill>
                  <a:srgbClr val="376092"/>
                </a:solidFill>
              </a:rPr>
              <a:t> (equivalente à ambiência)	</a:t>
            </a:r>
          </a:p>
          <a:p>
            <a:pPr eaLnBrk="1" hangingPunct="1">
              <a:spcBef>
                <a:spcPts val="300"/>
              </a:spcBef>
              <a:buFont typeface="+mj-lt"/>
              <a:buAutoNum type="arabicPeriod"/>
            </a:pPr>
            <a:r>
              <a:rPr lang="pt-BR" sz="2200" dirty="0" smtClean="0">
                <a:solidFill>
                  <a:srgbClr val="376092"/>
                </a:solidFill>
              </a:rPr>
              <a:t>Padronizar e desburocratizar procedimentos e normas para institucionalização da internacionalização da UNESP</a:t>
            </a:r>
          </a:p>
          <a:p>
            <a:pPr eaLnBrk="1" hangingPunct="1">
              <a:spcBef>
                <a:spcPts val="300"/>
              </a:spcBef>
              <a:buFont typeface="+mj-lt"/>
              <a:buAutoNum type="arabicPeriod"/>
            </a:pPr>
            <a:r>
              <a:rPr lang="pt-BR" sz="2200" dirty="0" smtClean="0">
                <a:solidFill>
                  <a:srgbClr val="376092"/>
                </a:solidFill>
              </a:rPr>
              <a:t>Divulgar a UNESP internacionalmente	</a:t>
            </a:r>
          </a:p>
          <a:p>
            <a:pPr eaLnBrk="1" hangingPunct="1">
              <a:spcBef>
                <a:spcPts val="300"/>
              </a:spcBef>
              <a:buFont typeface="+mj-lt"/>
              <a:buAutoNum type="arabicPeriod"/>
            </a:pPr>
            <a:r>
              <a:rPr lang="pt-BR" sz="2200" dirty="0" smtClean="0">
                <a:solidFill>
                  <a:srgbClr val="376092"/>
                </a:solidFill>
              </a:rPr>
              <a:t>Prospectar as atividades de Internacionalização</a:t>
            </a:r>
            <a:endParaRPr lang="pt-BR" sz="2200" dirty="0">
              <a:solidFill>
                <a:srgbClr val="37609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7464" y="5930116"/>
            <a:ext cx="6640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err="1" smtClean="0">
                <a:solidFill>
                  <a:srgbClr val="376092"/>
                </a:solidFill>
              </a:rPr>
              <a:t>R</a:t>
            </a:r>
            <a:r>
              <a:rPr lang="pt-BR" sz="2800" b="1" dirty="0" smtClean="0">
                <a:solidFill>
                  <a:srgbClr val="376092"/>
                </a:solidFill>
              </a:rPr>
              <a:t>$ 7,3 Mi + </a:t>
            </a:r>
            <a:r>
              <a:rPr lang="pt-BR" sz="2800" b="1" dirty="0" err="1">
                <a:solidFill>
                  <a:srgbClr val="376092"/>
                </a:solidFill>
              </a:rPr>
              <a:t>R</a:t>
            </a:r>
            <a:r>
              <a:rPr lang="pt-BR" sz="2800" b="1" dirty="0">
                <a:solidFill>
                  <a:srgbClr val="376092"/>
                </a:solidFill>
              </a:rPr>
              <a:t>$ 80 Mi captação externa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7210259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187624" y="2564904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dirty="0">
                <a:solidFill>
                  <a:srgbClr val="376092"/>
                </a:solidFill>
                <a:latin typeface="Calibri" charset="0"/>
              </a:rPr>
              <a:t>Indicadores de Internacionalização do </a:t>
            </a:r>
            <a:r>
              <a:rPr lang="pt-BR" dirty="0" smtClean="0">
                <a:solidFill>
                  <a:srgbClr val="376092"/>
                </a:solidFill>
                <a:latin typeface="Calibri" charset="0"/>
              </a:rPr>
              <a:t>CHE – Utiliza</a:t>
            </a:r>
            <a:r>
              <a:rPr lang="pt-BR" dirty="0" smtClean="0">
                <a:solidFill>
                  <a:srgbClr val="376092"/>
                </a:solidFill>
                <a:latin typeface="Calibri" charset="0"/>
              </a:rPr>
              <a:t>ção na UNESP</a:t>
            </a:r>
            <a:endParaRPr lang="pt-BR" dirty="0" smtClean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5363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F528479-BE56-574E-A56E-9225936C26F2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38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536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</p:spTree>
    <p:extLst>
      <p:ext uri="{BB962C8B-B14F-4D97-AF65-F5344CB8AC3E}">
        <p14:creationId xmlns:p14="http://schemas.microsoft.com/office/powerpoint/2010/main" val="288162900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dirty="0" smtClean="0">
                <a:solidFill>
                  <a:srgbClr val="376092"/>
                </a:solidFill>
                <a:cs typeface="+mj-cs"/>
              </a:rPr>
              <a:t>Indicadores de Internacionalização</a:t>
            </a:r>
            <a:endParaRPr lang="pt-BR" sz="4000" dirty="0" smtClean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5843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5845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BDB1A14-5313-3F4B-94DB-C65369D36C44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39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584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Content Placeholder 2"/>
          <p:cNvSpPr txBox="1">
            <a:spLocks/>
          </p:cNvSpPr>
          <p:nvPr/>
        </p:nvSpPr>
        <p:spPr bwMode="auto">
          <a:xfrm>
            <a:off x="5004048" y="1577106"/>
            <a:ext cx="377482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sz="2800" dirty="0" smtClean="0">
                <a:solidFill>
                  <a:srgbClr val="376092"/>
                </a:solidFill>
                <a:latin typeface="Calibri" charset="0"/>
              </a:rPr>
              <a:t>Com a estrat</a:t>
            </a:r>
            <a:r>
              <a:rPr lang="pt-BR" sz="2800" dirty="0" smtClean="0">
                <a:solidFill>
                  <a:srgbClr val="376092"/>
                </a:solidFill>
                <a:latin typeface="Calibri" charset="0"/>
              </a:rPr>
              <a:t>é</a:t>
            </a:r>
            <a:r>
              <a:rPr lang="pt-BR" sz="2800" dirty="0" smtClean="0">
                <a:solidFill>
                  <a:srgbClr val="376092"/>
                </a:solidFill>
                <a:latin typeface="Calibri" charset="0"/>
              </a:rPr>
              <a:t>gia definida e as ações estabelecidas se pôde passar a definição dos indicadores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sz="2800" dirty="0" smtClean="0">
                <a:solidFill>
                  <a:srgbClr val="376092"/>
                </a:solidFill>
                <a:latin typeface="Calibri" charset="0"/>
              </a:rPr>
              <a:t>Utilização de estudo realizado para a Conferência de Reitores da Alemanha </a:t>
            </a:r>
            <a:endParaRPr lang="pt-BR" sz="2800" dirty="0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412775"/>
            <a:ext cx="3456384" cy="491977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238696" y="1988840"/>
            <a:ext cx="7797800" cy="2736304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dirty="0">
                <a:solidFill>
                  <a:srgbClr val="376092"/>
                </a:solidFill>
                <a:latin typeface="Calibri" charset="0"/>
              </a:rPr>
              <a:t>A situação da internacionalização da Educação Superior no </a:t>
            </a:r>
            <a:r>
              <a:rPr lang="pt-BR" dirty="0" smtClean="0">
                <a:solidFill>
                  <a:srgbClr val="376092"/>
                </a:solidFill>
                <a:latin typeface="Calibri" charset="0"/>
              </a:rPr>
              <a:t>Mundo e uma </a:t>
            </a:r>
            <a:r>
              <a:rPr lang="pt-BR" dirty="0">
                <a:solidFill>
                  <a:srgbClr val="376092"/>
                </a:solidFill>
                <a:latin typeface="Calibri" charset="0"/>
              </a:rPr>
              <a:t>comparação com a </a:t>
            </a:r>
            <a:r>
              <a:rPr lang="pt-BR" dirty="0" smtClean="0">
                <a:solidFill>
                  <a:srgbClr val="376092"/>
                </a:solidFill>
                <a:latin typeface="Calibri" charset="0"/>
              </a:rPr>
              <a:t>ABRUEM</a:t>
            </a:r>
            <a:endParaRPr lang="pt-BR" dirty="0" smtClean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5363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F528479-BE56-574E-A56E-9225936C26F2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4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536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</p:spTree>
    <p:extLst>
      <p:ext uri="{BB962C8B-B14F-4D97-AF65-F5344CB8AC3E}">
        <p14:creationId xmlns:p14="http://schemas.microsoft.com/office/powerpoint/2010/main" val="117232871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 smtClean="0">
                <a:solidFill>
                  <a:srgbClr val="376092"/>
                </a:solidFill>
                <a:cs typeface="+mj-cs"/>
              </a:rPr>
              <a:t>Indicadores Gerais do Programa 14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D5C64F-D7C2-464F-9DB1-58C157105D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40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145058"/>
            <a:ext cx="7583487" cy="530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ts val="0"/>
              </a:spcBef>
            </a:pPr>
            <a:r>
              <a:rPr lang="pt-BR" sz="2000" dirty="0">
                <a:solidFill>
                  <a:srgbClr val="376092"/>
                </a:solidFill>
              </a:rPr>
              <a:t>1. </a:t>
            </a:r>
            <a:r>
              <a:rPr lang="pt-BR" sz="2000" u="sng" dirty="0">
                <a:solidFill>
                  <a:srgbClr val="376092"/>
                </a:solidFill>
              </a:rPr>
              <a:t>Recursos captados no exterior </a:t>
            </a:r>
            <a:r>
              <a:rPr lang="pt-BR" sz="2000" dirty="0">
                <a:solidFill>
                  <a:srgbClr val="376092"/>
                </a:solidFill>
              </a:rPr>
              <a:t>= %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pt-BR" sz="2000" dirty="0">
                <a:solidFill>
                  <a:srgbClr val="376092"/>
                </a:solidFill>
              </a:rPr>
              <a:t>                </a:t>
            </a:r>
            <a:r>
              <a:rPr lang="pt-BR" sz="2000" dirty="0" smtClean="0">
                <a:solidFill>
                  <a:srgbClr val="376092"/>
                </a:solidFill>
              </a:rPr>
              <a:t>Recurso PDI 14</a:t>
            </a:r>
            <a:endParaRPr lang="pt-BR" sz="2000" dirty="0">
              <a:solidFill>
                <a:srgbClr val="376092"/>
              </a:solidFill>
            </a:endParaRPr>
          </a:p>
          <a:p>
            <a:pPr marL="0" indent="0" eaLnBrk="1" hangingPunct="1">
              <a:spcBef>
                <a:spcPts val="600"/>
              </a:spcBef>
            </a:pPr>
            <a:r>
              <a:rPr lang="pt-BR" sz="2000" dirty="0">
                <a:solidFill>
                  <a:srgbClr val="376092"/>
                </a:solidFill>
              </a:rPr>
              <a:t>2. </a:t>
            </a:r>
            <a:r>
              <a:rPr lang="pt-BR" sz="2000" u="sng" dirty="0">
                <a:solidFill>
                  <a:srgbClr val="376092"/>
                </a:solidFill>
              </a:rPr>
              <a:t>Nº projetos de pesquisa com colaboração internacional </a:t>
            </a:r>
            <a:r>
              <a:rPr lang="pt-BR" sz="2000" dirty="0">
                <a:solidFill>
                  <a:srgbClr val="376092"/>
                </a:solidFill>
              </a:rPr>
              <a:t>= %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pt-BR" sz="2000" dirty="0">
                <a:solidFill>
                  <a:srgbClr val="376092"/>
                </a:solidFill>
              </a:rPr>
              <a:t>                                Recurso PDI 14</a:t>
            </a:r>
          </a:p>
          <a:p>
            <a:pPr marL="0" indent="0" eaLnBrk="1" hangingPunct="1">
              <a:spcBef>
                <a:spcPts val="6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3</a:t>
            </a:r>
            <a:r>
              <a:rPr lang="pt-BR" sz="2000" u="sng" dirty="0">
                <a:solidFill>
                  <a:srgbClr val="376092"/>
                </a:solidFill>
              </a:rPr>
              <a:t>. </a:t>
            </a:r>
            <a:r>
              <a:rPr lang="pt-BR" sz="2000" u="sng" dirty="0">
                <a:solidFill>
                  <a:srgbClr val="376092"/>
                </a:solidFill>
              </a:rPr>
              <a:t>                        Captação </a:t>
            </a:r>
            <a:r>
              <a:rPr lang="pt-BR" sz="2000" u="sng" dirty="0">
                <a:solidFill>
                  <a:srgbClr val="376092"/>
                </a:solidFill>
              </a:rPr>
              <a:t>no exterior          </a:t>
            </a:r>
            <a:r>
              <a:rPr lang="pt-BR" sz="2000" u="sng" dirty="0">
                <a:solidFill>
                  <a:srgbClr val="376092"/>
                </a:solidFill>
              </a:rPr>
              <a:t>                     </a:t>
            </a:r>
            <a:r>
              <a:rPr lang="pt-BR" sz="2000" dirty="0">
                <a:solidFill>
                  <a:srgbClr val="376092"/>
                </a:solidFill>
              </a:rPr>
              <a:t>= %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pt-BR" sz="2000" dirty="0">
                <a:solidFill>
                  <a:srgbClr val="376092"/>
                </a:solidFill>
              </a:rPr>
              <a:t>    </a:t>
            </a:r>
            <a:r>
              <a:rPr lang="pt-BR" sz="2000" dirty="0" smtClean="0">
                <a:solidFill>
                  <a:srgbClr val="376092"/>
                </a:solidFill>
              </a:rPr>
              <a:t>Nº </a:t>
            </a:r>
            <a:r>
              <a:rPr lang="pt-BR" sz="2000" dirty="0">
                <a:solidFill>
                  <a:srgbClr val="376092"/>
                </a:solidFill>
              </a:rPr>
              <a:t>projetos de pesquisa com colaboração </a:t>
            </a:r>
            <a:r>
              <a:rPr lang="pt-BR" sz="2000" dirty="0" smtClean="0">
                <a:solidFill>
                  <a:srgbClr val="376092"/>
                </a:solidFill>
              </a:rPr>
              <a:t>internacional</a:t>
            </a:r>
            <a:endParaRPr lang="pt-BR" sz="2000" dirty="0">
              <a:solidFill>
                <a:srgbClr val="376092"/>
              </a:solidFill>
            </a:endParaRPr>
          </a:p>
          <a:p>
            <a:pPr marL="0" indent="0" eaLnBrk="1" hangingPunct="1">
              <a:spcBef>
                <a:spcPts val="600"/>
              </a:spcBef>
            </a:pPr>
            <a:r>
              <a:rPr lang="pt-BR" sz="2000" dirty="0">
                <a:solidFill>
                  <a:srgbClr val="376092"/>
                </a:solidFill>
              </a:rPr>
              <a:t>4. </a:t>
            </a:r>
            <a:r>
              <a:rPr lang="pt-BR" sz="2000" u="sng" dirty="0">
                <a:solidFill>
                  <a:srgbClr val="376092"/>
                </a:solidFill>
              </a:rPr>
              <a:t>Nº projetos de pesquisa com colaboração internacional</a:t>
            </a:r>
            <a:r>
              <a:rPr lang="pt-BR" sz="2000" dirty="0">
                <a:solidFill>
                  <a:srgbClr val="376092"/>
                </a:solidFill>
              </a:rPr>
              <a:t> = %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pt-BR" sz="2000" dirty="0">
                <a:solidFill>
                  <a:srgbClr val="376092"/>
                </a:solidFill>
              </a:rPr>
              <a:t>         </a:t>
            </a:r>
            <a:r>
              <a:rPr lang="pt-BR" sz="2000" dirty="0" smtClean="0">
                <a:solidFill>
                  <a:srgbClr val="376092"/>
                </a:solidFill>
              </a:rPr>
              <a:t>                      Nº </a:t>
            </a:r>
            <a:r>
              <a:rPr lang="pt-BR" sz="2000" dirty="0">
                <a:solidFill>
                  <a:srgbClr val="376092"/>
                </a:solidFill>
              </a:rPr>
              <a:t>Convênios </a:t>
            </a:r>
            <a:r>
              <a:rPr lang="pt-BR" sz="2000" dirty="0" smtClean="0">
                <a:solidFill>
                  <a:srgbClr val="376092"/>
                </a:solidFill>
              </a:rPr>
              <a:t>assinados</a:t>
            </a:r>
            <a:endParaRPr lang="pt-BR" sz="2000" dirty="0">
              <a:solidFill>
                <a:srgbClr val="376092"/>
              </a:solidFill>
            </a:endParaRPr>
          </a:p>
          <a:p>
            <a:pPr marL="0" indent="0" eaLnBrk="1" hangingPunct="1">
              <a:spcBef>
                <a:spcPts val="600"/>
              </a:spcBef>
            </a:pPr>
            <a:r>
              <a:rPr lang="pt-BR" sz="2000" dirty="0">
                <a:solidFill>
                  <a:srgbClr val="376092"/>
                </a:solidFill>
              </a:rPr>
              <a:t>5. </a:t>
            </a:r>
            <a:r>
              <a:rPr lang="pt-BR" sz="2000" u="sng" dirty="0">
                <a:solidFill>
                  <a:srgbClr val="376092"/>
                </a:solidFill>
              </a:rPr>
              <a:t>Nº docentes Unesp em projetos internacionais</a:t>
            </a:r>
            <a:r>
              <a:rPr lang="pt-BR" sz="2000" dirty="0">
                <a:solidFill>
                  <a:srgbClr val="376092"/>
                </a:solidFill>
              </a:rPr>
              <a:t> </a:t>
            </a:r>
            <a:r>
              <a:rPr lang="pt-BR" sz="2000" dirty="0" smtClean="0">
                <a:solidFill>
                  <a:srgbClr val="376092"/>
                </a:solidFill>
              </a:rPr>
              <a:t> = </a:t>
            </a:r>
            <a:r>
              <a:rPr lang="pt-BR" sz="2000" dirty="0">
                <a:solidFill>
                  <a:srgbClr val="376092"/>
                </a:solidFill>
              </a:rPr>
              <a:t>%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pt-BR" sz="2000" dirty="0">
                <a:solidFill>
                  <a:srgbClr val="376092"/>
                </a:solidFill>
              </a:rPr>
              <a:t>         </a:t>
            </a:r>
            <a:r>
              <a:rPr lang="pt-BR" sz="2000" dirty="0" smtClean="0">
                <a:solidFill>
                  <a:srgbClr val="376092"/>
                </a:solidFill>
              </a:rPr>
              <a:t>                     Nº </a:t>
            </a:r>
            <a:r>
              <a:rPr lang="pt-BR" sz="2000" dirty="0">
                <a:solidFill>
                  <a:srgbClr val="376092"/>
                </a:solidFill>
              </a:rPr>
              <a:t>docentes Unesp 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pt-BR" sz="1800" i="1" dirty="0" err="1">
                <a:solidFill>
                  <a:srgbClr val="376092"/>
                </a:solidFill>
              </a:rPr>
              <a:t>Obs</a:t>
            </a:r>
            <a:r>
              <a:rPr lang="pt-BR" sz="1800" i="1" dirty="0">
                <a:solidFill>
                  <a:srgbClr val="376092"/>
                </a:solidFill>
              </a:rPr>
              <a:t>: Diferenciar denominador Docentes em geral e Docentes da </a:t>
            </a:r>
            <a:r>
              <a:rPr lang="pt-BR" sz="1800" i="1" dirty="0" smtClean="0">
                <a:solidFill>
                  <a:srgbClr val="376092"/>
                </a:solidFill>
              </a:rPr>
              <a:t>Pós</a:t>
            </a:r>
            <a:endParaRPr lang="pt-BR" sz="2000" i="1" dirty="0">
              <a:solidFill>
                <a:srgbClr val="376092"/>
              </a:solidFill>
            </a:endParaRPr>
          </a:p>
          <a:p>
            <a:pPr marL="0" indent="0" eaLnBrk="1" hangingPunct="1">
              <a:spcBef>
                <a:spcPts val="600"/>
              </a:spcBef>
            </a:pPr>
            <a:r>
              <a:rPr lang="pt-BR" sz="2000" dirty="0">
                <a:solidFill>
                  <a:srgbClr val="376092"/>
                </a:solidFill>
              </a:rPr>
              <a:t>6</a:t>
            </a:r>
            <a:r>
              <a:rPr lang="pt-BR" sz="2000" u="sng" dirty="0">
                <a:solidFill>
                  <a:srgbClr val="376092"/>
                </a:solidFill>
              </a:rPr>
              <a:t>. </a:t>
            </a:r>
            <a:r>
              <a:rPr lang="pt-BR" sz="2000" u="sng" dirty="0">
                <a:solidFill>
                  <a:srgbClr val="376092"/>
                </a:solidFill>
              </a:rPr>
              <a:t>         Nº </a:t>
            </a:r>
            <a:r>
              <a:rPr lang="pt-BR" sz="2000" u="sng" dirty="0">
                <a:solidFill>
                  <a:srgbClr val="376092"/>
                </a:solidFill>
              </a:rPr>
              <a:t>Convênios assinados </a:t>
            </a:r>
            <a:r>
              <a:rPr lang="pt-BR" sz="2000" u="sng" dirty="0">
                <a:solidFill>
                  <a:srgbClr val="376092"/>
                </a:solidFill>
              </a:rPr>
              <a:t>               </a:t>
            </a:r>
            <a:r>
              <a:rPr lang="pt-BR" sz="2000" dirty="0" smtClean="0">
                <a:solidFill>
                  <a:srgbClr val="376092"/>
                </a:solidFill>
              </a:rPr>
              <a:t>= </a:t>
            </a:r>
            <a:r>
              <a:rPr lang="pt-BR" sz="2000" dirty="0">
                <a:solidFill>
                  <a:srgbClr val="376092"/>
                </a:solidFill>
              </a:rPr>
              <a:t>%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pt-BR" sz="2000" dirty="0">
                <a:solidFill>
                  <a:srgbClr val="376092"/>
                </a:solidFill>
              </a:rPr>
              <a:t>    </a:t>
            </a:r>
            <a:r>
              <a:rPr lang="pt-BR" sz="2000" dirty="0" smtClean="0">
                <a:solidFill>
                  <a:srgbClr val="376092"/>
                </a:solidFill>
              </a:rPr>
              <a:t>Nº </a:t>
            </a:r>
            <a:r>
              <a:rPr lang="pt-BR" sz="2000" dirty="0">
                <a:solidFill>
                  <a:srgbClr val="376092"/>
                </a:solidFill>
              </a:rPr>
              <a:t>Universidades visitadas + </a:t>
            </a:r>
            <a:r>
              <a:rPr lang="pt-BR" sz="2000" dirty="0" smtClean="0">
                <a:solidFill>
                  <a:srgbClr val="376092"/>
                </a:solidFill>
              </a:rPr>
              <a:t>recebidas</a:t>
            </a:r>
            <a:endParaRPr lang="pt-BR" sz="2000" dirty="0">
              <a:solidFill>
                <a:srgbClr val="376092"/>
              </a:solidFill>
            </a:endParaRPr>
          </a:p>
          <a:p>
            <a:pPr marL="0" indent="0" eaLnBrk="1" hangingPunct="1">
              <a:spcBef>
                <a:spcPts val="600"/>
              </a:spcBef>
            </a:pPr>
            <a:r>
              <a:rPr lang="pt-BR" sz="2000" dirty="0">
                <a:solidFill>
                  <a:srgbClr val="376092"/>
                </a:solidFill>
              </a:rPr>
              <a:t>7. </a:t>
            </a:r>
            <a:r>
              <a:rPr lang="pt-BR" sz="2000" u="sng" dirty="0">
                <a:solidFill>
                  <a:srgbClr val="376092"/>
                </a:solidFill>
              </a:rPr>
              <a:t>Nº mobilidade docente (total) </a:t>
            </a:r>
            <a:r>
              <a:rPr lang="pt-BR" sz="2000" dirty="0">
                <a:solidFill>
                  <a:srgbClr val="376092"/>
                </a:solidFill>
              </a:rPr>
              <a:t>= %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pt-BR" sz="2000" dirty="0">
                <a:solidFill>
                  <a:srgbClr val="376092"/>
                </a:solidFill>
              </a:rPr>
              <a:t>        </a:t>
            </a:r>
            <a:r>
              <a:rPr lang="pt-BR" sz="2000" dirty="0" smtClean="0">
                <a:solidFill>
                  <a:srgbClr val="376092"/>
                </a:solidFill>
              </a:rPr>
              <a:t>Nº </a:t>
            </a:r>
            <a:r>
              <a:rPr lang="pt-BR" sz="2000" dirty="0">
                <a:solidFill>
                  <a:srgbClr val="376092"/>
                </a:solidFill>
              </a:rPr>
              <a:t>Convênios </a:t>
            </a:r>
            <a:r>
              <a:rPr lang="pt-BR" sz="2000" dirty="0" smtClean="0">
                <a:solidFill>
                  <a:srgbClr val="376092"/>
                </a:solidFill>
              </a:rPr>
              <a:t>assinados</a:t>
            </a:r>
            <a:endParaRPr lang="pt-BR" sz="20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0407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 smtClean="0">
                <a:solidFill>
                  <a:srgbClr val="376092"/>
                </a:solidFill>
                <a:cs typeface="+mj-cs"/>
              </a:rPr>
              <a:t>Indicadores Gerais do Programa 14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D5C64F-D7C2-464F-9DB1-58C157105D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41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145058"/>
            <a:ext cx="7583487" cy="530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ts val="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8</a:t>
            </a:r>
            <a:r>
              <a:rPr lang="pt-BR" sz="2000" dirty="0">
                <a:solidFill>
                  <a:srgbClr val="376092"/>
                </a:solidFill>
              </a:rPr>
              <a:t>. </a:t>
            </a:r>
            <a:r>
              <a:rPr lang="pt-BR" sz="2000" dirty="0" smtClean="0">
                <a:solidFill>
                  <a:srgbClr val="376092"/>
                </a:solidFill>
              </a:rPr>
              <a:t> </a:t>
            </a:r>
            <a:r>
              <a:rPr lang="pt-BR" sz="2000" u="sng" dirty="0">
                <a:solidFill>
                  <a:srgbClr val="376092"/>
                </a:solidFill>
              </a:rPr>
              <a:t>Nº </a:t>
            </a:r>
            <a:r>
              <a:rPr lang="pt-BR" sz="2000" u="sng" dirty="0">
                <a:solidFill>
                  <a:srgbClr val="376092"/>
                </a:solidFill>
              </a:rPr>
              <a:t>Mobilidade discente </a:t>
            </a:r>
            <a:r>
              <a:rPr lang="pt-BR" sz="2000" dirty="0">
                <a:solidFill>
                  <a:srgbClr val="376092"/>
                </a:solidFill>
              </a:rPr>
              <a:t>= %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pt-BR" sz="2000" dirty="0">
                <a:solidFill>
                  <a:srgbClr val="376092"/>
                </a:solidFill>
              </a:rPr>
              <a:t>    </a:t>
            </a:r>
            <a:r>
              <a:rPr lang="pt-BR" sz="2000" dirty="0" smtClean="0">
                <a:solidFill>
                  <a:srgbClr val="376092"/>
                </a:solidFill>
              </a:rPr>
              <a:t>Nº </a:t>
            </a:r>
            <a:r>
              <a:rPr lang="pt-BR" sz="2000" dirty="0">
                <a:solidFill>
                  <a:srgbClr val="376092"/>
                </a:solidFill>
              </a:rPr>
              <a:t>Convênios assinados</a:t>
            </a:r>
          </a:p>
          <a:p>
            <a:pPr marL="0" indent="0" eaLnBrk="1" hangingPunct="1">
              <a:spcBef>
                <a:spcPts val="0"/>
              </a:spcBef>
            </a:pPr>
            <a:endParaRPr lang="pt-BR" sz="2000" dirty="0">
              <a:solidFill>
                <a:srgbClr val="376092"/>
              </a:solidFill>
            </a:endParaRPr>
          </a:p>
          <a:p>
            <a:pPr marL="0" indent="0" eaLnBrk="1" hangingPunct="1">
              <a:spcBef>
                <a:spcPts val="0"/>
              </a:spcBef>
            </a:pPr>
            <a:r>
              <a:rPr lang="pt-BR" sz="2000" dirty="0">
                <a:solidFill>
                  <a:srgbClr val="376092"/>
                </a:solidFill>
              </a:rPr>
              <a:t>9. </a:t>
            </a:r>
            <a:r>
              <a:rPr lang="pt-BR" sz="2000" u="sng" dirty="0">
                <a:solidFill>
                  <a:srgbClr val="376092"/>
                </a:solidFill>
              </a:rPr>
              <a:t>Nº professores em comitês de revistas internacionais </a:t>
            </a:r>
            <a:r>
              <a:rPr lang="pt-BR" sz="2000" u="sng" dirty="0">
                <a:solidFill>
                  <a:srgbClr val="376092"/>
                </a:solidFill>
              </a:rPr>
              <a:t> </a:t>
            </a:r>
            <a:r>
              <a:rPr lang="pt-BR" sz="2000" dirty="0" smtClean="0">
                <a:solidFill>
                  <a:srgbClr val="376092"/>
                </a:solidFill>
              </a:rPr>
              <a:t>= </a:t>
            </a:r>
            <a:r>
              <a:rPr lang="pt-BR" sz="2000" dirty="0">
                <a:solidFill>
                  <a:srgbClr val="376092"/>
                </a:solidFill>
              </a:rPr>
              <a:t>%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pt-BR" sz="2000" dirty="0">
                <a:solidFill>
                  <a:srgbClr val="376092"/>
                </a:solidFill>
              </a:rPr>
              <a:t>         </a:t>
            </a:r>
            <a:r>
              <a:rPr lang="pt-BR" sz="2000" dirty="0" smtClean="0">
                <a:solidFill>
                  <a:srgbClr val="376092"/>
                </a:solidFill>
              </a:rPr>
              <a:t>                            Nº </a:t>
            </a:r>
            <a:r>
              <a:rPr lang="pt-BR" sz="2000" dirty="0">
                <a:solidFill>
                  <a:srgbClr val="376092"/>
                </a:solidFill>
              </a:rPr>
              <a:t>docentes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pt-BR" sz="1800" i="1" dirty="0" smtClean="0">
                <a:solidFill>
                  <a:srgbClr val="376092"/>
                </a:solidFill>
              </a:rPr>
              <a:t>Obs.: </a:t>
            </a:r>
            <a:r>
              <a:rPr lang="pt-BR" sz="1800" i="1" dirty="0">
                <a:solidFill>
                  <a:srgbClr val="376092"/>
                </a:solidFill>
              </a:rPr>
              <a:t>Diferenciar denominador Docentes em geral e Docentes da </a:t>
            </a:r>
            <a:r>
              <a:rPr lang="pt-BR" sz="1800" i="1" dirty="0" smtClean="0">
                <a:solidFill>
                  <a:srgbClr val="376092"/>
                </a:solidFill>
              </a:rPr>
              <a:t>Pós</a:t>
            </a:r>
          </a:p>
          <a:p>
            <a:pPr>
              <a:spcBef>
                <a:spcPts val="1200"/>
              </a:spcBef>
            </a:pPr>
            <a:r>
              <a:rPr lang="pt-BR" sz="2000" dirty="0">
                <a:solidFill>
                  <a:srgbClr val="376092"/>
                </a:solidFill>
              </a:rPr>
              <a:t>10. </a:t>
            </a:r>
            <a:r>
              <a:rPr lang="pt-BR" sz="2000" u="sng" dirty="0">
                <a:solidFill>
                  <a:srgbClr val="376092"/>
                </a:solidFill>
              </a:rPr>
              <a:t>Nº publicações internacionais em colaboração</a:t>
            </a:r>
            <a:r>
              <a:rPr lang="pt-BR" sz="2000" dirty="0">
                <a:solidFill>
                  <a:srgbClr val="376092"/>
                </a:solidFill>
              </a:rPr>
              <a:t> = 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                 </a:t>
            </a:r>
            <a:r>
              <a:rPr lang="pt-BR" sz="2000" dirty="0" smtClean="0">
                <a:solidFill>
                  <a:srgbClr val="376092"/>
                </a:solidFill>
              </a:rPr>
              <a:t>         </a:t>
            </a:r>
            <a:r>
              <a:rPr lang="pt-BR" sz="2000" dirty="0">
                <a:solidFill>
                  <a:srgbClr val="376092"/>
                </a:solidFill>
              </a:rPr>
              <a:t>Nº docentes </a:t>
            </a:r>
            <a:r>
              <a:rPr lang="pt-BR" sz="2000" dirty="0" smtClean="0">
                <a:solidFill>
                  <a:srgbClr val="376092"/>
                </a:solidFill>
              </a:rPr>
              <a:t>Unesp</a:t>
            </a:r>
            <a:endParaRPr lang="pt-BR" sz="2000" dirty="0">
              <a:solidFill>
                <a:srgbClr val="376092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2000" dirty="0">
                <a:solidFill>
                  <a:srgbClr val="376092"/>
                </a:solidFill>
              </a:rPr>
              <a:t>11. </a:t>
            </a:r>
            <a:r>
              <a:rPr lang="pt-BR" sz="2000" u="sng" dirty="0">
                <a:solidFill>
                  <a:srgbClr val="376092"/>
                </a:solidFill>
              </a:rPr>
              <a:t>Nº de publicações com docentes internacionais</a:t>
            </a:r>
            <a:r>
              <a:rPr lang="pt-BR" sz="2000" dirty="0">
                <a:solidFill>
                  <a:srgbClr val="376092"/>
                </a:solidFill>
              </a:rPr>
              <a:t> = 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                  </a:t>
            </a:r>
            <a:r>
              <a:rPr lang="pt-BR" sz="2000" dirty="0" smtClean="0">
                <a:solidFill>
                  <a:srgbClr val="376092"/>
                </a:solidFill>
              </a:rPr>
              <a:t>               Nº </a:t>
            </a:r>
            <a:r>
              <a:rPr lang="pt-BR" sz="2000" dirty="0">
                <a:solidFill>
                  <a:srgbClr val="376092"/>
                </a:solidFill>
              </a:rPr>
              <a:t>de Convênios</a:t>
            </a:r>
          </a:p>
          <a:p>
            <a:pPr marL="0" indent="0" eaLnBrk="1" hangingPunct="1">
              <a:spcBef>
                <a:spcPts val="0"/>
              </a:spcBef>
            </a:pPr>
            <a:endParaRPr lang="pt-BR" sz="1800" i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786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 smtClean="0">
                <a:solidFill>
                  <a:srgbClr val="376092"/>
                </a:solidFill>
                <a:cs typeface="+mj-cs"/>
              </a:rPr>
              <a:t>Indicadores Ações Programa 14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D5C64F-D7C2-464F-9DB1-58C157105D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42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145058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Font typeface="+mj-lt"/>
              <a:buAutoNum type="arabicPeriod"/>
            </a:pPr>
            <a:r>
              <a:rPr lang="pt-BR" sz="2200" b="1" dirty="0" smtClean="0">
                <a:solidFill>
                  <a:srgbClr val="376092"/>
                </a:solidFill>
              </a:rPr>
              <a:t>Ampliar e fortalecer a mobilidade de discentes	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A: Alunos </a:t>
            </a:r>
            <a:r>
              <a:rPr lang="pt-BR" sz="2000" dirty="0">
                <a:solidFill>
                  <a:srgbClr val="376092"/>
                </a:solidFill>
              </a:rPr>
              <a:t>da UNESP no exterior</a:t>
            </a:r>
          </a:p>
          <a:p>
            <a:r>
              <a:rPr lang="pt-BR" sz="2000" dirty="0">
                <a:solidFill>
                  <a:srgbClr val="376092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376092"/>
                </a:solidFill>
              </a:rPr>
              <a:t>A.</a:t>
            </a:r>
            <a:r>
              <a:rPr lang="pt-BR" sz="2000" dirty="0">
                <a:solidFill>
                  <a:srgbClr val="376092"/>
                </a:solidFill>
              </a:rPr>
              <a:t>1</a:t>
            </a:r>
            <a:r>
              <a:rPr lang="pt-BR" sz="2000" u="sng" dirty="0">
                <a:solidFill>
                  <a:srgbClr val="376092"/>
                </a:solidFill>
              </a:rPr>
              <a:t> Nº de discentes que saíram = </a:t>
            </a:r>
            <a:r>
              <a:rPr lang="pt-BR" sz="2000" dirty="0">
                <a:solidFill>
                  <a:srgbClr val="376092"/>
                </a:solidFill>
              </a:rPr>
              <a:t>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         Nº total de discentes</a:t>
            </a:r>
          </a:p>
          <a:p>
            <a:r>
              <a:rPr lang="pt-BR" sz="2000" dirty="0">
                <a:solidFill>
                  <a:srgbClr val="376092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376092"/>
                </a:solidFill>
              </a:rPr>
              <a:t>A.</a:t>
            </a:r>
            <a:r>
              <a:rPr lang="pt-BR" sz="2000" dirty="0">
                <a:solidFill>
                  <a:srgbClr val="376092"/>
                </a:solidFill>
              </a:rPr>
              <a:t>2 Como essa % tem variado nos últimos 5 anos?  Qual a % considerada ideal para UNESP?</a:t>
            </a:r>
          </a:p>
          <a:p>
            <a:r>
              <a:rPr lang="pt-BR" sz="2000" dirty="0">
                <a:solidFill>
                  <a:srgbClr val="376092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376092"/>
                </a:solidFill>
              </a:rPr>
              <a:t>A.</a:t>
            </a:r>
            <a:r>
              <a:rPr lang="pt-BR" sz="2000" dirty="0">
                <a:solidFill>
                  <a:srgbClr val="376092"/>
                </a:solidFill>
              </a:rPr>
              <a:t>3</a:t>
            </a:r>
            <a:r>
              <a:rPr lang="pt-BR" sz="2000" u="sng" dirty="0">
                <a:solidFill>
                  <a:srgbClr val="376092"/>
                </a:solidFill>
              </a:rPr>
              <a:t> Nº discentes com internacionalização do currículo =</a:t>
            </a:r>
            <a:r>
              <a:rPr lang="pt-BR" sz="2000" dirty="0">
                <a:solidFill>
                  <a:srgbClr val="376092"/>
                </a:solidFill>
              </a:rPr>
              <a:t>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         Nº total de discentes</a:t>
            </a:r>
          </a:p>
          <a:p>
            <a:r>
              <a:rPr lang="pt-BR" sz="2000" dirty="0">
                <a:solidFill>
                  <a:srgbClr val="376092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376092"/>
                </a:solidFill>
              </a:rPr>
              <a:t>A.</a:t>
            </a:r>
            <a:r>
              <a:rPr lang="pt-BR" sz="2000" dirty="0">
                <a:solidFill>
                  <a:srgbClr val="376092"/>
                </a:solidFill>
              </a:rPr>
              <a:t>4 Nº de discentes que saíram da UNESP nos últimos 5 anos e que cursam ou cursaram pós da UNESP</a:t>
            </a:r>
          </a:p>
          <a:p>
            <a:r>
              <a:rPr lang="pt-BR" sz="2000" dirty="0">
                <a:solidFill>
                  <a:srgbClr val="376092"/>
                </a:solidFill>
              </a:rPr>
              <a:t>Qual a % ideal/desejada</a:t>
            </a:r>
            <a:r>
              <a:rPr lang="pt-BR" sz="2000" dirty="0" smtClean="0">
                <a:solidFill>
                  <a:srgbClr val="376092"/>
                </a:solidFill>
              </a:rPr>
              <a:t>?</a:t>
            </a:r>
            <a:endParaRPr lang="pt-BR" sz="20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7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 smtClean="0">
                <a:solidFill>
                  <a:srgbClr val="376092"/>
                </a:solidFill>
                <a:cs typeface="+mj-cs"/>
              </a:rPr>
              <a:t>Indicadores Ações Programa 14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D5C64F-D7C2-464F-9DB1-58C157105D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43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145058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Font typeface="+mj-lt"/>
              <a:buAutoNum type="arabicPeriod"/>
            </a:pPr>
            <a:r>
              <a:rPr lang="pt-BR" sz="2200" b="1" dirty="0" smtClean="0">
                <a:solidFill>
                  <a:srgbClr val="376092"/>
                </a:solidFill>
              </a:rPr>
              <a:t>Ampliar e fortalecer a mobilidade de discentes	</a:t>
            </a:r>
          </a:p>
          <a:p>
            <a:pPr>
              <a:spcBef>
                <a:spcPts val="1200"/>
              </a:spcBef>
            </a:pPr>
            <a:r>
              <a:rPr lang="pt-BR" sz="2000" dirty="0" err="1" smtClean="0">
                <a:solidFill>
                  <a:srgbClr val="376092"/>
                </a:solidFill>
              </a:rPr>
              <a:t>B</a:t>
            </a:r>
            <a:r>
              <a:rPr lang="pt-BR" sz="2000" dirty="0" smtClean="0">
                <a:solidFill>
                  <a:srgbClr val="376092"/>
                </a:solidFill>
              </a:rPr>
              <a:t> </a:t>
            </a:r>
            <a:r>
              <a:rPr lang="pt-BR" sz="2000" dirty="0">
                <a:solidFill>
                  <a:srgbClr val="376092"/>
                </a:solidFill>
              </a:rPr>
              <a:t>- Alunos Estrangeiros na </a:t>
            </a:r>
            <a:r>
              <a:rPr lang="pt-BR" sz="2000" dirty="0" smtClean="0">
                <a:solidFill>
                  <a:srgbClr val="376092"/>
                </a:solidFill>
              </a:rPr>
              <a:t>UNESP</a:t>
            </a:r>
            <a:endParaRPr lang="pt-BR" sz="2000" dirty="0">
              <a:solidFill>
                <a:srgbClr val="376092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</a:t>
            </a:r>
            <a:r>
              <a:rPr lang="pt-BR" sz="2000" dirty="0">
                <a:solidFill>
                  <a:srgbClr val="376092"/>
                </a:solidFill>
              </a:rPr>
              <a:t>1</a:t>
            </a:r>
            <a:r>
              <a:rPr lang="pt-BR" sz="2000" u="sng" dirty="0">
                <a:solidFill>
                  <a:srgbClr val="376092"/>
                </a:solidFill>
              </a:rPr>
              <a:t> Nº Discentes estrangeiros  </a:t>
            </a:r>
            <a:r>
              <a:rPr lang="pt-BR" sz="2000" dirty="0">
                <a:solidFill>
                  <a:srgbClr val="376092"/>
                </a:solidFill>
              </a:rPr>
              <a:t>=   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        Nº Total de </a:t>
            </a:r>
            <a:r>
              <a:rPr lang="pt-BR" sz="2000" dirty="0" smtClean="0">
                <a:solidFill>
                  <a:srgbClr val="376092"/>
                </a:solidFill>
              </a:rPr>
              <a:t>alunos</a:t>
            </a:r>
            <a:endParaRPr lang="pt-BR" sz="2000" dirty="0">
              <a:solidFill>
                <a:srgbClr val="376092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</a:t>
            </a:r>
            <a:r>
              <a:rPr lang="pt-BR" sz="2000" dirty="0">
                <a:solidFill>
                  <a:srgbClr val="376092"/>
                </a:solidFill>
              </a:rPr>
              <a:t>2 Como esta % tem variado nos últimos 5 anos? Qual a % considerada ideal para a Unesp</a:t>
            </a:r>
            <a:r>
              <a:rPr lang="pt-BR" sz="2000" dirty="0" smtClean="0">
                <a:solidFill>
                  <a:srgbClr val="376092"/>
                </a:solidFill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B.3 </a:t>
            </a:r>
            <a:r>
              <a:rPr lang="pt-BR" sz="2000" dirty="0">
                <a:solidFill>
                  <a:srgbClr val="376092"/>
                </a:solidFill>
              </a:rPr>
              <a:t>Houve atividades culturais relacionadas ao país de origem do aluno?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B.4 </a:t>
            </a:r>
            <a:r>
              <a:rPr lang="pt-BR" sz="2000" dirty="0">
                <a:solidFill>
                  <a:srgbClr val="376092"/>
                </a:solidFill>
              </a:rPr>
              <a:t>Houve integração desses alunos em grupos de pesquisa ou projetos?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B.5 </a:t>
            </a:r>
            <a:r>
              <a:rPr lang="pt-BR" sz="2000" dirty="0">
                <a:solidFill>
                  <a:srgbClr val="376092"/>
                </a:solidFill>
              </a:rPr>
              <a:t>Quantos voltaram para estágio ou para  de pós-graduação na UNESP? (cruzar dados </a:t>
            </a:r>
            <a:r>
              <a:rPr lang="pt-BR" sz="2000" dirty="0" smtClean="0">
                <a:solidFill>
                  <a:srgbClr val="376092"/>
                </a:solidFill>
              </a:rPr>
              <a:t>com PROPG)</a:t>
            </a:r>
            <a:endParaRPr lang="pt-BR" sz="2000" dirty="0">
              <a:solidFill>
                <a:srgbClr val="376092"/>
              </a:solidFill>
            </a:endParaRPr>
          </a:p>
          <a:p>
            <a:endParaRPr lang="pt-BR" sz="20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3472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 smtClean="0">
                <a:solidFill>
                  <a:srgbClr val="376092"/>
                </a:solidFill>
                <a:cs typeface="+mj-cs"/>
              </a:rPr>
              <a:t>Indicadores Ações Programa 14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D5C64F-D7C2-464F-9DB1-58C157105D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44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145058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ts val="300"/>
              </a:spcBef>
              <a:buFont typeface="+mj-lt"/>
              <a:buAutoNum type="arabicPeriod" startAt="2"/>
            </a:pPr>
            <a:r>
              <a:rPr lang="pt-BR" sz="2200" b="1" dirty="0" smtClean="0">
                <a:solidFill>
                  <a:srgbClr val="376092"/>
                </a:solidFill>
              </a:rPr>
              <a:t>Ampliar </a:t>
            </a:r>
            <a:r>
              <a:rPr lang="pt-BR" sz="2200" b="1" dirty="0" smtClean="0">
                <a:solidFill>
                  <a:srgbClr val="376092"/>
                </a:solidFill>
              </a:rPr>
              <a:t>e fortalecer a mobilidade de docentes/pesquisadores e pós-</a:t>
            </a:r>
            <a:r>
              <a:rPr lang="pt-BR" sz="2200" b="1" dirty="0" err="1" smtClean="0">
                <a:solidFill>
                  <a:srgbClr val="376092"/>
                </a:solidFill>
              </a:rPr>
              <a:t>docs</a:t>
            </a:r>
            <a:r>
              <a:rPr lang="pt-BR" sz="2200" dirty="0" smtClean="0">
                <a:solidFill>
                  <a:srgbClr val="376092"/>
                </a:solidFill>
              </a:rPr>
              <a:t>	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A </a:t>
            </a:r>
            <a:r>
              <a:rPr lang="pt-BR" sz="2000" dirty="0">
                <a:solidFill>
                  <a:srgbClr val="376092"/>
                </a:solidFill>
              </a:rPr>
              <a:t>– Da UNESP para o </a:t>
            </a:r>
            <a:r>
              <a:rPr lang="pt-BR" sz="2000" dirty="0" smtClean="0">
                <a:solidFill>
                  <a:srgbClr val="376092"/>
                </a:solidFill>
              </a:rPr>
              <a:t>exterior</a:t>
            </a:r>
            <a:endParaRPr lang="pt-BR" sz="2000" dirty="0">
              <a:solidFill>
                <a:srgbClr val="376092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A.</a:t>
            </a:r>
            <a:r>
              <a:rPr lang="pt-BR" sz="2000" dirty="0">
                <a:solidFill>
                  <a:srgbClr val="376092"/>
                </a:solidFill>
              </a:rPr>
              <a:t>1</a:t>
            </a:r>
            <a:r>
              <a:rPr lang="pt-BR" sz="2000" u="sng" dirty="0">
                <a:solidFill>
                  <a:srgbClr val="376092"/>
                </a:solidFill>
              </a:rPr>
              <a:t> Nº de docentes que foram para o exterior</a:t>
            </a:r>
            <a:r>
              <a:rPr lang="pt-BR" sz="2000" dirty="0">
                <a:solidFill>
                  <a:srgbClr val="376092"/>
                </a:solidFill>
              </a:rPr>
              <a:t> = 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      </a:t>
            </a:r>
            <a:r>
              <a:rPr lang="pt-BR" sz="2000" dirty="0" smtClean="0">
                <a:solidFill>
                  <a:srgbClr val="376092"/>
                </a:solidFill>
              </a:rPr>
              <a:t>					Nº docentes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A.2 </a:t>
            </a:r>
            <a:r>
              <a:rPr lang="pt-BR" sz="2000" u="sng" dirty="0">
                <a:solidFill>
                  <a:srgbClr val="376092"/>
                </a:solidFill>
              </a:rPr>
              <a:t>Nº de docentes no exterior por 6 </a:t>
            </a:r>
            <a:r>
              <a:rPr lang="pt-BR" sz="2000" u="sng" dirty="0">
                <a:solidFill>
                  <a:srgbClr val="376092"/>
                </a:solidFill>
              </a:rPr>
              <a:t>meses ou mais </a:t>
            </a:r>
            <a:r>
              <a:rPr lang="pt-BR" sz="2000" dirty="0" smtClean="0">
                <a:solidFill>
                  <a:srgbClr val="376092"/>
                </a:solidFill>
              </a:rPr>
              <a:t>= %</a:t>
            </a:r>
            <a:endParaRPr lang="pt-BR" sz="2000" dirty="0">
              <a:solidFill>
                <a:srgbClr val="376092"/>
              </a:solidFill>
            </a:endParaRPr>
          </a:p>
          <a:p>
            <a:pPr>
              <a:spcBef>
                <a:spcPts val="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							Nº </a:t>
            </a:r>
            <a:r>
              <a:rPr lang="pt-BR" sz="2000" dirty="0">
                <a:solidFill>
                  <a:srgbClr val="376092"/>
                </a:solidFill>
              </a:rPr>
              <a:t>docentes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A.3 </a:t>
            </a:r>
            <a:r>
              <a:rPr lang="pt-BR" sz="2000" dirty="0">
                <a:solidFill>
                  <a:srgbClr val="376092"/>
                </a:solidFill>
              </a:rPr>
              <a:t>Como variou essa porcentagem nos últimos 5 anos?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A.4 Distribuição </a:t>
            </a:r>
            <a:r>
              <a:rPr lang="pt-BR" sz="2000" dirty="0">
                <a:solidFill>
                  <a:srgbClr val="376092"/>
                </a:solidFill>
              </a:rPr>
              <a:t>nos diferentes programas de pós-graduação?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A.5 </a:t>
            </a:r>
            <a:r>
              <a:rPr lang="pt-BR" sz="2000" dirty="0">
                <a:solidFill>
                  <a:srgbClr val="376092"/>
                </a:solidFill>
              </a:rPr>
              <a:t>Nº de projetos de pesquisa em colaboração com a instituição de destino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A.6 </a:t>
            </a:r>
            <a:r>
              <a:rPr lang="pt-BR" sz="2000" dirty="0">
                <a:solidFill>
                  <a:srgbClr val="376092"/>
                </a:solidFill>
              </a:rPr>
              <a:t>Nº de publicações/patentes em colaboração com a instituição de </a:t>
            </a:r>
            <a:r>
              <a:rPr lang="pt-BR" sz="2000" dirty="0" smtClean="0">
                <a:solidFill>
                  <a:srgbClr val="376092"/>
                </a:solidFill>
              </a:rPr>
              <a:t>destino</a:t>
            </a:r>
            <a:endParaRPr lang="pt-BR" sz="20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0189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 smtClean="0">
                <a:solidFill>
                  <a:srgbClr val="376092"/>
                </a:solidFill>
                <a:cs typeface="+mj-cs"/>
              </a:rPr>
              <a:t>Indicadores Ações Programa 14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D5C64F-D7C2-464F-9DB1-58C157105D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45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145058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ts val="300"/>
              </a:spcBef>
              <a:buFont typeface="+mj-lt"/>
              <a:buAutoNum type="arabicPeriod" startAt="2"/>
            </a:pPr>
            <a:r>
              <a:rPr lang="pt-BR" sz="2200" b="1" dirty="0" smtClean="0">
                <a:solidFill>
                  <a:srgbClr val="376092"/>
                </a:solidFill>
              </a:rPr>
              <a:t>Ampliar </a:t>
            </a:r>
            <a:r>
              <a:rPr lang="pt-BR" sz="2200" b="1" dirty="0" smtClean="0">
                <a:solidFill>
                  <a:srgbClr val="376092"/>
                </a:solidFill>
              </a:rPr>
              <a:t>e fortalecer a mobilidade de docentes/pesquisadores e pós-</a:t>
            </a:r>
            <a:r>
              <a:rPr lang="pt-BR" sz="2200" b="1" dirty="0" err="1" smtClean="0">
                <a:solidFill>
                  <a:srgbClr val="376092"/>
                </a:solidFill>
              </a:rPr>
              <a:t>docs</a:t>
            </a:r>
            <a:r>
              <a:rPr lang="pt-BR" sz="2200" dirty="0" smtClean="0">
                <a:solidFill>
                  <a:srgbClr val="376092"/>
                </a:solidFill>
              </a:rPr>
              <a:t>	</a:t>
            </a:r>
          </a:p>
          <a:p>
            <a:pPr>
              <a:spcBef>
                <a:spcPts val="1200"/>
              </a:spcBef>
            </a:pPr>
            <a:r>
              <a:rPr lang="pt-BR" sz="2000" dirty="0" err="1" smtClean="0">
                <a:solidFill>
                  <a:srgbClr val="376092"/>
                </a:solidFill>
              </a:rPr>
              <a:t>B</a:t>
            </a:r>
            <a:r>
              <a:rPr lang="pt-BR" sz="2000" dirty="0" smtClean="0">
                <a:solidFill>
                  <a:srgbClr val="376092"/>
                </a:solidFill>
              </a:rPr>
              <a:t> </a:t>
            </a:r>
            <a:r>
              <a:rPr lang="pt-BR" sz="2000" dirty="0">
                <a:solidFill>
                  <a:srgbClr val="376092"/>
                </a:solidFill>
              </a:rPr>
              <a:t>– Do exterior para a </a:t>
            </a:r>
            <a:r>
              <a:rPr lang="pt-BR" sz="2000" dirty="0" smtClean="0">
                <a:solidFill>
                  <a:srgbClr val="376092"/>
                </a:solidFill>
              </a:rPr>
              <a:t>UNESP</a:t>
            </a:r>
            <a:endParaRPr lang="pt-BR" sz="2000" dirty="0">
              <a:solidFill>
                <a:srgbClr val="376092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</a:t>
            </a:r>
            <a:r>
              <a:rPr lang="pt-BR" sz="2000" dirty="0">
                <a:solidFill>
                  <a:srgbClr val="376092"/>
                </a:solidFill>
              </a:rPr>
              <a:t>1</a:t>
            </a:r>
            <a:r>
              <a:rPr lang="pt-BR" sz="2000" u="sng" dirty="0">
                <a:solidFill>
                  <a:srgbClr val="376092"/>
                </a:solidFill>
              </a:rPr>
              <a:t> Nº docentes estrangeiros</a:t>
            </a:r>
            <a:r>
              <a:rPr lang="pt-BR" sz="2000" dirty="0">
                <a:solidFill>
                  <a:srgbClr val="376092"/>
                </a:solidFill>
              </a:rPr>
              <a:t> = 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      Nº </a:t>
            </a:r>
            <a:r>
              <a:rPr lang="pt-BR" sz="2000" dirty="0" smtClean="0">
                <a:solidFill>
                  <a:srgbClr val="376092"/>
                </a:solidFill>
              </a:rPr>
              <a:t>docentes</a:t>
            </a:r>
            <a:endParaRPr lang="pt-BR" sz="2000" dirty="0">
              <a:solidFill>
                <a:srgbClr val="376092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</a:t>
            </a:r>
            <a:r>
              <a:rPr lang="pt-BR" sz="2000" dirty="0">
                <a:solidFill>
                  <a:srgbClr val="376092"/>
                </a:solidFill>
              </a:rPr>
              <a:t>2 Como variou essa porcentagem nos últimos 5 anos?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B.3 </a:t>
            </a:r>
            <a:r>
              <a:rPr lang="pt-BR" sz="2000" dirty="0">
                <a:solidFill>
                  <a:srgbClr val="376092"/>
                </a:solidFill>
              </a:rPr>
              <a:t>Como se dá a distribuição nos diferentes programas de pós-graduação?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B.4 </a:t>
            </a:r>
            <a:r>
              <a:rPr lang="pt-BR" sz="2000" dirty="0">
                <a:solidFill>
                  <a:srgbClr val="376092"/>
                </a:solidFill>
              </a:rPr>
              <a:t>Nº disciplinas “Tópicos Especiais” ministradas na Pós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B.5 </a:t>
            </a:r>
            <a:r>
              <a:rPr lang="pt-BR" sz="2000" dirty="0">
                <a:solidFill>
                  <a:srgbClr val="376092"/>
                </a:solidFill>
              </a:rPr>
              <a:t>Nº de alunos beneficiados pela presença do professor</a:t>
            </a:r>
            <a:r>
              <a:rPr lang="pt-BR" sz="2000" u="sng" dirty="0">
                <a:solidFill>
                  <a:srgbClr val="376092"/>
                </a:solidFill>
              </a:rPr>
              <a:t> </a:t>
            </a:r>
            <a:endParaRPr lang="pt-BR" sz="2000" dirty="0">
              <a:solidFill>
                <a:srgbClr val="376092"/>
              </a:solidFill>
            </a:endParaRPr>
          </a:p>
          <a:p>
            <a:r>
              <a:rPr lang="pt-BR" sz="2000" u="sng" dirty="0">
                <a:solidFill>
                  <a:srgbClr val="376092"/>
                </a:solidFill>
              </a:rPr>
              <a:t>Nº alunos beneficiados</a:t>
            </a:r>
            <a:r>
              <a:rPr lang="pt-BR" sz="2000" dirty="0">
                <a:solidFill>
                  <a:srgbClr val="376092"/>
                </a:solidFill>
              </a:rPr>
              <a:t> = 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Nº total de alunos</a:t>
            </a:r>
          </a:p>
        </p:txBody>
      </p:sp>
    </p:spTree>
    <p:extLst>
      <p:ext uri="{BB962C8B-B14F-4D97-AF65-F5344CB8AC3E}">
        <p14:creationId xmlns:p14="http://schemas.microsoft.com/office/powerpoint/2010/main" val="233746158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 smtClean="0">
                <a:solidFill>
                  <a:srgbClr val="376092"/>
                </a:solidFill>
                <a:cs typeface="+mj-cs"/>
              </a:rPr>
              <a:t>Indicadores Ações Programa 14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D5C64F-D7C2-464F-9DB1-58C157105D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46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145058"/>
            <a:ext cx="7841108" cy="523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ts val="300"/>
              </a:spcBef>
              <a:buFont typeface="+mj-lt"/>
              <a:buAutoNum type="arabicPeriod" startAt="3"/>
            </a:pPr>
            <a:r>
              <a:rPr lang="pt-BR" sz="2200" b="1" dirty="0" smtClean="0">
                <a:solidFill>
                  <a:srgbClr val="376092"/>
                </a:solidFill>
              </a:rPr>
              <a:t>Promover </a:t>
            </a:r>
            <a:r>
              <a:rPr lang="pt-BR" sz="2200" b="1" dirty="0" smtClean="0">
                <a:solidFill>
                  <a:srgbClr val="376092"/>
                </a:solidFill>
              </a:rPr>
              <a:t>a cooperação Internacional	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A.</a:t>
            </a:r>
            <a:r>
              <a:rPr lang="pt-BR" sz="2000" u="sng" dirty="0" smtClean="0">
                <a:solidFill>
                  <a:srgbClr val="376092"/>
                </a:solidFill>
              </a:rPr>
              <a:t> </a:t>
            </a:r>
            <a:r>
              <a:rPr lang="pt-BR" sz="2000" u="sng" dirty="0">
                <a:solidFill>
                  <a:srgbClr val="376092"/>
                </a:solidFill>
              </a:rPr>
              <a:t>Nº docentes </a:t>
            </a:r>
            <a:r>
              <a:rPr lang="pt-BR" sz="2000" u="sng" dirty="0" smtClean="0">
                <a:solidFill>
                  <a:srgbClr val="376092"/>
                </a:solidFill>
              </a:rPr>
              <a:t>participaram workshops de Internacionalização</a:t>
            </a:r>
            <a:r>
              <a:rPr lang="pt-BR" sz="2000" dirty="0">
                <a:solidFill>
                  <a:srgbClr val="376092"/>
                </a:solidFill>
              </a:rPr>
              <a:t>= 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    </a:t>
            </a:r>
            <a:r>
              <a:rPr lang="pt-BR" sz="2000" dirty="0" smtClean="0">
                <a:solidFill>
                  <a:srgbClr val="376092"/>
                </a:solidFill>
              </a:rPr>
              <a:t>                                     </a:t>
            </a:r>
            <a:r>
              <a:rPr lang="pt-BR" sz="2000" dirty="0" err="1" smtClean="0">
                <a:solidFill>
                  <a:srgbClr val="376092"/>
                </a:solidFill>
              </a:rPr>
              <a:t>Nºdocentes</a:t>
            </a:r>
            <a:endParaRPr lang="pt-BR" sz="2000" dirty="0" smtClean="0">
              <a:solidFill>
                <a:srgbClr val="376092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 </a:t>
            </a:r>
            <a:r>
              <a:rPr lang="pt-BR" sz="2000" dirty="0">
                <a:solidFill>
                  <a:srgbClr val="376092"/>
                </a:solidFill>
              </a:rPr>
              <a:t>Nº docentes Unesp que participaram de reunião com colegas do exterior (Apresentar dados retrospectivos dos últimos 5 anos)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</a:t>
            </a:r>
            <a:r>
              <a:rPr lang="pt-BR" sz="2000" dirty="0">
                <a:solidFill>
                  <a:srgbClr val="376092"/>
                </a:solidFill>
              </a:rPr>
              <a:t>1 Projetos resultantes das reuniões com captação de recursos (externos e internos)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</a:t>
            </a:r>
            <a:r>
              <a:rPr lang="pt-BR" sz="2000" dirty="0">
                <a:solidFill>
                  <a:srgbClr val="376092"/>
                </a:solidFill>
              </a:rPr>
              <a:t>2 Acordo de cooperação resultantes das reuniões</a:t>
            </a:r>
          </a:p>
          <a:p>
            <a:endParaRPr lang="pt-BR" sz="20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333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 smtClean="0">
                <a:solidFill>
                  <a:srgbClr val="376092"/>
                </a:solidFill>
                <a:cs typeface="+mj-cs"/>
              </a:rPr>
              <a:t>Indicadores Ações Programa 14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D5C64F-D7C2-464F-9DB1-58C157105D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47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145058"/>
            <a:ext cx="7583487" cy="530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ts val="300"/>
              </a:spcBef>
              <a:buFont typeface="+mj-lt"/>
              <a:buAutoNum type="arabicPeriod" startAt="4"/>
            </a:pPr>
            <a:r>
              <a:rPr lang="pt-BR" sz="2200" b="1" dirty="0" smtClean="0">
                <a:solidFill>
                  <a:srgbClr val="376092"/>
                </a:solidFill>
              </a:rPr>
              <a:t>Ampliar </a:t>
            </a:r>
            <a:r>
              <a:rPr lang="pt-BR" sz="2200" b="1" dirty="0" smtClean="0">
                <a:solidFill>
                  <a:srgbClr val="376092"/>
                </a:solidFill>
              </a:rPr>
              <a:t>e melhorar a </a:t>
            </a:r>
            <a:r>
              <a:rPr lang="pt-BR" sz="2200" b="1" dirty="0" err="1" smtClean="0">
                <a:solidFill>
                  <a:srgbClr val="376092"/>
                </a:solidFill>
              </a:rPr>
              <a:t>Infra-estrutura</a:t>
            </a:r>
            <a:r>
              <a:rPr lang="pt-BR" sz="2200" b="1" dirty="0" smtClean="0">
                <a:solidFill>
                  <a:srgbClr val="376092"/>
                </a:solidFill>
              </a:rPr>
              <a:t> física, acadêmica e de recursos humanos relacionados à internacionalização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A.</a:t>
            </a:r>
            <a:r>
              <a:rPr lang="pt-BR" sz="2000" u="sng" dirty="0" smtClean="0">
                <a:solidFill>
                  <a:srgbClr val="376092"/>
                </a:solidFill>
              </a:rPr>
              <a:t> </a:t>
            </a:r>
            <a:r>
              <a:rPr lang="pt-BR" sz="2000" u="sng" dirty="0">
                <a:solidFill>
                  <a:srgbClr val="376092"/>
                </a:solidFill>
              </a:rPr>
              <a:t>Nº servidores </a:t>
            </a:r>
            <a:r>
              <a:rPr lang="pt-BR" sz="2000" u="sng" dirty="0" smtClean="0">
                <a:solidFill>
                  <a:srgbClr val="376092"/>
                </a:solidFill>
              </a:rPr>
              <a:t>bilíngues </a:t>
            </a:r>
            <a:r>
              <a:rPr lang="pt-BR" sz="2000" u="sng" dirty="0">
                <a:solidFill>
                  <a:srgbClr val="376092"/>
                </a:solidFill>
              </a:rPr>
              <a:t>nos escritórios</a:t>
            </a:r>
            <a:r>
              <a:rPr lang="pt-BR" sz="2000" dirty="0">
                <a:solidFill>
                  <a:srgbClr val="376092"/>
                </a:solidFill>
              </a:rPr>
              <a:t> = 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                 Nº de </a:t>
            </a:r>
            <a:r>
              <a:rPr lang="pt-BR" sz="2000" dirty="0" smtClean="0">
                <a:solidFill>
                  <a:srgbClr val="376092"/>
                </a:solidFill>
              </a:rPr>
              <a:t>escritórios</a:t>
            </a: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B. </a:t>
            </a:r>
            <a:r>
              <a:rPr lang="pt-BR" sz="2000" u="sng" dirty="0">
                <a:solidFill>
                  <a:srgbClr val="376092"/>
                </a:solidFill>
              </a:rPr>
              <a:t>Nº docentes beneficiados </a:t>
            </a:r>
            <a:r>
              <a:rPr lang="pt-BR" sz="2000" u="sng" dirty="0" smtClean="0">
                <a:solidFill>
                  <a:srgbClr val="376092"/>
                </a:solidFill>
              </a:rPr>
              <a:t>pelo </a:t>
            </a:r>
            <a:r>
              <a:rPr lang="pt-BR" sz="2000" u="sng" dirty="0">
                <a:solidFill>
                  <a:srgbClr val="376092"/>
                </a:solidFill>
              </a:rPr>
              <a:t>escritório </a:t>
            </a:r>
            <a:r>
              <a:rPr lang="pt-BR" sz="2000" u="sng" dirty="0" smtClean="0">
                <a:solidFill>
                  <a:srgbClr val="376092"/>
                </a:solidFill>
              </a:rPr>
              <a:t>RI local </a:t>
            </a:r>
            <a:r>
              <a:rPr lang="pt-BR" sz="2000" u="sng" dirty="0">
                <a:solidFill>
                  <a:srgbClr val="376092"/>
                </a:solidFill>
              </a:rPr>
              <a:t>=</a:t>
            </a:r>
            <a:r>
              <a:rPr lang="pt-BR" sz="2000" dirty="0">
                <a:solidFill>
                  <a:srgbClr val="376092"/>
                </a:solidFill>
              </a:rPr>
              <a:t> 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                  </a:t>
            </a:r>
            <a:r>
              <a:rPr lang="pt-BR" sz="2000" dirty="0" smtClean="0">
                <a:solidFill>
                  <a:srgbClr val="376092"/>
                </a:solidFill>
              </a:rPr>
              <a:t>Nº docentes </a:t>
            </a:r>
            <a:r>
              <a:rPr lang="pt-BR" sz="2000" dirty="0">
                <a:solidFill>
                  <a:srgbClr val="376092"/>
                </a:solidFill>
              </a:rPr>
              <a:t>do campus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 startAt="5"/>
            </a:pPr>
            <a:r>
              <a:rPr lang="pt-BR" sz="2000" b="1" dirty="0">
                <a:solidFill>
                  <a:srgbClr val="376092"/>
                </a:solidFill>
              </a:rPr>
              <a:t>Fortalecer a </a:t>
            </a:r>
            <a:r>
              <a:rPr lang="pt-BR" sz="2000" b="1" dirty="0" err="1">
                <a:solidFill>
                  <a:srgbClr val="376092"/>
                </a:solidFill>
              </a:rPr>
              <a:t>inter</a:t>
            </a:r>
            <a:r>
              <a:rPr lang="pt-BR" sz="2000" b="1" dirty="0">
                <a:solidFill>
                  <a:srgbClr val="376092"/>
                </a:solidFill>
              </a:rPr>
              <a:t> e </a:t>
            </a:r>
            <a:r>
              <a:rPr lang="pt-BR" sz="2000" b="1" dirty="0" err="1">
                <a:solidFill>
                  <a:srgbClr val="376092"/>
                </a:solidFill>
              </a:rPr>
              <a:t>multiculturalidade</a:t>
            </a:r>
            <a:r>
              <a:rPr lang="pt-BR" sz="2000" b="1" dirty="0">
                <a:solidFill>
                  <a:srgbClr val="376092"/>
                </a:solidFill>
              </a:rPr>
              <a:t> (equivalente à ambiência</a:t>
            </a:r>
            <a:r>
              <a:rPr lang="pt-BR" sz="2000" b="1" dirty="0" smtClean="0">
                <a:solidFill>
                  <a:srgbClr val="376092"/>
                </a:solidFill>
              </a:rPr>
              <a:t>)</a:t>
            </a:r>
          </a:p>
          <a:p>
            <a:pPr marL="457200" indent="-457200">
              <a:spcBef>
                <a:spcPts val="1200"/>
              </a:spcBef>
              <a:buAutoNum type="alphaUcPeriod"/>
            </a:pPr>
            <a:r>
              <a:rPr lang="pt-BR" sz="2000" dirty="0" smtClean="0">
                <a:solidFill>
                  <a:srgbClr val="376092"/>
                </a:solidFill>
              </a:rPr>
              <a:t>Nº de eventos organizados</a:t>
            </a:r>
          </a:p>
          <a:p>
            <a:pPr marL="457200" indent="-457200">
              <a:spcBef>
                <a:spcPts val="1200"/>
              </a:spcBef>
              <a:buFontTx/>
              <a:buAutoNum type="alphaUcPeriod"/>
            </a:pPr>
            <a:r>
              <a:rPr lang="pt-BR" sz="2000" dirty="0">
                <a:solidFill>
                  <a:srgbClr val="376092"/>
                </a:solidFill>
              </a:rPr>
              <a:t>Nº de </a:t>
            </a:r>
            <a:r>
              <a:rPr lang="pt-BR" sz="2000" dirty="0" smtClean="0">
                <a:solidFill>
                  <a:srgbClr val="376092"/>
                </a:solidFill>
              </a:rPr>
              <a:t>pa</a:t>
            </a:r>
            <a:r>
              <a:rPr lang="pt-BR" sz="2000" dirty="0" smtClean="0">
                <a:solidFill>
                  <a:srgbClr val="376092"/>
                </a:solidFill>
              </a:rPr>
              <a:t>íses diferentes representados</a:t>
            </a:r>
            <a:endParaRPr lang="pt-BR" sz="2000" dirty="0">
              <a:solidFill>
                <a:srgbClr val="376092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C. </a:t>
            </a:r>
            <a:r>
              <a:rPr lang="pt-BR" sz="2000" u="sng" dirty="0">
                <a:solidFill>
                  <a:srgbClr val="376092"/>
                </a:solidFill>
              </a:rPr>
              <a:t>Nº </a:t>
            </a:r>
            <a:r>
              <a:rPr lang="pt-BR" sz="2000" u="sng" dirty="0" smtClean="0">
                <a:solidFill>
                  <a:srgbClr val="376092"/>
                </a:solidFill>
              </a:rPr>
              <a:t>alunos participantes dos eventos </a:t>
            </a:r>
            <a:r>
              <a:rPr lang="pt-BR" sz="2000" u="sng" dirty="0">
                <a:solidFill>
                  <a:srgbClr val="376092"/>
                </a:solidFill>
              </a:rPr>
              <a:t>=</a:t>
            </a:r>
            <a:r>
              <a:rPr lang="pt-BR" sz="2000" dirty="0">
                <a:solidFill>
                  <a:srgbClr val="376092"/>
                </a:solidFill>
              </a:rPr>
              <a:t> %</a:t>
            </a:r>
          </a:p>
          <a:p>
            <a:r>
              <a:rPr lang="pt-BR" sz="2000" dirty="0">
                <a:solidFill>
                  <a:srgbClr val="376092"/>
                </a:solidFill>
              </a:rPr>
              <a:t>                  Nº </a:t>
            </a:r>
            <a:r>
              <a:rPr lang="pt-BR" sz="2000" dirty="0" smtClean="0">
                <a:solidFill>
                  <a:srgbClr val="376092"/>
                </a:solidFill>
              </a:rPr>
              <a:t>alunos da Unesp</a:t>
            </a:r>
            <a:endParaRPr lang="pt-BR" sz="2000" dirty="0">
              <a:solidFill>
                <a:srgbClr val="376092"/>
              </a:solidFill>
            </a:endParaRPr>
          </a:p>
          <a:p>
            <a:pPr marL="457200" indent="-457200">
              <a:spcBef>
                <a:spcPts val="1200"/>
              </a:spcBef>
              <a:buAutoNum type="alphaUcPeriod"/>
            </a:pPr>
            <a:endParaRPr lang="pt-BR" sz="2000" dirty="0">
              <a:solidFill>
                <a:srgbClr val="376092"/>
              </a:solidFill>
            </a:endParaRPr>
          </a:p>
          <a:p>
            <a:pPr marL="0" indent="0"/>
            <a:endParaRPr lang="pt-BR" sz="20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282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 smtClean="0">
                <a:solidFill>
                  <a:srgbClr val="376092"/>
                </a:solidFill>
                <a:cs typeface="+mj-cs"/>
              </a:rPr>
              <a:t>Indicadores Ações Programa 14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D5C64F-D7C2-464F-9DB1-58C157105D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48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145058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ts val="300"/>
              </a:spcBef>
              <a:buFont typeface="+mj-lt"/>
              <a:buAutoNum type="arabicPeriod" startAt="6"/>
            </a:pPr>
            <a:r>
              <a:rPr lang="pt-BR" sz="2200" b="1" dirty="0" smtClean="0">
                <a:solidFill>
                  <a:srgbClr val="376092"/>
                </a:solidFill>
              </a:rPr>
              <a:t>Padronizar </a:t>
            </a:r>
            <a:r>
              <a:rPr lang="pt-BR" sz="2200" b="1" dirty="0" smtClean="0">
                <a:solidFill>
                  <a:srgbClr val="376092"/>
                </a:solidFill>
              </a:rPr>
              <a:t>e desburocratizar procedimentos e normas para institucionalização da internacionalização da UNESP</a:t>
            </a:r>
          </a:p>
          <a:p>
            <a:pPr marL="457200" indent="-457200">
              <a:spcBef>
                <a:spcPts val="1200"/>
              </a:spcBef>
              <a:buAutoNum type="alphaUcPeriod"/>
            </a:pPr>
            <a:r>
              <a:rPr lang="pt-BR" sz="2000" dirty="0">
                <a:solidFill>
                  <a:srgbClr val="376092"/>
                </a:solidFill>
              </a:rPr>
              <a:t>Nº de eventos </a:t>
            </a:r>
            <a:r>
              <a:rPr lang="pt-BR" sz="2000" dirty="0" smtClean="0">
                <a:solidFill>
                  <a:srgbClr val="376092"/>
                </a:solidFill>
              </a:rPr>
              <a:t>organizados</a:t>
            </a:r>
          </a:p>
          <a:p>
            <a:pPr marL="457200" indent="-457200">
              <a:spcBef>
                <a:spcPts val="1200"/>
              </a:spcBef>
              <a:buAutoNum type="alphaUcPeriod"/>
            </a:pPr>
            <a:r>
              <a:rPr lang="pt-BR" sz="2000" dirty="0">
                <a:solidFill>
                  <a:srgbClr val="376092"/>
                </a:solidFill>
              </a:rPr>
              <a:t>Nº de </a:t>
            </a:r>
            <a:r>
              <a:rPr lang="pt-BR" sz="2000" dirty="0" smtClean="0">
                <a:solidFill>
                  <a:srgbClr val="376092"/>
                </a:solidFill>
              </a:rPr>
              <a:t>resolu</a:t>
            </a:r>
            <a:r>
              <a:rPr lang="pt-BR" sz="2000" dirty="0" smtClean="0">
                <a:solidFill>
                  <a:srgbClr val="376092"/>
                </a:solidFill>
              </a:rPr>
              <a:t>ções alteradas</a:t>
            </a:r>
          </a:p>
          <a:p>
            <a:pPr marL="457200" indent="-457200" eaLnBrk="1" hangingPunct="1">
              <a:spcBef>
                <a:spcPts val="1800"/>
              </a:spcBef>
              <a:buFont typeface="+mj-lt"/>
              <a:buAutoNum type="arabicPeriod" startAt="7"/>
            </a:pPr>
            <a:r>
              <a:rPr lang="pt-BR" sz="2200" b="1" dirty="0">
                <a:solidFill>
                  <a:srgbClr val="376092"/>
                </a:solidFill>
              </a:rPr>
              <a:t>Divulgar a UNESP </a:t>
            </a:r>
            <a:r>
              <a:rPr lang="pt-BR" sz="2200" b="1" dirty="0">
                <a:solidFill>
                  <a:srgbClr val="376092"/>
                </a:solidFill>
              </a:rPr>
              <a:t>internacionalmente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UcPeriod"/>
            </a:pPr>
            <a:r>
              <a:rPr lang="pt-BR" sz="2000" dirty="0" smtClean="0">
                <a:solidFill>
                  <a:srgbClr val="376092"/>
                </a:solidFill>
              </a:rPr>
              <a:t>N</a:t>
            </a:r>
            <a:r>
              <a:rPr lang="pt-BR" sz="2000" dirty="0" smtClean="0">
                <a:solidFill>
                  <a:srgbClr val="376092"/>
                </a:solidFill>
              </a:rPr>
              <a:t>úmero de participações em eventos internacionais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UcPeriod"/>
            </a:pPr>
            <a:r>
              <a:rPr lang="pt-BR" sz="2000" dirty="0" smtClean="0">
                <a:solidFill>
                  <a:srgbClr val="376092"/>
                </a:solidFill>
              </a:rPr>
              <a:t>N</a:t>
            </a:r>
            <a:r>
              <a:rPr lang="pt-BR" sz="2000" dirty="0" smtClean="0">
                <a:solidFill>
                  <a:srgbClr val="376092"/>
                </a:solidFill>
              </a:rPr>
              <a:t>úmero de páginas de material gráfico produzido (em inglês)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UcPeriod"/>
            </a:pPr>
            <a:r>
              <a:rPr lang="pt-BR" sz="2000" u="sng" dirty="0">
                <a:solidFill>
                  <a:srgbClr val="376092"/>
                </a:solidFill>
              </a:rPr>
              <a:t>Nº de páginas em inglês </a:t>
            </a:r>
            <a:r>
              <a:rPr lang="pt-BR" sz="2000" u="sng" dirty="0" smtClean="0">
                <a:solidFill>
                  <a:srgbClr val="376092"/>
                </a:solidFill>
              </a:rPr>
              <a:t>=%</a:t>
            </a:r>
          </a:p>
          <a:p>
            <a:pPr marL="0" indent="0">
              <a:spcBef>
                <a:spcPts val="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        Nº </a:t>
            </a:r>
            <a:r>
              <a:rPr lang="pt-BR" sz="2000" dirty="0">
                <a:solidFill>
                  <a:srgbClr val="376092"/>
                </a:solidFill>
              </a:rPr>
              <a:t>de páginas do website</a:t>
            </a:r>
          </a:p>
        </p:txBody>
      </p:sp>
    </p:spTree>
    <p:extLst>
      <p:ext uri="{BB962C8B-B14F-4D97-AF65-F5344CB8AC3E}">
        <p14:creationId xmlns:p14="http://schemas.microsoft.com/office/powerpoint/2010/main" val="616217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 smtClean="0">
                <a:solidFill>
                  <a:srgbClr val="376092"/>
                </a:solidFill>
                <a:cs typeface="+mj-cs"/>
              </a:rPr>
              <a:t>Indicadores Ações Programa 14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4819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34821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D5C64F-D7C2-464F-9DB1-58C157105DA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49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34824" name="Content Placeholder 2"/>
          <p:cNvSpPr txBox="1">
            <a:spLocks/>
          </p:cNvSpPr>
          <p:nvPr/>
        </p:nvSpPr>
        <p:spPr bwMode="auto">
          <a:xfrm>
            <a:off x="1195388" y="1145058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ts val="300"/>
              </a:spcBef>
              <a:buFont typeface="+mj-lt"/>
              <a:buAutoNum type="arabicPeriod" startAt="8"/>
            </a:pPr>
            <a:r>
              <a:rPr lang="pt-BR" sz="2200" b="1" dirty="0" smtClean="0">
                <a:solidFill>
                  <a:srgbClr val="376092"/>
                </a:solidFill>
              </a:rPr>
              <a:t>Prospectar </a:t>
            </a:r>
            <a:r>
              <a:rPr lang="pt-BR" sz="2200" b="1" dirty="0" smtClean="0">
                <a:solidFill>
                  <a:srgbClr val="376092"/>
                </a:solidFill>
              </a:rPr>
              <a:t>as atividades de </a:t>
            </a:r>
            <a:r>
              <a:rPr lang="pt-BR" sz="2200" b="1" dirty="0" smtClean="0">
                <a:solidFill>
                  <a:srgbClr val="376092"/>
                </a:solidFill>
              </a:rPr>
              <a:t>Internacionalização</a:t>
            </a:r>
          </a:p>
          <a:p>
            <a:pPr marL="457200" indent="-457200" eaLnBrk="1" hangingPunct="1">
              <a:spcBef>
                <a:spcPts val="1200"/>
              </a:spcBef>
              <a:buAutoNum type="alphaUcPeriod"/>
            </a:pPr>
            <a:r>
              <a:rPr lang="pt-BR" sz="2000" dirty="0" smtClean="0">
                <a:solidFill>
                  <a:srgbClr val="376092"/>
                </a:solidFill>
              </a:rPr>
              <a:t>Número</a:t>
            </a:r>
            <a:r>
              <a:rPr lang="pt-BR" sz="2000" dirty="0" smtClean="0">
                <a:solidFill>
                  <a:srgbClr val="376092"/>
                </a:solidFill>
              </a:rPr>
              <a:t> de workshops internacionais realizados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UcPeriod"/>
            </a:pPr>
            <a:r>
              <a:rPr lang="pt-BR" sz="2000" u="sng" dirty="0">
                <a:solidFill>
                  <a:srgbClr val="376092"/>
                </a:solidFill>
              </a:rPr>
              <a:t>Projetos submetidos por </a:t>
            </a:r>
            <a:r>
              <a:rPr lang="pt-BR" sz="2000" u="sng" dirty="0" smtClean="0">
                <a:solidFill>
                  <a:srgbClr val="376092"/>
                </a:solidFill>
              </a:rPr>
              <a:t>participantes = %</a:t>
            </a:r>
            <a:endParaRPr lang="pt-BR" sz="2000" u="sng" dirty="0">
              <a:solidFill>
                <a:srgbClr val="376092"/>
              </a:solidFill>
            </a:endParaRPr>
          </a:p>
          <a:p>
            <a:pPr marL="0" indent="0" eaLnBrk="1" hangingPunct="1">
              <a:spcBef>
                <a:spcPts val="0"/>
              </a:spcBef>
            </a:pPr>
            <a:r>
              <a:rPr lang="pt-BR" sz="2000" dirty="0" smtClean="0">
                <a:solidFill>
                  <a:srgbClr val="376092"/>
                </a:solidFill>
              </a:rPr>
              <a:t>                Número </a:t>
            </a:r>
            <a:r>
              <a:rPr lang="pt-BR" sz="2000" dirty="0">
                <a:solidFill>
                  <a:srgbClr val="376092"/>
                </a:solidFill>
              </a:rPr>
              <a:t>de workshops</a:t>
            </a:r>
            <a:endParaRPr lang="pt-BR" sz="20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958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mtClean="0">
                <a:solidFill>
                  <a:srgbClr val="376092"/>
                </a:solidFill>
                <a:cs typeface="+mj-cs"/>
              </a:rPr>
              <a:t>A Internacionalização da 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6387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ontent Placeholder 2"/>
          <p:cNvSpPr txBox="1">
            <a:spLocks/>
          </p:cNvSpPr>
          <p:nvPr/>
        </p:nvSpPr>
        <p:spPr bwMode="auto">
          <a:xfrm>
            <a:off x="4271963" y="1387475"/>
            <a:ext cx="4721225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>
                <a:solidFill>
                  <a:srgbClr val="376092"/>
                </a:solidFill>
                <a:latin typeface="Calibri" charset="0"/>
              </a:rPr>
              <a:t>Internationalization of Higher Education: Growing expectations, fundamental values</a:t>
            </a:r>
          </a:p>
          <a:p>
            <a:pPr eaLnBrk="1" hangingPunct="1">
              <a:spcBef>
                <a:spcPts val="1200"/>
              </a:spcBef>
              <a:buFont typeface="Arial" charset="0"/>
              <a:buNone/>
            </a:pPr>
            <a:r>
              <a:rPr lang="en-US" sz="2800">
                <a:solidFill>
                  <a:srgbClr val="376092"/>
                </a:solidFill>
                <a:latin typeface="Calibri" charset="0"/>
              </a:rPr>
              <a:t>IAU 4th Global Survey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>
                <a:solidFill>
                  <a:srgbClr val="376092"/>
                </a:solidFill>
                <a:latin typeface="Calibri" charset="0"/>
              </a:rPr>
              <a:t>Eva Egron-Polak and Ross Hudson</a:t>
            </a:r>
          </a:p>
          <a:p>
            <a:pPr eaLnBrk="1" hangingPunct="1">
              <a:spcBef>
                <a:spcPts val="1200"/>
              </a:spcBef>
              <a:buFont typeface="Arial" charset="0"/>
              <a:buNone/>
            </a:pPr>
            <a:r>
              <a:rPr lang="en-US" sz="2000">
                <a:solidFill>
                  <a:srgbClr val="376092"/>
                </a:solidFill>
                <a:latin typeface="Calibri" charset="0"/>
              </a:rPr>
              <a:t>ISBN: 978-92-9002-201-5 - Copyright, IAU, April 2014</a:t>
            </a:r>
          </a:p>
        </p:txBody>
      </p:sp>
      <p:sp>
        <p:nvSpPr>
          <p:cNvPr id="16389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395D857-35C2-1A4B-B8DA-251B73271E0F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5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639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29972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835696" y="1657822"/>
            <a:ext cx="7177051" cy="1195387"/>
          </a:xfrm>
        </p:spPr>
        <p:txBody>
          <a:bodyPr>
            <a:normAutofit fontScale="90000"/>
          </a:bodyPr>
          <a:lstStyle/>
          <a:p>
            <a:pPr defTabSz="457200" eaLnBrk="1" hangingPunct="1">
              <a:defRPr/>
            </a:pPr>
            <a:r>
              <a:rPr lang="pt-BR" sz="4000" dirty="0" smtClean="0">
                <a:solidFill>
                  <a:srgbClr val="376092"/>
                </a:solidFill>
                <a:cs typeface="+mj-cs"/>
              </a:rPr>
              <a:t>Câmara de Internacionalização e Mobilidade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3462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511800"/>
            <a:ext cx="9144000" cy="13462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36868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1660525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995349" y="3140968"/>
            <a:ext cx="717705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pt-BR" sz="4100" b="1" dirty="0" smtClean="0">
                <a:solidFill>
                  <a:srgbClr val="376092"/>
                </a:solidFill>
                <a:cs typeface="+mj-cs"/>
              </a:rPr>
              <a:t>Quest</a:t>
            </a:r>
            <a:r>
              <a:rPr lang="pt-BR" sz="4100" b="1" dirty="0" smtClean="0">
                <a:solidFill>
                  <a:srgbClr val="376092"/>
                </a:solidFill>
                <a:cs typeface="+mj-cs"/>
              </a:rPr>
              <a:t>ões ?</a:t>
            </a:r>
          </a:p>
          <a:p>
            <a:pPr defTabSz="457200" eaLnBrk="1" hangingPunct="1">
              <a:spcBef>
                <a:spcPts val="2400"/>
              </a:spcBef>
              <a:defRPr/>
            </a:pPr>
            <a:r>
              <a:rPr lang="pt-BR" sz="2900" dirty="0" smtClean="0">
                <a:solidFill>
                  <a:srgbClr val="376092"/>
                </a:solidFill>
                <a:cs typeface="+mj-cs"/>
              </a:rPr>
              <a:t>José Celso Freire Junior</a:t>
            </a:r>
          </a:p>
          <a:p>
            <a:pPr defTabSz="457200" eaLnBrk="1" hangingPunct="1">
              <a:defRPr/>
            </a:pPr>
            <a:r>
              <a:rPr lang="pt-BR" sz="2500" dirty="0" err="1" smtClean="0">
                <a:solidFill>
                  <a:srgbClr val="376092"/>
                </a:solidFill>
                <a:cs typeface="+mj-cs"/>
              </a:rPr>
              <a:t>jcfreire@reitoria.unesp.br</a:t>
            </a:r>
            <a:endParaRPr lang="pt-BR" sz="2500" dirty="0" smtClean="0">
              <a:solidFill>
                <a:srgbClr val="376092"/>
              </a:solidFill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4000" smtClean="0">
                <a:solidFill>
                  <a:srgbClr val="376092"/>
                </a:solidFill>
                <a:cs typeface="+mj-cs"/>
              </a:rPr>
              <a:t>Distribuição Geográfica dos Respondentes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7411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17413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F24CC82-28BE-CF4E-BFCC-E7B9E672B5BD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6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741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1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2046288"/>
            <a:ext cx="7542213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-99392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BR" sz="3600" dirty="0" smtClean="0">
                <a:solidFill>
                  <a:srgbClr val="376092"/>
                </a:solidFill>
                <a:cs typeface="+mj-cs"/>
              </a:rPr>
              <a:t>T</a:t>
            </a:r>
            <a:r>
              <a:rPr lang="pt-BR" sz="3600" dirty="0" smtClean="0">
                <a:solidFill>
                  <a:srgbClr val="376092"/>
                </a:solidFill>
                <a:cs typeface="+mj-cs"/>
              </a:rPr>
              <a:t>ópicos Abordados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8435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18437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D12D168-939E-D74A-8FA4-84856B365226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7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843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18440" name="Content Placeholder 2"/>
          <p:cNvSpPr txBox="1">
            <a:spLocks/>
          </p:cNvSpPr>
          <p:nvPr/>
        </p:nvSpPr>
        <p:spPr bwMode="auto">
          <a:xfrm>
            <a:off x="1187624" y="870794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r>
              <a:rPr lang="pt-PT" altLang="ja-JP" sz="2000" b="1" dirty="0">
                <a:solidFill>
                  <a:srgbClr val="008000"/>
                </a:solidFill>
                <a:latin typeface="Calibri"/>
                <a:cs typeface="Calibri"/>
              </a:rPr>
              <a:t>Política de internacionalização, apoio estratégico e </a:t>
            </a:r>
            <a:r>
              <a:rPr lang="pt-PT" altLang="ja-JP" sz="2000" b="1" dirty="0" smtClean="0">
                <a:solidFill>
                  <a:srgbClr val="008000"/>
                </a:solidFill>
                <a:latin typeface="Calibri"/>
                <a:cs typeface="Calibri"/>
              </a:rPr>
              <a:t>estrutural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PT" sz="2000" b="1" dirty="0">
                <a:solidFill>
                  <a:srgbClr val="008000"/>
                </a:solidFill>
                <a:latin typeface="Calibri"/>
                <a:cs typeface="Calibri"/>
              </a:rPr>
              <a:t>Importância da </a:t>
            </a:r>
            <a:r>
              <a:rPr lang="pt-PT" sz="2000" b="1" dirty="0">
                <a:solidFill>
                  <a:srgbClr val="008000"/>
                </a:solidFill>
                <a:latin typeface="Calibri"/>
                <a:cs typeface="Calibri"/>
              </a:rPr>
              <a:t>internacionalização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PT" sz="2000" b="1" dirty="0">
                <a:solidFill>
                  <a:srgbClr val="008000"/>
                </a:solidFill>
                <a:latin typeface="Calibri"/>
                <a:cs typeface="Calibri"/>
              </a:rPr>
              <a:t>Benefícios esperados </a:t>
            </a:r>
            <a:endParaRPr lang="pt-PT" sz="2000" b="1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pt-PT" sz="2000" b="1" dirty="0">
                <a:solidFill>
                  <a:srgbClr val="008000"/>
                </a:solidFill>
                <a:latin typeface="Calibri"/>
                <a:cs typeface="Calibri"/>
              </a:rPr>
              <a:t>Indutores internos e externos da </a:t>
            </a:r>
            <a:r>
              <a:rPr lang="pt-PT" sz="2000" b="1" dirty="0">
                <a:solidFill>
                  <a:srgbClr val="008000"/>
                </a:solidFill>
                <a:latin typeface="Calibri"/>
                <a:cs typeface="Calibri"/>
              </a:rPr>
              <a:t>internacionalização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dirty="0">
                <a:solidFill>
                  <a:srgbClr val="376092"/>
                </a:solidFill>
                <a:latin typeface="Calibri"/>
                <a:cs typeface="Calibri"/>
              </a:rPr>
              <a:t>Riscos da Internacionalização para instituições e para a </a:t>
            </a:r>
            <a:r>
              <a:rPr lang="pt-BR" sz="2000" dirty="0" smtClean="0">
                <a:solidFill>
                  <a:srgbClr val="376092"/>
                </a:solidFill>
                <a:latin typeface="Calibri"/>
                <a:cs typeface="Calibri"/>
              </a:rPr>
              <a:t>sociedade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b="1" dirty="0">
                <a:solidFill>
                  <a:srgbClr val="008000"/>
                </a:solidFill>
                <a:latin typeface="Calibri"/>
                <a:cs typeface="Calibri"/>
              </a:rPr>
              <a:t>Obstáculos Internos e </a:t>
            </a:r>
            <a:r>
              <a:rPr lang="pt-BR" sz="2000" b="1" dirty="0">
                <a:solidFill>
                  <a:srgbClr val="008000"/>
                </a:solidFill>
                <a:latin typeface="Calibri"/>
                <a:cs typeface="Calibri"/>
              </a:rPr>
              <a:t>Externos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dirty="0">
                <a:solidFill>
                  <a:srgbClr val="376092"/>
                </a:solidFill>
                <a:latin typeface="Calibri"/>
                <a:cs typeface="Calibri"/>
              </a:rPr>
              <a:t>Prioridades Geográficas em </a:t>
            </a:r>
            <a:r>
              <a:rPr lang="pt-BR" sz="2000" dirty="0" smtClean="0">
                <a:solidFill>
                  <a:srgbClr val="376092"/>
                </a:solidFill>
                <a:latin typeface="Calibri"/>
                <a:cs typeface="Calibri"/>
              </a:rPr>
              <a:t>Internacionalização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b="1" dirty="0">
                <a:solidFill>
                  <a:srgbClr val="008000"/>
                </a:solidFill>
                <a:latin typeface="Calibri"/>
                <a:cs typeface="Calibri"/>
              </a:rPr>
              <a:t>Valores e princípios da política de </a:t>
            </a:r>
            <a:r>
              <a:rPr lang="pt-BR" sz="2000" b="1" dirty="0">
                <a:solidFill>
                  <a:srgbClr val="008000"/>
                </a:solidFill>
                <a:latin typeface="Calibri"/>
                <a:cs typeface="Calibri"/>
              </a:rPr>
              <a:t>internacionalização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b="1" dirty="0">
                <a:solidFill>
                  <a:srgbClr val="008000"/>
                </a:solidFill>
                <a:latin typeface="Calibri"/>
                <a:cs typeface="Calibri"/>
              </a:rPr>
              <a:t>Prioridade das atividades de </a:t>
            </a:r>
            <a:r>
              <a:rPr lang="pt-BR" sz="2000" b="1" dirty="0">
                <a:solidFill>
                  <a:srgbClr val="008000"/>
                </a:solidFill>
                <a:latin typeface="Calibri"/>
                <a:cs typeface="Calibri"/>
              </a:rPr>
              <a:t>internacionalização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dirty="0">
                <a:solidFill>
                  <a:srgbClr val="376092"/>
                </a:solidFill>
                <a:latin typeface="Calibri"/>
                <a:cs typeface="Calibri"/>
              </a:rPr>
              <a:t>Financiamento da Internacionalização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dirty="0">
                <a:solidFill>
                  <a:srgbClr val="376092"/>
                </a:solidFill>
                <a:latin typeface="Calibri"/>
                <a:cs typeface="Calibri"/>
              </a:rPr>
              <a:t>Matrículas de estudantes </a:t>
            </a:r>
            <a:r>
              <a:rPr lang="pt-BR" sz="2000" dirty="0" smtClean="0">
                <a:solidFill>
                  <a:srgbClr val="376092"/>
                </a:solidFill>
                <a:latin typeface="Calibri"/>
                <a:cs typeface="Calibri"/>
              </a:rPr>
              <a:t>internacionais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dirty="0">
                <a:solidFill>
                  <a:srgbClr val="376092"/>
                </a:solidFill>
                <a:latin typeface="Calibri"/>
                <a:cs typeface="Calibri"/>
              </a:rPr>
              <a:t>Estudantes enviados</a:t>
            </a:r>
            <a:endParaRPr lang="pt-BR" sz="2000" dirty="0" smtClean="0">
              <a:solidFill>
                <a:srgbClr val="376092"/>
              </a:solidFill>
              <a:latin typeface="Calibri"/>
              <a:cs typeface="Calibri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dirty="0">
                <a:solidFill>
                  <a:srgbClr val="376092"/>
                </a:solidFill>
                <a:latin typeface="Calibri"/>
                <a:cs typeface="Calibri"/>
              </a:rPr>
              <a:t>Recrutamento de estudantes </a:t>
            </a:r>
            <a:r>
              <a:rPr lang="pt-BR" sz="2000" dirty="0" smtClean="0">
                <a:solidFill>
                  <a:srgbClr val="376092"/>
                </a:solidFill>
                <a:latin typeface="Calibri"/>
                <a:cs typeface="Calibri"/>
              </a:rPr>
              <a:t>internacionais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b="1" dirty="0">
                <a:solidFill>
                  <a:srgbClr val="008000"/>
                </a:solidFill>
                <a:latin typeface="Calibri"/>
                <a:cs typeface="Calibri"/>
              </a:rPr>
              <a:t>Experiências e Mobilidades Internacionais de </a:t>
            </a:r>
            <a:r>
              <a:rPr lang="pt-BR" sz="2000" b="1" dirty="0">
                <a:solidFill>
                  <a:srgbClr val="008000"/>
                </a:solidFill>
                <a:latin typeface="Calibri"/>
                <a:cs typeface="Calibri"/>
              </a:rPr>
              <a:t>Docentes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dirty="0">
                <a:solidFill>
                  <a:srgbClr val="376092"/>
                </a:solidFill>
                <a:latin typeface="Calibri"/>
                <a:cs typeface="Calibri"/>
              </a:rPr>
              <a:t>Internacionalização em casa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b="1" dirty="0">
                <a:solidFill>
                  <a:srgbClr val="008000"/>
                </a:solidFill>
                <a:latin typeface="Calibri"/>
                <a:cs typeface="Calibri"/>
              </a:rPr>
              <a:t>Resultados no </a:t>
            </a:r>
            <a:r>
              <a:rPr lang="pt-BR" sz="2000" b="1" dirty="0">
                <a:solidFill>
                  <a:srgbClr val="008000"/>
                </a:solidFill>
                <a:latin typeface="Calibri"/>
                <a:cs typeface="Calibri"/>
              </a:rPr>
              <a:t>aprendizado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dirty="0">
                <a:solidFill>
                  <a:srgbClr val="376092"/>
                </a:solidFill>
                <a:latin typeface="Calibri"/>
                <a:cs typeface="Calibri"/>
              </a:rPr>
              <a:t>Programas de Duplo Diploma ou de Diploma </a:t>
            </a:r>
            <a:r>
              <a:rPr lang="pt-BR" sz="2000" dirty="0" smtClean="0">
                <a:solidFill>
                  <a:srgbClr val="376092"/>
                </a:solidFill>
                <a:latin typeface="Calibri"/>
                <a:cs typeface="Calibri"/>
              </a:rPr>
              <a:t>Conjunto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sz="2000" dirty="0">
                <a:solidFill>
                  <a:srgbClr val="376092"/>
                </a:solidFill>
                <a:latin typeface="Calibri"/>
                <a:cs typeface="Calibri"/>
              </a:rPr>
              <a:t>Estudos de línguas</a:t>
            </a:r>
            <a:endParaRPr lang="pt-BR" sz="2000" dirty="0" smtClean="0">
              <a:solidFill>
                <a:srgbClr val="376092"/>
              </a:solidFill>
              <a:latin typeface="Calibri"/>
              <a:cs typeface="Calibri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en-US" sz="2000" dirty="0">
              <a:solidFill>
                <a:srgbClr val="376092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5388" y="82550"/>
            <a:ext cx="77978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pt-PT" altLang="ja-JP" sz="3600" dirty="0">
                <a:solidFill>
                  <a:srgbClr val="376092"/>
                </a:solidFill>
                <a:cs typeface="+mj-cs"/>
              </a:rPr>
              <a:t>Política de internacionalização, apoio estratégico e estrutural</a:t>
            </a:r>
            <a:endParaRPr lang="pt-BR" sz="3600" dirty="0">
              <a:solidFill>
                <a:srgbClr val="376092"/>
              </a:solidFill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8435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18437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D12D168-939E-D74A-8FA4-84856B365226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8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843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Footer Placeholder 8"/>
          <p:cNvSpPr txBox="1">
            <a:spLocks/>
          </p:cNvSpPr>
          <p:nvPr/>
        </p:nvSpPr>
        <p:spPr bwMode="auto">
          <a:xfrm rot="-5400000">
            <a:off x="7362031" y="4629944"/>
            <a:ext cx="31988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IAU 4th Global Survey - © IAU, April 2014</a:t>
            </a:r>
          </a:p>
        </p:txBody>
      </p:sp>
      <p:sp>
        <p:nvSpPr>
          <p:cNvPr id="18440" name="Content Placeholder 2"/>
          <p:cNvSpPr txBox="1">
            <a:spLocks/>
          </p:cNvSpPr>
          <p:nvPr/>
        </p:nvSpPr>
        <p:spPr bwMode="auto">
          <a:xfrm>
            <a:off x="1195388" y="1387475"/>
            <a:ext cx="758348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PT" altLang="ja-JP" dirty="0">
                <a:solidFill>
                  <a:srgbClr val="376092"/>
                </a:solidFill>
                <a:latin typeface="Calibri" charset="0"/>
              </a:rPr>
              <a:t>53% dos entrevistados tem uma política / estratégia </a:t>
            </a:r>
            <a:r>
              <a:rPr lang="pt-PT" altLang="ja-JP" dirty="0" smtClean="0">
                <a:solidFill>
                  <a:srgbClr val="376092"/>
                </a:solidFill>
                <a:latin typeface="Calibri" charset="0"/>
              </a:rPr>
              <a:t>institucional, </a:t>
            </a:r>
            <a:r>
              <a:rPr lang="pt-PT" altLang="ja-JP" dirty="0">
                <a:solidFill>
                  <a:srgbClr val="376092"/>
                </a:solidFill>
                <a:latin typeface="Calibri" charset="0"/>
              </a:rPr>
              <a:t>22% relataram que estão em fase de preparação e 16% indicam que a internacionalização faz parte da estratégia institucional global. </a:t>
            </a:r>
          </a:p>
          <a:p>
            <a:pPr eaLnBrk="1" hangingPunct="1">
              <a:buFont typeface="Arial" charset="0"/>
              <a:buChar char="•"/>
            </a:pPr>
            <a:r>
              <a:rPr lang="pt-PT" altLang="ja-JP" dirty="0">
                <a:solidFill>
                  <a:srgbClr val="376092"/>
                </a:solidFill>
                <a:latin typeface="Calibri" charset="0"/>
              </a:rPr>
              <a:t>66% dos entrevistados relatam ter metas e referências explícitas para avaliar a implementação da política de internacionalização</a:t>
            </a:r>
          </a:p>
          <a:p>
            <a:pPr marL="342900" lvl="1" indent="-342900" eaLnBrk="1" hangingPunct="1">
              <a:buFont typeface="Arial" charset="0"/>
              <a:buChar char="•"/>
            </a:pPr>
            <a:r>
              <a:rPr lang="pt-PT" altLang="ja-JP" b="1" dirty="0" smtClean="0">
                <a:solidFill>
                  <a:srgbClr val="376092"/>
                </a:solidFill>
                <a:latin typeface="Calibri" charset="0"/>
              </a:rPr>
              <a:t>Resultados </a:t>
            </a:r>
            <a:r>
              <a:rPr lang="pt-PT" altLang="ja-JP" b="1" dirty="0">
                <a:solidFill>
                  <a:srgbClr val="376092"/>
                </a:solidFill>
                <a:latin typeface="Calibri" charset="0"/>
              </a:rPr>
              <a:t>regionais </a:t>
            </a:r>
            <a:r>
              <a:rPr lang="pt-PT" altLang="ja-JP" dirty="0">
                <a:solidFill>
                  <a:srgbClr val="376092"/>
                </a:solidFill>
                <a:latin typeface="Calibri" charset="0"/>
              </a:rPr>
              <a:t>- Política de Internacionalização / </a:t>
            </a:r>
            <a:r>
              <a:rPr lang="pt-PT" altLang="ja-JP" dirty="0" smtClean="0">
                <a:solidFill>
                  <a:srgbClr val="376092"/>
                </a:solidFill>
                <a:latin typeface="Calibri" charset="0"/>
              </a:rPr>
              <a:t>estratégia</a:t>
            </a:r>
            <a:endParaRPr lang="pt-PT" altLang="ja-JP" dirty="0">
              <a:solidFill>
                <a:srgbClr val="376092"/>
              </a:solidFill>
              <a:latin typeface="Calibri" charset="0"/>
            </a:endParaRPr>
          </a:p>
          <a:p>
            <a:pPr lvl="1">
              <a:buFont typeface="Arial" charset="0"/>
              <a:buChar char="•"/>
            </a:pPr>
            <a:r>
              <a:rPr lang="pt-PT" altLang="ja-JP" dirty="0" smtClean="0">
                <a:solidFill>
                  <a:srgbClr val="376092"/>
                </a:solidFill>
                <a:latin typeface="Calibri" charset="0"/>
              </a:rPr>
              <a:t>Maior </a:t>
            </a:r>
            <a:r>
              <a:rPr lang="pt-PT" altLang="ja-JP" dirty="0">
                <a:solidFill>
                  <a:srgbClr val="376092"/>
                </a:solidFill>
                <a:latin typeface="Calibri" charset="0"/>
              </a:rPr>
              <a:t>proporção </a:t>
            </a:r>
            <a:r>
              <a:rPr lang="pt-PT" altLang="ja-JP" dirty="0" smtClean="0">
                <a:solidFill>
                  <a:srgbClr val="376092"/>
                </a:solidFill>
                <a:latin typeface="Calibri" charset="0"/>
              </a:rPr>
              <a:t>na </a:t>
            </a:r>
            <a:r>
              <a:rPr lang="pt-PT" altLang="ja-JP" dirty="0">
                <a:solidFill>
                  <a:srgbClr val="376092"/>
                </a:solidFill>
                <a:latin typeface="Calibri" charset="0"/>
              </a:rPr>
              <a:t>Europa e na Ásia (56% - 61%)</a:t>
            </a:r>
          </a:p>
          <a:p>
            <a:pPr lvl="1">
              <a:buFont typeface="Arial" charset="0"/>
              <a:buChar char="•"/>
            </a:pPr>
            <a:r>
              <a:rPr lang="pt-PT" altLang="ja-JP" dirty="0">
                <a:solidFill>
                  <a:srgbClr val="376092"/>
                </a:solidFill>
                <a:latin typeface="Calibri" charset="0"/>
              </a:rPr>
              <a:t>Outras regiões </a:t>
            </a:r>
            <a:r>
              <a:rPr lang="pt-PT" altLang="ja-JP" dirty="0" smtClean="0">
                <a:solidFill>
                  <a:srgbClr val="376092"/>
                </a:solidFill>
                <a:latin typeface="Calibri" charset="0"/>
              </a:rPr>
              <a:t>variam </a:t>
            </a:r>
            <a:r>
              <a:rPr lang="pt-PT" altLang="ja-JP" dirty="0">
                <a:solidFill>
                  <a:srgbClr val="376092"/>
                </a:solidFill>
                <a:latin typeface="Calibri" charset="0"/>
              </a:rPr>
              <a:t>de 40% a 47%</a:t>
            </a:r>
          </a:p>
          <a:p>
            <a:pPr lvl="1">
              <a:buFont typeface="Arial" charset="0"/>
              <a:buChar char="•"/>
            </a:pPr>
            <a:r>
              <a:rPr lang="pt-PT" altLang="ja-JP" dirty="0" smtClean="0">
                <a:solidFill>
                  <a:srgbClr val="376092"/>
                </a:solidFill>
                <a:latin typeface="Calibri" charset="0"/>
              </a:rPr>
              <a:t>Menor proporção </a:t>
            </a:r>
            <a:r>
              <a:rPr lang="pt-PT" altLang="ja-JP" dirty="0" smtClean="0">
                <a:solidFill>
                  <a:srgbClr val="376092"/>
                </a:solidFill>
                <a:latin typeface="Calibri" charset="0"/>
              </a:rPr>
              <a:t>no </a:t>
            </a:r>
            <a:r>
              <a:rPr lang="pt-PT" altLang="ja-JP" dirty="0">
                <a:solidFill>
                  <a:srgbClr val="376092"/>
                </a:solidFill>
                <a:latin typeface="Calibri" charset="0"/>
              </a:rPr>
              <a:t>Oriente Médio (13%)</a:t>
            </a:r>
            <a:r>
              <a:rPr lang="pt-BR" altLang="ja-JP" dirty="0">
                <a:solidFill>
                  <a:srgbClr val="376092"/>
                </a:solidFill>
                <a:latin typeface="Calibri" charset="0"/>
              </a:rPr>
              <a:t> </a:t>
            </a:r>
            <a:endParaRPr lang="en-US" dirty="0">
              <a:solidFill>
                <a:srgbClr val="37609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6546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5616" y="82550"/>
            <a:ext cx="8028384" cy="1143000"/>
          </a:xfrm>
        </p:spPr>
        <p:txBody>
          <a:bodyPr/>
          <a:lstStyle/>
          <a:p>
            <a:pPr defTabSz="457200" eaLnBrk="1" hangingPunct="1"/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Política </a:t>
            </a:r>
            <a:r>
              <a:rPr lang="pt-PT" altLang="ja-JP" sz="2800" dirty="0">
                <a:solidFill>
                  <a:srgbClr val="376092"/>
                </a:solidFill>
                <a:latin typeface="Arial" charset="0"/>
                <a:ea typeface="ＭＳ Ｐゴシック" charset="0"/>
              </a:rPr>
              <a:t>de internacionalização, apoio estratégico e </a:t>
            </a:r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estrutural – Compara</a:t>
            </a:r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ção 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solidFill>
            <a:srgbClr val="234271"/>
          </a:soli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43012" name="Picture 1" descr="logo_abr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175"/>
            <a:ext cx="557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Footer Placeholder 8"/>
          <p:cNvSpPr txBox="1">
            <a:spLocks noGrp="1"/>
          </p:cNvSpPr>
          <p:nvPr/>
        </p:nvSpPr>
        <p:spPr bwMode="auto">
          <a:xfrm>
            <a:off x="1116013" y="6473825"/>
            <a:ext cx="319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i="1">
                <a:solidFill>
                  <a:srgbClr val="376092"/>
                </a:solidFill>
                <a:latin typeface="Calibri" charset="0"/>
              </a:rPr>
              <a:t>Câmara de Internacionalização e Mobilidade</a:t>
            </a:r>
          </a:p>
        </p:txBody>
      </p:sp>
      <p:sp>
        <p:nvSpPr>
          <p:cNvPr id="43014" name="Slide Number Placeholder 9"/>
          <p:cNvSpPr txBox="1">
            <a:spLocks noGrp="1"/>
          </p:cNvSpPr>
          <p:nvPr/>
        </p:nvSpPr>
        <p:spPr bwMode="auto">
          <a:xfrm>
            <a:off x="6965950" y="64738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0E38F0D-5E4F-0343-8412-B7E176B351B1}" type="slidenum">
              <a:rPr lang="pt-BR" sz="1200" b="1">
                <a:solidFill>
                  <a:srgbClr val="376092"/>
                </a:solidFill>
                <a:latin typeface="Calibri" charset="0"/>
              </a:rPr>
              <a:pPr algn="r" eaLnBrk="1" hangingPunct="1"/>
              <a:t>9</a:t>
            </a:fld>
            <a:endParaRPr lang="pt-BR" sz="1200" b="1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4301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Content Placeholder 2"/>
          <p:cNvSpPr txBox="1">
            <a:spLocks/>
          </p:cNvSpPr>
          <p:nvPr/>
        </p:nvSpPr>
        <p:spPr bwMode="auto">
          <a:xfrm>
            <a:off x="3996184" y="1412776"/>
            <a:ext cx="5040312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marL="342900" indent="-342900" defTabSz="457200" eaLnBrk="1" hangingPunct="1">
              <a:buFont typeface="Arial" charset="0"/>
              <a:buChar char="•"/>
              <a:defRPr sz="2400">
                <a:solidFill>
                  <a:srgbClr val="376092"/>
                </a:solidFill>
                <a:latin typeface="Calibri" charset="0"/>
              </a:defRPr>
            </a:lvl1pPr>
            <a:lvl2pPr marL="342900" lvl="1" indent="-342900" defTabSz="457200" eaLnBrk="1" hangingPunct="1">
              <a:buFont typeface="Arial" charset="0"/>
              <a:buChar char="•"/>
              <a:defRPr sz="2400" b="1">
                <a:solidFill>
                  <a:srgbClr val="376092"/>
                </a:solidFill>
                <a:latin typeface="Calibri" charset="0"/>
              </a:defRPr>
            </a:lvl2pPr>
            <a:lvl3pPr marL="1143000" indent="-228600" defTabSz="457200" eaLnBrk="0" hangingPunct="0">
              <a:defRPr sz="2400"/>
            </a:lvl3pPr>
            <a:lvl4pPr marL="1600200" indent="-228600" defTabSz="457200" eaLnBrk="0" hangingPunct="0">
              <a:defRPr sz="2400"/>
            </a:lvl4pPr>
            <a:lvl5pPr marL="2057400" indent="-228600" defTabSz="4572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pt-PT" altLang="ja-JP" dirty="0"/>
              <a:t>Menor número de IES </a:t>
            </a:r>
            <a:r>
              <a:rPr lang="pt-PT" altLang="ja-JP" dirty="0" smtClean="0"/>
              <a:t>com pol</a:t>
            </a:r>
            <a:r>
              <a:rPr lang="pt-PT" altLang="ja-JP" dirty="0" smtClean="0"/>
              <a:t>ítica definida </a:t>
            </a:r>
            <a:r>
              <a:rPr lang="pt-PT" altLang="ja-JP" dirty="0" smtClean="0"/>
              <a:t>em </a:t>
            </a:r>
            <a:r>
              <a:rPr lang="pt-PT" altLang="ja-JP" dirty="0"/>
              <a:t>comparação com a média </a:t>
            </a:r>
            <a:r>
              <a:rPr lang="pt-PT" altLang="ja-JP" dirty="0" smtClean="0"/>
              <a:t>mundial (33%</a:t>
            </a:r>
            <a:r>
              <a:rPr lang="pt-PT" altLang="ja-JP" dirty="0"/>
              <a:t> </a:t>
            </a:r>
            <a:r>
              <a:rPr lang="pt-PT" altLang="ja-JP" dirty="0" smtClean="0"/>
              <a:t>- 53%)</a:t>
            </a:r>
            <a:endParaRPr lang="pt-PT" altLang="ja-JP" dirty="0"/>
          </a:p>
          <a:p>
            <a:r>
              <a:rPr lang="pt-PT" altLang="ja-JP" dirty="0" smtClean="0"/>
              <a:t>Maior n</a:t>
            </a:r>
            <a:r>
              <a:rPr lang="pt-PT" altLang="ja-JP" dirty="0" smtClean="0"/>
              <a:t>úmero de IES </a:t>
            </a:r>
            <a:r>
              <a:rPr lang="pt-PT" altLang="ja-JP" dirty="0" smtClean="0"/>
              <a:t>em </a:t>
            </a:r>
            <a:r>
              <a:rPr lang="pt-PT" altLang="ja-JP" dirty="0"/>
              <a:t>fase de elaboração do plano </a:t>
            </a:r>
            <a:r>
              <a:rPr lang="pt-PT" altLang="ja-JP" dirty="0" smtClean="0"/>
              <a:t>estratégico (43% - 16%)</a:t>
            </a:r>
          </a:p>
          <a:p>
            <a:r>
              <a:rPr lang="pt-PT" altLang="ja-JP" dirty="0" smtClean="0"/>
              <a:t>Maior número </a:t>
            </a:r>
            <a:r>
              <a:rPr lang="pt-PT" altLang="ja-JP" dirty="0"/>
              <a:t>de IES </a:t>
            </a:r>
            <a:r>
              <a:rPr lang="pt-PT" altLang="ja-JP" dirty="0" smtClean="0"/>
              <a:t>sem plano </a:t>
            </a:r>
            <a:r>
              <a:rPr lang="pt-PT" altLang="ja-JP" dirty="0"/>
              <a:t>estratégico </a:t>
            </a:r>
            <a:r>
              <a:rPr lang="pt-PT" altLang="ja-JP" dirty="0" smtClean="0"/>
              <a:t>(24% </a:t>
            </a:r>
            <a:r>
              <a:rPr lang="pt-PT" altLang="ja-JP" dirty="0"/>
              <a:t>- </a:t>
            </a:r>
            <a:r>
              <a:rPr lang="pt-PT" altLang="ja-JP" dirty="0" smtClean="0"/>
              <a:t>9%</a:t>
            </a:r>
            <a:r>
              <a:rPr lang="pt-PT" altLang="ja-JP" dirty="0"/>
              <a:t>)</a:t>
            </a:r>
          </a:p>
          <a:p>
            <a:endParaRPr lang="pt-PT" altLang="ja-JP" dirty="0"/>
          </a:p>
          <a:p>
            <a:endParaRPr lang="pt-PT" altLang="ja-JP" dirty="0"/>
          </a:p>
        </p:txBody>
      </p:sp>
      <p:pic>
        <p:nvPicPr>
          <p:cNvPr id="12" name="Gráfico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31"/>
          <a:stretch>
            <a:fillRect/>
          </a:stretch>
        </p:blipFill>
        <p:spPr bwMode="auto">
          <a:xfrm>
            <a:off x="754832" y="1700808"/>
            <a:ext cx="3313112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áfico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9"/>
          <a:stretch>
            <a:fillRect/>
          </a:stretch>
        </p:blipFill>
        <p:spPr bwMode="auto">
          <a:xfrm>
            <a:off x="1691457" y="4077072"/>
            <a:ext cx="1944688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1474912" y="1340768"/>
            <a:ext cx="23042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/>
            <a:r>
              <a:rPr lang="pt-PT" altLang="ja-JP" sz="2800" dirty="0" smtClean="0">
                <a:solidFill>
                  <a:srgbClr val="376092"/>
                </a:solidFill>
                <a:latin typeface="Arial" charset="0"/>
                <a:ea typeface="ＭＳ Ｐゴシック" charset="0"/>
              </a:rPr>
              <a:t>ABRUEM</a:t>
            </a:r>
            <a:endParaRPr lang="pt-BR" sz="2800" dirty="0">
              <a:solidFill>
                <a:srgbClr val="37609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4216" y="4869160"/>
            <a:ext cx="475138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760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 necessário implementar/melhorar a política de internacionalização</a:t>
            </a:r>
            <a:endParaRPr lang="x-none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7609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4114</Words>
  <Application>Microsoft Macintosh PowerPoint</Application>
  <PresentationFormat>On-screen Show (4:3)</PresentationFormat>
  <Paragraphs>482</Paragraphs>
  <Slides>50</Slides>
  <Notes>0</Notes>
  <HiddenSlides>11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Design padrão</vt:lpstr>
      <vt:lpstr>Câmara de Internacionalização e Mobilidade  Tema: Avaliação da Internacionalização e da Mobilidade </vt:lpstr>
      <vt:lpstr>Composição da Câmara</vt:lpstr>
      <vt:lpstr>Agenda</vt:lpstr>
      <vt:lpstr>A situação da internacionalização da Educação Superior no Mundo e uma comparação com a ABRUEM</vt:lpstr>
      <vt:lpstr>A Internacionalização da ES</vt:lpstr>
      <vt:lpstr>Distribuição Geográfica dos Respondentes</vt:lpstr>
      <vt:lpstr>Tópicos Abordados</vt:lpstr>
      <vt:lpstr>Política de internacionalização, apoio estratégico e estrutural</vt:lpstr>
      <vt:lpstr>Política de internacionalização, apoio estratégico e estrutural – Comparação ABRUEM</vt:lpstr>
      <vt:lpstr>Importância da internacionalização</vt:lpstr>
      <vt:lpstr>PowerPoint Presentation</vt:lpstr>
      <vt:lpstr>Benefícios esperados </vt:lpstr>
      <vt:lpstr>Indutores internos e externos da internacionalização</vt:lpstr>
      <vt:lpstr>Indutores internos e externos da internacionalização – Comparação ABRUEM</vt:lpstr>
      <vt:lpstr>Riscos da Internacionalização para instituições e para a sociedade</vt:lpstr>
      <vt:lpstr>Obstáculos Internos e Externos</vt:lpstr>
      <vt:lpstr>Obstáculos Internos e Externos – Comparação ABRUEM</vt:lpstr>
      <vt:lpstr>Prioridades Geográficas em Internacionalização</vt:lpstr>
      <vt:lpstr>Prioridades Geográficas em Internacionalização – Comparação ABRUEM</vt:lpstr>
      <vt:lpstr>Valores e princípios da política de internacionalização</vt:lpstr>
      <vt:lpstr>Valores e princípios da política de internacionalização – Comparação ABRUEM</vt:lpstr>
      <vt:lpstr>Prioridade das atividades de internacionalização</vt:lpstr>
      <vt:lpstr>Prioridade das atividades de internacionalização – Comparação ABRUEM</vt:lpstr>
      <vt:lpstr>Financiamento da Internacionalização</vt:lpstr>
      <vt:lpstr>Financiamento da Internacionalização– Comparação ABRUEM</vt:lpstr>
      <vt:lpstr>Matrículas de estudantes internacionais</vt:lpstr>
      <vt:lpstr>Estudantes enviados</vt:lpstr>
      <vt:lpstr>Recrutamento de estudantes internacionais</vt:lpstr>
      <vt:lpstr>Experiências e Mobilidades Internacionais de Docentes </vt:lpstr>
      <vt:lpstr>Internacionalização em casa</vt:lpstr>
      <vt:lpstr>Resultados no aprendizado</vt:lpstr>
      <vt:lpstr>Programas de Duplo Diploma ou de Diploma Conjunto</vt:lpstr>
      <vt:lpstr>Estudos de línguas</vt:lpstr>
      <vt:lpstr>Avaliar o que? Necessidade de ter uma estratégia para a internacionalização</vt:lpstr>
      <vt:lpstr>Estratégia – UNESP</vt:lpstr>
      <vt:lpstr>Workshop de internacionalização “SWOT”</vt:lpstr>
      <vt:lpstr>Ações PDI – Programa 14</vt:lpstr>
      <vt:lpstr>Indicadores de Internacionalização do CHE – Utilização na UNESP</vt:lpstr>
      <vt:lpstr>Indicadores de Internacionalização</vt:lpstr>
      <vt:lpstr>Indicadores Gerais do Programa 14</vt:lpstr>
      <vt:lpstr>Indicadores Gerais do Programa 14</vt:lpstr>
      <vt:lpstr>Indicadores Ações Programa 14</vt:lpstr>
      <vt:lpstr>Indicadores Ações Programa 14</vt:lpstr>
      <vt:lpstr>Indicadores Ações Programa 14</vt:lpstr>
      <vt:lpstr>Indicadores Ações Programa 14</vt:lpstr>
      <vt:lpstr>Indicadores Ações Programa 14</vt:lpstr>
      <vt:lpstr>Indicadores Ações Programa 14</vt:lpstr>
      <vt:lpstr>Indicadores Ações Programa 14</vt:lpstr>
      <vt:lpstr>Indicadores Ações Programa 14</vt:lpstr>
      <vt:lpstr>Câmara de Internacionalização e Mobilidade</vt:lpstr>
    </vt:vector>
  </TitlesOfParts>
  <Company>UNESP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suporte</dc:creator>
  <cp:lastModifiedBy>José Celso Freire Junior</cp:lastModifiedBy>
  <cp:revision>131</cp:revision>
  <dcterms:created xsi:type="dcterms:W3CDTF">2014-11-03T17:15:06Z</dcterms:created>
  <dcterms:modified xsi:type="dcterms:W3CDTF">2014-11-07T13:16:39Z</dcterms:modified>
</cp:coreProperties>
</file>