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23" r:id="rId3"/>
    <p:sldId id="275" r:id="rId4"/>
    <p:sldId id="277" r:id="rId5"/>
    <p:sldId id="276" r:id="rId6"/>
    <p:sldId id="321" r:id="rId7"/>
    <p:sldId id="279" r:id="rId8"/>
    <p:sldId id="306" r:id="rId9"/>
    <p:sldId id="307" r:id="rId10"/>
    <p:sldId id="311" r:id="rId11"/>
    <p:sldId id="263" r:id="rId12"/>
    <p:sldId id="324" r:id="rId13"/>
    <p:sldId id="265" r:id="rId14"/>
    <p:sldId id="309" r:id="rId15"/>
    <p:sldId id="310" r:id="rId16"/>
    <p:sldId id="312" r:id="rId17"/>
    <p:sldId id="269" r:id="rId18"/>
    <p:sldId id="313" r:id="rId19"/>
    <p:sldId id="314" r:id="rId20"/>
    <p:sldId id="317" r:id="rId21"/>
    <p:sldId id="318" r:id="rId22"/>
    <p:sldId id="319" r:id="rId23"/>
    <p:sldId id="320" r:id="rId24"/>
    <p:sldId id="32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0" autoAdjust="0"/>
    <p:restoredTop sz="94660"/>
  </p:normalViewPr>
  <p:slideViewPr>
    <p:cSldViewPr>
      <p:cViewPr>
        <p:scale>
          <a:sx n="70" d="100"/>
          <a:sy n="70" d="100"/>
        </p:scale>
        <p:origin x="-149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BRUEM%20EXTENS&#195;O\Base%20ABRUEM%20201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&#231;ai\Documents\UEPA\DIPE-DDE\ABRUEM\ABRUEM%20EXTENS&#195;O\Base%20ABRUEM%2020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&#231;ai\Documents\UEPA\DIPE-DDE\ABRUEM\Base%20ABRUEM%20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7"/>
  <c:chart>
    <c:title>
      <c:tx>
        <c:rich>
          <a:bodyPr/>
          <a:lstStyle/>
          <a:p>
            <a:pPr>
              <a:defRPr lang="en-US"/>
            </a:pPr>
            <a:r>
              <a:rPr lang="en-US"/>
              <a:t>Total de projetos por fonte de financiamento (4518)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2.1756021756021756E-2"/>
          <c:y val="0.13818856813822739"/>
          <c:w val="0.95304076326952381"/>
          <c:h val="0.77571751304101455"/>
        </c:manualLayout>
      </c:layout>
      <c:barChart>
        <c:barDir val="col"/>
        <c:grouping val="clustered"/>
        <c:ser>
          <c:idx val="0"/>
          <c:order val="0"/>
          <c:tx>
            <c:v>Total de projetos por fonte</c:v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3969-88%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103-2%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446-10%</a:t>
                    </a:r>
                    <a:endParaRPr lang="en-US" dirty="0"/>
                  </a:p>
                </c:rich>
              </c:tx>
              <c:showVal val="1"/>
            </c:dLbl>
            <c:numFmt formatCode="General" sourceLinked="0"/>
            <c:txPr>
              <a:bodyPr/>
              <a:lstStyle/>
              <a:p>
                <a:pPr>
                  <a:defRPr lang="en-US"/>
                </a:pPr>
                <a:endParaRPr lang="pt-BR"/>
              </a:p>
            </c:txPr>
            <c:showVal val="1"/>
          </c:dLbls>
          <c:cat>
            <c:strRef>
              <c:f>'GRÁFICOS-RP'!$A$7:$A$9</c:f>
              <c:strCache>
                <c:ptCount val="3"/>
                <c:pt idx="0">
                  <c:v>FONTE RECURSOS PRÓPRIOS</c:v>
                </c:pt>
                <c:pt idx="1">
                  <c:v>FONTE MEC</c:v>
                </c:pt>
                <c:pt idx="2">
                  <c:v>OUTRAS FONTES</c:v>
                </c:pt>
              </c:strCache>
            </c:strRef>
          </c:cat>
          <c:val>
            <c:numRef>
              <c:f>'GRÁFICOS-RP'!$B$7:$B$9</c:f>
              <c:numCache>
                <c:formatCode>General</c:formatCode>
                <c:ptCount val="3"/>
                <c:pt idx="0">
                  <c:v>3969</c:v>
                </c:pt>
                <c:pt idx="1">
                  <c:v>103</c:v>
                </c:pt>
                <c:pt idx="2">
                  <c:v>446</c:v>
                </c:pt>
              </c:numCache>
            </c:numRef>
          </c:val>
        </c:ser>
        <c:axId val="74788864"/>
        <c:axId val="74790400"/>
      </c:barChart>
      <c:catAx>
        <c:axId val="7478886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74790400"/>
        <c:crosses val="autoZero"/>
        <c:auto val="1"/>
        <c:lblAlgn val="ctr"/>
        <c:lblOffset val="100"/>
      </c:catAx>
      <c:valAx>
        <c:axId val="74790400"/>
        <c:scaling>
          <c:orientation val="minMax"/>
        </c:scaling>
        <c:delete val="1"/>
        <c:axPos val="l"/>
        <c:numFmt formatCode="General" sourceLinked="1"/>
        <c:tickLblPos val="none"/>
        <c:crossAx val="74788864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9"/>
  <c:chart>
    <c:title>
      <c:tx>
        <c:rich>
          <a:bodyPr/>
          <a:lstStyle/>
          <a:p>
            <a:pPr>
              <a:defRPr lang="en-US"/>
            </a:pPr>
            <a:r>
              <a:rPr lang="pt-BR" dirty="0" smtClean="0"/>
              <a:t>Distribui</a:t>
            </a:r>
            <a:r>
              <a:rPr lang="en-US" dirty="0" err="1" smtClean="0"/>
              <a:t>ção</a:t>
            </a:r>
            <a:r>
              <a:rPr lang="pt-BR" dirty="0" smtClean="0"/>
              <a:t> dos </a:t>
            </a:r>
            <a:r>
              <a:rPr lang="pt-BR" dirty="0"/>
              <a:t>projetos por área </a:t>
            </a:r>
            <a:r>
              <a:rPr lang="pt-BR" dirty="0" smtClean="0"/>
              <a:t>temática- todas as fontes</a:t>
            </a:r>
            <a:endParaRPr lang="pt-BR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Percentual de projetos por área temática</c:v>
          </c:tx>
          <c:dLbls>
            <c:txPr>
              <a:bodyPr/>
              <a:lstStyle/>
              <a:p>
                <a:pPr>
                  <a:defRPr lang="en-US"/>
                </a:pPr>
                <a:endParaRPr lang="pt-BR"/>
              </a:p>
            </c:txPr>
            <c:showVal val="1"/>
          </c:dLbls>
          <c:cat>
            <c:strRef>
              <c:f>'Todas as IES-ABRUEM'!$D$58:$D$70</c:f>
              <c:strCache>
                <c:ptCount val="13"/>
                <c:pt idx="0">
                  <c:v>Educação</c:v>
                </c:pt>
                <c:pt idx="1">
                  <c:v>Tecnologias</c:v>
                </c:pt>
                <c:pt idx="2">
                  <c:v>Cultura e Arte</c:v>
                </c:pt>
                <c:pt idx="3">
                  <c:v>Pesca artesanal</c:v>
                </c:pt>
                <c:pt idx="4">
                  <c:v>Promoção da Saúde</c:v>
                </c:pt>
                <c:pt idx="5">
                  <c:v>Desenvolvimento Urbano</c:v>
                </c:pt>
                <c:pt idx="6">
                  <c:v>Desenvolvimento Rural</c:v>
                </c:pt>
                <c:pt idx="7">
                  <c:v>Redução das desigualdades</c:v>
                </c:pt>
                <c:pt idx="8">
                  <c:v>Geração de Trabalho e Renda</c:v>
                </c:pt>
                <c:pt idx="9">
                  <c:v>Preservação do Patrimônio </c:v>
                </c:pt>
                <c:pt idx="10">
                  <c:v>Direitos Humanos</c:v>
                </c:pt>
                <c:pt idx="11">
                  <c:v>Promoção da Igualdade Racial</c:v>
                </c:pt>
                <c:pt idx="12">
                  <c:v>Mulheres e relações de gênero</c:v>
                </c:pt>
              </c:strCache>
            </c:strRef>
          </c:cat>
          <c:val>
            <c:numRef>
              <c:f>'Todas as IES-ABRUEM'!$E$58:$E$70</c:f>
              <c:numCache>
                <c:formatCode>0%</c:formatCode>
                <c:ptCount val="13"/>
                <c:pt idx="0">
                  <c:v>0.25830013280212483</c:v>
                </c:pt>
                <c:pt idx="1">
                  <c:v>7.2598494909252076E-2</c:v>
                </c:pt>
                <c:pt idx="2">
                  <c:v>0.12416998671978752</c:v>
                </c:pt>
                <c:pt idx="3">
                  <c:v>7.3041168658698535E-3</c:v>
                </c:pt>
                <c:pt idx="4">
                  <c:v>0.22908366533864508</c:v>
                </c:pt>
                <c:pt idx="5">
                  <c:v>2.5011066843736166E-2</c:v>
                </c:pt>
                <c:pt idx="6">
                  <c:v>2.434705621956618E-2</c:v>
                </c:pt>
                <c:pt idx="7">
                  <c:v>4.1611332447985816E-2</c:v>
                </c:pt>
                <c:pt idx="8">
                  <c:v>3.4528552456839307E-2</c:v>
                </c:pt>
                <c:pt idx="9">
                  <c:v>3.1651173085436107E-2</c:v>
                </c:pt>
                <c:pt idx="10">
                  <c:v>0.10801239486498451</c:v>
                </c:pt>
                <c:pt idx="11">
                  <c:v>2.3904382470119605E-2</c:v>
                </c:pt>
                <c:pt idx="12">
                  <c:v>1.9477644975652943E-2</c:v>
                </c:pt>
              </c:numCache>
            </c:numRef>
          </c:val>
        </c:ser>
        <c:axId val="74831744"/>
        <c:axId val="74833280"/>
      </c:barChart>
      <c:catAx>
        <c:axId val="7483174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74833280"/>
        <c:crosses val="autoZero"/>
        <c:auto val="1"/>
        <c:lblAlgn val="ctr"/>
        <c:lblOffset val="100"/>
      </c:catAx>
      <c:valAx>
        <c:axId val="74833280"/>
        <c:scaling>
          <c:orientation val="minMax"/>
        </c:scaling>
        <c:delete val="1"/>
        <c:axPos val="l"/>
        <c:numFmt formatCode="0%" sourceLinked="1"/>
        <c:tickLblPos val="none"/>
        <c:crossAx val="74831744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>
        <c:manualLayout>
          <c:layoutTarget val="inner"/>
          <c:xMode val="edge"/>
          <c:yMode val="edge"/>
          <c:x val="3.9663020845798529E-2"/>
          <c:y val="0"/>
          <c:w val="0.93130280425473144"/>
          <c:h val="0.71470837122662778"/>
        </c:manualLayout>
      </c:layout>
      <c:barChart>
        <c:barDir val="col"/>
        <c:grouping val="percentStacked"/>
        <c:ser>
          <c:idx val="0"/>
          <c:order val="0"/>
          <c:tx>
            <c:strRef>
              <c:f>Sheet3!$B$8</c:f>
              <c:strCache>
                <c:ptCount val="1"/>
                <c:pt idx="0">
                  <c:v>RECURSOS PRÓPRIOS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1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Sheet3!$C$7:$O$7</c:f>
              <c:strCache>
                <c:ptCount val="13"/>
                <c:pt idx="0">
                  <c:v>Educação</c:v>
                </c:pt>
                <c:pt idx="1">
                  <c:v>Tecnologias</c:v>
                </c:pt>
                <c:pt idx="2">
                  <c:v>Cultura e Arte</c:v>
                </c:pt>
                <c:pt idx="3">
                  <c:v>Pesca artesanal</c:v>
                </c:pt>
                <c:pt idx="4">
                  <c:v>Promoção da Saúde</c:v>
                </c:pt>
                <c:pt idx="5">
                  <c:v>Desenvolvimento Urbano</c:v>
                </c:pt>
                <c:pt idx="6">
                  <c:v>Desenvolvimento Rural</c:v>
                </c:pt>
                <c:pt idx="7">
                  <c:v>Redução das desigualdades</c:v>
                </c:pt>
                <c:pt idx="8">
                  <c:v>Geração de Trabalho e Renda</c:v>
                </c:pt>
                <c:pt idx="9">
                  <c:v>Preservação do Patrimônio </c:v>
                </c:pt>
                <c:pt idx="10">
                  <c:v>Direitos Humanos</c:v>
                </c:pt>
                <c:pt idx="11">
                  <c:v>Promoção da Igualdade Racial</c:v>
                </c:pt>
                <c:pt idx="12">
                  <c:v>Mulheres e relações de gênero</c:v>
                </c:pt>
              </c:strCache>
            </c:strRef>
          </c:cat>
          <c:val>
            <c:numRef>
              <c:f>Sheet3!$C$8:$O$8</c:f>
              <c:numCache>
                <c:formatCode>0%</c:formatCode>
                <c:ptCount val="13"/>
                <c:pt idx="0">
                  <c:v>0.89031705227077973</c:v>
                </c:pt>
                <c:pt idx="1">
                  <c:v>0.86890243902439135</c:v>
                </c:pt>
                <c:pt idx="2">
                  <c:v>0.9304812834224595</c:v>
                </c:pt>
                <c:pt idx="3">
                  <c:v>0.78787878787878785</c:v>
                </c:pt>
                <c:pt idx="4">
                  <c:v>0.93429951690821378</c:v>
                </c:pt>
                <c:pt idx="5">
                  <c:v>0.84070796460176989</c:v>
                </c:pt>
                <c:pt idx="6">
                  <c:v>0.79090909090909201</c:v>
                </c:pt>
                <c:pt idx="7">
                  <c:v>0.34042553191489461</c:v>
                </c:pt>
                <c:pt idx="8">
                  <c:v>0.82051282051282048</c:v>
                </c:pt>
                <c:pt idx="9">
                  <c:v>0.88811188811188813</c:v>
                </c:pt>
                <c:pt idx="10">
                  <c:v>0.9139344262295096</c:v>
                </c:pt>
                <c:pt idx="11">
                  <c:v>0.97222222222222221</c:v>
                </c:pt>
                <c:pt idx="12">
                  <c:v>0.88636363636363635</c:v>
                </c:pt>
              </c:numCache>
            </c:numRef>
          </c:val>
        </c:ser>
        <c:ser>
          <c:idx val="1"/>
          <c:order val="1"/>
          <c:tx>
            <c:strRef>
              <c:f>Sheet3!$B$9</c:f>
              <c:strCache>
                <c:ptCount val="1"/>
                <c:pt idx="0">
                  <c:v>MEC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05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Sheet3!$C$7:$O$7</c:f>
              <c:strCache>
                <c:ptCount val="13"/>
                <c:pt idx="0">
                  <c:v>Educação</c:v>
                </c:pt>
                <c:pt idx="1">
                  <c:v>Tecnologias</c:v>
                </c:pt>
                <c:pt idx="2">
                  <c:v>Cultura e Arte</c:v>
                </c:pt>
                <c:pt idx="3">
                  <c:v>Pesca artesanal</c:v>
                </c:pt>
                <c:pt idx="4">
                  <c:v>Promoção da Saúde</c:v>
                </c:pt>
                <c:pt idx="5">
                  <c:v>Desenvolvimento Urbano</c:v>
                </c:pt>
                <c:pt idx="6">
                  <c:v>Desenvolvimento Rural</c:v>
                </c:pt>
                <c:pt idx="7">
                  <c:v>Redução das desigualdades</c:v>
                </c:pt>
                <c:pt idx="8">
                  <c:v>Geração de Trabalho e Renda</c:v>
                </c:pt>
                <c:pt idx="9">
                  <c:v>Preservação do Patrimônio </c:v>
                </c:pt>
                <c:pt idx="10">
                  <c:v>Direitos Humanos</c:v>
                </c:pt>
                <c:pt idx="11">
                  <c:v>Promoção da Igualdade Racial</c:v>
                </c:pt>
                <c:pt idx="12">
                  <c:v>Mulheres e relações de gênero</c:v>
                </c:pt>
              </c:strCache>
            </c:strRef>
          </c:cat>
          <c:val>
            <c:numRef>
              <c:f>Sheet3!$C$9:$O$9</c:f>
              <c:numCache>
                <c:formatCode>0%</c:formatCode>
                <c:ptCount val="13"/>
                <c:pt idx="0">
                  <c:v>1.7137960582690629E-2</c:v>
                </c:pt>
                <c:pt idx="1">
                  <c:v>2.7439024390243906E-2</c:v>
                </c:pt>
                <c:pt idx="2">
                  <c:v>1.6042780748663155E-2</c:v>
                </c:pt>
                <c:pt idx="3">
                  <c:v>6.0606060606060622E-2</c:v>
                </c:pt>
                <c:pt idx="4">
                  <c:v>3.2850241545893805E-2</c:v>
                </c:pt>
                <c:pt idx="5">
                  <c:v>3.5398230088495596E-2</c:v>
                </c:pt>
                <c:pt idx="6">
                  <c:v>5.4545454545454515E-2</c:v>
                </c:pt>
                <c:pt idx="7">
                  <c:v>5.3191489361702126E-3</c:v>
                </c:pt>
                <c:pt idx="8">
                  <c:v>3.8461538461538464E-2</c:v>
                </c:pt>
                <c:pt idx="9">
                  <c:v>3.4965034965034968E-2</c:v>
                </c:pt>
                <c:pt idx="10">
                  <c:v>8.1967213114754103E-3</c:v>
                </c:pt>
                <c:pt idx="11">
                  <c:v>0</c:v>
                </c:pt>
                <c:pt idx="12">
                  <c:v>3.4090909090909088E-2</c:v>
                </c:pt>
              </c:numCache>
            </c:numRef>
          </c:val>
        </c:ser>
        <c:ser>
          <c:idx val="2"/>
          <c:order val="2"/>
          <c:tx>
            <c:strRef>
              <c:f>Sheet3!$B$10</c:f>
              <c:strCache>
                <c:ptCount val="1"/>
                <c:pt idx="0">
                  <c:v>OUTRAS FONTES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05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Sheet3!$C$7:$O$7</c:f>
              <c:strCache>
                <c:ptCount val="13"/>
                <c:pt idx="0">
                  <c:v>Educação</c:v>
                </c:pt>
                <c:pt idx="1">
                  <c:v>Tecnologias</c:v>
                </c:pt>
                <c:pt idx="2">
                  <c:v>Cultura e Arte</c:v>
                </c:pt>
                <c:pt idx="3">
                  <c:v>Pesca artesanal</c:v>
                </c:pt>
                <c:pt idx="4">
                  <c:v>Promoção da Saúde</c:v>
                </c:pt>
                <c:pt idx="5">
                  <c:v>Desenvolvimento Urbano</c:v>
                </c:pt>
                <c:pt idx="6">
                  <c:v>Desenvolvimento Rural</c:v>
                </c:pt>
                <c:pt idx="7">
                  <c:v>Redução das desigualdades</c:v>
                </c:pt>
                <c:pt idx="8">
                  <c:v>Geração de Trabalho e Renda</c:v>
                </c:pt>
                <c:pt idx="9">
                  <c:v>Preservação do Patrimônio </c:v>
                </c:pt>
                <c:pt idx="10">
                  <c:v>Direitos Humanos</c:v>
                </c:pt>
                <c:pt idx="11">
                  <c:v>Promoção da Igualdade Racial</c:v>
                </c:pt>
                <c:pt idx="12">
                  <c:v>Mulheres e relações de gênero</c:v>
                </c:pt>
              </c:strCache>
            </c:strRef>
          </c:cat>
          <c:val>
            <c:numRef>
              <c:f>Sheet3!$C$10:$O$10</c:f>
              <c:numCache>
                <c:formatCode>0%</c:formatCode>
                <c:ptCount val="13"/>
                <c:pt idx="0">
                  <c:v>9.2544987146529561E-2</c:v>
                </c:pt>
                <c:pt idx="1">
                  <c:v>0.10365853658536585</c:v>
                </c:pt>
                <c:pt idx="2">
                  <c:v>5.3475935828877004E-2</c:v>
                </c:pt>
                <c:pt idx="3">
                  <c:v>0.15151515151515196</c:v>
                </c:pt>
                <c:pt idx="4">
                  <c:v>3.2850241545893805E-2</c:v>
                </c:pt>
                <c:pt idx="5">
                  <c:v>0.12389380530973451</c:v>
                </c:pt>
                <c:pt idx="6">
                  <c:v>0.15454545454545515</c:v>
                </c:pt>
                <c:pt idx="7">
                  <c:v>0.65425531914893664</c:v>
                </c:pt>
                <c:pt idx="8">
                  <c:v>0.14102564102564102</c:v>
                </c:pt>
                <c:pt idx="9">
                  <c:v>7.6923076923076927E-2</c:v>
                </c:pt>
                <c:pt idx="10">
                  <c:v>7.7868852459016424E-2</c:v>
                </c:pt>
                <c:pt idx="11">
                  <c:v>2.7777777777777877E-2</c:v>
                </c:pt>
                <c:pt idx="12">
                  <c:v>7.9545454545454544E-2</c:v>
                </c:pt>
              </c:numCache>
            </c:numRef>
          </c:val>
        </c:ser>
        <c:overlap val="100"/>
        <c:axId val="74897280"/>
        <c:axId val="74898816"/>
      </c:barChart>
      <c:catAx>
        <c:axId val="7489728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74898816"/>
        <c:crosses val="autoZero"/>
        <c:auto val="1"/>
        <c:lblAlgn val="ctr"/>
        <c:lblOffset val="100"/>
      </c:catAx>
      <c:valAx>
        <c:axId val="74898816"/>
        <c:scaling>
          <c:orientation val="minMax"/>
        </c:scaling>
        <c:delete val="1"/>
        <c:axPos val="l"/>
        <c:numFmt formatCode="0%" sourceLinked="1"/>
        <c:tickLblPos val="none"/>
        <c:crossAx val="74897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994636308759333"/>
          <c:y val="0.9548570378543646"/>
          <c:w val="0.62018173260257536"/>
          <c:h val="3.7796390985486809E-2"/>
        </c:manualLayout>
      </c:layout>
      <c:txPr>
        <a:bodyPr/>
        <a:lstStyle/>
        <a:p>
          <a:pPr>
            <a:defRPr lang="en-US" sz="1200"/>
          </a:pPr>
          <a:endParaRPr lang="pt-BR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D0598-46C8-4D95-A9F6-D3031E87EAF5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A44BA-0DCE-4AB9-BE78-E722098A5DB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8C6F-F0AE-43F4-B8C0-283C437544FF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F828-D6F0-4F5C-8AE4-44E88817A39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8C6F-F0AE-43F4-B8C0-283C437544FF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F828-D6F0-4F5C-8AE4-44E88817A39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8C6F-F0AE-43F4-B8C0-283C437544FF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F828-D6F0-4F5C-8AE4-44E88817A39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8C6F-F0AE-43F4-B8C0-283C437544FF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F828-D6F0-4F5C-8AE4-44E88817A39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8C6F-F0AE-43F4-B8C0-283C437544FF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F828-D6F0-4F5C-8AE4-44E88817A39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8C6F-F0AE-43F4-B8C0-283C437544FF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F828-D6F0-4F5C-8AE4-44E88817A39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8C6F-F0AE-43F4-B8C0-283C437544FF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F828-D6F0-4F5C-8AE4-44E88817A39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8C6F-F0AE-43F4-B8C0-283C437544FF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F828-D6F0-4F5C-8AE4-44E88817A39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8C6F-F0AE-43F4-B8C0-283C437544FF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F828-D6F0-4F5C-8AE4-44E88817A39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8C6F-F0AE-43F4-B8C0-283C437544FF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F828-D6F0-4F5C-8AE4-44E88817A39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8C6F-F0AE-43F4-B8C0-283C437544FF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F828-D6F0-4F5C-8AE4-44E88817A39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48C6F-F0AE-43F4-B8C0-283C437544FF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AF828-D6F0-4F5C-8AE4-44E88817A39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836092" y="137840"/>
            <a:ext cx="16561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ABRUEM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2273554" y="192212"/>
            <a:ext cx="3060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/>
              <a:t>Associação Brasileira dos Reitores das </a:t>
            </a:r>
          </a:p>
          <a:p>
            <a:r>
              <a:rPr lang="pt-BR" sz="1200" b="1" dirty="0" smtClean="0"/>
              <a:t>Universidades Estaduais e Municipais</a:t>
            </a:r>
            <a:endParaRPr lang="en-US" sz="1200" b="1" dirty="0"/>
          </a:p>
        </p:txBody>
      </p:sp>
      <p:pic>
        <p:nvPicPr>
          <p:cNvPr id="9" name="Picture 2" descr="http://www.abruem.org.br/imagens/logo_pb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104" y="52388"/>
            <a:ext cx="965601" cy="84363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-27384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ABRUEM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2492896"/>
            <a:ext cx="6912768" cy="3168352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Câmara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Extensão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Marilia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Brasil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Xavier (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Presidente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UEPA)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Gisele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Quimelli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UEPG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Mohamed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Habib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UNICAMP</a:t>
            </a:r>
          </a:p>
          <a:p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Raimundo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Bonfim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dos Santos – UESC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Regina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Henriques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UERJ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José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Falcão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Sobrinho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UVA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Maria de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Fátima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Ribas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UNITINS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7824" y="1052736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Associação Brasileira dos Reitores das </a:t>
            </a:r>
          </a:p>
          <a:p>
            <a:pPr algn="ctr"/>
            <a:r>
              <a:rPr lang="pt-BR" sz="2000" b="1" dirty="0" smtClean="0"/>
              <a:t>Universidades Estaduais e Municipais</a:t>
            </a:r>
            <a:endParaRPr lang="en-US" sz="2000" b="1" dirty="0"/>
          </a:p>
        </p:txBody>
      </p:sp>
      <p:pic>
        <p:nvPicPr>
          <p:cNvPr id="7" name="Picture 2" descr="http://www.abruem.org.br/imagens/logo_p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1"/>
            <a:ext cx="1872208" cy="1635721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3591818" y="1772816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49º. Fórum Nacional de Reitores Salvador- Bahia- Brasil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492896"/>
            <a:ext cx="8229600" cy="1756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4400" dirty="0" smtClean="0"/>
              <a:t>Situação da Extensão das IES da</a:t>
            </a:r>
          </a:p>
          <a:p>
            <a:pPr>
              <a:buNone/>
            </a:pPr>
            <a:r>
              <a:rPr lang="pt-BR" sz="4400" dirty="0" smtClean="0"/>
              <a:t> 				ABRUEM</a:t>
            </a:r>
            <a:endParaRPr lang="pt-BR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149080"/>
            <a:ext cx="3503837" cy="137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365104"/>
            <a:ext cx="1760215" cy="105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2266405" cy="9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Açai\Documents\UEPA\DIPE-DDE\ABRUEM\JOGOS UNIVERSITÁRIOS\LOGOS.jpg"/>
          <p:cNvPicPr>
            <a:picLocks noChangeAspect="1" noChangeArrowheads="1"/>
          </p:cNvPicPr>
          <p:nvPr/>
        </p:nvPicPr>
        <p:blipFill>
          <a:blip r:embed="rId5" cstate="print"/>
          <a:srcRect l="60762" t="29542" r="7295" b="37335"/>
          <a:stretch>
            <a:fillRect/>
          </a:stretch>
        </p:blipFill>
        <p:spPr bwMode="auto">
          <a:xfrm>
            <a:off x="6372200" y="764704"/>
            <a:ext cx="1907704" cy="1365717"/>
          </a:xfrm>
          <a:prstGeom prst="rect">
            <a:avLst/>
          </a:prstGeom>
          <a:noFill/>
        </p:spPr>
      </p:pic>
      <p:pic>
        <p:nvPicPr>
          <p:cNvPr id="7" name="Picture 2" descr="G:\Fotos ASCOM\2010\Novembro\22-11-2010- NEDETA\Atendimento NEDETA- Foto- Mácio Ferreira (28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356992"/>
            <a:ext cx="1983705" cy="317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Questões</a:t>
            </a:r>
            <a:r>
              <a:rPr lang="en-US" b="1" dirty="0" smtClean="0"/>
              <a:t> </a:t>
            </a:r>
            <a:r>
              <a:rPr lang="en-US" b="1" dirty="0" err="1" smtClean="0"/>
              <a:t>norteadoras</a:t>
            </a:r>
            <a:r>
              <a:rPr lang="en-US" b="1" dirty="0" smtClean="0"/>
              <a:t> do </a:t>
            </a:r>
            <a:r>
              <a:rPr lang="en-US" b="1" dirty="0" err="1" smtClean="0"/>
              <a:t>relatório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Em qual temática prevista no PROEXT há mais investimento das IES da ABRUEM?</a:t>
            </a:r>
          </a:p>
          <a:p>
            <a:r>
              <a:rPr lang="pt-BR" dirty="0" smtClean="0"/>
              <a:t>Quais as fontes de recursos?</a:t>
            </a:r>
          </a:p>
          <a:p>
            <a:r>
              <a:rPr lang="pt-BR" dirty="0" smtClean="0"/>
              <a:t> Qual a participação percentual do MEC na extensão das IES da ABRUEM?</a:t>
            </a:r>
            <a:endParaRPr lang="en-US" dirty="0" smtClean="0"/>
          </a:p>
          <a:p>
            <a:r>
              <a:rPr lang="pt-BR" dirty="0" smtClean="0"/>
              <a:t>Que temática tem recebido mais investimentos do MEC (e menos)?</a:t>
            </a:r>
          </a:p>
          <a:p>
            <a:r>
              <a:rPr lang="pt-BR" dirty="0" smtClean="0"/>
              <a:t>Em qual temática há mais investimento das IES-Outras Fontes?</a:t>
            </a:r>
          </a:p>
        </p:txBody>
      </p:sp>
      <p:pic>
        <p:nvPicPr>
          <p:cNvPr id="4" name="Picture 2" descr="http://www.abruem.org.br/imagens/logo_p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444" cy="936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Ressalte-se que informações obtidas nos documentos do INEP – Censo da Educação Superior identificam poucos dados sobre atividades de extensão</a:t>
            </a:r>
          </a:p>
          <a:p>
            <a:r>
              <a:rPr lang="pt-BR" dirty="0" smtClean="0"/>
              <a:t>Necessidade de indicadores de extensão  (FORPROEX)</a:t>
            </a:r>
          </a:p>
          <a:p>
            <a:r>
              <a:rPr lang="pt-BR" dirty="0" smtClean="0"/>
              <a:t>Formulário complementar  para dados </a:t>
            </a:r>
          </a:p>
          <a:p>
            <a:pPr>
              <a:buNone/>
            </a:pPr>
            <a:r>
              <a:rPr lang="pt-BR" dirty="0" smtClean="0"/>
              <a:t> </a:t>
            </a:r>
            <a:r>
              <a:rPr lang="pt-BR" smtClean="0"/>
              <a:t>(Câmara ABRUEM</a:t>
            </a:r>
            <a:r>
              <a:rPr lang="pt-BR" dirty="0" smtClean="0"/>
              <a:t>)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Resultados</a:t>
            </a:r>
            <a:r>
              <a:rPr lang="en-US" b="1" dirty="0" smtClean="0"/>
              <a:t> do </a:t>
            </a:r>
            <a:r>
              <a:rPr lang="en-US" b="1" dirty="0" err="1" smtClean="0"/>
              <a:t>estudo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2836912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Instrumento: formulário a partir do PROEXT</a:t>
            </a:r>
          </a:p>
          <a:p>
            <a:r>
              <a:rPr lang="en-US" dirty="0" err="1" smtClean="0"/>
              <a:t>Instrumento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permitiu</a:t>
            </a:r>
            <a:r>
              <a:rPr lang="en-US" dirty="0" smtClean="0"/>
              <a:t> </a:t>
            </a:r>
            <a:r>
              <a:rPr lang="en-US" dirty="0" err="1" smtClean="0"/>
              <a:t>conhecer</a:t>
            </a:r>
            <a:r>
              <a:rPr lang="en-US" dirty="0" smtClean="0"/>
              <a:t> </a:t>
            </a:r>
            <a:r>
              <a:rPr lang="en-US" dirty="0" err="1" smtClean="0"/>
              <a:t>valores</a:t>
            </a:r>
            <a:r>
              <a:rPr lang="en-US" dirty="0" smtClean="0"/>
              <a:t> do </a:t>
            </a:r>
            <a:r>
              <a:rPr lang="en-US" dirty="0" err="1" smtClean="0"/>
              <a:t>investimento</a:t>
            </a:r>
            <a:endParaRPr lang="en-US" dirty="0" smtClean="0"/>
          </a:p>
          <a:p>
            <a:r>
              <a:rPr lang="en-US" dirty="0" smtClean="0"/>
              <a:t>Das 42 IES, 31(73,8 %) </a:t>
            </a:r>
            <a:r>
              <a:rPr lang="en-US" dirty="0" err="1" smtClean="0"/>
              <a:t>apresentaram</a:t>
            </a:r>
            <a:r>
              <a:rPr lang="en-US" dirty="0" smtClean="0"/>
              <a:t> o </a:t>
            </a:r>
            <a:r>
              <a:rPr lang="en-US" dirty="0" err="1" smtClean="0"/>
              <a:t>relatório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tempo e no </a:t>
            </a:r>
            <a:r>
              <a:rPr lang="en-US" dirty="0" err="1" smtClean="0"/>
              <a:t>formato</a:t>
            </a:r>
            <a:r>
              <a:rPr lang="en-US" dirty="0" smtClean="0"/>
              <a:t> </a:t>
            </a:r>
            <a:r>
              <a:rPr lang="en-US" dirty="0" err="1" smtClean="0"/>
              <a:t>solicitado</a:t>
            </a:r>
            <a:endParaRPr lang="en-US" dirty="0" smtClean="0"/>
          </a:p>
          <a:p>
            <a:r>
              <a:rPr lang="en-US" dirty="0" smtClean="0"/>
              <a:t>As  IES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apresentaram</a:t>
            </a:r>
            <a:r>
              <a:rPr lang="en-US" dirty="0" smtClean="0"/>
              <a:t> o </a:t>
            </a:r>
            <a:r>
              <a:rPr lang="en-US" dirty="0" err="1" smtClean="0"/>
              <a:t>relatório</a:t>
            </a:r>
            <a:r>
              <a:rPr lang="en-US" dirty="0" smtClean="0"/>
              <a:t> </a:t>
            </a:r>
            <a:r>
              <a:rPr lang="en-US" dirty="0" err="1" smtClean="0"/>
              <a:t>formatado</a:t>
            </a:r>
            <a:r>
              <a:rPr lang="en-US" dirty="0" smtClean="0"/>
              <a:t>, </a:t>
            </a:r>
            <a:r>
              <a:rPr lang="en-US" dirty="0" err="1" smtClean="0"/>
              <a:t>efetivam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4.518 </a:t>
            </a:r>
            <a:r>
              <a:rPr lang="en-US" dirty="0" err="1" smtClean="0"/>
              <a:t>projetos</a:t>
            </a:r>
            <a:endParaRPr lang="en-US" dirty="0" smtClean="0"/>
          </a:p>
        </p:txBody>
      </p:sp>
      <p:pic>
        <p:nvPicPr>
          <p:cNvPr id="4" name="Picture 2" descr="http://www.abruem.org.br/imagens/logo_p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444" cy="936105"/>
          </a:xfrm>
          <a:prstGeom prst="rect">
            <a:avLst/>
          </a:prstGeom>
          <a:noFill/>
        </p:spPr>
      </p:pic>
      <p:pic>
        <p:nvPicPr>
          <p:cNvPr id="5" name="Picture 3" descr="C:\Users\Açai\Documents\UEPA\DIPE-DDE\ABRUEM\UEPA e Escola na comunidade- Foto- Mácio Ferreira (1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680268"/>
            <a:ext cx="2520280" cy="1801606"/>
          </a:xfrm>
          <a:prstGeom prst="rect">
            <a:avLst/>
          </a:prstGeom>
          <a:noFill/>
        </p:spPr>
      </p:pic>
      <p:pic>
        <p:nvPicPr>
          <p:cNvPr id="6" name="Picture 4" descr="C:\Users\Açai\Documents\UEPA\DIPE-DDE\ABRUEM\Planetário - Inclusão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9942" y="4725144"/>
            <a:ext cx="2736514" cy="1823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Autofit/>
          </a:bodyPr>
          <a:lstStyle/>
          <a:p>
            <a:endParaRPr lang="pt-BR" sz="2400" dirty="0" smtClean="0"/>
          </a:p>
          <a:p>
            <a:r>
              <a:rPr lang="pt-BR" sz="2400" dirty="0" smtClean="0"/>
              <a:t>88% dos projetos são executados com recursos próprios</a:t>
            </a:r>
          </a:p>
          <a:p>
            <a:r>
              <a:rPr lang="pt-BR" sz="2400" dirty="0" smtClean="0"/>
              <a:t>55% das IES possuem financiamento do MEC para algum projeto</a:t>
            </a:r>
          </a:p>
          <a:p>
            <a:r>
              <a:rPr lang="en-US" sz="2400" dirty="0" smtClean="0"/>
              <a:t>A </a:t>
            </a:r>
            <a:r>
              <a:rPr lang="en-US" sz="2400" dirty="0" err="1" smtClean="0"/>
              <a:t>captação</a:t>
            </a:r>
            <a:r>
              <a:rPr lang="en-US" sz="2400" dirty="0" smtClean="0"/>
              <a:t>  de </a:t>
            </a:r>
            <a:r>
              <a:rPr lang="en-US" sz="2400" dirty="0" err="1" smtClean="0"/>
              <a:t>outras</a:t>
            </a:r>
            <a:r>
              <a:rPr lang="en-US" sz="2400" dirty="0" smtClean="0"/>
              <a:t> </a:t>
            </a:r>
            <a:r>
              <a:rPr lang="en-US" sz="2400" dirty="0" err="1" smtClean="0"/>
              <a:t>Fontes</a:t>
            </a:r>
            <a:r>
              <a:rPr lang="en-US" sz="2400" dirty="0" smtClean="0"/>
              <a:t> é de 10%</a:t>
            </a:r>
          </a:p>
          <a:p>
            <a:r>
              <a:rPr lang="en-US" sz="2400" dirty="0" smtClean="0"/>
              <a:t>O </a:t>
            </a:r>
            <a:r>
              <a:rPr lang="en-US" sz="2400" dirty="0" err="1" smtClean="0"/>
              <a:t>maior</a:t>
            </a:r>
            <a:r>
              <a:rPr lang="en-US" sz="2400" dirty="0" smtClean="0"/>
              <a:t> </a:t>
            </a:r>
            <a:r>
              <a:rPr lang="en-US" sz="2400" dirty="0" err="1" smtClean="0"/>
              <a:t>investimento</a:t>
            </a:r>
            <a:r>
              <a:rPr lang="en-US" sz="2400" dirty="0" smtClean="0"/>
              <a:t>,   tem </a:t>
            </a:r>
            <a:r>
              <a:rPr lang="en-US" sz="2400" dirty="0" err="1" smtClean="0"/>
              <a:t>sido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projetos</a:t>
            </a:r>
            <a:r>
              <a:rPr lang="en-US" sz="2400" dirty="0" smtClean="0"/>
              <a:t> </a:t>
            </a:r>
            <a:r>
              <a:rPr lang="en-US" sz="2400" dirty="0" err="1" smtClean="0"/>
              <a:t>nas</a:t>
            </a:r>
            <a:r>
              <a:rPr lang="en-US" sz="2400" dirty="0" smtClean="0"/>
              <a:t> </a:t>
            </a:r>
            <a:r>
              <a:rPr lang="en-US" sz="2400" dirty="0" err="1" smtClean="0"/>
              <a:t>temáticas</a:t>
            </a:r>
            <a:r>
              <a:rPr lang="en-US" sz="2400" dirty="0" smtClean="0"/>
              <a:t> de “</a:t>
            </a:r>
            <a:r>
              <a:rPr lang="en-US" sz="2400" dirty="0" err="1" smtClean="0"/>
              <a:t>Promoção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Igualdade</a:t>
            </a:r>
            <a:r>
              <a:rPr lang="en-US" sz="2400" dirty="0" smtClean="0"/>
              <a:t> Racial” e “</a:t>
            </a:r>
            <a:r>
              <a:rPr lang="en-US" sz="2400" dirty="0" err="1" smtClean="0"/>
              <a:t>Promoção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Saúde</a:t>
            </a:r>
            <a:r>
              <a:rPr lang="en-US" sz="2400" dirty="0" smtClean="0"/>
              <a:t>” (</a:t>
            </a:r>
            <a:r>
              <a:rPr lang="en-US" sz="2400" dirty="0" err="1" smtClean="0"/>
              <a:t>todas</a:t>
            </a:r>
            <a:r>
              <a:rPr lang="en-US" sz="2400" dirty="0" smtClean="0"/>
              <a:t> as </a:t>
            </a:r>
            <a:r>
              <a:rPr lang="en-US" sz="2400" dirty="0" err="1" smtClean="0"/>
              <a:t>fontes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Nas</a:t>
            </a:r>
            <a:r>
              <a:rPr lang="en-US" sz="2400" dirty="0" smtClean="0"/>
              <a:t> </a:t>
            </a:r>
            <a:r>
              <a:rPr lang="en-US" sz="2400" dirty="0" err="1" smtClean="0"/>
              <a:t>temáticas</a:t>
            </a:r>
            <a:r>
              <a:rPr lang="en-US" sz="2400" dirty="0" smtClean="0"/>
              <a:t> “</a:t>
            </a:r>
            <a:r>
              <a:rPr lang="en-US" sz="2400" dirty="0" err="1" smtClean="0"/>
              <a:t>Direitos</a:t>
            </a:r>
            <a:r>
              <a:rPr lang="en-US" sz="2400" dirty="0" smtClean="0"/>
              <a:t> </a:t>
            </a:r>
            <a:r>
              <a:rPr lang="en-US" sz="2400" dirty="0" err="1" smtClean="0"/>
              <a:t>Humanos</a:t>
            </a:r>
            <a:r>
              <a:rPr lang="en-US" sz="2400" dirty="0" smtClean="0"/>
              <a:t>”, “</a:t>
            </a:r>
            <a:r>
              <a:rPr lang="en-US" sz="2400" dirty="0" err="1" smtClean="0"/>
              <a:t>Redução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Desigualdades</a:t>
            </a:r>
            <a:r>
              <a:rPr lang="en-US" sz="2400" dirty="0" smtClean="0"/>
              <a:t>” e “</a:t>
            </a:r>
            <a:r>
              <a:rPr lang="en-US" sz="2400" dirty="0" err="1" smtClean="0"/>
              <a:t>Promoção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Saúde</a:t>
            </a:r>
            <a:r>
              <a:rPr lang="en-US" sz="2400" dirty="0" smtClean="0"/>
              <a:t>” </a:t>
            </a:r>
            <a:r>
              <a:rPr lang="en-US" sz="2400" dirty="0" err="1" smtClean="0"/>
              <a:t>apenas</a:t>
            </a:r>
            <a:r>
              <a:rPr lang="en-US" sz="2400" dirty="0" smtClean="0"/>
              <a:t> 2%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dos </a:t>
            </a:r>
            <a:r>
              <a:rPr lang="en-US" sz="2400" dirty="0" err="1" smtClean="0"/>
              <a:t>projetos</a:t>
            </a:r>
            <a:r>
              <a:rPr lang="en-US" sz="2400" dirty="0" smtClean="0"/>
              <a:t> tem </a:t>
            </a:r>
            <a:r>
              <a:rPr lang="en-US" sz="2400" dirty="0" err="1" smtClean="0"/>
              <a:t>fomento</a:t>
            </a:r>
            <a:r>
              <a:rPr lang="en-US" sz="2400" dirty="0" smtClean="0"/>
              <a:t> do MEC</a:t>
            </a:r>
          </a:p>
          <a:p>
            <a:r>
              <a:rPr lang="en-US" sz="2400" dirty="0" err="1" smtClean="0"/>
              <a:t>Em</a:t>
            </a:r>
            <a:r>
              <a:rPr lang="en-US" sz="2400" dirty="0" smtClean="0"/>
              <a:t> “</a:t>
            </a:r>
            <a:r>
              <a:rPr lang="en-US" sz="2400" dirty="0" err="1" smtClean="0"/>
              <a:t>Promoção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Igualdade</a:t>
            </a:r>
            <a:r>
              <a:rPr lang="en-US" sz="2400" dirty="0" smtClean="0"/>
              <a:t> Racial”,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há</a:t>
            </a:r>
            <a:r>
              <a:rPr lang="en-US" sz="2400" dirty="0" smtClean="0"/>
              <a:t> </a:t>
            </a:r>
            <a:r>
              <a:rPr lang="en-US" sz="2400" dirty="0" err="1" smtClean="0"/>
              <a:t>financiamento</a:t>
            </a:r>
            <a:r>
              <a:rPr lang="en-US" sz="2400" dirty="0" smtClean="0"/>
              <a:t> do MEC</a:t>
            </a:r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bruem.org.br/imagens/logo_p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444" cy="936105"/>
          </a:xfrm>
          <a:prstGeom prst="rect">
            <a:avLst/>
          </a:prstGeom>
          <a:noFill/>
        </p:spPr>
      </p:pic>
      <p:graphicFrame>
        <p:nvGraphicFramePr>
          <p:cNvPr id="5" name="Chart 6"/>
          <p:cNvGraphicFramePr/>
          <p:nvPr/>
        </p:nvGraphicFramePr>
        <p:xfrm>
          <a:off x="827584" y="1196752"/>
          <a:ext cx="698477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827584" y="908720"/>
          <a:ext cx="770485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bruem.org.br/imagens/logo_p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444" cy="936105"/>
          </a:xfrm>
          <a:prstGeom prst="rect">
            <a:avLst/>
          </a:prstGeom>
          <a:noFill/>
        </p:spPr>
      </p:pic>
      <p:graphicFrame>
        <p:nvGraphicFramePr>
          <p:cNvPr id="7" name="Chart 6"/>
          <p:cNvGraphicFramePr/>
          <p:nvPr/>
        </p:nvGraphicFramePr>
        <p:xfrm>
          <a:off x="179512" y="980728"/>
          <a:ext cx="8604448" cy="5651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780728" y="260648"/>
            <a:ext cx="8363272" cy="634082"/>
          </a:xfrm>
        </p:spPr>
        <p:txBody>
          <a:bodyPr>
            <a:noAutofit/>
          </a:bodyPr>
          <a:lstStyle/>
          <a:p>
            <a:r>
              <a:rPr lang="pt-BR" sz="2400" dirty="0" smtClean="0"/>
              <a:t>Distribuição das fontes de financiamento por área temática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85496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Dificuldades de execução dos programas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13995"/>
          </a:xfrm>
        </p:spPr>
        <p:txBody>
          <a:bodyPr>
            <a:normAutofit/>
          </a:bodyPr>
          <a:lstStyle/>
          <a:p>
            <a:pPr lvl="0"/>
            <a:r>
              <a:rPr lang="pt-BR" sz="2800" dirty="0" smtClean="0"/>
              <a:t>Relação com os sistemas (SIGPROJ e SICONV): dificuldade de preenchimento</a:t>
            </a:r>
          </a:p>
          <a:p>
            <a:pPr lvl="0"/>
            <a:r>
              <a:rPr lang="pt-BR" sz="2800" dirty="0" smtClean="0"/>
              <a:t> Morosidade dos pareceres técnicos  dificultando o desenvolvimento das atividades </a:t>
            </a:r>
          </a:p>
          <a:p>
            <a:pPr lvl="0"/>
            <a:r>
              <a:rPr lang="pt-BR" sz="2800" dirty="0" smtClean="0"/>
              <a:t>Dificuldade de classificação nas linhas temáticas e </a:t>
            </a:r>
            <a:r>
              <a:rPr lang="pt-BR" sz="2800" dirty="0" err="1" smtClean="0"/>
              <a:t>subtemas</a:t>
            </a:r>
            <a:r>
              <a:rPr lang="pt-BR" sz="2800" dirty="0" smtClean="0"/>
              <a:t> do PROEXT 2011 propostos no presente formulário, tais como: Meio Ambiente; turismo e trabalho/Educação/Ações nas escolas envolvendo professores e alunos</a:t>
            </a:r>
          </a:p>
          <a:p>
            <a:endParaRPr lang="pt-BR" sz="2800" dirty="0" smtClean="0"/>
          </a:p>
          <a:p>
            <a:pPr algn="just"/>
            <a:endParaRPr lang="en-US" sz="2800" dirty="0" smtClean="0"/>
          </a:p>
          <a:p>
            <a:pPr algn="just"/>
            <a:endParaRPr lang="en-US" sz="2800" dirty="0"/>
          </a:p>
        </p:txBody>
      </p:sp>
      <p:pic>
        <p:nvPicPr>
          <p:cNvPr id="4" name="Picture 2" descr="http://www.abruem.org.br/imagens/logo_p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444" cy="936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Baixa competitividade  das IES da ABRUEM nos editais que evolvem atividades de extensão</a:t>
            </a:r>
          </a:p>
          <a:p>
            <a:r>
              <a:rPr lang="pt-BR" dirty="0" smtClean="0"/>
              <a:t>Dificuldades de liberação e execução de recursos federais para IES da ABRUEM</a:t>
            </a:r>
          </a:p>
          <a:p>
            <a:r>
              <a:rPr lang="pt-BR" dirty="0" smtClean="0"/>
              <a:t>Não reconhecimento do potencial e das ações já executadas pelas IES da ABRUEM na promoção da transformação social.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-27384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ABRUEM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2492896"/>
            <a:ext cx="6912768" cy="1584176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Câmara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Extensão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Marilia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Brasil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Xavier 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Presidente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UEPA)</a:t>
            </a:r>
          </a:p>
        </p:txBody>
      </p:sp>
      <p:sp>
        <p:nvSpPr>
          <p:cNvPr id="6" name="Rectangle 5"/>
          <p:cNvSpPr/>
          <p:nvPr/>
        </p:nvSpPr>
        <p:spPr>
          <a:xfrm>
            <a:off x="2987824" y="1052736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Associação Brasileira dos Reitores das </a:t>
            </a:r>
          </a:p>
          <a:p>
            <a:pPr algn="ctr"/>
            <a:r>
              <a:rPr lang="pt-BR" sz="2000" b="1" dirty="0" smtClean="0"/>
              <a:t>Universidades Estaduais e Municipais</a:t>
            </a:r>
            <a:endParaRPr lang="en-US" sz="2000" b="1" dirty="0"/>
          </a:p>
        </p:txBody>
      </p:sp>
      <p:pic>
        <p:nvPicPr>
          <p:cNvPr id="7" name="Picture 2" descr="http://www.abruem.org.br/imagens/logo_p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1"/>
            <a:ext cx="1872208" cy="163572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483768" y="4149080"/>
            <a:ext cx="5904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A </a:t>
            </a:r>
            <a:r>
              <a:rPr lang="en-US" sz="3600" b="1" dirty="0" err="1" smtClean="0"/>
              <a:t>Extensão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nas</a:t>
            </a:r>
            <a:r>
              <a:rPr lang="en-US" sz="3600" b="1" dirty="0" smtClean="0"/>
              <a:t> IES </a:t>
            </a:r>
            <a:r>
              <a:rPr lang="en-US" sz="3600" b="1" dirty="0" err="1" smtClean="0"/>
              <a:t>da</a:t>
            </a:r>
            <a:r>
              <a:rPr lang="en-US" sz="3600" b="1" dirty="0" smtClean="0"/>
              <a:t> ABRUEM</a:t>
            </a:r>
          </a:p>
          <a:p>
            <a:pPr algn="ctr"/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591818" y="1772816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49º. Fórum Nacional de Reitores Salvador- Bahia- Brasil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Estimular uma política de incentivo, produtividade e valorização do </a:t>
            </a:r>
            <a:r>
              <a:rPr lang="pt-BR" dirty="0" err="1" smtClean="0"/>
              <a:t>extensionista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Estabelecer uma política aglutinadora e incisiva para fomentos à extensão.</a:t>
            </a:r>
          </a:p>
          <a:p>
            <a:pPr algn="just"/>
            <a:r>
              <a:rPr lang="en-US" dirty="0" smtClean="0"/>
              <a:t>MEC </a:t>
            </a:r>
            <a:r>
              <a:rPr lang="en-US" dirty="0" err="1" smtClean="0"/>
              <a:t>proporcionar</a:t>
            </a:r>
            <a:r>
              <a:rPr lang="en-US" dirty="0" smtClean="0"/>
              <a:t> </a:t>
            </a:r>
            <a:r>
              <a:rPr lang="en-US" dirty="0" err="1" smtClean="0"/>
              <a:t>discussão</a:t>
            </a:r>
            <a:r>
              <a:rPr lang="en-US" dirty="0" smtClean="0"/>
              <a:t> com as IES </a:t>
            </a:r>
            <a:r>
              <a:rPr lang="en-US" dirty="0" err="1" smtClean="0"/>
              <a:t>da</a:t>
            </a:r>
            <a:r>
              <a:rPr lang="en-US" dirty="0" smtClean="0"/>
              <a:t> ABRUEM antes de </a:t>
            </a:r>
            <a:r>
              <a:rPr lang="en-US" dirty="0" err="1" smtClean="0"/>
              <a:t>fechar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editais</a:t>
            </a:r>
            <a:r>
              <a:rPr lang="en-US" dirty="0" smtClean="0"/>
              <a:t> de </a:t>
            </a:r>
            <a:r>
              <a:rPr lang="en-US" dirty="0" err="1" smtClean="0"/>
              <a:t>Extens</a:t>
            </a:r>
            <a:r>
              <a:rPr lang="pt-BR" dirty="0" err="1" smtClean="0"/>
              <a:t>ão</a:t>
            </a:r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4" name="Picture 2" descr="http://www.abruem.org.br/imagens/logo_p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444" cy="93610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784976" cy="1143000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Sugestões das IES da ABRUEM ao MEC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lvl="0" algn="just"/>
            <a:r>
              <a:rPr lang="pt-BR" dirty="0" smtClean="0"/>
              <a:t>Promover igualdade de competição das IES estaduais e municipais no editais que envolvam atividades de extensão, reconhecendo sua capilaridade e seu potencial articulador na sociedade local e regional.</a:t>
            </a:r>
            <a:endParaRPr lang="en-US" dirty="0" smtClean="0"/>
          </a:p>
        </p:txBody>
      </p:sp>
      <p:pic>
        <p:nvPicPr>
          <p:cNvPr id="4" name="Picture 2" descr="http://www.abruem.org.br/imagens/logo_p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444" cy="93610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784976" cy="1143000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Sugestões das IES da ABRUEM ao MEC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71414"/>
            <a:ext cx="822960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t-BR" sz="3600" b="1" dirty="0" smtClean="0">
                <a:ea typeface="Calibri" pitchFamily="34" charset="0"/>
                <a:cs typeface="Calibri" pitchFamily="34" charset="0"/>
              </a:rPr>
              <a:t>Perspectivas e Metas</a:t>
            </a:r>
            <a:endParaRPr lang="pt-BR" sz="3600" dirty="0" smtClean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1047825"/>
            <a:ext cx="864399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Acelerar o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rocesso de aprovação e análise dos projetos das ações de extensão por parte do governo Federal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Aumentar Investimentos nos p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rogramas de bolsa para alunos no âmbito da extensão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Estimular a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participação do 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docente e do 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aluno nas ações de extensão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através de mudanças dos Projetos Políticos Pedagógicos dos cursos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71414"/>
            <a:ext cx="822960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t-BR" sz="3600" b="1" dirty="0" smtClean="0">
                <a:ea typeface="Calibri" pitchFamily="34" charset="0"/>
                <a:cs typeface="Calibri" pitchFamily="34" charset="0"/>
              </a:rPr>
              <a:t>Perspectivas e Metas</a:t>
            </a:r>
            <a:endParaRPr lang="pt-BR" sz="3600" dirty="0" smtClean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857232"/>
            <a:ext cx="857252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Incentivar os fóruns para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participação da comunidade externa no processo decisório da extensão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Incluir as linhas e sub-temas do PNEX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Consolidar a rede de extensão através de editais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Incluir a atividade </a:t>
            </a:r>
            <a:r>
              <a:rPr kumimoji="0" lang="pt-B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extensionistas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na plataforma </a:t>
            </a:r>
            <a:r>
              <a:rPr kumimoji="0" lang="pt-B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lattes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pt-BR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Melhor compreensão e valorização da extensão universitária.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çai\Documents\UEPA\DIPE-DDE\ABRUEM\OB0E18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714488"/>
            <a:ext cx="4643470" cy="2932531"/>
          </a:xfrm>
          <a:prstGeom prst="rect">
            <a:avLst/>
          </a:prstGeom>
          <a:noFill/>
        </p:spPr>
      </p:pic>
      <p:pic>
        <p:nvPicPr>
          <p:cNvPr id="6" name="Picture 3" descr="C:\Users\Açai\Documents\UEPA\DIPE-DDE\Relatório 2010\Relatório2010\2011\Março\23-03-2011- Passeio da Melhor Idade para ver as Estrelas\23-03-2011- Passeio da Melhor Idade para ver as Estrelas- Foto- Mácio Ferreira (110)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879" y="4117730"/>
            <a:ext cx="4324683" cy="2383104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1142976" y="785794"/>
            <a:ext cx="3348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49º. Fórum Nacional de Reitores Salvador- Bahia- Brasil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428596" y="2428868"/>
            <a:ext cx="2772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Câmara de Extensão</a:t>
            </a:r>
            <a:endParaRPr lang="pt-BR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548680"/>
            <a:ext cx="7772400" cy="838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 smtClean="0"/>
              <a:t>Extensão Universitária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268760"/>
            <a:ext cx="7435552" cy="5144616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pt-BR" dirty="0" smtClean="0">
                <a:solidFill>
                  <a:schemeClr val="tx1"/>
                </a:solidFill>
              </a:rPr>
              <a:t>Extensão universitária no Brasil</a:t>
            </a:r>
          </a:p>
          <a:p>
            <a:pPr algn="l" eaLnBrk="1" hangingPunct="1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Estatuto da Universidade Brasileira (1931)</a:t>
            </a:r>
          </a:p>
          <a:p>
            <a:pPr algn="l" eaLnBrk="1" hangingPunct="1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“apresentação de soluções para compromissos sociais e propagação de idéias e princípios de interesse nacional”</a:t>
            </a:r>
          </a:p>
          <a:p>
            <a:pPr algn="l" eaLnBrk="1" hangingPunct="1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 Lei de Diretrizes e Bases da Educação Nacional </a:t>
            </a:r>
          </a:p>
          <a:p>
            <a:pPr algn="l" eaLnBrk="1" hangingPunct="1"/>
            <a:r>
              <a:rPr lang="pt-BR" sz="2800" dirty="0" smtClean="0">
                <a:solidFill>
                  <a:schemeClr val="tx1"/>
                </a:solidFill>
              </a:rPr>
              <a:t>nº 4.024 – 1961 -   finalidades: transmissão de conhecimento e assistência</a:t>
            </a:r>
          </a:p>
          <a:p>
            <a:pPr algn="l" eaLnBrk="1" hangingPunct="1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Reforma universitária de 1968:</a:t>
            </a:r>
          </a:p>
          <a:p>
            <a:pPr algn="l" eaLnBrk="1" hangingPunct="1"/>
            <a:r>
              <a:rPr lang="pt-BR" sz="2800" dirty="0" smtClean="0">
                <a:solidFill>
                  <a:schemeClr val="tx1"/>
                </a:solidFill>
              </a:rPr>
              <a:t>ruptura do espaço de diálogo com a sociedade</a:t>
            </a:r>
          </a:p>
          <a:p>
            <a:pPr algn="l" eaLnBrk="1" hangingPunct="1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1º. Fórum Pró-Reitores de Ext. Univers. Públicas - 1987 </a:t>
            </a:r>
          </a:p>
          <a:p>
            <a:pPr algn="l" eaLnBrk="1" hangingPunct="1"/>
            <a:r>
              <a:rPr lang="pt-BR" sz="2800" dirty="0" smtClean="0">
                <a:solidFill>
                  <a:schemeClr val="tx1"/>
                </a:solidFill>
              </a:rPr>
              <a:t>diretrizes para extensão</a:t>
            </a:r>
          </a:p>
          <a:p>
            <a:pPr algn="l" eaLnBrk="1" hangingPunct="1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 Nova Constituição Brasileira – 1988</a:t>
            </a:r>
          </a:p>
          <a:p>
            <a:pPr algn="l" eaLnBrk="1" hangingPunct="1"/>
            <a:r>
              <a:rPr lang="pt-BR" sz="2800" dirty="0" smtClean="0">
                <a:solidFill>
                  <a:schemeClr val="tx1"/>
                </a:solidFill>
              </a:rPr>
              <a:t>Aprova o princípio da </a:t>
            </a:r>
            <a:r>
              <a:rPr lang="pt-BR" sz="2800" dirty="0" err="1" smtClean="0">
                <a:solidFill>
                  <a:schemeClr val="tx1"/>
                </a:solidFill>
              </a:rPr>
              <a:t>indissociabilidade</a:t>
            </a:r>
            <a:r>
              <a:rPr lang="pt-BR" sz="2800" dirty="0" smtClean="0">
                <a:solidFill>
                  <a:schemeClr val="tx1"/>
                </a:solidFill>
              </a:rPr>
              <a:t>:   Ensino/Pesquisa/Extensão   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</a:p>
          <a:p>
            <a:pPr algn="l" eaLnBrk="1" hangingPunct="1">
              <a:buFont typeface="Wingdings" pitchFamily="2" charset="2"/>
              <a:buChar char="Ü"/>
            </a:pPr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C:\Users\Açai\Documents\UEPA\DIPE-DDE\ABRUEM\OB0E18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789040"/>
            <a:ext cx="2505063" cy="1582044"/>
          </a:xfrm>
          <a:prstGeom prst="rect">
            <a:avLst/>
          </a:prstGeom>
          <a:noFill/>
        </p:spPr>
      </p:pic>
      <p:pic>
        <p:nvPicPr>
          <p:cNvPr id="4" name="Picture 3" descr="C:\Users\Açai\Documents\UEPA\DIPE-DDE\Relatório 2010\Relatório2010\2011\Março\23-03-2011- Passeio da Melhor Idade para ver as Estrelas\23-03-2011- Passeio da Melhor Idade para ver as Estrelas- Foto- Mácio Ferreira (110)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280567"/>
            <a:ext cx="2520280" cy="1388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68760"/>
            <a:ext cx="9144000" cy="72008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2800" dirty="0" smtClean="0"/>
              <a:t>Lei de Diretrizes e Bases da Educação Nacional</a:t>
            </a:r>
            <a:br>
              <a:rPr lang="pt-BR" sz="2800" dirty="0" smtClean="0"/>
            </a:br>
            <a:r>
              <a:rPr lang="pt-BR" sz="2800" dirty="0" smtClean="0"/>
              <a:t>(nº9.394 – 1996)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348880"/>
            <a:ext cx="8839200" cy="420432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sz="2400" b="1" dirty="0" smtClean="0">
                <a:solidFill>
                  <a:schemeClr val="tx1"/>
                </a:solidFill>
              </a:rPr>
              <a:t>“A extensão universitária é o processo educativo, cultural e científico que articula o Ensino e a Pesquisa de forma indissociável e viabiliza a relação transformadora entre Universidade e Sociedade. A extensão é uma via de mão-dupla, com trânsito assegurado à comunidade acadêmica, que encontrará, na sociedade, a oportunidade de elaboração da práxis de um conhecimento acadêmico. No retorno à Universidade, docentes e discentes trarão um aprendizado que, submetido à reflexão teórica, será acrescido àquele conhecimento.”</a:t>
            </a:r>
          </a:p>
          <a:p>
            <a:pPr algn="just" eaLnBrk="1" hangingPunct="1"/>
            <a:endParaRPr lang="pt-BR" sz="2400" b="1" dirty="0" smtClean="0">
              <a:solidFill>
                <a:schemeClr val="tx1"/>
              </a:solidFill>
            </a:endParaRPr>
          </a:p>
          <a:p>
            <a:pPr algn="just" eaLnBrk="1" hangingPunct="1"/>
            <a:endParaRPr lang="pt-BR" sz="2400" b="1" dirty="0" smtClean="0">
              <a:solidFill>
                <a:schemeClr val="tx1"/>
              </a:solidFill>
            </a:endParaRPr>
          </a:p>
          <a:p>
            <a:pPr algn="just" eaLnBrk="1" hangingPunct="1"/>
            <a:endParaRPr lang="pt-BR" sz="1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764704"/>
            <a:ext cx="7772400" cy="838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dirty="0" smtClean="0"/>
              <a:t>Plano Nacional de Extensão (2009)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760" y="2060848"/>
            <a:ext cx="6552728" cy="3600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pt-BR" sz="2800" b="1" dirty="0" smtClean="0">
                <a:solidFill>
                  <a:schemeClr val="tx1"/>
                </a:solidFill>
              </a:rPr>
              <a:t>Ação fundamentada em dois princípios:</a:t>
            </a:r>
          </a:p>
          <a:p>
            <a:pPr algn="l" eaLnBrk="1" hangingPunct="1"/>
            <a:endParaRPr lang="pt-BR" sz="2800" b="1" dirty="0" smtClean="0">
              <a:solidFill>
                <a:schemeClr val="tx1"/>
              </a:solidFill>
            </a:endParaRPr>
          </a:p>
          <a:p>
            <a:pPr algn="l" eaLnBrk="1" hangingPunct="1"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</a:rPr>
              <a:t> </a:t>
            </a:r>
            <a:r>
              <a:rPr lang="pt-BR" sz="2800" b="1" dirty="0" err="1" smtClean="0">
                <a:solidFill>
                  <a:schemeClr val="tx1"/>
                </a:solidFill>
              </a:rPr>
              <a:t>Indissociabilidade</a:t>
            </a:r>
            <a:endParaRPr lang="pt-BR" sz="2800" b="1" dirty="0" smtClean="0">
              <a:solidFill>
                <a:schemeClr val="tx1"/>
              </a:solidFill>
            </a:endParaRPr>
          </a:p>
          <a:p>
            <a:pPr algn="l" eaLnBrk="1" hangingPunct="1">
              <a:buFont typeface="Wingdings" pitchFamily="2" charset="2"/>
              <a:buChar char="Ü"/>
            </a:pPr>
            <a:endParaRPr lang="pt-BR" sz="2800" b="1" dirty="0" smtClean="0">
              <a:solidFill>
                <a:schemeClr val="tx1"/>
              </a:solidFill>
            </a:endParaRPr>
          </a:p>
          <a:p>
            <a:pPr algn="l" eaLnBrk="1" hangingPunct="1">
              <a:buFont typeface="Wingdings" pitchFamily="2" charset="2"/>
              <a:buChar char="Ü"/>
            </a:pPr>
            <a:r>
              <a:rPr lang="pt-BR" sz="2800" b="1" dirty="0" smtClean="0">
                <a:solidFill>
                  <a:schemeClr val="tx1"/>
                </a:solidFill>
              </a:rPr>
              <a:t> Ação transformadora (com interação social e   </a:t>
            </a:r>
          </a:p>
          <a:p>
            <a:pPr algn="l" eaLnBrk="1" hangingPunct="1"/>
            <a:r>
              <a:rPr lang="pt-BR" sz="2800" b="1" dirty="0" smtClean="0">
                <a:solidFill>
                  <a:schemeClr val="tx1"/>
                </a:solidFill>
              </a:rPr>
              <a:t>    interdisciplinaridade).</a:t>
            </a:r>
          </a:p>
          <a:p>
            <a:pPr algn="l" eaLnBrk="1" hangingPunct="1">
              <a:buFont typeface="Wingdings" pitchFamily="2" charset="2"/>
              <a:buChar char="Ü"/>
            </a:pPr>
            <a:endParaRPr lang="pt-BR" sz="280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 descr="C:\Users\Açai\Documents\UEPA\DIPE-DDE\ABRUEM\Projeto ‘Trilhas Científicas e Musicais- Foto- Mácio Ferreira (3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391" y="2348880"/>
            <a:ext cx="1996478" cy="1152128"/>
          </a:xfrm>
          <a:prstGeom prst="rect">
            <a:avLst/>
          </a:prstGeom>
          <a:noFill/>
        </p:spPr>
      </p:pic>
      <p:pic>
        <p:nvPicPr>
          <p:cNvPr id="3075" name="Picture 3" descr="C:\Users\Açai\Documents\UEPA\DIPE-DDE\ABRUEM\Campus UEPA Santarem-Foto-Mácio Ferreira (15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2004617" cy="1368151"/>
          </a:xfrm>
          <a:prstGeom prst="rect">
            <a:avLst/>
          </a:prstGeom>
          <a:noFill/>
        </p:spPr>
      </p:pic>
      <p:pic>
        <p:nvPicPr>
          <p:cNvPr id="3076" name="Picture 4" descr="C:\Users\Açai\Documents\UEPA\DIPE-DDE\ABRUEM\Planetário projeto Melhor Idade- Foto- Mácio Ferreira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869160"/>
            <a:ext cx="2016224" cy="1268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t-BR" dirty="0" smtClean="0"/>
              <a:t>“A universidade não pode se imaginar proprietária de um saber pronto e acabado, que vai ser oferecido a sociedade, mas exatamente porque participa dessa sociedade deve estar sensível a seus problemas e apelos.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“A ação cidadã das universidades não pode prescindir da efetiva difusão dos saberes nelas produzidos, de tal forma que as populações cujos problemas tornam-se objeto da pesquisa acadêmica sejam também consideradas sujeito desse conhecimento.”</a:t>
            </a:r>
          </a:p>
          <a:p>
            <a:pPr algn="just"/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99592" y="764704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Plano Nacional de Extensão (2009)</a:t>
            </a: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3848" y="1844824"/>
            <a:ext cx="5787752" cy="4032448"/>
          </a:xfrm>
        </p:spPr>
        <p:txBody>
          <a:bodyPr>
            <a:normAutofit fontScale="92500"/>
          </a:bodyPr>
          <a:lstStyle/>
          <a:p>
            <a:pPr eaLnBrk="1" hangingPunct="1"/>
            <a:endParaRPr lang="pt-BR" dirty="0" smtClean="0">
              <a:solidFill>
                <a:schemeClr val="tx1"/>
              </a:solidFill>
            </a:endParaRPr>
          </a:p>
          <a:p>
            <a:pPr algn="just" eaLnBrk="1" hangingPunct="1"/>
            <a:r>
              <a:rPr lang="pt-BR" dirty="0" smtClean="0">
                <a:solidFill>
                  <a:schemeClr val="tx1"/>
                </a:solidFill>
              </a:rPr>
              <a:t>“A Extensão Universitária é o processo educativo, cultural e científico que articula o Ensino e a Pesquisa de forma indissociável e viabiliza a relação transformadora entre a Universidade e a Sociedade.” (</a:t>
            </a:r>
            <a:r>
              <a:rPr lang="pt-BR" dirty="0" err="1" smtClean="0">
                <a:solidFill>
                  <a:schemeClr val="tx1"/>
                </a:solidFill>
              </a:rPr>
              <a:t>PNEx</a:t>
            </a:r>
            <a:r>
              <a:rPr lang="pt-BR" dirty="0" smtClean="0">
                <a:solidFill>
                  <a:schemeClr val="tx1"/>
                </a:solidFill>
              </a:rPr>
              <a:t>, 2009)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980728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Conceito de Extensão Universitária</a:t>
            </a:r>
          </a:p>
        </p:txBody>
      </p:sp>
      <p:pic>
        <p:nvPicPr>
          <p:cNvPr id="2050" name="Picture 2" descr="C:\Users\Açai\Documents\UEPA\DIPE-DDE\ABRUEM\Hidroginást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067" y="2276872"/>
            <a:ext cx="2658757" cy="1800200"/>
          </a:xfrm>
          <a:prstGeom prst="rect">
            <a:avLst/>
          </a:prstGeom>
          <a:noFill/>
        </p:spPr>
      </p:pic>
      <p:pic>
        <p:nvPicPr>
          <p:cNvPr id="2051" name="Picture 3" descr="C:\Users\Açai\Documents\UEPA\DIPE-DDE\ABRUEM\UEPA-na-Comunidad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067" y="4032192"/>
            <a:ext cx="2654424" cy="1773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052736"/>
            <a:ext cx="89916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b="1" dirty="0" smtClean="0"/>
              <a:t>Avaliação da Extensão Universitária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828800"/>
            <a:ext cx="8458200" cy="4495800"/>
          </a:xfrm>
        </p:spPr>
        <p:txBody>
          <a:bodyPr/>
          <a:lstStyle/>
          <a:p>
            <a:pPr marL="609600" indent="-609600" algn="just" eaLnBrk="1" hangingPunct="1"/>
            <a:r>
              <a:rPr lang="pt-BR" b="1" dirty="0" smtClean="0">
                <a:solidFill>
                  <a:schemeClr val="tx1"/>
                </a:solidFill>
              </a:rPr>
              <a:t>O FORPROEX, propõe cinco dimensões para serem aplicadas no processo de avaliação:</a:t>
            </a:r>
          </a:p>
          <a:p>
            <a:pPr marL="609600" indent="-609600" algn="just" eaLnBrk="1" hangingPunct="1">
              <a:buFont typeface="Wingdings" pitchFamily="2" charset="2"/>
              <a:buAutoNum type="arabicPeriod"/>
            </a:pPr>
            <a:r>
              <a:rPr lang="pt-BR" sz="2800" b="1" dirty="0" smtClean="0">
                <a:solidFill>
                  <a:schemeClr val="tx1"/>
                </a:solidFill>
              </a:rPr>
              <a:t>Dimensão (1) – Política de gestão</a:t>
            </a:r>
          </a:p>
          <a:p>
            <a:pPr marL="609600" indent="-609600" algn="just" eaLnBrk="1" hangingPunct="1">
              <a:buFont typeface="Wingdings" pitchFamily="2" charset="2"/>
              <a:buAutoNum type="arabicPeriod"/>
            </a:pPr>
            <a:r>
              <a:rPr lang="pt-BR" sz="2800" b="1" dirty="0" smtClean="0">
                <a:solidFill>
                  <a:schemeClr val="tx1"/>
                </a:solidFill>
              </a:rPr>
              <a:t>Dimensão (2) – </a:t>
            </a:r>
            <a:r>
              <a:rPr lang="pt-BR" sz="2800" b="1" dirty="0" err="1" smtClean="0">
                <a:solidFill>
                  <a:schemeClr val="tx1"/>
                </a:solidFill>
              </a:rPr>
              <a:t>Infra-estrutura</a:t>
            </a:r>
            <a:endParaRPr lang="pt-BR" sz="2800" b="1" dirty="0" smtClean="0">
              <a:solidFill>
                <a:schemeClr val="tx1"/>
              </a:solidFill>
            </a:endParaRPr>
          </a:p>
          <a:p>
            <a:pPr marL="609600" indent="-609600" algn="just" eaLnBrk="1" hangingPunct="1">
              <a:buFont typeface="Wingdings" pitchFamily="2" charset="2"/>
              <a:buAutoNum type="arabicPeriod"/>
            </a:pPr>
            <a:r>
              <a:rPr lang="pt-BR" sz="2800" b="1" dirty="0" smtClean="0">
                <a:solidFill>
                  <a:schemeClr val="tx1"/>
                </a:solidFill>
              </a:rPr>
              <a:t>Dimensão (3) – Relação Universidade – Sociedade</a:t>
            </a:r>
          </a:p>
          <a:p>
            <a:pPr marL="609600" indent="-609600" algn="just" eaLnBrk="1" hangingPunct="1">
              <a:buFont typeface="Wingdings" pitchFamily="2" charset="2"/>
              <a:buAutoNum type="arabicPeriod"/>
            </a:pPr>
            <a:r>
              <a:rPr lang="pt-BR" sz="2800" b="1" dirty="0" smtClean="0">
                <a:solidFill>
                  <a:schemeClr val="tx1"/>
                </a:solidFill>
              </a:rPr>
              <a:t>Dimensão (4) – Plano Acadêmico</a:t>
            </a:r>
          </a:p>
          <a:p>
            <a:pPr marL="609600" indent="-609600" algn="just" eaLnBrk="1" hangingPunct="1">
              <a:buFont typeface="Wingdings" pitchFamily="2" charset="2"/>
              <a:buAutoNum type="arabicPeriod"/>
            </a:pPr>
            <a:r>
              <a:rPr lang="pt-BR" sz="2800" b="1" dirty="0" smtClean="0">
                <a:solidFill>
                  <a:schemeClr val="tx1"/>
                </a:solidFill>
              </a:rPr>
              <a:t>Dimensão (5) – Produção Acadêmica</a:t>
            </a:r>
          </a:p>
          <a:p>
            <a:pPr marL="609600" indent="-609600" algn="just" eaLnBrk="1" hangingPunct="1">
              <a:buFont typeface="Wingdings" pitchFamily="2" charset="2"/>
              <a:buAutoNum type="arabicPeriod"/>
            </a:pPr>
            <a:endParaRPr lang="pt-BR" sz="2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980728"/>
            <a:ext cx="87630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b="1" dirty="0" smtClean="0"/>
              <a:t>Avaliação da Extensão Universitária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772816"/>
            <a:ext cx="8686800" cy="447558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pt-BR" b="1" dirty="0" smtClean="0">
                <a:solidFill>
                  <a:schemeClr val="tx1"/>
                </a:solidFill>
              </a:rPr>
              <a:t>SINAES Sistema Nacional de Avaliação da Educação Superior</a:t>
            </a:r>
          </a:p>
          <a:p>
            <a:r>
              <a:rPr lang="pt-BR" sz="2800" b="1" dirty="0" smtClean="0">
                <a:solidFill>
                  <a:schemeClr val="tx1"/>
                </a:solidFill>
              </a:rPr>
              <a:t>Instrumento de Avaliação (Art. 3º. Dimensão 2, 3 e 4)</a:t>
            </a:r>
          </a:p>
          <a:p>
            <a:pPr algn="just" eaLnBrk="1" hangingPunct="1"/>
            <a:r>
              <a:rPr lang="pt-BR" sz="2800" b="1" dirty="0" smtClean="0">
                <a:solidFill>
                  <a:schemeClr val="tx1"/>
                </a:solidFill>
              </a:rPr>
              <a:t>“A política para o ensino (graduação e pós-graduação), a pesquisa, a extensão e as respectivas normas de operacionalização, incluídos os procedimentos para estímulo à produção acadêmica, para as bolsas de pesquisa, de monitoria e demais modalidades.” </a:t>
            </a:r>
          </a:p>
          <a:p>
            <a:pPr algn="just" eaLnBrk="1" hangingPunct="1"/>
            <a:r>
              <a:rPr lang="pt-BR" sz="2800" b="1" dirty="0" smtClean="0">
                <a:solidFill>
                  <a:schemeClr val="tx1"/>
                </a:solidFill>
              </a:rPr>
              <a:t>“responsabilidade social da </a:t>
            </a:r>
            <a:r>
              <a:rPr lang="pt-BR" sz="2800" b="1" dirty="0" err="1" smtClean="0">
                <a:solidFill>
                  <a:schemeClr val="tx1"/>
                </a:solidFill>
              </a:rPr>
              <a:t>instiuição</a:t>
            </a:r>
            <a:r>
              <a:rPr lang="pt-BR" sz="2800" b="1" dirty="0" smtClean="0">
                <a:solidFill>
                  <a:schemeClr val="tx1"/>
                </a:solidFill>
              </a:rPr>
              <a:t>”</a:t>
            </a:r>
          </a:p>
          <a:p>
            <a:pPr algn="just" eaLnBrk="1" hangingPunct="1"/>
            <a:r>
              <a:rPr lang="pt-BR" sz="2800" b="1" dirty="0" smtClean="0">
                <a:solidFill>
                  <a:schemeClr val="tx1"/>
                </a:solidFill>
              </a:rPr>
              <a:t>“comunicação com a sociedade”</a:t>
            </a:r>
          </a:p>
          <a:p>
            <a:pPr algn="just" eaLnBrk="1" hangingPunct="1"/>
            <a:endParaRPr lang="pt-BR" sz="2800" b="1" dirty="0" smtClean="0">
              <a:solidFill>
                <a:schemeClr val="tx1"/>
              </a:solidFill>
            </a:endParaRPr>
          </a:p>
          <a:p>
            <a:pPr eaLnBrk="1" hangingPunct="1"/>
            <a:endParaRPr lang="pt-BR" sz="2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1696</TotalTime>
  <Words>1106</Words>
  <Application>Microsoft Office PowerPoint</Application>
  <PresentationFormat>Apresentação na tela (4:3)</PresentationFormat>
  <Paragraphs>126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ABRUEM</vt:lpstr>
      <vt:lpstr>ABRUEM</vt:lpstr>
      <vt:lpstr>Extensão Universitária</vt:lpstr>
      <vt:lpstr>Lei de Diretrizes e Bases da Educação Nacional (nº9.394 – 1996)</vt:lpstr>
      <vt:lpstr>Plano Nacional de Extensão (2009)</vt:lpstr>
      <vt:lpstr>Slide 6</vt:lpstr>
      <vt:lpstr>Conceito de Extensão Universitária</vt:lpstr>
      <vt:lpstr>Avaliação da Extensão Universitária</vt:lpstr>
      <vt:lpstr>Avaliação da Extensão Universitária</vt:lpstr>
      <vt:lpstr>Slide 10</vt:lpstr>
      <vt:lpstr>Questões norteadoras do relatório</vt:lpstr>
      <vt:lpstr>Slide 12</vt:lpstr>
      <vt:lpstr>Resultados do estudo</vt:lpstr>
      <vt:lpstr>Slide 14</vt:lpstr>
      <vt:lpstr>Slide 15</vt:lpstr>
      <vt:lpstr>Slide 16</vt:lpstr>
      <vt:lpstr>Distribuição das fontes de financiamento por área temática</vt:lpstr>
      <vt:lpstr>Dificuldades de execução dos programas</vt:lpstr>
      <vt:lpstr>Slide 19</vt:lpstr>
      <vt:lpstr>Sugestões das IES da ABRUEM ao MEC</vt:lpstr>
      <vt:lpstr>Sugestões das IES da ABRUEM ao MEC</vt:lpstr>
      <vt:lpstr>Slide 22</vt:lpstr>
      <vt:lpstr>Slide 23</vt:lpstr>
      <vt:lpstr>Slide 24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Elcio Costa</dc:creator>
  <cp:lastModifiedBy>MARIANE FRANCO</cp:lastModifiedBy>
  <cp:revision>82</cp:revision>
  <dcterms:created xsi:type="dcterms:W3CDTF">2011-09-20T11:43:36Z</dcterms:created>
  <dcterms:modified xsi:type="dcterms:W3CDTF">2011-10-06T14:25:54Z</dcterms:modified>
</cp:coreProperties>
</file>