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24"/>
  </p:notesMasterIdLst>
  <p:handoutMasterIdLst>
    <p:handoutMasterId r:id="rId25"/>
  </p:handoutMasterIdLst>
  <p:sldIdLst>
    <p:sldId id="331" r:id="rId2"/>
    <p:sldId id="288" r:id="rId3"/>
    <p:sldId id="311" r:id="rId4"/>
    <p:sldId id="312" r:id="rId5"/>
    <p:sldId id="313" r:id="rId6"/>
    <p:sldId id="314" r:id="rId7"/>
    <p:sldId id="316" r:id="rId8"/>
    <p:sldId id="317" r:id="rId9"/>
    <p:sldId id="318" r:id="rId10"/>
    <p:sldId id="319" r:id="rId11"/>
    <p:sldId id="320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264" r:id="rId21"/>
    <p:sldId id="315" r:id="rId22"/>
    <p:sldId id="285" r:id="rId2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CC"/>
    <a:srgbClr val="FF0000"/>
    <a:srgbClr val="009900"/>
    <a:srgbClr val="F1DFAB"/>
    <a:srgbClr val="C1C3E1"/>
    <a:srgbClr val="EBF60A"/>
    <a:srgbClr val="00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0" autoAdjust="0"/>
    <p:restoredTop sz="94660"/>
  </p:normalViewPr>
  <p:slideViewPr>
    <p:cSldViewPr>
      <p:cViewPr>
        <p:scale>
          <a:sx n="93" d="100"/>
          <a:sy n="93" d="100"/>
        </p:scale>
        <p:origin x="-4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6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3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6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7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8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/>
              <a:t>Instituições com iniciativas EaD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9332820546820967"/>
          <c:y val="8.9138243898826061E-2"/>
          <c:w val="0.64673302428762391"/>
          <c:h val="0.7034639913303975"/>
        </c:manualLayout>
      </c:layout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0.90629999999999999</c:v>
                </c:pt>
                <c:pt idx="1">
                  <c:v>9.3700000000000241E-2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Presença de EaD no plano de desenvolvimento institucional </a:t>
            </a:r>
          </a:p>
        </c:rich>
      </c:tx>
      <c:layout>
        <c:manualLayout>
          <c:xMode val="edge"/>
          <c:yMode val="edge"/>
          <c:x val="0.21018200593778236"/>
          <c:y val="1.7937219730941704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7685807205750208E-2"/>
                  <c:y val="-0.17998357325376541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/>
                      <a:t>sim
93,75%</a:t>
                    </a:r>
                    <a:endParaRPr lang="en-US" sz="2000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5.0150666397771049E-2"/>
                  <c:y val="0.1394489897947847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>
                        <a:solidFill>
                          <a:schemeClr val="bg1"/>
                        </a:solidFill>
                      </a:rPr>
                      <a:t>não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
6,25%</a:t>
                    </a:r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0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0.9375</c:v>
                </c:pt>
                <c:pt idx="1">
                  <c:v>6.25E-2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Credenciamento para oferta em EaD</a:t>
            </a:r>
          </a:p>
        </c:rich>
      </c:tx>
      <c:layout>
        <c:manualLayout>
          <c:xMode val="edge"/>
          <c:yMode val="edge"/>
          <c:x val="0.21018200593778236"/>
          <c:y val="1.7937219730941704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9.7683503916231512E-2"/>
                  <c:y val="-0.19114329177099987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>
                        <a:solidFill>
                          <a:schemeClr val="tx1"/>
                        </a:solidFill>
                      </a:rPr>
                      <a:t>sim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
90,62%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9.4241959226752603E-2"/>
                  <c:y val="0.1775777050413202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>
                        <a:solidFill>
                          <a:schemeClr val="bg1"/>
                        </a:solidFill>
                      </a:rPr>
                      <a:t>não
9,38%</a:t>
                    </a:r>
                    <a:endParaRPr lang="en-US" sz="2000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0.90620000000000001</c:v>
                </c:pt>
                <c:pt idx="1">
                  <c:v>9.3800000000000217E-2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Credenciamento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Val val="1"/>
            </c:dLbl>
            <c:showVal val="1"/>
          </c:dLbls>
          <c:cat>
            <c:strRef>
              <c:f>Plan3!$C$7:$C$9</c:f>
              <c:strCache>
                <c:ptCount val="3"/>
                <c:pt idx="0">
                  <c:v>Definitivo</c:v>
                </c:pt>
                <c:pt idx="1">
                  <c:v>Provisório</c:v>
                </c:pt>
                <c:pt idx="2">
                  <c:v>Experimental</c:v>
                </c:pt>
              </c:strCache>
            </c:strRef>
          </c:cat>
          <c:val>
            <c:numRef>
              <c:f>Plan3!$D$7:$D$9</c:f>
              <c:numCache>
                <c:formatCode>0%</c:formatCode>
                <c:ptCount val="3"/>
                <c:pt idx="0">
                  <c:v>0.48000000000000032</c:v>
                </c:pt>
                <c:pt idx="1">
                  <c:v>0.24000000000000021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overlap val="-25"/>
        <c:axId val="33521024"/>
        <c:axId val="50373760"/>
      </c:barChart>
      <c:catAx>
        <c:axId val="33521024"/>
        <c:scaling>
          <c:orientation val="minMax"/>
        </c:scaling>
        <c:axPos val="b"/>
        <c:majorTickMark val="none"/>
        <c:tickLblPos val="nextTo"/>
        <c:crossAx val="50373760"/>
        <c:crosses val="autoZero"/>
        <c:auto val="1"/>
        <c:lblAlgn val="ctr"/>
        <c:lblOffset val="100"/>
      </c:catAx>
      <c:valAx>
        <c:axId val="50373760"/>
        <c:scaling>
          <c:orientation val="minMax"/>
        </c:scaling>
        <c:delete val="1"/>
        <c:axPos val="l"/>
        <c:numFmt formatCode="0%" sourceLinked="1"/>
        <c:tickLblPos val="none"/>
        <c:crossAx val="33521024"/>
        <c:crosses val="autoZero"/>
        <c:crossBetween val="between"/>
      </c:valAx>
    </c:plotArea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Concurso para contratação de pessoal em EaD</a:t>
            </a:r>
          </a:p>
        </c:rich>
      </c:tx>
      <c:layout>
        <c:manualLayout>
          <c:xMode val="edge"/>
          <c:yMode val="edge"/>
          <c:x val="0.21018200593778236"/>
          <c:y val="1.7937219730941704E-2"/>
        </c:manualLayout>
      </c:layout>
    </c:title>
    <c:plotArea>
      <c:layout>
        <c:manualLayout>
          <c:layoutTarget val="inner"/>
          <c:xMode val="edge"/>
          <c:yMode val="edge"/>
          <c:x val="0.26157077926234856"/>
          <c:y val="0.17213773258176024"/>
          <c:w val="0.52796180965184225"/>
          <c:h val="0.67905816693590904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 dirty="0" err="1"/>
                      <a:t>sim</a:t>
                    </a:r>
                    <a:r>
                      <a:rPr lang="en-US" sz="1800" dirty="0"/>
                      <a:t>
18,75%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9077359232534957"/>
                  <c:y val="-0.19503733047082489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>
                        <a:solidFill>
                          <a:schemeClr val="bg1"/>
                        </a:solidFill>
                      </a:rPr>
                      <a:t>não</a:t>
                    </a:r>
                    <a:r>
                      <a:rPr lang="en-US" sz="2000" dirty="0">
                        <a:solidFill>
                          <a:schemeClr val="bg1"/>
                        </a:solidFill>
                      </a:rPr>
                      <a:t>
81,25%</a:t>
                    </a:r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0.18750000000000031</c:v>
                </c:pt>
                <c:pt idx="1">
                  <c:v>0.8125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 sz="2000" dirty="0"/>
              <a:t>Consideração da carga horária pela Instituição</a:t>
            </a:r>
          </a:p>
        </c:rich>
      </c:tx>
      <c:layout>
        <c:manualLayout>
          <c:xMode val="edge"/>
          <c:yMode val="edge"/>
          <c:x val="0.21018200593778236"/>
          <c:y val="1.7937219730941704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dirty="0" err="1"/>
                      <a:t>sim</a:t>
                    </a:r>
                    <a:r>
                      <a:rPr lang="en-US" sz="2000" dirty="0"/>
                      <a:t>
34,37%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5959539217864693"/>
                  <c:y val="-0.12452050080855218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/>
                      <a:t>não</a:t>
                    </a:r>
                    <a:r>
                      <a:rPr lang="en-US" sz="2000" dirty="0"/>
                      <a:t>
65,63%</a:t>
                    </a:r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0.34370000000000001</c:v>
                </c:pt>
                <c:pt idx="1">
                  <c:v>0.65620000000000123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baseline="0"/>
              <a:t>Equidade de tratamento entre coordenadores de cursos presenciais e a distância</a:t>
            </a:r>
          </a:p>
          <a:p>
            <a:pPr>
              <a:defRPr/>
            </a:pPr>
            <a:r>
              <a:rPr lang="pt-BR" baseline="0"/>
              <a:t> </a:t>
            </a:r>
            <a:endParaRPr lang="pt-BR"/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65,63%</a:t>
                    </a:r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25,00%</a:t>
                    </a:r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9,37%</a:t>
                    </a:r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Percent val="1"/>
            <c:showLeaderLines val="1"/>
          </c:dLbls>
          <c:cat>
            <c:strRef>
              <c:f>Plan2!$B$4:$B$9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Sem Resposta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0.65620000000000123</c:v>
                </c:pt>
                <c:pt idx="1">
                  <c:v>0.25</c:v>
                </c:pt>
                <c:pt idx="2">
                  <c:v>9.3700000000000228E-2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</c:legend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Equipe multidisciplinar EaD</a:t>
            </a:r>
          </a:p>
        </c:rich>
      </c:tx>
    </c:title>
    <c:plotArea>
      <c:layout>
        <c:manualLayout>
          <c:layoutTarget val="inner"/>
          <c:xMode val="edge"/>
          <c:yMode val="edge"/>
          <c:x val="0.22081582758680846"/>
          <c:y val="0.17332395425188632"/>
          <c:w val="0.57207241961204724"/>
          <c:h val="0.68805252977793407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78,13%</a:t>
                    </a:r>
                  </a:p>
                </c:rich>
              </c:tx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12,50%</a:t>
                    </a:r>
                  </a:p>
                </c:rich>
              </c:tx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9,37%</a:t>
                    </a:r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Percent val="1"/>
            <c:showLeaderLines val="1"/>
          </c:dLbls>
          <c:cat>
            <c:strRef>
              <c:f>Plan2!$B$4:$B$9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Sem Resposta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0.78129999999999999</c:v>
                </c:pt>
                <c:pt idx="1">
                  <c:v>0.125</c:v>
                </c:pt>
                <c:pt idx="2">
                  <c:v>9.3700000000000228E-2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</c:legend>
    <c:plotVisOnly val="1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Dificuldade de implantação do EaD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Plan2!$B$4:$B$9</c:f>
              <c:strCache>
                <c:ptCount val="6"/>
                <c:pt idx="0">
                  <c:v>Institucional</c:v>
                </c:pt>
                <c:pt idx="1">
                  <c:v>Recursos Humanos</c:v>
                </c:pt>
                <c:pt idx="2">
                  <c:v>Estrutura</c:v>
                </c:pt>
                <c:pt idx="3">
                  <c:v>Recursos Financeiros</c:v>
                </c:pt>
                <c:pt idx="4">
                  <c:v>Metodológico</c:v>
                </c:pt>
                <c:pt idx="5">
                  <c:v>Outro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0.37500000000000056</c:v>
                </c:pt>
                <c:pt idx="1">
                  <c:v>0.75000000000000122</c:v>
                </c:pt>
                <c:pt idx="2">
                  <c:v>0.40620000000000001</c:v>
                </c:pt>
                <c:pt idx="3">
                  <c:v>0.65620000000000123</c:v>
                </c:pt>
                <c:pt idx="4">
                  <c:v>9.3700000000000228E-2</c:v>
                </c:pt>
                <c:pt idx="5">
                  <c:v>0.15620000000000034</c:v>
                </c:pt>
              </c:numCache>
            </c:numRef>
          </c:val>
        </c:ser>
        <c:dLbls>
          <c:showVal val="1"/>
        </c:dLbls>
        <c:overlap val="-25"/>
        <c:axId val="53087616"/>
        <c:axId val="53154944"/>
      </c:barChart>
      <c:catAx>
        <c:axId val="53087616"/>
        <c:scaling>
          <c:orientation val="minMax"/>
        </c:scaling>
        <c:axPos val="b"/>
        <c:majorTickMark val="none"/>
        <c:tickLblPos val="nextTo"/>
        <c:crossAx val="53154944"/>
        <c:crosses val="autoZero"/>
        <c:auto val="1"/>
        <c:lblAlgn val="ctr"/>
        <c:lblOffset val="100"/>
      </c:catAx>
      <c:valAx>
        <c:axId val="53154944"/>
        <c:scaling>
          <c:orientation val="minMax"/>
        </c:scaling>
        <c:delete val="1"/>
        <c:axPos val="l"/>
        <c:numFmt formatCode="0.00%" sourceLinked="1"/>
        <c:tickLblPos val="none"/>
        <c:crossAx val="53087616"/>
        <c:crosses val="autoZero"/>
        <c:crossBetween val="between"/>
      </c:valAx>
    </c:plotArea>
    <c:legend>
      <c:legendPos val="t"/>
    </c:legend>
    <c:plotVisOnly val="1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 err="1"/>
              <a:t>Planejamento</a:t>
            </a:r>
            <a:r>
              <a:rPr lang="en-US" sz="2400" baseline="0" dirty="0"/>
              <a:t> </a:t>
            </a:r>
            <a:r>
              <a:rPr lang="en-US" sz="2400" baseline="0" dirty="0" err="1"/>
              <a:t>para</a:t>
            </a:r>
            <a:r>
              <a:rPr lang="en-US" sz="2400" baseline="0" dirty="0"/>
              <a:t> o</a:t>
            </a:r>
            <a:r>
              <a:rPr lang="en-US" sz="2400" dirty="0"/>
              <a:t> EaD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Plan2!$B$4:$B$9</c:f>
              <c:strCache>
                <c:ptCount val="5"/>
                <c:pt idx="0">
                  <c:v>Iniciar ações em breve</c:v>
                </c:pt>
                <c:pt idx="1">
                  <c:v>Manter as atuais</c:v>
                </c:pt>
                <c:pt idx="2">
                  <c:v>Aumentar as ações</c:v>
                </c:pt>
                <c:pt idx="3">
                  <c:v>Diminuir as ações</c:v>
                </c:pt>
                <c:pt idx="4">
                  <c:v>Não ter ações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0.34370000000000006</c:v>
                </c:pt>
                <c:pt idx="1">
                  <c:v>0.15620000000000034</c:v>
                </c:pt>
                <c:pt idx="2">
                  <c:v>0.8125</c:v>
                </c:pt>
                <c:pt idx="3" formatCode="0%">
                  <c:v>0</c:v>
                </c:pt>
                <c:pt idx="4" formatCode="0%">
                  <c:v>0</c:v>
                </c:pt>
              </c:numCache>
            </c:numRef>
          </c:val>
        </c:ser>
        <c:dLbls>
          <c:showVal val="1"/>
        </c:dLbls>
        <c:overlap val="-25"/>
        <c:axId val="53210496"/>
        <c:axId val="53286016"/>
      </c:barChart>
      <c:catAx>
        <c:axId val="53210496"/>
        <c:scaling>
          <c:orientation val="minMax"/>
        </c:scaling>
        <c:axPos val="b"/>
        <c:numFmt formatCode="General" sourceLinked="1"/>
        <c:majorTickMark val="none"/>
        <c:tickLblPos val="nextTo"/>
        <c:crossAx val="53286016"/>
        <c:crosses val="autoZero"/>
        <c:auto val="1"/>
        <c:lblAlgn val="ctr"/>
        <c:lblOffset val="100"/>
      </c:catAx>
      <c:valAx>
        <c:axId val="53286016"/>
        <c:scaling>
          <c:orientation val="minMax"/>
        </c:scaling>
        <c:delete val="1"/>
        <c:axPos val="l"/>
        <c:numFmt formatCode="0.00%" sourceLinked="1"/>
        <c:tickLblPos val="none"/>
        <c:crossAx val="53210496"/>
        <c:crosses val="autoZero"/>
        <c:crossBetween val="between"/>
      </c:valAx>
    </c:plotArea>
    <c:legend>
      <c:legendPos val="t"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Organização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Percent val="1"/>
          </c:dLbls>
          <c:cat>
            <c:strRef>
              <c:f>Plan2!$B$4:$B$9</c:f>
              <c:strCache>
                <c:ptCount val="6"/>
                <c:pt idx="0">
                  <c:v>Núcleo</c:v>
                </c:pt>
                <c:pt idx="1">
                  <c:v>Centro</c:v>
                </c:pt>
                <c:pt idx="2">
                  <c:v>Departamento</c:v>
                </c:pt>
                <c:pt idx="3">
                  <c:v>Secretaria</c:v>
                </c:pt>
                <c:pt idx="4">
                  <c:v>Pró-reitoira</c:v>
                </c:pt>
                <c:pt idx="5">
                  <c:v>Outros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0.46870000000000001</c:v>
                </c:pt>
                <c:pt idx="1">
                  <c:v>9.3700000000000228E-2</c:v>
                </c:pt>
                <c:pt idx="2">
                  <c:v>3.1199999999999999E-2</c:v>
                </c:pt>
                <c:pt idx="3">
                  <c:v>3.1199999999999999E-2</c:v>
                </c:pt>
                <c:pt idx="4">
                  <c:v>0.18750000000000036</c:v>
                </c:pt>
                <c:pt idx="5">
                  <c:v>0.18750000000000036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10011726339349818"/>
          <c:y val="0.10545413935488651"/>
          <c:w val="0.82557561354971476"/>
          <c:h val="0.12516057243639597"/>
        </c:manualLayout>
      </c:layout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/>
              <a:t>Tempo de atividade EaD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4135634717384288"/>
          <c:y val="0.23876016283310991"/>
          <c:w val="0.55486413390282086"/>
          <c:h val="0.69644578757716669"/>
        </c:manualLayout>
      </c:layout>
      <c:pieChart>
        <c:varyColors val="1"/>
        <c:ser>
          <c:idx val="0"/>
          <c:order val="0"/>
          <c:explosion val="6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31,25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Percent val="1"/>
            <c:showLeaderLines val="1"/>
          </c:dLbls>
          <c:cat>
            <c:strRef>
              <c:f>Plan2!$B$4:$B$9</c:f>
              <c:strCache>
                <c:ptCount val="6"/>
                <c:pt idx="0">
                  <c:v>Menos de 1 ano</c:v>
                </c:pt>
                <c:pt idx="1">
                  <c:v>1 a 3 anos</c:v>
                </c:pt>
                <c:pt idx="2">
                  <c:v>3 a 5 anos</c:v>
                </c:pt>
                <c:pt idx="3">
                  <c:v>5 a 10 anos</c:v>
                </c:pt>
                <c:pt idx="4">
                  <c:v>Mais de 10 anos</c:v>
                </c:pt>
                <c:pt idx="5">
                  <c:v>Não desenvolve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9.3700000000000228E-2</c:v>
                </c:pt>
                <c:pt idx="1">
                  <c:v>0.125</c:v>
                </c:pt>
                <c:pt idx="2">
                  <c:v>0.125</c:v>
                </c:pt>
                <c:pt idx="3">
                  <c:v>0.31250000000000067</c:v>
                </c:pt>
                <c:pt idx="4">
                  <c:v>0.25</c:v>
                </c:pt>
                <c:pt idx="5">
                  <c:v>9.3700000000000228E-2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dirty="0"/>
              <a:t>Estrutura EaD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Percent val="1"/>
            <c:showLeaderLines val="1"/>
          </c:dLbls>
          <c:cat>
            <c:strRef>
              <c:f>Plan2!$B$4:$B$9</c:f>
              <c:strCache>
                <c:ptCount val="3"/>
                <c:pt idx="0">
                  <c:v>Gabinete do Reitor</c:v>
                </c:pt>
                <c:pt idx="1">
                  <c:v>Pró-Reitoria</c:v>
                </c:pt>
                <c:pt idx="2">
                  <c:v>Outro</c:v>
                </c:pt>
              </c:strCache>
            </c:strRef>
          </c:cat>
          <c:val>
            <c:numRef>
              <c:f>Plan2!$C$4:$C$9</c:f>
              <c:numCache>
                <c:formatCode>0.00%</c:formatCode>
                <c:ptCount val="6"/>
                <c:pt idx="0">
                  <c:v>0.34370000000000001</c:v>
                </c:pt>
                <c:pt idx="1">
                  <c:v>0.53120000000000001</c:v>
                </c:pt>
                <c:pt idx="2">
                  <c:v>0.125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           Recursos Próprios</a:t>
            </a:r>
          </a:p>
        </c:rich>
      </c:tx>
      <c:layout>
        <c:manualLayout>
          <c:xMode val="edge"/>
          <c:yMode val="edge"/>
          <c:x val="0.21018200593778236"/>
          <c:y val="1.7937219730941704E-2"/>
        </c:manualLayout>
      </c:layout>
    </c:title>
    <c:plotArea>
      <c:layout>
        <c:manualLayout>
          <c:layoutTarget val="inner"/>
          <c:xMode val="edge"/>
          <c:yMode val="edge"/>
          <c:x val="0.18033680102141128"/>
          <c:y val="0.17175027765250775"/>
          <c:w val="0.70713584111516814"/>
          <c:h val="0.82227440042702382"/>
        </c:manualLayout>
      </c:layout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0.43750000000000056</c:v>
                </c:pt>
                <c:pt idx="1">
                  <c:v>0.5625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          Espaço físico próprio  </a:t>
            </a:r>
          </a:p>
        </c:rich>
      </c:tx>
      <c:layout>
        <c:manualLayout>
          <c:xMode val="edge"/>
          <c:yMode val="edge"/>
          <c:x val="0.25199392758831979"/>
          <c:y val="5.3789189231152494E-2"/>
        </c:manualLayout>
      </c:layout>
    </c:title>
    <c:plotArea>
      <c:layout>
        <c:manualLayout>
          <c:layoutTarget val="inner"/>
          <c:xMode val="edge"/>
          <c:yMode val="edge"/>
          <c:x val="0.23851116171454179"/>
          <c:y val="0.15382431189110243"/>
          <c:w val="0.5694354669081001"/>
          <c:h val="0.73240108901418266"/>
        </c:manualLayout>
      </c:layout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0.59370000000000001</c:v>
                </c:pt>
                <c:pt idx="1">
                  <c:v>0.40620000000000001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2400" dirty="0"/>
              <a:t>Iniciativas de EaD </a:t>
            </a:r>
          </a:p>
        </c:rich>
      </c:tx>
    </c:title>
    <c:plotArea>
      <c:layout>
        <c:manualLayout>
          <c:layoutTarget val="inner"/>
          <c:xMode val="edge"/>
          <c:yMode val="edge"/>
          <c:x val="4.9719670074033509E-2"/>
          <c:y val="0.18110286283238067"/>
          <c:w val="0.94242985570375071"/>
          <c:h val="0.55026142481719797"/>
        </c:manualLayout>
      </c:layout>
      <c:barChart>
        <c:barDir val="col"/>
        <c:grouping val="clustered"/>
        <c:ser>
          <c:idx val="0"/>
          <c:order val="0"/>
          <c:cat>
            <c:strRef>
              <c:f>Plan2!$B$14:$B$22</c:f>
              <c:strCache>
                <c:ptCount val="9"/>
                <c:pt idx="0">
                  <c:v>UAB</c:v>
                </c:pt>
                <c:pt idx="1">
                  <c:v>PNAP</c:v>
                </c:pt>
                <c:pt idx="2">
                  <c:v>Prolicen</c:v>
                </c:pt>
                <c:pt idx="3">
                  <c:v>Parfor</c:v>
                </c:pt>
                <c:pt idx="4">
                  <c:v>SECADI</c:v>
                </c:pt>
                <c:pt idx="5">
                  <c:v>Profmat</c:v>
                </c:pt>
                <c:pt idx="6">
                  <c:v>ProEsp.</c:v>
                </c:pt>
                <c:pt idx="7">
                  <c:v>Sistema Estadual/Municipal </c:v>
                </c:pt>
                <c:pt idx="8">
                  <c:v>Outro</c:v>
                </c:pt>
              </c:strCache>
            </c:strRef>
          </c:cat>
          <c:val>
            <c:numRef>
              <c:f>Plan2!$C$14:$C$22</c:f>
              <c:numCache>
                <c:formatCode>0%</c:formatCode>
                <c:ptCount val="9"/>
                <c:pt idx="0">
                  <c:v>0.73000000000000065</c:v>
                </c:pt>
                <c:pt idx="1">
                  <c:v>0.33000000000000074</c:v>
                </c:pt>
                <c:pt idx="2">
                  <c:v>0.21000000000000021</c:v>
                </c:pt>
                <c:pt idx="3">
                  <c:v>0.52</c:v>
                </c:pt>
                <c:pt idx="4">
                  <c:v>0.27</c:v>
                </c:pt>
                <c:pt idx="5">
                  <c:v>0.24000000000000021</c:v>
                </c:pt>
                <c:pt idx="6">
                  <c:v>6.0000000000000032E-2</c:v>
                </c:pt>
                <c:pt idx="7">
                  <c:v>0.15000000000000024</c:v>
                </c:pt>
                <c:pt idx="8">
                  <c:v>0.36000000000000032</c:v>
                </c:pt>
              </c:numCache>
            </c:numRef>
          </c:val>
        </c:ser>
        <c:dLbls>
          <c:showVal val="1"/>
        </c:dLbls>
        <c:overlap val="-25"/>
        <c:axId val="31728384"/>
        <c:axId val="31729920"/>
      </c:barChart>
      <c:catAx>
        <c:axId val="31728384"/>
        <c:scaling>
          <c:orientation val="minMax"/>
        </c:scaling>
        <c:axPos val="b"/>
        <c:majorTickMark val="none"/>
        <c:tickLblPos val="nextTo"/>
        <c:crossAx val="31729920"/>
        <c:crosses val="autoZero"/>
        <c:auto val="1"/>
        <c:lblAlgn val="ctr"/>
        <c:lblOffset val="100"/>
      </c:catAx>
      <c:valAx>
        <c:axId val="31729920"/>
        <c:scaling>
          <c:orientation val="minMax"/>
        </c:scaling>
        <c:delete val="1"/>
        <c:axPos val="l"/>
        <c:numFmt formatCode="0%" sourceLinked="1"/>
        <c:tickLblPos val="none"/>
        <c:crossAx val="31728384"/>
        <c:crosses val="autoZero"/>
        <c:crossBetween val="between"/>
      </c:valAx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          Possui documento indicativo das descrições</a:t>
            </a:r>
            <a:r>
              <a:rPr lang="pt-BR" baseline="0"/>
              <a:t> de atividade</a:t>
            </a:r>
            <a:r>
              <a:rPr lang="pt-BR"/>
              <a:t>  </a:t>
            </a:r>
          </a:p>
        </c:rich>
      </c:tx>
      <c:layout>
        <c:manualLayout>
          <c:xMode val="edge"/>
          <c:yMode val="edge"/>
          <c:x val="0.14514143049192035"/>
          <c:y val="3.2875562509512901E-2"/>
        </c:manualLayout>
      </c:layout>
    </c:title>
    <c:plotArea>
      <c:layout>
        <c:manualLayout>
          <c:layoutTarget val="inner"/>
          <c:xMode val="edge"/>
          <c:yMode val="edge"/>
          <c:x val="0.26157077926234856"/>
          <c:y val="0.17213773258176024"/>
          <c:w val="0.52796180965184225"/>
          <c:h val="0.67905816693590904"/>
        </c:manualLayout>
      </c:layout>
      <c:pieChart>
        <c:varyColors val="1"/>
        <c:ser>
          <c:idx val="0"/>
          <c:order val="0"/>
          <c:explosion val="1"/>
          <c:dLbls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0.71870000000000123</c:v>
                </c:pt>
                <c:pt idx="1">
                  <c:v>0.28130000000000038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pt-BR"/>
              <a:t>          Possui documento indicativo das descrições</a:t>
            </a:r>
            <a:r>
              <a:rPr lang="pt-BR" baseline="0"/>
              <a:t> de atividade</a:t>
            </a:r>
            <a:r>
              <a:rPr lang="pt-BR"/>
              <a:t>  </a:t>
            </a:r>
          </a:p>
        </c:rich>
      </c:tx>
      <c:layout>
        <c:manualLayout>
          <c:xMode val="edge"/>
          <c:yMode val="edge"/>
          <c:x val="0.21018200593778236"/>
          <c:y val="1.7937219730941704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6981555262266709"/>
                  <c:y val="-8.451114977835018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>
                        <a:solidFill>
                          <a:schemeClr val="tx1"/>
                        </a:solidFill>
                      </a:rPr>
                      <a:t>sim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
71,87%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21336585091616331"/>
                  <c:y val="0.16175823969480699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>
                        <a:solidFill>
                          <a:schemeClr val="bg1"/>
                        </a:solidFill>
                      </a:rPr>
                      <a:t>não</a:t>
                    </a:r>
                    <a:r>
                      <a:rPr lang="en-US" dirty="0"/>
                      <a:t>
</a:t>
                    </a:r>
                    <a:r>
                      <a:rPr lang="en-US" sz="2000" dirty="0">
                        <a:solidFill>
                          <a:schemeClr val="bg1"/>
                        </a:solidFill>
                      </a:rPr>
                      <a:t>28,13%</a:t>
                    </a:r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Plan1!$B$2:$B$3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0.00%</c:formatCode>
                <c:ptCount val="2"/>
                <c:pt idx="0">
                  <c:v>0.71870000000000123</c:v>
                </c:pt>
                <c:pt idx="1">
                  <c:v>0.28130000000000038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fld id="{8C432B74-32A9-494A-8908-C829D2EB89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fld id="{05D15356-2E64-40D3-BFAE-9DFDD0ED06B6}" type="datetimeFigureOut">
              <a:rPr lang="pt-BR"/>
              <a:pPr>
                <a:defRPr/>
              </a:pPr>
              <a:t>06/10/2011</a:t>
            </a:fld>
            <a:endParaRPr lang="pt-BR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Arial Narrow" pitchFamily="34" charset="0"/>
              </a:defRPr>
            </a:lvl1pPr>
          </a:lstStyle>
          <a:p>
            <a:pPr>
              <a:defRPr/>
            </a:pPr>
            <a:fld id="{2E793444-2FD9-4200-92A5-9E6A90DC02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97D03-FA9F-4CEE-991C-874988356653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8AEE-760B-4A18-B244-5E28FB955FA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350F-7AB7-4586-B6BE-A5CA99A9733F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5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0CCDB-EA03-40C8-8BD4-405899BD75E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25F3-8D3A-49DD-8772-5DE0095A7AD5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AC34E-9A0E-4ABB-BA78-6D789276E02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6711-890C-4FD4-9298-0166DBDA01EE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F882-8129-48AE-9F3B-265F327F2A2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B9BF-443D-4F56-A02C-A5D833CF00C2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7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9DAF-FC95-4FFF-A4B7-7DB8C31F41E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4B42B-6B07-4B82-A4EC-6215D3EE869C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6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E880-78A4-4543-AF49-2BE3C14A11D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82AA8-A220-4CFB-8EDD-E2BF38E905AA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1A685-8639-40F6-B131-EB0B2315189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F549-350B-4C2A-BADA-413C5A3E71FA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4" name="Espaço Reservado para Rodap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9B3E4-44BB-4600-8B82-785A5082DED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0908-EC83-485B-AE62-F4A198CE928B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3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AAA6-FD93-49DC-8BBB-F1F371A79C4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B0AE9-28F6-4A2F-A0E1-FFE30DCAD702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7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03CA-17D9-44E5-A03C-C39E9093249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FFB0-33D0-4318-BB8F-236F039A2413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6244-0B8E-4855-A23D-40AD0F3B635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Espaço Reservado para Texto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A6DD12-684C-4BA0-97AE-60A123D8F953}" type="datetimeFigureOut">
              <a:rPr lang="pt-BR"/>
              <a:pPr>
                <a:defRPr/>
              </a:pPr>
              <a:t>06/10/2011</a:t>
            </a:fld>
            <a:endParaRPr lang="pt-BR" altLang="en-US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E1A252-9240-4503-B347-C2C4AD843B8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0" r:id="rId4"/>
    <p:sldLayoutId id="2147484026" r:id="rId5"/>
    <p:sldLayoutId id="2147484021" r:id="rId6"/>
    <p:sldLayoutId id="2147484027" r:id="rId7"/>
    <p:sldLayoutId id="2147484028" r:id="rId8"/>
    <p:sldLayoutId id="2147484029" r:id="rId9"/>
    <p:sldLayoutId id="2147484022" r:id="rId10"/>
    <p:sldLayoutId id="21474840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1"/>
          <p:cNvSpPr txBox="1">
            <a:spLocks noChangeArrowheads="1"/>
          </p:cNvSpPr>
          <p:nvPr/>
        </p:nvSpPr>
        <p:spPr bwMode="auto">
          <a:xfrm>
            <a:off x="250825" y="549275"/>
            <a:ext cx="86423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009900"/>
                </a:solidFill>
              </a:rPr>
              <a:t>49º FÓRUM NACIONAL DE REITORES</a:t>
            </a:r>
          </a:p>
          <a:p>
            <a:pPr algn="ctr"/>
            <a:r>
              <a:rPr lang="pt-BR" sz="3200" b="1">
                <a:solidFill>
                  <a:srgbClr val="009900"/>
                </a:solidFill>
              </a:rPr>
              <a:t> ABRUEM</a:t>
            </a:r>
          </a:p>
          <a:p>
            <a:endParaRPr lang="pt-BR"/>
          </a:p>
          <a:p>
            <a:endParaRPr lang="pt-BR"/>
          </a:p>
          <a:p>
            <a:pPr algn="ctr"/>
            <a:r>
              <a:rPr lang="pt-BR" sz="4400" b="1">
                <a:solidFill>
                  <a:srgbClr val="0033CC"/>
                </a:solidFill>
              </a:rPr>
              <a:t>CÂMARA DE EaD</a:t>
            </a: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2411413" y="3429000"/>
            <a:ext cx="37274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Sebastião Iberes Lopes Melo –UDESC</a:t>
            </a:r>
          </a:p>
          <a:p>
            <a:r>
              <a:rPr lang="pt-BR" sz="1600"/>
              <a:t>Presidente</a:t>
            </a:r>
          </a:p>
          <a:p>
            <a:r>
              <a:rPr lang="pt-BR" sz="1600"/>
              <a:t>Estevão Roberto Ribeiro - UDESC</a:t>
            </a:r>
          </a:p>
          <a:p>
            <a:r>
              <a:rPr lang="pt-BR" sz="1600"/>
              <a:t>Secretário</a:t>
            </a:r>
          </a:p>
          <a:p>
            <a:r>
              <a:rPr lang="pt-BR" sz="1600"/>
              <a:t>Beatriz Dal Molin – UNIOEST</a:t>
            </a:r>
          </a:p>
          <a:p>
            <a:r>
              <a:rPr lang="pt-BR" sz="1600"/>
              <a:t>Denis Donaire – USCS</a:t>
            </a:r>
          </a:p>
          <a:p>
            <a:r>
              <a:rPr lang="pt-BR" sz="1600"/>
              <a:t>Fernando Spanhol – UNITINS</a:t>
            </a:r>
          </a:p>
          <a:p>
            <a:r>
              <a:rPr lang="pt-BR" sz="1600"/>
              <a:t>Klaus Schlunzen Junior – UNESP</a:t>
            </a:r>
          </a:p>
          <a:p>
            <a:r>
              <a:rPr lang="pt-BR" sz="1600"/>
              <a:t>Maria Luisa Furlan Costa – UEN</a:t>
            </a:r>
          </a:p>
          <a:p>
            <a:r>
              <a:rPr lang="pt-BR" sz="1600"/>
              <a:t>Silvar Ferreira Ribeiro – UNEB</a:t>
            </a:r>
          </a:p>
          <a:p>
            <a:endParaRPr lang="pt-BR" sz="1600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611560" y="1700808"/>
          <a:ext cx="7704856" cy="481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527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9461" name="CaixaDeTexto 4"/>
          <p:cNvSpPr txBox="1">
            <a:spLocks noChangeArrowheads="1"/>
          </p:cNvSpPr>
          <p:nvPr/>
        </p:nvSpPr>
        <p:spPr bwMode="auto">
          <a:xfrm>
            <a:off x="1187450" y="476250"/>
            <a:ext cx="755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0033CC"/>
                </a:solidFill>
              </a:rPr>
              <a:t>PROGRAMA DE EaD QUE AS IES DA ABRUEM PARTICIPAM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835150" y="1916113"/>
          <a:ext cx="5489575" cy="841375"/>
        </p:xfrm>
        <a:graphic>
          <a:graphicData uri="http://schemas.openxmlformats.org/drawingml/2006/table">
            <a:tbl>
              <a:tblPr/>
              <a:tblGrid>
                <a:gridCol w="1829435"/>
                <a:gridCol w="1829435"/>
                <a:gridCol w="18300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Sim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71,87%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Não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28,13%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0" name="Rectangle 2"/>
          <p:cNvSpPr>
            <a:spLocks noChangeArrowheads="1"/>
          </p:cNvSpPr>
          <p:nvPr/>
        </p:nvSpPr>
        <p:spPr bwMode="auto">
          <a:xfrm>
            <a:off x="323850" y="979488"/>
            <a:ext cx="78755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2200">
                <a:ea typeface="Calibri" pitchFamily="34" charset="0"/>
                <a:cs typeface="Arial" charset="0"/>
              </a:rPr>
              <a:t>A gestão institucional do setor de EaD possui documento que</a:t>
            </a:r>
          </a:p>
          <a:p>
            <a:pPr eaLnBrk="0" hangingPunct="0"/>
            <a:r>
              <a:rPr lang="pt-BR" sz="2200">
                <a:ea typeface="Calibri" pitchFamily="34" charset="0"/>
                <a:cs typeface="Arial" charset="0"/>
              </a:rPr>
              <a:t> caracterize suas soluções organizacionais?</a:t>
            </a:r>
          </a:p>
          <a:p>
            <a:pPr eaLnBrk="0" hangingPunct="0"/>
            <a:endParaRPr lang="pt-BR" sz="800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835696" y="2780928"/>
          <a:ext cx="5467350" cy="425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02" name="Rectangle 3"/>
          <p:cNvSpPr>
            <a:spLocks noChangeArrowheads="1"/>
          </p:cNvSpPr>
          <p:nvPr/>
        </p:nvSpPr>
        <p:spPr bwMode="auto">
          <a:xfrm>
            <a:off x="0" y="471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0503" name="CaixaDeTexto 5"/>
          <p:cNvSpPr txBox="1">
            <a:spLocks noChangeArrowheads="1"/>
          </p:cNvSpPr>
          <p:nvPr/>
        </p:nvSpPr>
        <p:spPr bwMode="auto">
          <a:xfrm>
            <a:off x="827088" y="333375"/>
            <a:ext cx="7519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b="1">
                <a:solidFill>
                  <a:srgbClr val="0033CC"/>
                </a:solidFill>
              </a:rPr>
              <a:t>GESTÃO DA EaD NO ÂMBITO DA ABRUEM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-756592" y="1628800"/>
          <a:ext cx="59766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71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4499992" y="1628800"/>
          <a:ext cx="510731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471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908175" y="404813"/>
            <a:ext cx="54641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0033CC"/>
                </a:solidFill>
                <a:latin typeface="+mn-lt"/>
              </a:rPr>
              <a:t>INSTITUCIONALIZAÇÃO DA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/>
        </p:nvGraphicFramePr>
        <p:xfrm>
          <a:off x="-684584" y="1124744"/>
          <a:ext cx="57606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1" name="Objeto 13"/>
          <p:cNvSpPr>
            <a:spLocks noChangeArrowheads="1"/>
          </p:cNvSpPr>
          <p:nvPr/>
        </p:nvSpPr>
        <p:spPr bwMode="auto">
          <a:xfrm>
            <a:off x="0" y="4714875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471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0" y="654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499992" y="1196752"/>
          <a:ext cx="46440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0" y="488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68313" y="188913"/>
            <a:ext cx="70707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CC"/>
                </a:solidFill>
                <a:latin typeface="+mn-lt"/>
              </a:rPr>
              <a:t>CREDENCIAMENTO DA INSTITUIÇÃOPARA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051050" y="1916113"/>
          <a:ext cx="5489575" cy="841375"/>
        </p:xfrm>
        <a:graphic>
          <a:graphicData uri="http://schemas.openxmlformats.org/drawingml/2006/table">
            <a:tbl>
              <a:tblPr/>
              <a:tblGrid>
                <a:gridCol w="1829435"/>
                <a:gridCol w="1829435"/>
                <a:gridCol w="18300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Sim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18,75%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Não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81,25%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72" name="Rectangle 2"/>
          <p:cNvSpPr>
            <a:spLocks noChangeArrowheads="1"/>
          </p:cNvSpPr>
          <p:nvPr/>
        </p:nvSpPr>
        <p:spPr bwMode="auto">
          <a:xfrm>
            <a:off x="0" y="1268413"/>
            <a:ext cx="72929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2000">
                <a:cs typeface="Times New Roman" pitchFamily="18" charset="0"/>
              </a:rPr>
              <a:t>Há concurso específico para contratação de pessoal em EaD?</a:t>
            </a:r>
            <a:endParaRPr lang="pt-BR" sz="800"/>
          </a:p>
          <a:p>
            <a:pPr eaLnBrk="0" hangingPunct="0"/>
            <a:endParaRPr lang="pt-BR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979712" y="2852936"/>
          <a:ext cx="5467350" cy="425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74" name="Rectangle 3"/>
          <p:cNvSpPr>
            <a:spLocks noChangeArrowheads="1"/>
          </p:cNvSpPr>
          <p:nvPr/>
        </p:nvSpPr>
        <p:spPr bwMode="auto">
          <a:xfrm>
            <a:off x="0" y="471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3575" name="CaixaDeTexto 5"/>
          <p:cNvSpPr txBox="1">
            <a:spLocks noChangeArrowheads="1"/>
          </p:cNvSpPr>
          <p:nvPr/>
        </p:nvSpPr>
        <p:spPr bwMode="auto">
          <a:xfrm>
            <a:off x="1619250" y="260350"/>
            <a:ext cx="60991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0033CC"/>
                </a:solidFill>
              </a:rPr>
              <a:t>CONTRATAÇÃO DE PESSOAL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1043608" y="1484784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471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4581" name="CaixaDeTexto 4"/>
          <p:cNvSpPr txBox="1">
            <a:spLocks noChangeArrowheads="1"/>
          </p:cNvSpPr>
          <p:nvPr/>
        </p:nvSpPr>
        <p:spPr bwMode="auto">
          <a:xfrm>
            <a:off x="395288" y="404813"/>
            <a:ext cx="8485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rgbClr val="0033CC"/>
                </a:solidFill>
                <a:cs typeface="Arial" charset="0"/>
              </a:rPr>
              <a:t>CARGA HORÁRIA DOS PROFESSORES CONTEÚDISTAS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388" y="3716338"/>
          <a:ext cx="4427537" cy="1122362"/>
        </p:xfrm>
        <a:graphic>
          <a:graphicData uri="http://schemas.openxmlformats.org/drawingml/2006/table">
            <a:tbl>
              <a:tblPr/>
              <a:tblGrid>
                <a:gridCol w="1475824"/>
                <a:gridCol w="1475824"/>
                <a:gridCol w="147633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Sim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65,63%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Não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25,00%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Sem Resposta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24" name="Rectangle 2"/>
          <p:cNvSpPr>
            <a:spLocks noChangeArrowheads="1"/>
          </p:cNvSpPr>
          <p:nvPr/>
        </p:nvSpPr>
        <p:spPr bwMode="auto">
          <a:xfrm>
            <a:off x="688975" y="1125538"/>
            <a:ext cx="84550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t-BR" sz="2000">
                <a:ea typeface="Calibri" pitchFamily="34" charset="0"/>
                <a:cs typeface="Arial" charset="0"/>
              </a:rPr>
              <a:t>Os coordenadores dos cursos a distância recebem o mesmo tratamento </a:t>
            </a:r>
          </a:p>
          <a:p>
            <a:pPr eaLnBrk="0" hangingPunct="0"/>
            <a:r>
              <a:rPr lang="pt-BR" sz="2000">
                <a:ea typeface="Calibri" pitchFamily="34" charset="0"/>
                <a:cs typeface="Arial" charset="0"/>
              </a:rPr>
              <a:t>que os coordenadores dos cursos presenciais e estão sujeitos às</a:t>
            </a:r>
          </a:p>
          <a:p>
            <a:pPr eaLnBrk="0" hangingPunct="0"/>
            <a:r>
              <a:rPr lang="pt-BR" sz="2000">
                <a:ea typeface="Calibri" pitchFamily="34" charset="0"/>
                <a:cs typeface="Arial" charset="0"/>
              </a:rPr>
              <a:t> mesmas regras e condições?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059832" y="2492896"/>
          <a:ext cx="6493149" cy="436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26" name="Rectangle 3"/>
          <p:cNvSpPr>
            <a:spLocks noChangeArrowheads="1"/>
          </p:cNvSpPr>
          <p:nvPr/>
        </p:nvSpPr>
        <p:spPr bwMode="auto">
          <a:xfrm>
            <a:off x="0" y="460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95288" y="333375"/>
            <a:ext cx="8015287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CC"/>
                </a:solidFill>
                <a:latin typeface="+mn-lt"/>
              </a:rPr>
              <a:t>TRATAMENTO DADO AOS COORDENADORES DE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79613" y="1484313"/>
          <a:ext cx="5489575" cy="1122362"/>
        </p:xfrm>
        <a:graphic>
          <a:graphicData uri="http://schemas.openxmlformats.org/drawingml/2006/table">
            <a:tbl>
              <a:tblPr/>
              <a:tblGrid>
                <a:gridCol w="1829435"/>
                <a:gridCol w="1829435"/>
                <a:gridCol w="18300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Sim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78,13%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Não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12,50%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Sem Resposta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48" name="Rectangle 2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2000">
                <a:ea typeface="Calibri" pitchFamily="34" charset="0"/>
                <a:cs typeface="Arial" charset="0"/>
              </a:rPr>
              <a:t>O setor de EaD conta com equipe multidisciplinar?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051720" y="2708920"/>
          <a:ext cx="5560317" cy="462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50" name="Rectangle 3"/>
          <p:cNvSpPr>
            <a:spLocks noChangeArrowheads="1"/>
          </p:cNvSpPr>
          <p:nvPr/>
        </p:nvSpPr>
        <p:spPr bwMode="auto">
          <a:xfrm>
            <a:off x="0" y="508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331913" y="260350"/>
            <a:ext cx="66421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0033CC"/>
                </a:solidFill>
                <a:latin typeface="+mn-lt"/>
              </a:rPr>
              <a:t>CARACTERIZAÇÃO DA EQUIPE DE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643438" y="2492375"/>
          <a:ext cx="4192587" cy="3457575"/>
        </p:xfrm>
        <a:graphic>
          <a:graphicData uri="http://schemas.openxmlformats.org/drawingml/2006/table">
            <a:tbl>
              <a:tblPr/>
              <a:tblGrid>
                <a:gridCol w="1702535"/>
                <a:gridCol w="1237855"/>
                <a:gridCol w="1252406"/>
              </a:tblGrid>
              <a:tr h="676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Institucional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37,50%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Recursos Humanos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75,00%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Estrutura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40,62%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Recursos Financeiros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65,62%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Metodológico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Outro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15,62%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84" name="Rectangle 2"/>
          <p:cNvSpPr>
            <a:spLocks noChangeArrowheads="1"/>
          </p:cNvSpPr>
          <p:nvPr/>
        </p:nvSpPr>
        <p:spPr bwMode="auto">
          <a:xfrm>
            <a:off x="395288" y="1341438"/>
            <a:ext cx="58499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1600">
                <a:ea typeface="Calibri" pitchFamily="34" charset="0"/>
                <a:cs typeface="Arial" charset="0"/>
              </a:rPr>
              <a:t>Quais são as dificuldades da IES para a implantação do EaD?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9512" y="2492896"/>
          <a:ext cx="4461681" cy="362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86" name="Rectangle 3"/>
          <p:cNvSpPr>
            <a:spLocks noChangeArrowheads="1"/>
          </p:cNvSpPr>
          <p:nvPr/>
        </p:nvSpPr>
        <p:spPr bwMode="auto">
          <a:xfrm>
            <a:off x="0" y="4086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979613" y="476250"/>
            <a:ext cx="4727575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0033CC"/>
                </a:solidFill>
                <a:latin typeface="+mn-lt"/>
                <a:ea typeface="Calibri" pitchFamily="34" charset="0"/>
                <a:cs typeface="Arial" pitchFamily="34" charset="0"/>
              </a:rPr>
              <a:t>DIFICULDADES  INTERNAS</a:t>
            </a:r>
            <a:endParaRPr lang="pt-BR" sz="3200" b="1" dirty="0">
              <a:solidFill>
                <a:srgbClr val="0033CC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932363" y="2924175"/>
          <a:ext cx="3752850" cy="3086100"/>
        </p:xfrm>
        <a:graphic>
          <a:graphicData uri="http://schemas.openxmlformats.org/drawingml/2006/table">
            <a:tbl>
              <a:tblPr/>
              <a:tblGrid>
                <a:gridCol w="1523781"/>
                <a:gridCol w="1107889"/>
                <a:gridCol w="11209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Iniciar ações em breve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34,37%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Manter as atuais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15,62%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Aumentar as ações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81,25%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Diminuir as ações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Não ter ações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0%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704" name="Rectangle 2"/>
          <p:cNvSpPr>
            <a:spLocks noChangeArrowheads="1"/>
          </p:cNvSpPr>
          <p:nvPr/>
        </p:nvSpPr>
        <p:spPr bwMode="auto">
          <a:xfrm>
            <a:off x="2339975" y="1268413"/>
            <a:ext cx="37147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2200">
                <a:ea typeface="Calibri" pitchFamily="34" charset="0"/>
                <a:cs typeface="Arial" charset="0"/>
              </a:rPr>
              <a:t> O que pretendemos fazer?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9512" y="2132856"/>
          <a:ext cx="4850892" cy="413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706" name="Rectangle 3"/>
          <p:cNvSpPr>
            <a:spLocks noChangeArrowheads="1"/>
          </p:cNvSpPr>
          <p:nvPr/>
        </p:nvSpPr>
        <p:spPr bwMode="auto">
          <a:xfrm>
            <a:off x="0" y="460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8707" name="CaixaDeTexto 5"/>
          <p:cNvSpPr txBox="1">
            <a:spLocks noChangeArrowheads="1"/>
          </p:cNvSpPr>
          <p:nvPr/>
        </p:nvSpPr>
        <p:spPr bwMode="auto">
          <a:xfrm>
            <a:off x="179388" y="333375"/>
            <a:ext cx="861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rgbClr val="0033CC"/>
                </a:solidFill>
              </a:rPr>
              <a:t>PERSPECTIVA DE OFERTA DE EaD NAS IES DA ABRUEM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686800" cy="9555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33CC"/>
                </a:solidFill>
              </a:rPr>
              <a:t>EDUCAÇÃO A DISTÂNCIA NO ÂMBITO DA ABRUEM </a:t>
            </a:r>
            <a:endParaRPr lang="pt-PT" dirty="0" smtClean="0">
              <a:solidFill>
                <a:srgbClr val="0033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dirty="0" smtClean="0"/>
              <a:t>DIAGNÓSTICO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dirty="0" smtClean="0"/>
              <a:t>DIFICULDADES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dirty="0" smtClean="0"/>
              <a:t>PERSPECTIVAS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Apresentação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Professor Dr. Sebastião </a:t>
            </a:r>
            <a:r>
              <a:rPr lang="pt-BR" dirty="0" err="1" smtClean="0"/>
              <a:t>Iberes</a:t>
            </a:r>
            <a:r>
              <a:rPr lang="pt-BR" dirty="0" smtClean="0"/>
              <a:t> L. Melo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Presidente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300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300" dirty="0" smtClean="0"/>
              <a:t>Salvador, 06/10/11 </a:t>
            </a:r>
            <a:r>
              <a:rPr lang="pt-BR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dirty="0" smtClean="0"/>
          </a:p>
        </p:txBody>
      </p:sp>
      <p:pic>
        <p:nvPicPr>
          <p:cNvPr id="11268" name="Imagem 5" descr="E:\Minhas imagens\Logomarcas\ABRU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628775"/>
            <a:ext cx="2363787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0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8229600" cy="919162"/>
          </a:xfrm>
        </p:spPr>
        <p:txBody>
          <a:bodyPr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latin typeface="Arial" charset="0"/>
              </a:rPr>
              <a:t> DIFICULDADES “</a:t>
            </a:r>
            <a:r>
              <a:rPr lang="pt-BR" dirty="0" err="1" smtClean="0">
                <a:latin typeface="Arial" charset="0"/>
              </a:rPr>
              <a:t>GaRgalos</a:t>
            </a:r>
            <a:r>
              <a:rPr lang="pt-BR" dirty="0" smtClean="0">
                <a:latin typeface="Arial" charset="0"/>
              </a:rPr>
              <a:t>” Externas</a:t>
            </a:r>
          </a:p>
        </p:txBody>
      </p:sp>
      <p:sp>
        <p:nvSpPr>
          <p:cNvPr id="10243" name="Rectangle 1031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7608887" cy="482441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sz="2800" dirty="0" smtClean="0"/>
              <a:t>Editais privilegiam o Sistema Federal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sz="2800" dirty="0" smtClean="0"/>
              <a:t>Calendário de liberação dos recursos dificultam a operacionalização em função de seus prazos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sz="2800" dirty="0" smtClean="0"/>
              <a:t>Convênios com duração de um ano incompatível com a duração do curso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pt-PT" sz="2800" dirty="0" smtClean="0"/>
              <a:t>Orçamentos poucos flexíveis, com elementos de despesas demasiadamente específicos e sistemática de difícil operacionalização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1"/>
          <p:cNvSpPr txBox="1">
            <a:spLocks noChangeArrowheads="1"/>
          </p:cNvSpPr>
          <p:nvPr/>
        </p:nvSpPr>
        <p:spPr bwMode="auto">
          <a:xfrm>
            <a:off x="1619250" y="476250"/>
            <a:ext cx="59737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0033CC"/>
                </a:solidFill>
              </a:rPr>
              <a:t>PERSPECTIVAS/SUGESTÕES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388" y="1700213"/>
            <a:ext cx="8785225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pt-BR" sz="2400" dirty="0">
                <a:latin typeface="+mn-lt"/>
              </a:rPr>
              <a:t>Editais que considerem o sistema das estaduais e municipais para atingir as metas do MEC</a:t>
            </a:r>
          </a:p>
          <a:p>
            <a:pPr>
              <a:buFont typeface="Wingdings" pitchFamily="2" charset="2"/>
              <a:buChar char="q"/>
              <a:defRPr/>
            </a:pPr>
            <a:endParaRPr lang="pt-BR" sz="24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pt-BR" sz="2400" dirty="0">
                <a:latin typeface="+mn-lt"/>
              </a:rPr>
              <a:t>Calendário de liberação dos recursos compatível com os prazos para operacionalização</a:t>
            </a:r>
          </a:p>
          <a:p>
            <a:pPr>
              <a:buFont typeface="Wingdings" pitchFamily="2" charset="2"/>
              <a:buChar char="q"/>
              <a:defRPr/>
            </a:pPr>
            <a:endParaRPr lang="pt-BR" sz="24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pt-BR" sz="2400" dirty="0">
                <a:latin typeface="+mn-lt"/>
              </a:rPr>
              <a:t>Rever/Adequar os prazos de vigência dos convênios  com a duração dos cursos </a:t>
            </a:r>
          </a:p>
          <a:p>
            <a:pPr>
              <a:defRPr/>
            </a:pPr>
            <a:endParaRPr lang="pt-BR" sz="24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pt-BR" sz="2400" dirty="0">
                <a:latin typeface="+mn-lt"/>
              </a:rPr>
              <a:t>Que o orçamento seja mais flexível com os elementos de despesas mais amplos, para permitir aplicação dos recursos</a:t>
            </a:r>
          </a:p>
          <a:p>
            <a:pPr>
              <a:defRPr/>
            </a:pPr>
            <a:endParaRPr lang="pt-BR" sz="2400" dirty="0">
              <a:latin typeface="+mn-lt"/>
            </a:endParaRPr>
          </a:p>
          <a:p>
            <a:pPr>
              <a:defRPr/>
            </a:pPr>
            <a:endParaRPr lang="pt-BR" sz="2400" dirty="0">
              <a:latin typeface="+mn-lt"/>
            </a:endParaRPr>
          </a:p>
          <a:p>
            <a:pPr>
              <a:defRPr/>
            </a:pPr>
            <a:endParaRPr lang="pt-BR" sz="2400" dirty="0">
              <a:latin typeface="+mn-lt"/>
            </a:endParaRPr>
          </a:p>
          <a:p>
            <a:pPr>
              <a:defRPr/>
            </a:pPr>
            <a:endParaRPr lang="pt-BR" sz="2400" dirty="0">
              <a:latin typeface="+mn-lt"/>
            </a:endParaRPr>
          </a:p>
          <a:p>
            <a:pPr>
              <a:defRPr/>
            </a:pPr>
            <a:endParaRPr lang="pt-B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rgbClr val="0033CC"/>
                </a:solidFill>
                <a:latin typeface="Arial" charset="0"/>
              </a:rPr>
              <a:t>POTENCIALIDADES da </a:t>
            </a:r>
            <a:r>
              <a:rPr lang="pt-BR" sz="4000" dirty="0" err="1" smtClean="0">
                <a:solidFill>
                  <a:srgbClr val="0033CC"/>
                </a:solidFill>
                <a:latin typeface="Arial" charset="0"/>
              </a:rPr>
              <a:t>eaD</a:t>
            </a:r>
            <a:endParaRPr lang="pt-BR" sz="4000" dirty="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smtClean="0"/>
              <a:t>Número expressivo de alunos matriculados na modalidade a distância</a:t>
            </a:r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Interesse das UES em aumentar as ações de EAD</a:t>
            </a:r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Ações cooperativas entre as UES na área de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908175" y="2205038"/>
          <a:ext cx="5488940" cy="950994"/>
        </p:xfrm>
        <a:graphic>
          <a:graphicData uri="http://schemas.openxmlformats.org/drawingml/2006/table">
            <a:tbl>
              <a:tblPr/>
              <a:tblGrid>
                <a:gridCol w="1829435"/>
                <a:gridCol w="1829435"/>
                <a:gridCol w="1830070"/>
              </a:tblGrid>
              <a:tr h="39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Sim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90,63%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Não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08" name="Rectangle 5"/>
          <p:cNvSpPr>
            <a:spLocks noChangeArrowheads="1"/>
          </p:cNvSpPr>
          <p:nvPr/>
        </p:nvSpPr>
        <p:spPr bwMode="auto">
          <a:xfrm>
            <a:off x="395288" y="1341438"/>
            <a:ext cx="77057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t-BR" sz="2200">
                <a:ea typeface="Calibri" pitchFamily="34" charset="0"/>
                <a:cs typeface="Arial" charset="0"/>
              </a:rPr>
              <a:t>Sua instituição possui iniciativas de EaD?                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/>
        </p:nvGraphicFramePr>
        <p:xfrm>
          <a:off x="2555776" y="3356992"/>
          <a:ext cx="44644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310" name="Rectangle 6"/>
          <p:cNvSpPr>
            <a:spLocks noChangeArrowheads="1"/>
          </p:cNvSpPr>
          <p:nvPr/>
        </p:nvSpPr>
        <p:spPr bwMode="auto">
          <a:xfrm>
            <a:off x="0" y="471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2311" name="CaixaDeTexto 5"/>
          <p:cNvSpPr txBox="1">
            <a:spLocks noChangeArrowheads="1"/>
          </p:cNvSpPr>
          <p:nvPr/>
        </p:nvSpPr>
        <p:spPr bwMode="auto">
          <a:xfrm>
            <a:off x="1835150" y="404813"/>
            <a:ext cx="602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0033CC"/>
                </a:solidFill>
              </a:rPr>
              <a:t>EaD NO ÂMBITO DA ABRUEM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619250" y="1052513"/>
          <a:ext cx="6409134" cy="1962912"/>
        </p:xfrm>
        <a:graphic>
          <a:graphicData uri="http://schemas.openxmlformats.org/drawingml/2006/table">
            <a:tbl>
              <a:tblPr/>
              <a:tblGrid>
                <a:gridCol w="2136131"/>
                <a:gridCol w="2136131"/>
                <a:gridCol w="2136872"/>
              </a:tblGrid>
              <a:tr h="248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Núcleo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46,87%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Centro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Departamento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3,12%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Secretaria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3,12%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Pró-reitoira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18,75%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Outros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18,75%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48" name="Rectangle 2"/>
          <p:cNvSpPr>
            <a:spLocks noChangeArrowheads="1"/>
          </p:cNvSpPr>
          <p:nvPr/>
        </p:nvSpPr>
        <p:spPr bwMode="auto">
          <a:xfrm>
            <a:off x="468313" y="274638"/>
            <a:ext cx="867568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pt-BR" sz="3200" b="1">
                <a:solidFill>
                  <a:srgbClr val="0033CC"/>
                </a:solidFill>
                <a:ea typeface="Calibri" pitchFamily="34" charset="0"/>
                <a:cs typeface="Arial" charset="0"/>
              </a:rPr>
              <a:t>ORGANIZAÇÃO DA  EaD NAS IES</a:t>
            </a: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835696" y="3140968"/>
          <a:ext cx="59046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50" name="Rectangle 3"/>
          <p:cNvSpPr>
            <a:spLocks noChangeArrowheads="1"/>
          </p:cNvSpPr>
          <p:nvPr/>
        </p:nvSpPr>
        <p:spPr bwMode="auto">
          <a:xfrm>
            <a:off x="0" y="41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547813" y="836613"/>
          <a:ext cx="6569059" cy="1962912"/>
        </p:xfrm>
        <a:graphic>
          <a:graphicData uri="http://schemas.openxmlformats.org/drawingml/2006/table">
            <a:tbl>
              <a:tblPr/>
              <a:tblGrid>
                <a:gridCol w="2189433"/>
                <a:gridCol w="2189433"/>
                <a:gridCol w="2190193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Tempo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Menos de 1 ano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 a 3 anos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12,50%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 a 5 anos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12,50%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5 a 10 anos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31,25%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Mais de 10 anos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25,00%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Não desenvolve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9,37%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48" name="Rectangle 2"/>
          <p:cNvSpPr>
            <a:spLocks noChangeArrowheads="1"/>
          </p:cNvSpPr>
          <p:nvPr/>
        </p:nvSpPr>
        <p:spPr bwMode="auto">
          <a:xfrm>
            <a:off x="1568450" y="207963"/>
            <a:ext cx="6653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pt-BR" sz="2200" b="1" dirty="0">
                <a:solidFill>
                  <a:srgbClr val="0033CC"/>
                </a:solidFill>
                <a:latin typeface="+mn-lt"/>
                <a:ea typeface="Calibri" pitchFamily="34" charset="0"/>
                <a:cs typeface="Arial" charset="0"/>
              </a:rPr>
              <a:t>Quanto tempo a instituição desenvolve atividade EaD?</a:t>
            </a:r>
            <a:endParaRPr lang="pt-BR" sz="800" b="1" dirty="0">
              <a:solidFill>
                <a:srgbClr val="0033CC"/>
              </a:solidFill>
              <a:latin typeface="+mn-lt"/>
              <a:ea typeface="Calibri" pitchFamily="34" charset="0"/>
              <a:cs typeface="Arial" charset="0"/>
            </a:endParaRPr>
          </a:p>
          <a:p>
            <a:pPr algn="ctr" eaLnBrk="0" hangingPunct="0">
              <a:defRPr/>
            </a:pPr>
            <a:endParaRPr lang="pt-BR" dirty="0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123728" y="2819018"/>
          <a:ext cx="5069587" cy="4038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74" name="Rectangle 3"/>
          <p:cNvSpPr>
            <a:spLocks noChangeArrowheads="1"/>
          </p:cNvSpPr>
          <p:nvPr/>
        </p:nvSpPr>
        <p:spPr bwMode="auto">
          <a:xfrm>
            <a:off x="0" y="450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63713" y="1844675"/>
          <a:ext cx="5488940" cy="1121664"/>
        </p:xfrm>
        <a:graphic>
          <a:graphicData uri="http://schemas.openxmlformats.org/drawingml/2006/table">
            <a:tbl>
              <a:tblPr/>
              <a:tblGrid>
                <a:gridCol w="2125980"/>
                <a:gridCol w="1714500"/>
                <a:gridCol w="16484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Gabinete do Reitor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34,37%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Pró-Reitoria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53,13%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Calibri"/>
                          <a:cs typeface="Times New Roman"/>
                        </a:rPr>
                        <a:t>Outro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Calibri"/>
                          <a:cs typeface="Times New Roman"/>
                        </a:rPr>
                        <a:t>12,50%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4" name="Rectangle 2"/>
          <p:cNvSpPr>
            <a:spLocks noChangeArrowheads="1"/>
          </p:cNvSpPr>
          <p:nvPr/>
        </p:nvSpPr>
        <p:spPr bwMode="auto">
          <a:xfrm>
            <a:off x="900113" y="1052513"/>
            <a:ext cx="7345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pt-BR" sz="2200">
                <a:ea typeface="Calibri" pitchFamily="34" charset="0"/>
                <a:cs typeface="Arial" charset="0"/>
              </a:rPr>
              <a:t>Qual estrutura a EaD está diretamente ligada?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051720" y="3068960"/>
          <a:ext cx="5069587" cy="4038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86" name="Rectangle 3"/>
          <p:cNvSpPr>
            <a:spLocks noChangeArrowheads="1"/>
          </p:cNvSpPr>
          <p:nvPr/>
        </p:nvSpPr>
        <p:spPr bwMode="auto">
          <a:xfrm>
            <a:off x="0" y="450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5387" name="CaixaDeTexto 5"/>
          <p:cNvSpPr txBox="1">
            <a:spLocks noChangeArrowheads="1"/>
          </p:cNvSpPr>
          <p:nvPr/>
        </p:nvSpPr>
        <p:spPr bwMode="auto">
          <a:xfrm>
            <a:off x="2339975" y="333375"/>
            <a:ext cx="4303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0033CC"/>
                </a:solidFill>
              </a:rPr>
              <a:t>ESTRUTURA DA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16387" name="Group 1"/>
          <p:cNvGrpSpPr>
            <a:grpSpLocks noChangeAspect="1"/>
          </p:cNvGrpSpPr>
          <p:nvPr/>
        </p:nvGrpSpPr>
        <p:grpSpPr bwMode="auto">
          <a:xfrm>
            <a:off x="1187450" y="765175"/>
            <a:ext cx="7172325" cy="5829300"/>
            <a:chOff x="0" y="0"/>
            <a:chExt cx="8490" cy="6900"/>
          </a:xfrm>
        </p:grpSpPr>
        <p:sp>
          <p:nvSpPr>
            <p:cNvPr id="16388" name="AutoShape 4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490" cy="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89" name="Rectangle 46"/>
            <p:cNvSpPr>
              <a:spLocks noChangeArrowheads="1"/>
            </p:cNvSpPr>
            <p:nvPr/>
          </p:nvSpPr>
          <p:spPr bwMode="auto">
            <a:xfrm>
              <a:off x="64" y="64"/>
              <a:ext cx="8349" cy="6772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0" name="Rectangle 45"/>
            <p:cNvSpPr>
              <a:spLocks noChangeArrowheads="1"/>
            </p:cNvSpPr>
            <p:nvPr/>
          </p:nvSpPr>
          <p:spPr bwMode="auto">
            <a:xfrm>
              <a:off x="886" y="977"/>
              <a:ext cx="7411" cy="511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1" name="Line 44"/>
            <p:cNvSpPr>
              <a:spLocks noChangeShapeType="1"/>
            </p:cNvSpPr>
            <p:nvPr/>
          </p:nvSpPr>
          <p:spPr bwMode="auto">
            <a:xfrm>
              <a:off x="886" y="5358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2" name="Line 43"/>
            <p:cNvSpPr>
              <a:spLocks noChangeShapeType="1"/>
            </p:cNvSpPr>
            <p:nvPr/>
          </p:nvSpPr>
          <p:spPr bwMode="auto">
            <a:xfrm>
              <a:off x="886" y="4626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3" name="Line 42"/>
            <p:cNvSpPr>
              <a:spLocks noChangeShapeType="1"/>
            </p:cNvSpPr>
            <p:nvPr/>
          </p:nvSpPr>
          <p:spPr bwMode="auto">
            <a:xfrm>
              <a:off x="886" y="3893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4" name="Line 41"/>
            <p:cNvSpPr>
              <a:spLocks noChangeShapeType="1"/>
            </p:cNvSpPr>
            <p:nvPr/>
          </p:nvSpPr>
          <p:spPr bwMode="auto">
            <a:xfrm>
              <a:off x="886" y="3174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5" name="Line 40"/>
            <p:cNvSpPr>
              <a:spLocks noChangeShapeType="1"/>
            </p:cNvSpPr>
            <p:nvPr/>
          </p:nvSpPr>
          <p:spPr bwMode="auto">
            <a:xfrm>
              <a:off x="886" y="2441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6" name="Line 39"/>
            <p:cNvSpPr>
              <a:spLocks noChangeShapeType="1"/>
            </p:cNvSpPr>
            <p:nvPr/>
          </p:nvSpPr>
          <p:spPr bwMode="auto">
            <a:xfrm>
              <a:off x="886" y="1709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7" name="Line 38"/>
            <p:cNvSpPr>
              <a:spLocks noChangeShapeType="1"/>
            </p:cNvSpPr>
            <p:nvPr/>
          </p:nvSpPr>
          <p:spPr bwMode="auto">
            <a:xfrm>
              <a:off x="886" y="977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8" name="Rectangle 37"/>
            <p:cNvSpPr>
              <a:spLocks noChangeArrowheads="1"/>
            </p:cNvSpPr>
            <p:nvPr/>
          </p:nvSpPr>
          <p:spPr bwMode="auto">
            <a:xfrm>
              <a:off x="886" y="977"/>
              <a:ext cx="7411" cy="5113"/>
            </a:xfrm>
            <a:prstGeom prst="rect">
              <a:avLst/>
            </a:prstGeom>
            <a:noFill/>
            <a:ln w="825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399" name="Rectangle 36"/>
            <p:cNvSpPr>
              <a:spLocks noChangeArrowheads="1"/>
            </p:cNvSpPr>
            <p:nvPr/>
          </p:nvSpPr>
          <p:spPr bwMode="auto">
            <a:xfrm>
              <a:off x="1364" y="1837"/>
              <a:ext cx="744" cy="4253"/>
            </a:xfrm>
            <a:prstGeom prst="rect">
              <a:avLst/>
            </a:prstGeom>
            <a:solidFill>
              <a:srgbClr val="9999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0" name="Rectangle 35"/>
            <p:cNvSpPr>
              <a:spLocks noChangeArrowheads="1"/>
            </p:cNvSpPr>
            <p:nvPr/>
          </p:nvSpPr>
          <p:spPr bwMode="auto">
            <a:xfrm>
              <a:off x="3288" y="4690"/>
              <a:ext cx="758" cy="1400"/>
            </a:xfrm>
            <a:prstGeom prst="rect">
              <a:avLst/>
            </a:prstGeom>
            <a:solidFill>
              <a:srgbClr val="9999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1" name="Rectangle 34"/>
            <p:cNvSpPr>
              <a:spLocks noChangeArrowheads="1"/>
            </p:cNvSpPr>
            <p:nvPr/>
          </p:nvSpPr>
          <p:spPr bwMode="auto">
            <a:xfrm>
              <a:off x="5150" y="5911"/>
              <a:ext cx="745" cy="179"/>
            </a:xfrm>
            <a:prstGeom prst="rect">
              <a:avLst/>
            </a:prstGeom>
            <a:solidFill>
              <a:srgbClr val="9999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2" name="Rectangle 33"/>
            <p:cNvSpPr>
              <a:spLocks noChangeArrowheads="1"/>
            </p:cNvSpPr>
            <p:nvPr/>
          </p:nvSpPr>
          <p:spPr bwMode="auto">
            <a:xfrm>
              <a:off x="7000" y="5679"/>
              <a:ext cx="745" cy="411"/>
            </a:xfrm>
            <a:prstGeom prst="rect">
              <a:avLst/>
            </a:prstGeom>
            <a:solidFill>
              <a:srgbClr val="9999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3" name="Line 32"/>
            <p:cNvSpPr>
              <a:spLocks noChangeShapeType="1"/>
            </p:cNvSpPr>
            <p:nvPr/>
          </p:nvSpPr>
          <p:spPr bwMode="auto">
            <a:xfrm>
              <a:off x="886" y="977"/>
              <a:ext cx="1" cy="5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4" name="Line 31"/>
            <p:cNvSpPr>
              <a:spLocks noChangeShapeType="1"/>
            </p:cNvSpPr>
            <p:nvPr/>
          </p:nvSpPr>
          <p:spPr bwMode="auto">
            <a:xfrm>
              <a:off x="835" y="6090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5" name="Line 30"/>
            <p:cNvSpPr>
              <a:spLocks noChangeShapeType="1"/>
            </p:cNvSpPr>
            <p:nvPr/>
          </p:nvSpPr>
          <p:spPr bwMode="auto">
            <a:xfrm>
              <a:off x="835" y="5358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6" name="Line 29"/>
            <p:cNvSpPr>
              <a:spLocks noChangeShapeType="1"/>
            </p:cNvSpPr>
            <p:nvPr/>
          </p:nvSpPr>
          <p:spPr bwMode="auto">
            <a:xfrm>
              <a:off x="835" y="4626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7" name="Line 28"/>
            <p:cNvSpPr>
              <a:spLocks noChangeShapeType="1"/>
            </p:cNvSpPr>
            <p:nvPr/>
          </p:nvSpPr>
          <p:spPr bwMode="auto">
            <a:xfrm>
              <a:off x="835" y="3893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8" name="Line 27"/>
            <p:cNvSpPr>
              <a:spLocks noChangeShapeType="1"/>
            </p:cNvSpPr>
            <p:nvPr/>
          </p:nvSpPr>
          <p:spPr bwMode="auto">
            <a:xfrm>
              <a:off x="835" y="3174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09" name="Line 26"/>
            <p:cNvSpPr>
              <a:spLocks noChangeShapeType="1"/>
            </p:cNvSpPr>
            <p:nvPr/>
          </p:nvSpPr>
          <p:spPr bwMode="auto">
            <a:xfrm>
              <a:off x="835" y="2441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835" y="1709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1" name="Line 24"/>
            <p:cNvSpPr>
              <a:spLocks noChangeShapeType="1"/>
            </p:cNvSpPr>
            <p:nvPr/>
          </p:nvSpPr>
          <p:spPr bwMode="auto">
            <a:xfrm>
              <a:off x="835" y="977"/>
              <a:ext cx="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2" name="Line 23"/>
            <p:cNvSpPr>
              <a:spLocks noChangeShapeType="1"/>
            </p:cNvSpPr>
            <p:nvPr/>
          </p:nvSpPr>
          <p:spPr bwMode="auto">
            <a:xfrm>
              <a:off x="886" y="6090"/>
              <a:ext cx="74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3" name="Line 22"/>
            <p:cNvSpPr>
              <a:spLocks noChangeShapeType="1"/>
            </p:cNvSpPr>
            <p:nvPr/>
          </p:nvSpPr>
          <p:spPr bwMode="auto">
            <a:xfrm flipV="1">
              <a:off x="886" y="6090"/>
              <a:ext cx="1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4" name="Line 21"/>
            <p:cNvSpPr>
              <a:spLocks noChangeShapeType="1"/>
            </p:cNvSpPr>
            <p:nvPr/>
          </p:nvSpPr>
          <p:spPr bwMode="auto">
            <a:xfrm flipV="1">
              <a:off x="2736" y="6090"/>
              <a:ext cx="1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5" name="Line 20"/>
            <p:cNvSpPr>
              <a:spLocks noChangeShapeType="1"/>
            </p:cNvSpPr>
            <p:nvPr/>
          </p:nvSpPr>
          <p:spPr bwMode="auto">
            <a:xfrm flipV="1">
              <a:off x="4598" y="6090"/>
              <a:ext cx="1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6" name="Line 19"/>
            <p:cNvSpPr>
              <a:spLocks noChangeShapeType="1"/>
            </p:cNvSpPr>
            <p:nvPr/>
          </p:nvSpPr>
          <p:spPr bwMode="auto">
            <a:xfrm flipV="1">
              <a:off x="6448" y="6090"/>
              <a:ext cx="1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7" name="Line 18"/>
            <p:cNvSpPr>
              <a:spLocks noChangeShapeType="1"/>
            </p:cNvSpPr>
            <p:nvPr/>
          </p:nvSpPr>
          <p:spPr bwMode="auto">
            <a:xfrm flipV="1">
              <a:off x="8297" y="6090"/>
              <a:ext cx="1" cy="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418" name="Rectangle 17"/>
            <p:cNvSpPr>
              <a:spLocks noChangeArrowheads="1"/>
            </p:cNvSpPr>
            <p:nvPr/>
          </p:nvSpPr>
          <p:spPr bwMode="auto">
            <a:xfrm>
              <a:off x="2046" y="341"/>
              <a:ext cx="4563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Quantidade de alunos </a:t>
              </a:r>
              <a:endParaRPr lang="en-US" sz="2800">
                <a:ea typeface="Calibri" pitchFamily="34" charset="0"/>
                <a:cs typeface="Arial" charset="0"/>
              </a:endParaRPr>
            </a:p>
          </p:txBody>
        </p:sp>
        <p:sp>
          <p:nvSpPr>
            <p:cNvPr id="16419" name="Rectangle 16"/>
            <p:cNvSpPr>
              <a:spLocks noChangeArrowheads="1"/>
            </p:cNvSpPr>
            <p:nvPr/>
          </p:nvSpPr>
          <p:spPr bwMode="auto">
            <a:xfrm>
              <a:off x="668" y="5988"/>
              <a:ext cx="9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0" name="Rectangle 15"/>
            <p:cNvSpPr>
              <a:spLocks noChangeArrowheads="1"/>
            </p:cNvSpPr>
            <p:nvPr/>
          </p:nvSpPr>
          <p:spPr bwMode="auto">
            <a:xfrm>
              <a:off x="308" y="5255"/>
              <a:ext cx="4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20000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1" name="Rectangle 14"/>
            <p:cNvSpPr>
              <a:spLocks noChangeArrowheads="1"/>
            </p:cNvSpPr>
            <p:nvPr/>
          </p:nvSpPr>
          <p:spPr bwMode="auto">
            <a:xfrm>
              <a:off x="308" y="4523"/>
              <a:ext cx="4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40000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2" name="Rectangle 13"/>
            <p:cNvSpPr>
              <a:spLocks noChangeArrowheads="1"/>
            </p:cNvSpPr>
            <p:nvPr/>
          </p:nvSpPr>
          <p:spPr bwMode="auto">
            <a:xfrm>
              <a:off x="308" y="3790"/>
              <a:ext cx="4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60000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3" name="Rectangle 12"/>
            <p:cNvSpPr>
              <a:spLocks noChangeArrowheads="1"/>
            </p:cNvSpPr>
            <p:nvPr/>
          </p:nvSpPr>
          <p:spPr bwMode="auto">
            <a:xfrm>
              <a:off x="308" y="3071"/>
              <a:ext cx="4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80000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4" name="Rectangle 11"/>
            <p:cNvSpPr>
              <a:spLocks noChangeArrowheads="1"/>
            </p:cNvSpPr>
            <p:nvPr/>
          </p:nvSpPr>
          <p:spPr bwMode="auto">
            <a:xfrm>
              <a:off x="218" y="2339"/>
              <a:ext cx="54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100000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5" name="Rectangle 10"/>
            <p:cNvSpPr>
              <a:spLocks noChangeArrowheads="1"/>
            </p:cNvSpPr>
            <p:nvPr/>
          </p:nvSpPr>
          <p:spPr bwMode="auto">
            <a:xfrm>
              <a:off x="218" y="1606"/>
              <a:ext cx="54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120000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16426" name="Rectangle 9"/>
            <p:cNvSpPr>
              <a:spLocks noChangeArrowheads="1"/>
            </p:cNvSpPr>
            <p:nvPr/>
          </p:nvSpPr>
          <p:spPr bwMode="auto">
            <a:xfrm>
              <a:off x="218" y="874"/>
              <a:ext cx="54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ea typeface="Calibri" pitchFamily="34" charset="0"/>
                  <a:cs typeface="Arial" charset="0"/>
                </a:rPr>
                <a:t>140000</a:t>
              </a:r>
              <a:endParaRPr lang="en-US">
                <a:ea typeface="Calibri" pitchFamily="34" charset="0"/>
                <a:cs typeface="Arial" charset="0"/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426" y="6233"/>
              <a:ext cx="75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graduação</a:t>
              </a:r>
              <a:endParaRPr lang="en-US" sz="1050" dirty="0">
                <a:latin typeface="Arial" pitchFamily="34" charset="0"/>
              </a:endParaRP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851" y="6233"/>
              <a:ext cx="153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especialização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/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pós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-</a:t>
              </a:r>
              <a:endParaRPr lang="en-US" sz="1050" dirty="0">
                <a:latin typeface="Arial" pitchFamily="34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2877" y="6451"/>
              <a:ext cx="153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graduação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lato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sensu</a:t>
              </a:r>
              <a:endParaRPr lang="en-US" sz="1050" dirty="0">
                <a:latin typeface="Arial" pitchFamily="34" charset="0"/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4920" y="6233"/>
              <a:ext cx="115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mestrado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/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pós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-</a:t>
              </a:r>
              <a:endParaRPr lang="en-US" sz="1050" dirty="0">
                <a:latin typeface="Arial" pitchFamily="34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4638" y="6451"/>
              <a:ext cx="169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graduação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stricto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sensu</a:t>
              </a:r>
              <a:endParaRPr lang="en-US" sz="1050" dirty="0">
                <a:latin typeface="Arial" pitchFamily="34" charset="0"/>
              </a:endParaRPr>
            </a:p>
          </p:txBody>
        </p:sp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6648" y="6137"/>
              <a:ext cx="15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extensão</a:t>
              </a:r>
              <a:r>
                <a:rPr lang="en-US" sz="1050" dirty="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en-US" sz="1050" dirty="0" err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universitária</a:t>
              </a:r>
              <a:endParaRPr lang="en-US" sz="1050" dirty="0">
                <a:latin typeface="Arial" pitchFamily="34" charset="0"/>
              </a:endParaRPr>
            </a:p>
          </p:txBody>
        </p:sp>
        <p:sp>
          <p:nvSpPr>
            <p:cNvPr id="16433" name="Rectangle 2"/>
            <p:cNvSpPr>
              <a:spLocks noChangeArrowheads="1"/>
            </p:cNvSpPr>
            <p:nvPr/>
          </p:nvSpPr>
          <p:spPr bwMode="auto">
            <a:xfrm>
              <a:off x="64" y="64"/>
              <a:ext cx="8349" cy="6772"/>
            </a:xfrm>
            <a:prstGeom prst="rect">
              <a:avLst/>
            </a:prstGeom>
            <a:noFill/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63713" y="1268413"/>
          <a:ext cx="5488940" cy="841248"/>
        </p:xfrm>
        <a:graphic>
          <a:graphicData uri="http://schemas.openxmlformats.org/drawingml/2006/table">
            <a:tbl>
              <a:tblPr/>
              <a:tblGrid>
                <a:gridCol w="1829435"/>
                <a:gridCol w="1829435"/>
                <a:gridCol w="18300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Quantidade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Porcentagem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SIM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43,75%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NÃO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56,25%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260350"/>
            <a:ext cx="7870825" cy="104616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pt-BR" sz="22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Existem recursos financeiros próprios na Instituição, específicos </a:t>
            </a:r>
          </a:p>
          <a:p>
            <a:pPr eaLnBrk="0" hangingPunct="0">
              <a:defRPr/>
            </a:pPr>
            <a:r>
              <a:rPr lang="pt-BR" sz="22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para EaD?</a:t>
            </a:r>
            <a:endParaRPr lang="pt-BR" sz="800" b="1" dirty="0">
              <a:solidFill>
                <a:srgbClr val="FF0000"/>
              </a:solidFill>
              <a:latin typeface="+mn-lt"/>
            </a:endParaRPr>
          </a:p>
          <a:p>
            <a:pPr eaLnBrk="0" hangingPunct="0">
              <a:defRPr/>
            </a:pPr>
            <a:endParaRPr lang="pt-BR" dirty="0">
              <a:latin typeface="Arial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979712" y="2348880"/>
          <a:ext cx="5228844" cy="425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30" name="Rectangle 3"/>
          <p:cNvSpPr>
            <a:spLocks noChangeArrowheads="1"/>
          </p:cNvSpPr>
          <p:nvPr/>
        </p:nvSpPr>
        <p:spPr bwMode="auto">
          <a:xfrm>
            <a:off x="0" y="471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63713" y="1916113"/>
          <a:ext cx="5489575" cy="885825"/>
        </p:xfrm>
        <a:graphic>
          <a:graphicData uri="http://schemas.openxmlformats.org/drawingml/2006/table">
            <a:tbl>
              <a:tblPr/>
              <a:tblGrid>
                <a:gridCol w="1829435"/>
                <a:gridCol w="1829435"/>
                <a:gridCol w="1830070"/>
              </a:tblGrid>
              <a:tr h="324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Quantidade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Porcentagem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SIM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59,38%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NÃO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pt-B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40,62%</a:t>
                      </a: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52" name="Rectangle 2"/>
          <p:cNvSpPr>
            <a:spLocks noChangeArrowheads="1"/>
          </p:cNvSpPr>
          <p:nvPr/>
        </p:nvSpPr>
        <p:spPr bwMode="auto">
          <a:xfrm>
            <a:off x="179388" y="1412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2000">
                <a:ea typeface="Calibri" pitchFamily="34" charset="0"/>
                <a:cs typeface="Arial" charset="0"/>
              </a:rPr>
              <a:t>O setor EaD conta com espaço físico próprio?</a:t>
            </a:r>
            <a:endParaRPr lang="pt-BR" sz="800">
              <a:ea typeface="Calibri" pitchFamily="34" charset="0"/>
              <a:cs typeface="Arial" charset="0"/>
            </a:endParaRPr>
          </a:p>
          <a:p>
            <a:pPr eaLnBrk="0" hangingPunct="0"/>
            <a:endParaRPr lang="pt-BR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63688" y="2780928"/>
          <a:ext cx="5467350" cy="425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54" name="Rectangle 3"/>
          <p:cNvSpPr>
            <a:spLocks noChangeArrowheads="1"/>
          </p:cNvSpPr>
          <p:nvPr/>
        </p:nvSpPr>
        <p:spPr bwMode="auto">
          <a:xfrm>
            <a:off x="0" y="471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8455" name="CaixaDeTexto 5"/>
          <p:cNvSpPr txBox="1">
            <a:spLocks noChangeArrowheads="1"/>
          </p:cNvSpPr>
          <p:nvPr/>
        </p:nvSpPr>
        <p:spPr bwMode="auto">
          <a:xfrm>
            <a:off x="2339975" y="260350"/>
            <a:ext cx="49879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>
                <a:solidFill>
                  <a:srgbClr val="0033CC"/>
                </a:solidFill>
              </a:rPr>
              <a:t>ESPAÇO FÍSICO EM 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10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1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2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3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4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5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6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7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8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19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1_Borda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1_Borda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Borda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1_Borda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1_Borda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1_Borda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1_Borda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1_Borda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7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8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9.xml><?xml version="1.0" encoding="utf-8"?>
<a:themeOverride xmlns:a="http://schemas.openxmlformats.org/drawingml/2006/main">
  <a:clrScheme name="Viagem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Viagem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Viagem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2040</TotalTime>
  <Words>778</Words>
  <Application>Microsoft Office PowerPoint</Application>
  <PresentationFormat>Apresentação na tela (4:3)</PresentationFormat>
  <Paragraphs>301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Arial</vt:lpstr>
      <vt:lpstr>Franklin Gothic Medium</vt:lpstr>
      <vt:lpstr>Franklin Gothic Book</vt:lpstr>
      <vt:lpstr>Wingdings 2</vt:lpstr>
      <vt:lpstr>Calibri</vt:lpstr>
      <vt:lpstr>Arial Narrow</vt:lpstr>
      <vt:lpstr>Times New Roman</vt:lpstr>
      <vt:lpstr>Wingdings</vt:lpstr>
      <vt:lpstr>Viagem</vt:lpstr>
      <vt:lpstr>Slide 1</vt:lpstr>
      <vt:lpstr>EDUCAÇÃO A DISTÂNCIA NO ÂMBITO DA ABRUEM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DIFICULDADES “GaRgalos” Externas</vt:lpstr>
      <vt:lpstr>Slide 21</vt:lpstr>
      <vt:lpstr>POTENCIALIDADES da eaD</vt:lpstr>
    </vt:vector>
  </TitlesOfParts>
  <Company>UDESC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- CEAD/UDESC</dc:title>
  <dc:creator>Graziela Naspolini Delpizzo e Anelise Thaler</dc:creator>
  <cp:keywords>modelo</cp:keywords>
  <dc:description>Este modelo de apresentação foi desenvolvido por Graziela Naspolini Delpizzo e Anelise Thaler em setembro de 2006.</dc:description>
  <cp:lastModifiedBy>sfribeiro</cp:lastModifiedBy>
  <cp:revision>224</cp:revision>
  <cp:lastPrinted>1601-01-01T00:00:00Z</cp:lastPrinted>
  <dcterms:created xsi:type="dcterms:W3CDTF">2006-09-14T17:12:15Z</dcterms:created>
  <dcterms:modified xsi:type="dcterms:W3CDTF">2011-10-06T19:29:42Z</dcterms:modified>
</cp:coreProperties>
</file>