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Override7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4099" r:id="rId2"/>
    <p:sldMasterId id="2147484111" r:id="rId3"/>
    <p:sldMasterId id="2147484373" r:id="rId4"/>
    <p:sldMasterId id="2147484385" r:id="rId5"/>
    <p:sldMasterId id="2147484424" r:id="rId6"/>
    <p:sldMasterId id="2147484436" r:id="rId7"/>
    <p:sldMasterId id="2147485404" r:id="rId8"/>
    <p:sldMasterId id="2147485432" r:id="rId9"/>
    <p:sldMasterId id="2147485444" r:id="rId10"/>
    <p:sldMasterId id="2147485456" r:id="rId11"/>
    <p:sldMasterId id="2147485484" r:id="rId12"/>
  </p:sldMasterIdLst>
  <p:notesMasterIdLst>
    <p:notesMasterId r:id="rId62"/>
  </p:notesMasterIdLst>
  <p:handoutMasterIdLst>
    <p:handoutMasterId r:id="rId63"/>
  </p:handoutMasterIdLst>
  <p:sldIdLst>
    <p:sldId id="449" r:id="rId13"/>
    <p:sldId id="460" r:id="rId14"/>
    <p:sldId id="463" r:id="rId15"/>
    <p:sldId id="464" r:id="rId16"/>
    <p:sldId id="502" r:id="rId17"/>
    <p:sldId id="503" r:id="rId18"/>
    <p:sldId id="465" r:id="rId19"/>
    <p:sldId id="427" r:id="rId20"/>
    <p:sldId id="466" r:id="rId21"/>
    <p:sldId id="467" r:id="rId22"/>
    <p:sldId id="468" r:id="rId23"/>
    <p:sldId id="461" r:id="rId24"/>
    <p:sldId id="511" r:id="rId25"/>
    <p:sldId id="508" r:id="rId26"/>
    <p:sldId id="462" r:id="rId27"/>
    <p:sldId id="504" r:id="rId28"/>
    <p:sldId id="505" r:id="rId29"/>
    <p:sldId id="506" r:id="rId30"/>
    <p:sldId id="507" r:id="rId31"/>
    <p:sldId id="512" r:id="rId32"/>
    <p:sldId id="402" r:id="rId33"/>
    <p:sldId id="405" r:id="rId34"/>
    <p:sldId id="406" r:id="rId35"/>
    <p:sldId id="410" r:id="rId36"/>
    <p:sldId id="412" r:id="rId37"/>
    <p:sldId id="411" r:id="rId38"/>
    <p:sldId id="413" r:id="rId39"/>
    <p:sldId id="416" r:id="rId40"/>
    <p:sldId id="417" r:id="rId41"/>
    <p:sldId id="351" r:id="rId42"/>
    <p:sldId id="418" r:id="rId43"/>
    <p:sldId id="295" r:id="rId44"/>
    <p:sldId id="296" r:id="rId45"/>
    <p:sldId id="419" r:id="rId46"/>
    <p:sldId id="420" r:id="rId47"/>
    <p:sldId id="421" r:id="rId48"/>
    <p:sldId id="422" r:id="rId49"/>
    <p:sldId id="298" r:id="rId50"/>
    <p:sldId id="299" r:id="rId51"/>
    <p:sldId id="334" r:id="rId52"/>
    <p:sldId id="392" r:id="rId53"/>
    <p:sldId id="353" r:id="rId54"/>
    <p:sldId id="426" r:id="rId55"/>
    <p:sldId id="424" r:id="rId56"/>
    <p:sldId id="354" r:id="rId57"/>
    <p:sldId id="355" r:id="rId58"/>
    <p:sldId id="356" r:id="rId59"/>
    <p:sldId id="448" r:id="rId60"/>
    <p:sldId id="501" r:id="rId61"/>
  </p:sldIdLst>
  <p:sldSz cx="9144000" cy="6858000" type="screen4x3"/>
  <p:notesSz cx="6797675" cy="99282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399"/>
    <a:srgbClr val="0000FF"/>
    <a:srgbClr val="006699"/>
    <a:srgbClr val="0099CC"/>
    <a:srgbClr val="669900"/>
    <a:srgbClr val="66FF66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5" autoAdjust="0"/>
    <p:restoredTop sz="91016" autoAdjust="0"/>
  </p:normalViewPr>
  <p:slideViewPr>
    <p:cSldViewPr>
      <p:cViewPr varScale="1">
        <p:scale>
          <a:sx n="51" d="100"/>
          <a:sy n="51" d="100"/>
        </p:scale>
        <p:origin x="-9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442"/>
    </p:cViewPr>
  </p:sorterViewPr>
  <p:notesViewPr>
    <p:cSldViewPr>
      <p:cViewPr varScale="1">
        <p:scale>
          <a:sx n="35" d="100"/>
          <a:sy n="35" d="100"/>
        </p:scale>
        <p:origin x="-2246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RBViotti\Meus%20documentos\Documentos%20-%20MCT\ministros\ministro%20Aloizio%20Merdacante%20Oliva\artigo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laucius\Documents\CNPq\4a-CNCTI\Infos-Diretorio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MCT\MCT\indicadores\302010061P1G099(1)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EINSTEIN\SEXEC\Plano_CTI\Docs_NAAP\Novo%20Plano\2011\Engenharias\Alunos_G_PG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EINSTEIN\SEXEC\Plano_CTI\Docs_NAAP\Novo%20Plano\2011\Engenharias\Alunos_G_PG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EINSTEIN\SEXEC\Plano_CTI\a_PACTI_2\2011\Macrometas\Dispendio_P&amp;D_compara&#231;&#227;o_internacional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3"/>
          <c:order val="0"/>
          <c:tx>
            <c:strRef>
              <c:f>Plan1!$E$1</c:f>
              <c:strCache>
                <c:ptCount val="1"/>
                <c:pt idx="0">
                  <c:v>% do Brasil em relação à América Latina 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5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5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2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24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elete val="1"/>
          </c:dLbls>
          <c:cat>
            <c:numRef>
              <c:f>Plan1!$A$2:$A$26</c:f>
              <c:numCache>
                <c:formatCode>General</c:formatCode>
                <c:ptCount val="2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</c:numCache>
            </c:numRef>
          </c:cat>
          <c:val>
            <c:numRef>
              <c:f>Plan1!$E$2:$E$26</c:f>
              <c:numCache>
                <c:formatCode>General</c:formatCode>
                <c:ptCount val="25"/>
                <c:pt idx="0">
                  <c:v>33.840000000000003</c:v>
                </c:pt>
                <c:pt idx="1">
                  <c:v>33.56</c:v>
                </c:pt>
                <c:pt idx="2">
                  <c:v>32.65</c:v>
                </c:pt>
                <c:pt idx="3">
                  <c:v>34.290000000000013</c:v>
                </c:pt>
                <c:pt idx="4">
                  <c:v>35.04</c:v>
                </c:pt>
                <c:pt idx="5">
                  <c:v>36.730000000000011</c:v>
                </c:pt>
                <c:pt idx="6">
                  <c:v>38.260000000000012</c:v>
                </c:pt>
                <c:pt idx="7">
                  <c:v>39.82</c:v>
                </c:pt>
                <c:pt idx="8">
                  <c:v>38.24</c:v>
                </c:pt>
                <c:pt idx="9">
                  <c:v>38.39</c:v>
                </c:pt>
                <c:pt idx="10">
                  <c:v>39.11</c:v>
                </c:pt>
                <c:pt idx="11">
                  <c:v>39.260000000000012</c:v>
                </c:pt>
                <c:pt idx="12">
                  <c:v>39.25</c:v>
                </c:pt>
                <c:pt idx="13">
                  <c:v>41.87</c:v>
                </c:pt>
                <c:pt idx="14">
                  <c:v>42.85</c:v>
                </c:pt>
                <c:pt idx="15">
                  <c:v>42.89</c:v>
                </c:pt>
                <c:pt idx="16">
                  <c:v>43.74</c:v>
                </c:pt>
                <c:pt idx="17">
                  <c:v>45.17</c:v>
                </c:pt>
                <c:pt idx="18">
                  <c:v>45.230000000000011</c:v>
                </c:pt>
                <c:pt idx="19">
                  <c:v>47.37</c:v>
                </c:pt>
                <c:pt idx="20">
                  <c:v>47.55</c:v>
                </c:pt>
                <c:pt idx="21">
                  <c:v>49.8</c:v>
                </c:pt>
                <c:pt idx="22">
                  <c:v>49.56</c:v>
                </c:pt>
                <c:pt idx="23">
                  <c:v>54.56</c:v>
                </c:pt>
                <c:pt idx="24">
                  <c:v>54.42</c:v>
                </c:pt>
              </c:numCache>
            </c:numRef>
          </c:val>
        </c:ser>
        <c:ser>
          <c:idx val="4"/>
          <c:order val="1"/>
          <c:tx>
            <c:strRef>
              <c:f>Plan1!$F$1</c:f>
              <c:strCache>
                <c:ptCount val="1"/>
                <c:pt idx="0">
                  <c:v>% do Brasil em relação ao Mundo</c:v>
                </c:pt>
              </c:strCache>
            </c:strRef>
          </c:tx>
          <c:spPr>
            <a:solidFill>
              <a:srgbClr val="002060"/>
            </a:solidFill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5"/>
              <c:layout>
                <c:manualLayout>
                  <c:x val="7.9090907109393184E-3"/>
                  <c:y val="1.0507246856430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Val val="1"/>
            </c:dLbl>
            <c:dLbl>
              <c:idx val="1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5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2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24"/>
              <c:layout>
                <c:manualLayout>
                  <c:x val="2.1090908562505121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Val val="1"/>
            </c:dLbl>
            <c:delete val="1"/>
          </c:dLbls>
          <c:cat>
            <c:numRef>
              <c:f>Plan1!$A$2:$A$26</c:f>
              <c:numCache>
                <c:formatCode>General</c:formatCode>
                <c:ptCount val="2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</c:numCache>
            </c:numRef>
          </c:cat>
          <c:val>
            <c:numRef>
              <c:f>Plan1!$F$2:$F$26</c:f>
              <c:numCache>
                <c:formatCode>General</c:formatCode>
                <c:ptCount val="25"/>
                <c:pt idx="0">
                  <c:v>0.47000000000000008</c:v>
                </c:pt>
                <c:pt idx="1">
                  <c:v>0.48000000000000032</c:v>
                </c:pt>
                <c:pt idx="2">
                  <c:v>0.5</c:v>
                </c:pt>
                <c:pt idx="3">
                  <c:v>0.52</c:v>
                </c:pt>
                <c:pt idx="4">
                  <c:v>0.55000000000000004</c:v>
                </c:pt>
                <c:pt idx="5">
                  <c:v>0.62000000000001065</c:v>
                </c:pt>
                <c:pt idx="6">
                  <c:v>0.66000000000001802</c:v>
                </c:pt>
                <c:pt idx="7">
                  <c:v>0.74000000000000465</c:v>
                </c:pt>
                <c:pt idx="8">
                  <c:v>0.72000000000000164</c:v>
                </c:pt>
                <c:pt idx="9">
                  <c:v>0.76000000000001577</c:v>
                </c:pt>
                <c:pt idx="10">
                  <c:v>0.84000000000000163</c:v>
                </c:pt>
                <c:pt idx="11">
                  <c:v>0.91</c:v>
                </c:pt>
                <c:pt idx="12">
                  <c:v>1</c:v>
                </c:pt>
                <c:pt idx="13">
                  <c:v>1.1599999999999704</c:v>
                </c:pt>
                <c:pt idx="14">
                  <c:v>1.29</c:v>
                </c:pt>
                <c:pt idx="15">
                  <c:v>1.35</c:v>
                </c:pt>
                <c:pt idx="16">
                  <c:v>1.45</c:v>
                </c:pt>
                <c:pt idx="17">
                  <c:v>1.62</c:v>
                </c:pt>
                <c:pt idx="18">
                  <c:v>1.6300000000000001</c:v>
                </c:pt>
                <c:pt idx="19">
                  <c:v>1.7500000000000016</c:v>
                </c:pt>
                <c:pt idx="20">
                  <c:v>1.8</c:v>
                </c:pt>
                <c:pt idx="21">
                  <c:v>1.9600000000000271</c:v>
                </c:pt>
                <c:pt idx="22">
                  <c:v>1.9900000000000291</c:v>
                </c:pt>
                <c:pt idx="23">
                  <c:v>2.63</c:v>
                </c:pt>
                <c:pt idx="24">
                  <c:v>2.69</c:v>
                </c:pt>
              </c:numCache>
            </c:numRef>
          </c:val>
        </c:ser>
        <c:axId val="90352640"/>
        <c:axId val="90358528"/>
      </c:barChart>
      <c:lineChart>
        <c:grouping val="standard"/>
        <c:ser>
          <c:idx val="0"/>
          <c:order val="2"/>
          <c:tx>
            <c:strRef>
              <c:f>Plan1!$B$1</c:f>
              <c:strCache>
                <c:ptCount val="1"/>
                <c:pt idx="0">
                  <c:v>Nº de artigos Brasil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Lbl>
              <c:idx val="5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Lbl>
              <c:idx val="1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Lbl>
              <c:idx val="15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Lbl>
              <c:idx val="2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Lbl>
              <c:idx val="24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t"/>
              <c:showVal val="1"/>
            </c:dLbl>
            <c:delete val="1"/>
          </c:dLbls>
          <c:cat>
            <c:numRef>
              <c:f>Plan1!$A$2:$A$26</c:f>
              <c:numCache>
                <c:formatCode>General</c:formatCode>
                <c:ptCount val="2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</c:numCache>
            </c:numRef>
          </c:cat>
          <c:val>
            <c:numRef>
              <c:f>Plan1!$B$2:$B$26</c:f>
              <c:numCache>
                <c:formatCode>#,##0</c:formatCode>
                <c:ptCount val="25"/>
                <c:pt idx="0">
                  <c:v>2409</c:v>
                </c:pt>
                <c:pt idx="1">
                  <c:v>2575</c:v>
                </c:pt>
                <c:pt idx="2">
                  <c:v>2624</c:v>
                </c:pt>
                <c:pt idx="3">
                  <c:v>2844</c:v>
                </c:pt>
                <c:pt idx="4">
                  <c:v>3163</c:v>
                </c:pt>
                <c:pt idx="5">
                  <c:v>3640</c:v>
                </c:pt>
                <c:pt idx="6">
                  <c:v>4009</c:v>
                </c:pt>
                <c:pt idx="7">
                  <c:v>4737</c:v>
                </c:pt>
                <c:pt idx="8">
                  <c:v>4669</c:v>
                </c:pt>
                <c:pt idx="9">
                  <c:v>5210</c:v>
                </c:pt>
                <c:pt idx="10">
                  <c:v>6038</c:v>
                </c:pt>
                <c:pt idx="11">
                  <c:v>6626</c:v>
                </c:pt>
                <c:pt idx="12">
                  <c:v>7331</c:v>
                </c:pt>
                <c:pt idx="13">
                  <c:v>8858</c:v>
                </c:pt>
                <c:pt idx="14">
                  <c:v>10073</c:v>
                </c:pt>
                <c:pt idx="15">
                  <c:v>10521</c:v>
                </c:pt>
                <c:pt idx="16">
                  <c:v>11581</c:v>
                </c:pt>
                <c:pt idx="17">
                  <c:v>12929</c:v>
                </c:pt>
                <c:pt idx="18">
                  <c:v>14288</c:v>
                </c:pt>
                <c:pt idx="19">
                  <c:v>14995</c:v>
                </c:pt>
                <c:pt idx="20">
                  <c:v>17714</c:v>
                </c:pt>
                <c:pt idx="21">
                  <c:v>19294</c:v>
                </c:pt>
                <c:pt idx="22">
                  <c:v>19510</c:v>
                </c:pt>
                <c:pt idx="23">
                  <c:v>30422</c:v>
                </c:pt>
                <c:pt idx="24">
                  <c:v>32100</c:v>
                </c:pt>
              </c:numCache>
            </c:numRef>
          </c:val>
        </c:ser>
        <c:marker val="1"/>
        <c:axId val="90349568"/>
        <c:axId val="90351104"/>
      </c:lineChart>
      <c:catAx>
        <c:axId val="90349568"/>
        <c:scaling>
          <c:orientation val="minMax"/>
        </c:scaling>
        <c:axPos val="b"/>
        <c:numFmt formatCode="General" sourceLinked="1"/>
        <c:tickLblPos val="nextTo"/>
        <c:crossAx val="90351104"/>
        <c:crosses val="autoZero"/>
        <c:auto val="1"/>
        <c:lblAlgn val="ctr"/>
        <c:lblOffset val="100"/>
        <c:tickLblSkip val="5"/>
        <c:tickMarkSkip val="5"/>
      </c:catAx>
      <c:valAx>
        <c:axId val="90351104"/>
        <c:scaling>
          <c:orientation val="minMax"/>
          <c:max val="40000"/>
        </c:scaling>
        <c:axPos val="l"/>
        <c:numFmt formatCode="#,##0" sourceLinked="1"/>
        <c:tickLblPos val="nextTo"/>
        <c:crossAx val="90349568"/>
        <c:crosses val="autoZero"/>
        <c:crossBetween val="between"/>
      </c:valAx>
      <c:catAx>
        <c:axId val="90352640"/>
        <c:scaling>
          <c:orientation val="minMax"/>
        </c:scaling>
        <c:delete val="1"/>
        <c:axPos val="b"/>
        <c:numFmt formatCode="General" sourceLinked="1"/>
        <c:tickLblPos val="none"/>
        <c:crossAx val="90358528"/>
        <c:crosses val="autoZero"/>
        <c:auto val="1"/>
        <c:lblAlgn val="ctr"/>
        <c:lblOffset val="100"/>
      </c:catAx>
      <c:valAx>
        <c:axId val="90358528"/>
        <c:scaling>
          <c:orientation val="minMax"/>
        </c:scaling>
        <c:axPos val="r"/>
        <c:numFmt formatCode="General" sourceLinked="1"/>
        <c:tickLblPos val="nextTo"/>
        <c:crossAx val="90352640"/>
        <c:crosses val="max"/>
        <c:crossBetween val="between"/>
      </c:valAx>
    </c:plotArea>
    <c:legend>
      <c:legendPos val="l"/>
      <c:layout>
        <c:manualLayout>
          <c:xMode val="edge"/>
          <c:yMode val="edge"/>
          <c:x val="9.625923495674138E-2"/>
          <c:y val="6.8125170267631444E-2"/>
          <c:w val="0.33252345192963301"/>
          <c:h val="0.16041934059117141"/>
        </c:manualLayout>
      </c:layout>
      <c:overlay val="1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/>
              <a:t>Figura 3 - Distribuição percentual dos grupos de pesquisa segundo a grande área do conhecimento predominante nas atividades do grupo, 2008  </a:t>
            </a:r>
          </a:p>
        </c:rich>
      </c:tx>
      <c:layout>
        <c:manualLayout>
          <c:xMode val="edge"/>
          <c:yMode val="edge"/>
          <c:x val="0.1332759198447977"/>
          <c:y val="3.644657059326365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501129324446478"/>
          <c:y val="0.21867942355958025"/>
          <c:w val="0.53310367937919501"/>
          <c:h val="0.70159648392031959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spPr>
              <a:gradFill rotWithShape="0">
                <a:gsLst>
                  <a:gs pos="0">
                    <a:srgbClr val="339966"/>
                  </a:gs>
                  <a:gs pos="100000">
                    <a:srgbClr val="339966">
                      <a:gamma/>
                      <a:shade val="60392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3175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gradFill rotWithShape="0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69804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3175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5725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317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089945191459899E-2"/>
                  <c:y val="6.7943171304251537E-2"/>
                </c:manualLayout>
              </c:layout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-0.10780301274343702"/>
                  <c:y val="-9.5579728247575851E-2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-6.7805416199175322E-2"/>
                  <c:y val="7.7209162970602735E-2"/>
                </c:manualLayout>
              </c:layout>
              <c:dLblPos val="bestFit"/>
              <c:showCatName val="1"/>
              <c:showPercent val="1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2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CatName val="1"/>
            <c:showPercent val="1"/>
            <c:showLeaderLines val="1"/>
          </c:dLbls>
          <c:cat>
            <c:strRef>
              <c:f>'GR_Gr-área'!$B$15:$B$17</c:f>
              <c:strCache>
                <c:ptCount val="3"/>
                <c:pt idx="0">
                  <c:v>Ciências da Vida</c:v>
                </c:pt>
                <c:pt idx="1">
                  <c:v>Humanidades</c:v>
                </c:pt>
                <c:pt idx="2">
                  <c:v>Ciências da Natureza</c:v>
                </c:pt>
              </c:strCache>
            </c:strRef>
          </c:cat>
          <c:val>
            <c:numRef>
              <c:f>'GR_Gr-área'!$C$15:$C$17</c:f>
              <c:numCache>
                <c:formatCode>#,##0</c:formatCode>
                <c:ptCount val="3"/>
                <c:pt idx="0">
                  <c:v>8834</c:v>
                </c:pt>
                <c:pt idx="1">
                  <c:v>8421</c:v>
                </c:pt>
                <c:pt idx="2">
                  <c:v>5542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'GR_Gr-área'!$B$15:$B$17</c:f>
              <c:strCache>
                <c:ptCount val="3"/>
                <c:pt idx="0">
                  <c:v>Ciências da Vida</c:v>
                </c:pt>
                <c:pt idx="1">
                  <c:v>Humanidades</c:v>
                </c:pt>
                <c:pt idx="2">
                  <c:v>Ciências da Natureza</c:v>
                </c:pt>
              </c:strCache>
            </c:strRef>
          </c:cat>
          <c:val>
            <c:numRef>
              <c:f>'GR_Gr-área'!$D$15:$D$17</c:f>
              <c:numCache>
                <c:formatCode>0</c:formatCode>
                <c:ptCount val="3"/>
                <c:pt idx="0">
                  <c:v>38.750712813089613</c:v>
                </c:pt>
                <c:pt idx="1">
                  <c:v>36.939070930385583</c:v>
                </c:pt>
                <c:pt idx="2">
                  <c:v>24.310216256524889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xMode val="edge"/>
          <c:yMode val="edge"/>
          <c:x val="8.8037932564334811E-3"/>
          <c:y val="0.12126780282118522"/>
          <c:w val="0.98899525842948377"/>
          <c:h val="0.8786490493052162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70C0"/>
            </a:solidFill>
            <a:ln w="25400">
              <a:noFill/>
            </a:ln>
          </c:spPr>
          <c:cat>
            <c:strRef>
              <c:f>Chart!$L$4:$L$43</c:f>
              <c:strCache>
                <c:ptCount val="40"/>
                <c:pt idx="0">
                  <c:v>México</c:v>
                </c:pt>
                <c:pt idx="1">
                  <c:v>Índia</c:v>
                </c:pt>
                <c:pt idx="2">
                  <c:v>Chile</c:v>
                </c:pt>
                <c:pt idx="3">
                  <c:v>Turquia</c:v>
                </c:pt>
                <c:pt idx="4">
                  <c:v>Brasil</c:v>
                </c:pt>
                <c:pt idx="5">
                  <c:v>China</c:v>
                </c:pt>
                <c:pt idx="6">
                  <c:v>Rússia</c:v>
                </c:pt>
                <c:pt idx="7">
                  <c:v>Polônia</c:v>
                </c:pt>
                <c:pt idx="8">
                  <c:v>Áfirca do Sul</c:v>
                </c:pt>
                <c:pt idx="9">
                  <c:v>República Eslovaca</c:v>
                </c:pt>
                <c:pt idx="10">
                  <c:v>Portugal</c:v>
                </c:pt>
                <c:pt idx="11">
                  <c:v>Grécia</c:v>
                </c:pt>
                <c:pt idx="12">
                  <c:v>República Checa</c:v>
                </c:pt>
                <c:pt idx="13">
                  <c:v>Estônia</c:v>
                </c:pt>
                <c:pt idx="14">
                  <c:v>Hungria</c:v>
                </c:pt>
                <c:pt idx="15">
                  <c:v>Espanha</c:v>
                </c:pt>
                <c:pt idx="16">
                  <c:v>Eslovênia</c:v>
                </c:pt>
                <c:pt idx="17">
                  <c:v>Nova Zelândia</c:v>
                </c:pt>
                <c:pt idx="18">
                  <c:v>Itália</c:v>
                </c:pt>
                <c:pt idx="19">
                  <c:v>Islândia</c:v>
                </c:pt>
                <c:pt idx="20">
                  <c:v>Austrália</c:v>
                </c:pt>
                <c:pt idx="21">
                  <c:v>Irlanda</c:v>
                </c:pt>
                <c:pt idx="22">
                  <c:v>Canadá</c:v>
                </c:pt>
                <c:pt idx="23">
                  <c:v>Noruega</c:v>
                </c:pt>
                <c:pt idx="24">
                  <c:v>Reino Unido</c:v>
                </c:pt>
                <c:pt idx="25">
                  <c:v>França</c:v>
                </c:pt>
                <c:pt idx="26">
                  <c:v>Bélgica</c:v>
                </c:pt>
                <c:pt idx="27">
                  <c:v>Luxemburgo</c:v>
                </c:pt>
                <c:pt idx="28">
                  <c:v>OECD</c:v>
                </c:pt>
                <c:pt idx="29">
                  <c:v>Coreía do Sul</c:v>
                </c:pt>
                <c:pt idx="30">
                  <c:v>Austria</c:v>
                </c:pt>
                <c:pt idx="31">
                  <c:v>EUA</c:v>
                </c:pt>
                <c:pt idx="32">
                  <c:v>Dinamarca</c:v>
                </c:pt>
                <c:pt idx="33">
                  <c:v>Finlândia</c:v>
                </c:pt>
                <c:pt idx="34">
                  <c:v>Holanda</c:v>
                </c:pt>
                <c:pt idx="35">
                  <c:v>Israel</c:v>
                </c:pt>
                <c:pt idx="36">
                  <c:v>Alemanha</c:v>
                </c:pt>
                <c:pt idx="37">
                  <c:v>Suécia</c:v>
                </c:pt>
                <c:pt idx="38">
                  <c:v>Japão</c:v>
                </c:pt>
                <c:pt idx="39">
                  <c:v>Suíça</c:v>
                </c:pt>
              </c:strCache>
            </c:strRef>
          </c:cat>
          <c:val>
            <c:numRef>
              <c:f>Chart!$M$4:$M$43</c:f>
              <c:numCache>
                <c:formatCode>0.0</c:formatCode>
                <c:ptCount val="40"/>
                <c:pt idx="0">
                  <c:v>0.15912670090135145</c:v>
                </c:pt>
                <c:pt idx="1">
                  <c:v>0.17056440843942708</c:v>
                </c:pt>
                <c:pt idx="2">
                  <c:v>0.33800234431353698</c:v>
                </c:pt>
                <c:pt idx="3">
                  <c:v>0.34105613755409048</c:v>
                </c:pt>
                <c:pt idx="4">
                  <c:v>0.3419875330163783</c:v>
                </c:pt>
                <c:pt idx="5">
                  <c:v>0.44176218314788035</c:v>
                </c:pt>
                <c:pt idx="6">
                  <c:v>0.46329589294974388</c:v>
                </c:pt>
                <c:pt idx="7">
                  <c:v>0.54744595445484123</c:v>
                </c:pt>
                <c:pt idx="8">
                  <c:v>0.63335041587863261</c:v>
                </c:pt>
                <c:pt idx="9">
                  <c:v>0.80928378925270095</c:v>
                </c:pt>
                <c:pt idx="10">
                  <c:v>1.0757654240745602</c:v>
                </c:pt>
                <c:pt idx="11">
                  <c:v>1.1663920419189433</c:v>
                </c:pt>
                <c:pt idx="12">
                  <c:v>1.932498402305832</c:v>
                </c:pt>
                <c:pt idx="13">
                  <c:v>3.3923462664496227</c:v>
                </c:pt>
                <c:pt idx="14">
                  <c:v>4.5844678383973845</c:v>
                </c:pt>
                <c:pt idx="15">
                  <c:v>5.2622009377451295</c:v>
                </c:pt>
                <c:pt idx="16">
                  <c:v>9.0817346267241668</c:v>
                </c:pt>
                <c:pt idx="17">
                  <c:v>11.819521575985076</c:v>
                </c:pt>
                <c:pt idx="18">
                  <c:v>12.959909255195576</c:v>
                </c:pt>
                <c:pt idx="19">
                  <c:v>14.711223008644938</c:v>
                </c:pt>
                <c:pt idx="20">
                  <c:v>16.644390262927427</c:v>
                </c:pt>
                <c:pt idx="21">
                  <c:v>17.824973313224831</c:v>
                </c:pt>
                <c:pt idx="22">
                  <c:v>21.803194235715289</c:v>
                </c:pt>
                <c:pt idx="23">
                  <c:v>26.447556311092221</c:v>
                </c:pt>
                <c:pt idx="24">
                  <c:v>27.329774497744978</c:v>
                </c:pt>
                <c:pt idx="25">
                  <c:v>38.608053536200011</c:v>
                </c:pt>
                <c:pt idx="26">
                  <c:v>40.012521182451515</c:v>
                </c:pt>
                <c:pt idx="27">
                  <c:v>41.761395833333339</c:v>
                </c:pt>
                <c:pt idx="28">
                  <c:v>42.316347509353733</c:v>
                </c:pt>
                <c:pt idx="29">
                  <c:v>46.712385500920163</c:v>
                </c:pt>
                <c:pt idx="30">
                  <c:v>50.393822204050281</c:v>
                </c:pt>
                <c:pt idx="31">
                  <c:v>52.638456669218144</c:v>
                </c:pt>
                <c:pt idx="32">
                  <c:v>60.0747619047619</c:v>
                </c:pt>
                <c:pt idx="33">
                  <c:v>60.644792905429313</c:v>
                </c:pt>
                <c:pt idx="34">
                  <c:v>63.711625351080727</c:v>
                </c:pt>
                <c:pt idx="35">
                  <c:v>71.20604443162145</c:v>
                </c:pt>
                <c:pt idx="36">
                  <c:v>76.382055115908358</c:v>
                </c:pt>
                <c:pt idx="37">
                  <c:v>92.478340640646849</c:v>
                </c:pt>
                <c:pt idx="38">
                  <c:v>114.77583836568695</c:v>
                </c:pt>
                <c:pt idx="39">
                  <c:v>117.97693949646325</c:v>
                </c:pt>
              </c:numCache>
            </c:numRef>
          </c:val>
        </c:ser>
        <c:axId val="255130240"/>
        <c:axId val="126550400"/>
      </c:barChart>
      <c:catAx>
        <c:axId val="255130240"/>
        <c:scaling>
          <c:orientation val="minMax"/>
        </c:scaling>
        <c:axPos val="b"/>
        <c:majorGridlines>
          <c:spPr>
            <a:ln w="952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in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26550400"/>
        <c:crosses val="autoZero"/>
        <c:auto val="1"/>
        <c:lblAlgn val="ctr"/>
        <c:lblOffset val="0"/>
        <c:tickLblSkip val="1"/>
        <c:tickMarkSkip val="1"/>
      </c:catAx>
      <c:valAx>
        <c:axId val="126550400"/>
        <c:scaling>
          <c:orientation val="minMax"/>
          <c:max val="100"/>
          <c:min val="0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255130240"/>
        <c:crosses val="autoZero"/>
        <c:crossBetween val="between"/>
      </c:valAx>
      <c:spPr>
        <a:solidFill>
          <a:srgbClr val="EAEAEA"/>
        </a:solidFill>
        <a:ln w="25400">
          <a:noFill/>
        </a:ln>
      </c:spPr>
    </c:plotArea>
    <c:plotVisOnly val="1"/>
    <c:dispBlanksAs val="gap"/>
    <c:showDLblsOverMax val="1"/>
  </c:chart>
  <c:spPr>
    <a:noFill/>
    <a:ln w="9525">
      <a:noFill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Análise!$B$5</c:f>
              <c:strCache>
                <c:ptCount val="1"/>
                <c:pt idx="0">
                  <c:v>Engenharias</c:v>
                </c:pt>
              </c:strCache>
            </c:strRef>
          </c:tx>
          <c:spPr>
            <a:ln>
              <a:solidFill>
                <a:srgbClr val="F79646">
                  <a:lumMod val="75000"/>
                </a:srgbClr>
              </a:solidFill>
            </a:ln>
          </c:spPr>
          <c:marker>
            <c:spPr>
              <a:solidFill>
                <a:sysClr val="window" lastClr="FFFFFF"/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dLbls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numRef>
              <c:f>Análise!$D$4:$M$4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Análise!$D$8:$M$8</c:f>
              <c:numCache>
                <c:formatCode>#,##0</c:formatCode>
                <c:ptCount val="10"/>
                <c:pt idx="0">
                  <c:v>22873</c:v>
                </c:pt>
                <c:pt idx="1">
                  <c:v>24165</c:v>
                </c:pt>
                <c:pt idx="2">
                  <c:v>25310</c:v>
                </c:pt>
                <c:pt idx="3">
                  <c:v>28024</c:v>
                </c:pt>
                <c:pt idx="4">
                  <c:v>30456</c:v>
                </c:pt>
                <c:pt idx="5">
                  <c:v>33148</c:v>
                </c:pt>
                <c:pt idx="6">
                  <c:v>36918</c:v>
                </c:pt>
                <c:pt idx="7">
                  <c:v>41491</c:v>
                </c:pt>
                <c:pt idx="8">
                  <c:v>47016</c:v>
                </c:pt>
                <c:pt idx="9">
                  <c:v>47098</c:v>
                </c:pt>
              </c:numCache>
            </c:numRef>
          </c:val>
        </c:ser>
        <c:ser>
          <c:idx val="1"/>
          <c:order val="1"/>
          <c:tx>
            <c:strRef>
              <c:f>Análise!$B$9</c:f>
              <c:strCache>
                <c:ptCount val="1"/>
                <c:pt idx="0">
                  <c:v>Total</c:v>
                </c:pt>
              </c:strCache>
            </c:strRef>
          </c:tx>
          <c:spPr>
            <a:ln w="47625">
              <a:solidFill>
                <a:srgbClr val="002060"/>
              </a:solidFill>
            </a:ln>
          </c:spPr>
          <c:marker>
            <c:spPr>
              <a:solidFill>
                <a:sysClr val="window" lastClr="FFFFFF"/>
              </a:solidFill>
              <a:ln>
                <a:solidFill>
                  <a:srgbClr val="002060"/>
                </a:solidFill>
              </a:ln>
            </c:spPr>
          </c:marker>
          <c:dLbls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val>
            <c:numRef>
              <c:f>Análise!$D$12:$M$12</c:f>
              <c:numCache>
                <c:formatCode>#,##0</c:formatCode>
                <c:ptCount val="10"/>
                <c:pt idx="0">
                  <c:v>324734</c:v>
                </c:pt>
                <c:pt idx="1">
                  <c:v>352307</c:v>
                </c:pt>
                <c:pt idx="2">
                  <c:v>395988</c:v>
                </c:pt>
                <c:pt idx="3">
                  <c:v>466260</c:v>
                </c:pt>
                <c:pt idx="4">
                  <c:v>528233</c:v>
                </c:pt>
                <c:pt idx="5">
                  <c:v>626617</c:v>
                </c:pt>
                <c:pt idx="6">
                  <c:v>717858</c:v>
                </c:pt>
                <c:pt idx="7">
                  <c:v>736829</c:v>
                </c:pt>
                <c:pt idx="8">
                  <c:v>756799</c:v>
                </c:pt>
                <c:pt idx="9">
                  <c:v>800318</c:v>
                </c:pt>
              </c:numCache>
            </c:numRef>
          </c:val>
        </c:ser>
        <c:marker val="1"/>
        <c:axId val="170784640"/>
        <c:axId val="255129472"/>
      </c:lineChart>
      <c:catAx>
        <c:axId val="17078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255129472"/>
        <c:crosses val="autoZero"/>
        <c:auto val="1"/>
        <c:lblAlgn val="ctr"/>
        <c:lblOffset val="100"/>
      </c:catAx>
      <c:valAx>
        <c:axId val="255129472"/>
        <c:scaling>
          <c:orientation val="minMax"/>
        </c:scaling>
        <c:axPos val="l"/>
        <c:numFmt formatCode="#,##0" sourceLinked="1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170784640"/>
        <c:crosses val="autoZero"/>
        <c:crossBetween val="between"/>
      </c:valAx>
    </c:plotArea>
    <c:plotVisOnly val="1"/>
  </c:chart>
  <c:spPr>
    <a:ln>
      <a:noFill/>
    </a:ln>
  </c:spPr>
  <c:txPr>
    <a:bodyPr/>
    <a:lstStyle/>
    <a:p>
      <a:pPr>
        <a:defRPr b="1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'Análise_%Eng'!$B$29</c:f>
              <c:strCache>
                <c:ptCount val="1"/>
                <c:pt idx="0">
                  <c:v>Engenharias</c:v>
                </c:pt>
              </c:strCache>
            </c:strRef>
          </c:tx>
          <c:spPr>
            <a:ln w="57150">
              <a:solidFill>
                <a:srgbClr val="C00000"/>
              </a:solidFill>
            </a:ln>
          </c:spPr>
          <c:marker>
            <c:spPr>
              <a:solidFill>
                <a:sysClr val="window" lastClr="FFFFFF"/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spPr>
              <a:ln w="57150" cmpd="sng">
                <a:solidFill>
                  <a:srgbClr val="C00000"/>
                </a:solidFill>
              </a:ln>
            </c:spPr>
          </c:dPt>
          <c:dPt>
            <c:idx val="5"/>
            <c:spPr>
              <a:ln w="57150" cmpd="sng">
                <a:solidFill>
                  <a:srgbClr val="C00000"/>
                </a:solidFill>
              </a:ln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numRef>
              <c:f>'Análise_%Eng'!$D$4:$M$4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'Análise_%Eng'!$D$32:$M$32</c:f>
              <c:numCache>
                <c:formatCode>0.0%</c:formatCode>
                <c:ptCount val="10"/>
                <c:pt idx="0">
                  <c:v>7.0436110786058742E-2</c:v>
                </c:pt>
                <c:pt idx="1">
                  <c:v>6.8590746139020803E-2</c:v>
                </c:pt>
                <c:pt idx="2">
                  <c:v>6.3916078264997928E-2</c:v>
                </c:pt>
                <c:pt idx="3">
                  <c:v>6.0103804744134182E-2</c:v>
                </c:pt>
                <c:pt idx="4">
                  <c:v>5.7656375122341924E-2</c:v>
                </c:pt>
                <c:pt idx="5">
                  <c:v>5.2899937282263533E-2</c:v>
                </c:pt>
                <c:pt idx="6">
                  <c:v>5.1427998294927411E-2</c:v>
                </c:pt>
                <c:pt idx="7">
                  <c:v>5.6310215803124133E-2</c:v>
                </c:pt>
                <c:pt idx="8">
                  <c:v>6.2124817818205433E-2</c:v>
                </c:pt>
                <c:pt idx="9">
                  <c:v>5.8849107479776785E-2</c:v>
                </c:pt>
              </c:numCache>
            </c:numRef>
          </c:val>
        </c:ser>
        <c:marker val="1"/>
        <c:axId val="127222912"/>
        <c:axId val="127224448"/>
      </c:lineChart>
      <c:catAx>
        <c:axId val="127222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127224448"/>
        <c:crosses val="autoZero"/>
        <c:auto val="1"/>
        <c:lblAlgn val="ctr"/>
        <c:lblOffset val="100"/>
      </c:catAx>
      <c:valAx>
        <c:axId val="127224448"/>
        <c:scaling>
          <c:orientation val="minMax"/>
        </c:scaling>
        <c:axPos val="l"/>
        <c:numFmt formatCode="0.0%" sourceLinked="1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127222912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noFill/>
    </a:ln>
  </c:spPr>
  <c:txPr>
    <a:bodyPr/>
    <a:lstStyle/>
    <a:p>
      <a:pPr>
        <a:defRPr b="1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5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6.9147874566227119E-2"/>
          <c:y val="2.0346970449900612E-2"/>
          <c:w val="0.7927545638931226"/>
          <c:h val="0.90408593935266757"/>
        </c:manualLayout>
      </c:layout>
      <c:bar3DChart>
        <c:barDir val="col"/>
        <c:grouping val="standard"/>
        <c:ser>
          <c:idx val="0"/>
          <c:order val="0"/>
          <c:tx>
            <c:strRef>
              <c:f>Plan5!$A$4</c:f>
              <c:strCache>
                <c:ptCount val="1"/>
                <c:pt idx="0">
                  <c:v>Ciências da Natureza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Plan5!$B$2:$I$2</c:f>
              <c:numCache>
                <c:formatCode>General</c:formatCode>
                <c:ptCount val="8"/>
                <c:pt idx="0">
                  <c:v>1993</c:v>
                </c:pt>
                <c:pt idx="1">
                  <c:v>1995</c:v>
                </c:pt>
                <c:pt idx="2">
                  <c:v>1997</c:v>
                </c:pt>
                <c:pt idx="3">
                  <c:v>2000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</c:numCache>
            </c:numRef>
          </c:cat>
          <c:val>
            <c:numRef>
              <c:f>Plan5!$B$4:$I$4</c:f>
              <c:numCache>
                <c:formatCode>#,##0</c:formatCode>
                <c:ptCount val="8"/>
                <c:pt idx="0">
                  <c:v>1296</c:v>
                </c:pt>
                <c:pt idx="1">
                  <c:v>2245</c:v>
                </c:pt>
                <c:pt idx="2">
                  <c:v>2678</c:v>
                </c:pt>
                <c:pt idx="3">
                  <c:v>3638</c:v>
                </c:pt>
                <c:pt idx="4">
                  <c:v>4294</c:v>
                </c:pt>
                <c:pt idx="5">
                  <c:v>5280</c:v>
                </c:pt>
                <c:pt idx="6">
                  <c:v>5304</c:v>
                </c:pt>
                <c:pt idx="7">
                  <c:v>5542</c:v>
                </c:pt>
              </c:numCache>
            </c:numRef>
          </c:val>
        </c:ser>
        <c:ser>
          <c:idx val="1"/>
          <c:order val="1"/>
          <c:tx>
            <c:strRef>
              <c:f>Plan5!$A$5</c:f>
              <c:strCache>
                <c:ptCount val="1"/>
                <c:pt idx="0">
                  <c:v>Ciências da Vida</c:v>
                </c:pt>
              </c:strCache>
            </c:strRef>
          </c:tx>
          <c:cat>
            <c:numRef>
              <c:f>Plan5!$B$2:$I$2</c:f>
              <c:numCache>
                <c:formatCode>General</c:formatCode>
                <c:ptCount val="8"/>
                <c:pt idx="0">
                  <c:v>1993</c:v>
                </c:pt>
                <c:pt idx="1">
                  <c:v>1995</c:v>
                </c:pt>
                <c:pt idx="2">
                  <c:v>1997</c:v>
                </c:pt>
                <c:pt idx="3">
                  <c:v>2000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</c:numCache>
            </c:numRef>
          </c:cat>
          <c:val>
            <c:numRef>
              <c:f>Plan5!$B$5:$I$5</c:f>
              <c:numCache>
                <c:formatCode>#,##0</c:formatCode>
                <c:ptCount val="8"/>
                <c:pt idx="0">
                  <c:v>1916</c:v>
                </c:pt>
                <c:pt idx="1">
                  <c:v>3427</c:v>
                </c:pt>
                <c:pt idx="2">
                  <c:v>3669</c:v>
                </c:pt>
                <c:pt idx="3">
                  <c:v>4904</c:v>
                </c:pt>
                <c:pt idx="4">
                  <c:v>6292</c:v>
                </c:pt>
                <c:pt idx="5">
                  <c:v>7929</c:v>
                </c:pt>
                <c:pt idx="6">
                  <c:v>8275</c:v>
                </c:pt>
                <c:pt idx="7">
                  <c:v>8834</c:v>
                </c:pt>
              </c:numCache>
            </c:numRef>
          </c:val>
        </c:ser>
        <c:ser>
          <c:idx val="2"/>
          <c:order val="2"/>
          <c:tx>
            <c:strRef>
              <c:f>Plan5!$A$6</c:f>
              <c:strCache>
                <c:ptCount val="1"/>
                <c:pt idx="0">
                  <c:v>Humanidades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Plan5!$B$2:$I$2</c:f>
              <c:numCache>
                <c:formatCode>General</c:formatCode>
                <c:ptCount val="8"/>
                <c:pt idx="0">
                  <c:v>1993</c:v>
                </c:pt>
                <c:pt idx="1">
                  <c:v>1995</c:v>
                </c:pt>
                <c:pt idx="2">
                  <c:v>1997</c:v>
                </c:pt>
                <c:pt idx="3">
                  <c:v>2000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</c:numCache>
            </c:numRef>
          </c:cat>
          <c:val>
            <c:numRef>
              <c:f>Plan5!$B$6:$I$6</c:f>
              <c:numCache>
                <c:formatCode>#,##0</c:formatCode>
                <c:ptCount val="8"/>
                <c:pt idx="0" formatCode="General">
                  <c:v>916</c:v>
                </c:pt>
                <c:pt idx="1">
                  <c:v>1599</c:v>
                </c:pt>
                <c:pt idx="2">
                  <c:v>2197</c:v>
                </c:pt>
                <c:pt idx="3">
                  <c:v>3218</c:v>
                </c:pt>
                <c:pt idx="4">
                  <c:v>4572</c:v>
                </c:pt>
                <c:pt idx="5">
                  <c:v>6261</c:v>
                </c:pt>
                <c:pt idx="6">
                  <c:v>7445</c:v>
                </c:pt>
                <c:pt idx="7">
                  <c:v>8421</c:v>
                </c:pt>
              </c:numCache>
            </c:numRef>
          </c:val>
        </c:ser>
        <c:shape val="cone"/>
        <c:axId val="204341632"/>
        <c:axId val="204343168"/>
        <c:axId val="203988032"/>
      </c:bar3DChart>
      <c:catAx>
        <c:axId val="2043416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04343168"/>
        <c:crosses val="autoZero"/>
        <c:auto val="1"/>
        <c:lblAlgn val="ctr"/>
        <c:lblOffset val="100"/>
      </c:catAx>
      <c:valAx>
        <c:axId val="204343168"/>
        <c:scaling>
          <c:orientation val="minMax"/>
        </c:scaling>
        <c:axPos val="l"/>
        <c:majorGridlines/>
        <c:numFmt formatCode="#,##0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04341632"/>
        <c:crosses val="autoZero"/>
        <c:crossBetween val="between"/>
      </c:valAx>
      <c:serAx>
        <c:axId val="203988032"/>
        <c:scaling>
          <c:orientation val="minMax"/>
        </c:scaling>
        <c:delete val="1"/>
        <c:axPos val="b"/>
        <c:tickLblPos val="none"/>
        <c:crossAx val="204343168"/>
        <c:crosses val="autoZero"/>
      </c:serAx>
    </c:plotArea>
    <c:plotVisOnly val="1"/>
  </c:chart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bar"/>
        <c:grouping val="clustered"/>
        <c:ser>
          <c:idx val="0"/>
          <c:order val="0"/>
          <c:tx>
            <c:strRef>
              <c:f>Plan1!$C$1</c:f>
              <c:strCache>
                <c:ptCount val="1"/>
                <c:pt idx="0">
                  <c:v>Governo</c:v>
                </c:pt>
              </c:strCache>
            </c:strRef>
          </c:tx>
          <c:spPr>
            <a:solidFill>
              <a:srgbClr val="FFC000"/>
            </a:solidFill>
          </c:spPr>
          <c:dLbls>
            <c:numFmt formatCode="#,##0.00" sourceLinked="0"/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3366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Val val="1"/>
          </c:dLbls>
          <c:cat>
            <c:strRef>
              <c:f>Plan1!$A$2:$A$18</c:f>
              <c:strCache>
                <c:ptCount val="17"/>
                <c:pt idx="0">
                  <c:v>México (2007)</c:v>
                </c:pt>
                <c:pt idx="1">
                  <c:v>Argentina (2007)</c:v>
                </c:pt>
                <c:pt idx="2">
                  <c:v>Rússia (2008)</c:v>
                </c:pt>
                <c:pt idx="3">
                  <c:v>Itália (2007)</c:v>
                </c:pt>
                <c:pt idx="4">
                  <c:v>Brasil (2010*)</c:v>
                </c:pt>
                <c:pt idx="5">
                  <c:v>Portugal (2007)</c:v>
                </c:pt>
                <c:pt idx="6">
                  <c:v>Espanha (2007)</c:v>
                </c:pt>
                <c:pt idx="7">
                  <c:v>Reino Unido (2008)</c:v>
                </c:pt>
                <c:pt idx="8">
                  <c:v>China (2008)</c:v>
                </c:pt>
                <c:pt idx="9">
                  <c:v>Canadá (2008)</c:v>
                </c:pt>
                <c:pt idx="10">
                  <c:v>França (2008)</c:v>
                </c:pt>
                <c:pt idx="11">
                  <c:v>Austrália (2006)</c:v>
                </c:pt>
                <c:pt idx="12">
                  <c:v>Alemanha (2007)</c:v>
                </c:pt>
                <c:pt idx="13">
                  <c:v>Cingapura (2008)</c:v>
                </c:pt>
                <c:pt idx="14">
                  <c:v>EUA (2008)</c:v>
                </c:pt>
                <c:pt idx="15">
                  <c:v>Japão (2008)</c:v>
                </c:pt>
                <c:pt idx="16">
                  <c:v>Coréia (2008)</c:v>
                </c:pt>
              </c:strCache>
            </c:strRef>
          </c:cat>
          <c:val>
            <c:numRef>
              <c:f>Plan1!$C$2:$C$18</c:f>
              <c:numCache>
                <c:formatCode>General</c:formatCode>
                <c:ptCount val="17"/>
                <c:pt idx="0">
                  <c:v>0.19000000000000072</c:v>
                </c:pt>
                <c:pt idx="1">
                  <c:v>0.34000000000000186</c:v>
                </c:pt>
                <c:pt idx="2">
                  <c:v>0.67000000000001558</c:v>
                </c:pt>
                <c:pt idx="3">
                  <c:v>0.52</c:v>
                </c:pt>
                <c:pt idx="4">
                  <c:v>0.54</c:v>
                </c:pt>
                <c:pt idx="5">
                  <c:v>0.55000000000000004</c:v>
                </c:pt>
                <c:pt idx="6">
                  <c:v>0.62000000000000965</c:v>
                </c:pt>
                <c:pt idx="7">
                  <c:v>0.54</c:v>
                </c:pt>
                <c:pt idx="8">
                  <c:v>0.36000000000000032</c:v>
                </c:pt>
                <c:pt idx="9">
                  <c:v>0.60000000000000064</c:v>
                </c:pt>
                <c:pt idx="10">
                  <c:v>0.8</c:v>
                </c:pt>
                <c:pt idx="11">
                  <c:v>0.74000000000000365</c:v>
                </c:pt>
                <c:pt idx="12">
                  <c:v>0.70000000000000062</c:v>
                </c:pt>
                <c:pt idx="13">
                  <c:v>0.8</c:v>
                </c:pt>
                <c:pt idx="14">
                  <c:v>0.75000000000001221</c:v>
                </c:pt>
                <c:pt idx="15">
                  <c:v>0.54</c:v>
                </c:pt>
                <c:pt idx="16">
                  <c:v>0.86000000000000065</c:v>
                </c:pt>
              </c:numCache>
            </c:numRef>
          </c:val>
        </c:ser>
        <c:ser>
          <c:idx val="1"/>
          <c:order val="1"/>
          <c:tx>
            <c:strRef>
              <c:f>Plan1!$D$1</c:f>
              <c:strCache>
                <c:ptCount val="1"/>
                <c:pt idx="0">
                  <c:v>Empresas</c:v>
                </c:pt>
              </c:strCache>
            </c:strRef>
          </c:tx>
          <c:spPr>
            <a:solidFill>
              <a:schemeClr val="accent1"/>
            </a:solidFill>
          </c:spPr>
          <c:dLbls>
            <c:numFmt formatCode="#,##0.00" sourceLinked="0"/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3366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Val val="1"/>
          </c:dLbls>
          <c:cat>
            <c:strRef>
              <c:f>Plan1!$A$2:$A$18</c:f>
              <c:strCache>
                <c:ptCount val="17"/>
                <c:pt idx="0">
                  <c:v>México (2007)</c:v>
                </c:pt>
                <c:pt idx="1">
                  <c:v>Argentina (2007)</c:v>
                </c:pt>
                <c:pt idx="2">
                  <c:v>Rússia (2008)</c:v>
                </c:pt>
                <c:pt idx="3">
                  <c:v>Itália (2007)</c:v>
                </c:pt>
                <c:pt idx="4">
                  <c:v>Brasil (2010*)</c:v>
                </c:pt>
                <c:pt idx="5">
                  <c:v>Portugal (2007)</c:v>
                </c:pt>
                <c:pt idx="6">
                  <c:v>Espanha (2007)</c:v>
                </c:pt>
                <c:pt idx="7">
                  <c:v>Reino Unido (2008)</c:v>
                </c:pt>
                <c:pt idx="8">
                  <c:v>China (2008)</c:v>
                </c:pt>
                <c:pt idx="9">
                  <c:v>Canadá (2008)</c:v>
                </c:pt>
                <c:pt idx="10">
                  <c:v>França (2008)</c:v>
                </c:pt>
                <c:pt idx="11">
                  <c:v>Austrália (2006)</c:v>
                </c:pt>
                <c:pt idx="12">
                  <c:v>Alemanha (2007)</c:v>
                </c:pt>
                <c:pt idx="13">
                  <c:v>Cingapura (2008)</c:v>
                </c:pt>
                <c:pt idx="14">
                  <c:v>EUA (2008)</c:v>
                </c:pt>
                <c:pt idx="15">
                  <c:v>Japão (2008)</c:v>
                </c:pt>
                <c:pt idx="16">
                  <c:v>Coréia (2008)</c:v>
                </c:pt>
              </c:strCache>
            </c:strRef>
          </c:cat>
          <c:val>
            <c:numRef>
              <c:f>Plan1!$D$2:$D$18</c:f>
              <c:numCache>
                <c:formatCode>General</c:formatCode>
                <c:ptCount val="17"/>
                <c:pt idx="0">
                  <c:v>0.17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0.5</c:v>
                </c:pt>
                <c:pt idx="4">
                  <c:v>0.56999999999999995</c:v>
                </c:pt>
                <c:pt idx="5">
                  <c:v>0.58000000000000052</c:v>
                </c:pt>
                <c:pt idx="6">
                  <c:v>0.59000000000000052</c:v>
                </c:pt>
                <c:pt idx="7">
                  <c:v>0.8</c:v>
                </c:pt>
                <c:pt idx="8">
                  <c:v>1.1000000000000001</c:v>
                </c:pt>
                <c:pt idx="9">
                  <c:v>0.880000000000003</c:v>
                </c:pt>
                <c:pt idx="10">
                  <c:v>1.02</c:v>
                </c:pt>
                <c:pt idx="11">
                  <c:v>1.1499999999999735</c:v>
                </c:pt>
                <c:pt idx="12">
                  <c:v>1.7200000000000053</c:v>
                </c:pt>
                <c:pt idx="13">
                  <c:v>1.7000000000000053</c:v>
                </c:pt>
                <c:pt idx="14">
                  <c:v>1.86</c:v>
                </c:pt>
                <c:pt idx="15">
                  <c:v>2.68</c:v>
                </c:pt>
                <c:pt idx="16">
                  <c:v>2.46</c:v>
                </c:pt>
              </c:numCache>
            </c:numRef>
          </c:val>
        </c:ser>
        <c:gapWidth val="50"/>
        <c:axId val="91524480"/>
        <c:axId val="91395200"/>
      </c:barChart>
      <c:catAx>
        <c:axId val="91524480"/>
        <c:scaling>
          <c:orientation val="minMax"/>
        </c:scaling>
        <c:axPos val="l"/>
        <c:numFmt formatCode="General" sourceLinked="1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3366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1395200"/>
        <c:crosses val="autoZero"/>
        <c:auto val="1"/>
        <c:lblAlgn val="ctr"/>
        <c:lblOffset val="100"/>
      </c:catAx>
      <c:valAx>
        <c:axId val="91395200"/>
        <c:scaling>
          <c:orientation val="minMax"/>
        </c:scaling>
        <c:axPos val="b"/>
        <c:majorGridlines/>
        <c:numFmt formatCode="#,##0.0" sourceLinked="0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3366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152448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49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0.91967</cdr:x>
      <cdr:y>0.12941</cdr:y>
    </cdr:from>
    <cdr:to>
      <cdr:x>0.95984</cdr:x>
      <cdr:y>0.18054</cdr:y>
    </cdr:to>
    <cdr:sp macro="" textlink="">
      <cdr:nvSpPr>
        <cdr:cNvPr id="6" name="xlamPictures&quot;S1P39&quot;"/>
        <cdr:cNvSpPr txBox="1"/>
      </cdr:nvSpPr>
      <cdr:spPr>
        <a:xfrm xmlns:a="http://schemas.openxmlformats.org/drawingml/2006/main" flipH="1">
          <a:off x="8244408" y="792088"/>
          <a:ext cx="360040" cy="312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fr-FR" sz="1000">
              <a:latin typeface="Arial Narrow"/>
            </a:rPr>
            <a:t> 114.8</a:t>
          </a:r>
        </a:p>
      </cdr:txBody>
    </cdr:sp>
  </cdr:relSizeAnchor>
  <cdr:relSizeAnchor xmlns:cdr="http://schemas.openxmlformats.org/drawingml/2006/chartDrawing">
    <cdr:from>
      <cdr:x>0.9668</cdr:x>
      <cdr:y>0.17054</cdr:y>
    </cdr:from>
    <cdr:to>
      <cdr:x>0.98272</cdr:x>
      <cdr:y>0.17054</cdr:y>
    </cdr:to>
    <cdr:sp macro="" textlink="">
      <cdr:nvSpPr>
        <cdr:cNvPr id="7" name="xlamPictures&quot;S1P39&quot;"/>
        <cdr:cNvSpPr/>
      </cdr:nvSpPr>
      <cdr:spPr>
        <a:xfrm xmlns:a="http://schemas.openxmlformats.org/drawingml/2006/main" rot="-1800000">
          <a:off x="8666895" y="1043791"/>
          <a:ext cx="142714" cy="0"/>
        </a:xfrm>
        <a:prstGeom xmlns:a="http://schemas.openxmlformats.org/drawingml/2006/main" prst="line">
          <a:avLst/>
        </a:prstGeom>
        <a:ln xmlns:a="http://schemas.openxmlformats.org/drawingml/2006/main" w="25400" cmpd="dbl">
          <a:solidFill>
            <a:srgbClr val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0.95314</cdr:x>
      <cdr:y>0.13561</cdr:y>
    </cdr:from>
    <cdr:to>
      <cdr:x>1</cdr:x>
      <cdr:y>0.17497</cdr:y>
    </cdr:to>
    <cdr:sp macro="" textlink="">
      <cdr:nvSpPr>
        <cdr:cNvPr id="8" name="xlamPictures&quot;S1P40&quot;"/>
        <cdr:cNvSpPr txBox="1"/>
      </cdr:nvSpPr>
      <cdr:spPr>
        <a:xfrm xmlns:a="http://schemas.openxmlformats.org/drawingml/2006/main">
          <a:off x="8715512" y="504056"/>
          <a:ext cx="428488" cy="146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fr-FR" sz="1000" dirty="0">
              <a:latin typeface="Arial Narrow"/>
            </a:rPr>
            <a:t> 118.0</a:t>
          </a:r>
        </a:p>
      </cdr:txBody>
    </cdr:sp>
  </cdr:relSizeAnchor>
  <cdr:relSizeAnchor xmlns:cdr="http://schemas.openxmlformats.org/drawingml/2006/chartDrawing">
    <cdr:from>
      <cdr:x>0.94271</cdr:x>
      <cdr:y>0.17053</cdr:y>
    </cdr:from>
    <cdr:to>
      <cdr:x>0.95863</cdr:x>
      <cdr:y>0.17053</cdr:y>
    </cdr:to>
    <cdr:sp macro="" textlink="">
      <cdr:nvSpPr>
        <cdr:cNvPr id="9" name="xlamPictures&quot;S1P40&quot;"/>
        <cdr:cNvSpPr/>
      </cdr:nvSpPr>
      <cdr:spPr>
        <a:xfrm xmlns:a="http://schemas.openxmlformats.org/drawingml/2006/main" rot="-1800000">
          <a:off x="8450872" y="1043790"/>
          <a:ext cx="142715" cy="0"/>
        </a:xfrm>
        <a:prstGeom xmlns:a="http://schemas.openxmlformats.org/drawingml/2006/main" prst="line">
          <a:avLst/>
        </a:prstGeom>
        <a:ln xmlns:a="http://schemas.openxmlformats.org/drawingml/2006/main" w="25400" cmpd="dbl">
          <a:solidFill>
            <a:srgbClr val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0.84568</cdr:x>
      <cdr:y>0.65337</cdr:y>
    </cdr:from>
    <cdr:to>
      <cdr:x>0.86111</cdr:x>
      <cdr:y>0.68105</cdr:y>
    </cdr:to>
    <cdr:sp macro="" textlink="">
      <cdr:nvSpPr>
        <cdr:cNvPr id="3" name="Rounded Rectangle 2"/>
        <cdr:cNvSpPr/>
      </cdr:nvSpPr>
      <cdr:spPr bwMode="auto">
        <a:xfrm xmlns:a="http://schemas.openxmlformats.org/drawingml/2006/main">
          <a:off x="9865096" y="4248472"/>
          <a:ext cx="180000" cy="18000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  <a:sp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0.84568</cdr:x>
      <cdr:y>0.49833</cdr:y>
    </cdr:from>
    <cdr:to>
      <cdr:x>0.86111</cdr:x>
      <cdr:y>0.52601</cdr:y>
    </cdr:to>
    <cdr:sp macro="" textlink="">
      <cdr:nvSpPr>
        <cdr:cNvPr id="4" name="Rounded Rectangle 3"/>
        <cdr:cNvSpPr/>
      </cdr:nvSpPr>
      <cdr:spPr bwMode="auto">
        <a:xfrm xmlns:a="http://schemas.openxmlformats.org/drawingml/2006/main">
          <a:off x="9865096" y="3240360"/>
          <a:ext cx="180000" cy="18000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0.84568</cdr:x>
      <cdr:y>0.57585</cdr:y>
    </cdr:from>
    <cdr:to>
      <cdr:x>0.86111</cdr:x>
      <cdr:y>0.60353</cdr:y>
    </cdr:to>
    <cdr:sp macro="" textlink="">
      <cdr:nvSpPr>
        <cdr:cNvPr id="5" name="Rounded Rectangle 4"/>
        <cdr:cNvSpPr/>
      </cdr:nvSpPr>
      <cdr:spPr bwMode="auto">
        <a:xfrm xmlns:a="http://schemas.openxmlformats.org/drawingml/2006/main">
          <a:off x="9865096" y="3744416"/>
          <a:ext cx="180000" cy="18000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70C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0.85802</cdr:x>
      <cdr:y>0.48726</cdr:y>
    </cdr:from>
    <cdr:to>
      <cdr:x>0.95679</cdr:x>
      <cdr:y>0.54263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009112" y="3168352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Humanities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0.85802</cdr:x>
      <cdr:y>0.56477</cdr:y>
    </cdr:from>
    <cdr:to>
      <cdr:x>0.95679</cdr:x>
      <cdr:y>0.60907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0009112" y="3672408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Life Sciences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0.85802</cdr:x>
      <cdr:y>0.64229</cdr:y>
    </cdr:from>
    <cdr:to>
      <cdr:x>1</cdr:x>
      <cdr:y>0.70874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462840" y="4176464"/>
          <a:ext cx="165618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Sciences of Nature</a:t>
          </a:r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57453C-BEE3-4B98-A9E4-4F3E2B0DF4CC}" type="datetimeFigureOut">
              <a:rPr lang="pt-BR"/>
              <a:pPr>
                <a:defRPr/>
              </a:pPr>
              <a:t>6/10/2011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C9FE68-3618-44AA-879E-7EF6DF375FA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A1C2F2-CE74-4B67-96E8-8CAD035A93ED}" type="datetimeFigureOut">
              <a:rPr lang="pt-BR"/>
              <a:pPr>
                <a:defRPr/>
              </a:pPr>
              <a:t>6/10/2011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4CAC8-1316-488B-B43F-3B10133C185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8105" tIns="49052" rIns="98105" bIns="49052"/>
          <a:lstStyle/>
          <a:p>
            <a:fld id="{3FD149EC-33D8-4862-BC05-CB5746F32BAD}" type="slidenum">
              <a:rPr lang="pt-BR" smtClean="0">
                <a:solidFill>
                  <a:srgbClr val="000000"/>
                </a:solidFill>
              </a:rPr>
              <a:pPr/>
              <a:t>10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49441" y="9430452"/>
            <a:ext cx="2947064" cy="4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05" tIns="49052" rIns="98105" bIns="49052" anchor="b"/>
          <a:lstStyle/>
          <a:p>
            <a:pPr algn="r"/>
            <a:fld id="{EC4C1142-9756-4292-BCFC-381F016015B4}" type="slidenum">
              <a:rPr lang="pt-BR" sz="13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pPr algn="r"/>
              <a:t>10</a:t>
            </a:fld>
            <a:endParaRPr lang="pt-BR" sz="13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933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smtClean="0">
                <a:latin typeface="Arial" pitchFamily="34" charset="0"/>
                <a:ea typeface="ＭＳ Ｐゴシック" pitchFamily="34" charset="-128"/>
              </a:rPr>
              <a:t>2002</a:t>
            </a:r>
          </a:p>
        </p:txBody>
      </p:sp>
      <p:sp>
        <p:nvSpPr>
          <p:cNvPr id="99334" name="Espaço Reservado para Número de Slide 3"/>
          <p:cNvSpPr txBox="1">
            <a:spLocks noGrp="1"/>
          </p:cNvSpPr>
          <p:nvPr/>
        </p:nvSpPr>
        <p:spPr bwMode="auto">
          <a:xfrm>
            <a:off x="3849441" y="9430452"/>
            <a:ext cx="2947064" cy="4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05" tIns="49052" rIns="98105" bIns="49052" anchor="b"/>
          <a:lstStyle/>
          <a:p>
            <a:pPr algn="r"/>
            <a:fld id="{D5B9C886-E4A0-4B3F-ABDA-25C2B3DB25FD}" type="slidenum">
              <a:rPr lang="pt-BR" sz="13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</a:t>
            </a:fld>
            <a:endParaRPr lang="pt-BR" sz="13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111E1-0974-42EF-94FD-527E83993FBE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111E1-0974-42EF-94FD-527E83993FBE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8F3CD-93E9-45B8-80E6-C3E697F33D0E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EB77F-BF51-495F-BB91-9013CDC150DB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F45DD-43E4-4BF9-9F51-03370E428F24}" type="slidenum">
              <a:rPr lang="pt-BR" smtClean="0">
                <a:latin typeface="Times New Roman" charset="0"/>
              </a:rPr>
              <a:pPr/>
              <a:t>18</a:t>
            </a:fld>
            <a:endParaRPr lang="pt-BR" smtClean="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7762" cy="371951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7631"/>
            <a:ext cx="4984962" cy="4467702"/>
          </a:xfrm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D25047-7A00-4C56-A4DF-B93ABFC0A46A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111E1-0974-42EF-94FD-527E83993FBE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92C8E-8CF5-4501-9DF7-20E7E1F12AA8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7BBC8-3F96-4001-8C0B-118D01A332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49441" y="9430452"/>
            <a:ext cx="2947064" cy="4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086" tIns="49043" rIns="98086" bIns="49043" anchor="b"/>
          <a:lstStyle/>
          <a:p>
            <a:pPr algn="r">
              <a:spcBef>
                <a:spcPct val="50000"/>
              </a:spcBef>
              <a:buFontTx/>
              <a:buChar char="•"/>
            </a:pPr>
            <a:fld id="{099584C9-9BB8-4D73-A51C-84948E828BCB}" type="slidenum">
              <a:rPr lang="pt-BR" sz="1300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>
                <a:spcBef>
                  <a:spcPct val="50000"/>
                </a:spcBef>
                <a:buFontTx/>
                <a:buChar char="•"/>
              </a:pPr>
              <a:t>7</a:t>
            </a:fld>
            <a:endParaRPr lang="pt-BR" sz="1300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89" y="4718634"/>
            <a:ext cx="4985898" cy="4466338"/>
          </a:xfrm>
          <a:noFill/>
          <a:ln/>
        </p:spPr>
        <p:txBody>
          <a:bodyPr lIns="101729" tIns="50863" rIns="101729" bIns="50863"/>
          <a:lstStyle/>
          <a:p>
            <a:pPr eaLnBrk="1" hangingPunct="1">
              <a:spcBef>
                <a:spcPct val="0"/>
              </a:spcBef>
            </a:pPr>
            <a:endParaRPr lang="pt-B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4CAC8-1316-488B-B43F-3B10133C185F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8105" tIns="49052" rIns="98105" bIns="49052"/>
          <a:lstStyle/>
          <a:p>
            <a:fld id="{E9063355-C409-486D-ADB3-06EF4090B694}" type="slidenum">
              <a:rPr lang="pt-BR" smtClean="0">
                <a:solidFill>
                  <a:srgbClr val="000000"/>
                </a:solidFill>
              </a:rPr>
              <a:pPr/>
              <a:t>9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49441" y="9430452"/>
            <a:ext cx="2947064" cy="4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05" tIns="49052" rIns="98105" bIns="49052" anchor="b"/>
          <a:lstStyle/>
          <a:p>
            <a:pPr algn="r"/>
            <a:fld id="{FA0B7C4D-ADD0-4225-A422-22B2BB306F53}" type="slidenum">
              <a:rPr lang="pt-BR" sz="13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pPr algn="r"/>
              <a:t>9</a:t>
            </a:fld>
            <a:endParaRPr lang="pt-BR" sz="13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30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smtClean="0">
                <a:latin typeface="Arial" pitchFamily="34" charset="0"/>
                <a:ea typeface="ＭＳ Ｐゴシック" pitchFamily="34" charset="-128"/>
              </a:rPr>
              <a:t>2002</a:t>
            </a:r>
          </a:p>
        </p:txBody>
      </p:sp>
      <p:sp>
        <p:nvSpPr>
          <p:cNvPr id="98310" name="Espaço Reservado para Número de Slide 3"/>
          <p:cNvSpPr txBox="1">
            <a:spLocks noGrp="1"/>
          </p:cNvSpPr>
          <p:nvPr/>
        </p:nvSpPr>
        <p:spPr bwMode="auto">
          <a:xfrm>
            <a:off x="3849441" y="9430452"/>
            <a:ext cx="2947064" cy="4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05" tIns="49052" rIns="98105" bIns="49052" anchor="b"/>
          <a:lstStyle/>
          <a:p>
            <a:pPr algn="r"/>
            <a:fld id="{0B1DCE83-02AC-475F-83F3-A21D62ED1753}" type="slidenum">
              <a:rPr lang="pt-BR" sz="13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9</a:t>
            </a:fld>
            <a:endParaRPr lang="pt-BR" sz="13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3.vml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8.vml"/><Relationship Id="rId5" Type="http://schemas.openxmlformats.org/officeDocument/2006/relationships/oleObject" Target="../embeddings/oleObject55.bin"/><Relationship Id="rId4" Type="http://schemas.openxmlformats.org/officeDocument/2006/relationships/oleObject" Target="../embeddings/oleObject54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0.vml"/><Relationship Id="rId5" Type="http://schemas.openxmlformats.org/officeDocument/2006/relationships/oleObject" Target="../embeddings/oleObject59.bin"/><Relationship Id="rId4" Type="http://schemas.openxmlformats.org/officeDocument/2006/relationships/oleObject" Target="../embeddings/oleObject58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61.bin"/><Relationship Id="rId4" Type="http://schemas.openxmlformats.org/officeDocument/2006/relationships/oleObject" Target="../embeddings/oleObject60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3.vml"/><Relationship Id="rId5" Type="http://schemas.openxmlformats.org/officeDocument/2006/relationships/oleObject" Target="../embeddings/oleObject65.bin"/><Relationship Id="rId4" Type="http://schemas.openxmlformats.org/officeDocument/2006/relationships/oleObject" Target="../embeddings/oleObject64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4.vml"/><Relationship Id="rId5" Type="http://schemas.openxmlformats.org/officeDocument/2006/relationships/oleObject" Target="../embeddings/oleObject67.bin"/><Relationship Id="rId4" Type="http://schemas.openxmlformats.org/officeDocument/2006/relationships/oleObject" Target="../embeddings/oleObject66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6.vml"/><Relationship Id="rId5" Type="http://schemas.openxmlformats.org/officeDocument/2006/relationships/oleObject" Target="../embeddings/oleObject71.bin"/><Relationship Id="rId4" Type="http://schemas.openxmlformats.org/officeDocument/2006/relationships/oleObject" Target="../embeddings/oleObject70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37.vml"/><Relationship Id="rId5" Type="http://schemas.openxmlformats.org/officeDocument/2006/relationships/oleObject" Target="../embeddings/oleObject73.bin"/><Relationship Id="rId4" Type="http://schemas.openxmlformats.org/officeDocument/2006/relationships/oleObject" Target="../embeddings/oleObject7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0322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032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1D25-C698-4252-B607-5CC2395B8A2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1346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1347" r:id="rId5" imgW="2619756" imgH="365760" progId="Word.Picture.8">
              <p:embed/>
            </p:oleObj>
          </a:graphicData>
        </a:graphic>
      </p:graphicFrame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AB5F-6DF9-4628-9495-FF0062387DD5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7490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7491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312E-2707-4FF7-A001-B6F6AA59D05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8514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8515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4CEE-4795-4E27-851A-F1A56D4091FB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9538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953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287-5CE9-4DEF-BF2F-682F1398F59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0562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056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8A44-DE08-40ED-AF9B-0D1CBDED8944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1586" r:id="rId4" imgW="1591056" imgH="672084" progId="Word.Picture.8">
              <p:embed/>
            </p:oleObj>
          </a:graphicData>
        </a:graphic>
      </p:graphicFrame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1587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040D-6F22-47A9-B960-D43D5628E4E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2610" r:id="rId4" imgW="1591056" imgH="672084" progId="Word.Picture.8">
              <p:embed/>
            </p:oleObj>
          </a:graphicData>
        </a:graphic>
      </p:graphicFrame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2611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5D554-C759-42AF-9BD6-16E86C0DE7E7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3634" r:id="rId4" imgW="1591056" imgH="672084" progId="Word.Picture.8">
              <p:embed/>
            </p:oleObj>
          </a:graphicData>
        </a:graphic>
      </p:graphicFrame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3635" r:id="rId5" imgW="2619756" imgH="365760" progId="Word.Picture.8">
              <p:embed/>
            </p:oleObj>
          </a:graphicData>
        </a:graphic>
      </p:graphicFrame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8F43-974D-4DD9-A090-518D4D7AA26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4658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465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7252-71F6-41AB-8F85-12BFF26EB66F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5682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568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38F45-3F9C-491B-8932-86491207591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6706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6707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1D25-C698-4252-B607-5CC2395B8A2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57730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57731" r:id="rId5" imgW="2619756" imgH="365760" progId="Word.Picture.8">
              <p:embed/>
            </p:oleObj>
          </a:graphicData>
        </a:graphic>
      </p:graphicFrame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AB5F-6DF9-4628-9495-FF0062387DD5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1429" tIns="45715" rIns="91429" bIns="45715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1429" tIns="45715" rIns="91429" bIns="45715"/>
          <a:lstStyle/>
          <a:p>
            <a:pPr marL="342859" indent="-342859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pt-BR" sz="3200" dirty="0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 eaLnBrk="0" hangingPunct="0">
              <a:defRPr/>
            </a:pPr>
            <a:endParaRPr lang="en-US">
              <a:solidFill>
                <a:srgbClr val="1F497D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1313" indent="-341313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>
              <a:solidFill>
                <a:prstClr val="black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2962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296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312E-2707-4FF7-A001-B6F6AA59D05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3986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3987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4CEE-4795-4E27-851A-F1A56D4091FB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5010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5011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287-5CE9-4DEF-BF2F-682F1398F59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6034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6035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8A44-DE08-40ED-AF9B-0D1CBDED8944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7058" r:id="rId4" imgW="1591056" imgH="672084" progId="Word.Picture.8">
              <p:embed/>
            </p:oleObj>
          </a:graphicData>
        </a:graphic>
      </p:graphicFrame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705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040D-6F22-47A9-B960-D43D5628E4E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8082" r:id="rId4" imgW="1591056" imgH="672084" progId="Word.Picture.8">
              <p:embed/>
            </p:oleObj>
          </a:graphicData>
        </a:graphic>
      </p:graphicFrame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808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5D554-C759-42AF-9BD6-16E86C0DE7E7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9106" r:id="rId4" imgW="1591056" imgH="672084" progId="Word.Picture.8">
              <p:embed/>
            </p:oleObj>
          </a:graphicData>
        </a:graphic>
      </p:graphicFrame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9107" r:id="rId5" imgW="2619756" imgH="365760" progId="Word.Picture.8">
              <p:embed/>
            </p:oleObj>
          </a:graphicData>
        </a:graphic>
      </p:graphicFrame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8F43-974D-4DD9-A090-518D4D7AA26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60130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60131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7252-71F6-41AB-8F85-12BFF26EB66F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61154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61155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38F45-3F9C-491B-8932-86491207591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62178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6217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1D25-C698-4252-B607-5CC2395B8A2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63202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63203" r:id="rId5" imgW="2619756" imgH="365760" progId="Word.Picture.8">
              <p:embed/>
            </p:oleObj>
          </a:graphicData>
        </a:graphic>
      </p:graphicFrame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AB5F-6DF9-4628-9495-FF0062387DD5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9297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pt-BR" noProof="0" smtClean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92970" y="1151930"/>
            <a:ext cx="5411391" cy="3178969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92970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5578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pt-BR" noProof="0" smtClean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8" tIns="32144" rIns="64288" bIns="32144"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pt-BR" noProof="0" smtClean="0">
                <a:sym typeface="Gill Sans" charset="0"/>
              </a:rPr>
              <a:t>Clique no ícone para adicionar uma imagem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8EADC-8D09-4714-BCB6-6BC4A8FA0ED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937F-BB20-4FC4-9E41-B108D82C765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4B350-7D58-4E16-BBCD-DDBBAD9368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75A2-D90E-41A3-8780-F851828798D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38FA9-C97A-4F08-802D-7984D375FAE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05AB9-01F9-414A-92CA-77B91712C7B2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85DAB-D629-40A0-911E-C86A7F89E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8F141-F910-4A4C-9E9B-66AFCCEF7D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1BA6-EB19-4423-974F-0C64C56350A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F07D0-82C9-46B7-B4AE-4A106DB4AB8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257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257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8BF60-14F9-4B55-8001-A9583819F3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1106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1107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312E-2707-4FF7-A001-B6F6AA59D05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2130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2131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4CEE-4795-4E27-851A-F1A56D4091FB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3154" r:id="rId4" imgW="1591056" imgH="672084" progId="Word.Picture.8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3155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287-5CE9-4DEF-BF2F-682F1398F59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4178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417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8A44-DE08-40ED-AF9B-0D1CBDED8944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5202" r:id="rId4" imgW="1591056" imgH="672084" progId="Word.Picture.8">
              <p:embed/>
            </p:oleObj>
          </a:graphicData>
        </a:graphic>
      </p:graphicFrame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5203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040D-6F22-47A9-B960-D43D5628E4ED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6226" r:id="rId4" imgW="1591056" imgH="672084" progId="Word.Picture.8">
              <p:embed/>
            </p:oleObj>
          </a:graphicData>
        </a:graphic>
      </p:graphicFrame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6227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5D554-C759-42AF-9BD6-16E86C0DE7E7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7250" r:id="rId4" imgW="1591056" imgH="672084" progId="Word.Picture.8">
              <p:embed/>
            </p:oleObj>
          </a:graphicData>
        </a:graphic>
      </p:graphicFrame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7251" r:id="rId5" imgW="2619756" imgH="365760" progId="Word.Picture.8">
              <p:embed/>
            </p:oleObj>
          </a:graphicData>
        </a:graphic>
      </p:graphicFrame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8F43-974D-4DD9-A090-518D4D7AA26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8274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8275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7252-71F6-41AB-8F85-12BFF26EB66F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9298" r:id="rId4" imgW="1591056" imgH="672084" progId="Word.Picture.8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9299" r:id="rId5" imgW="2619756" imgH="365760" progId="Word.Picture.8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38F45-3F9C-491B-8932-864912075918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vmlDrawing" Target="../drawings/vmlDrawing14.v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oleObject" Target="../embeddings/oleObject26.bin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vmlDrawing" Target="../drawings/vmlDrawing26.v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6" Type="http://schemas.openxmlformats.org/officeDocument/2006/relationships/oleObject" Target="../embeddings/oleObject51.bin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oleObject" Target="../embeddings/oleObject50.bin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vmlDrawing" Target="../drawings/vmlDrawing1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4505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BDAD7E7-5C20-448A-ACF3-4AB34A75B60E}" type="datetime1">
              <a:rPr lang="pt-BR"/>
              <a:pPr>
                <a:defRPr/>
              </a:pPr>
              <a:t>6/10/2011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0861D69-FBDB-43E9-B220-3657484D27D1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7" r:id="rId1"/>
    <p:sldLayoutId id="2147485358" r:id="rId2"/>
    <p:sldLayoutId id="2147485359" r:id="rId3"/>
    <p:sldLayoutId id="2147485360" r:id="rId4"/>
    <p:sldLayoutId id="2147485361" r:id="rId5"/>
    <p:sldLayoutId id="2147485362" r:id="rId6"/>
    <p:sldLayoutId id="2147485363" r:id="rId7"/>
    <p:sldLayoutId id="2147485364" r:id="rId8"/>
    <p:sldLayoutId id="2147485365" r:id="rId9"/>
    <p:sldLayoutId id="2147485366" r:id="rId10"/>
    <p:sldLayoutId id="2147485367" r:id="rId11"/>
    <p:sldLayoutId id="2147485368" r:id="rId12"/>
  </p:sldLayoutIdLst>
  <p:transition>
    <p:blinds dir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30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fld id="{A8854BDA-CD20-47E8-BEC9-B8E36179618F}" type="slidenum">
              <a:rPr lang="pt-BR" b="1">
                <a:solidFill>
                  <a:srgbClr val="000000">
                    <a:tint val="75000"/>
                  </a:srgbClr>
                </a:solidFill>
                <a:cs typeface="+mn-cs"/>
              </a:rPr>
              <a:pPr>
                <a:spcBef>
                  <a:spcPct val="50000"/>
                </a:spcBef>
                <a:buFontTx/>
                <a:buChar char="•"/>
                <a:defRPr/>
              </a:pPr>
              <a:t>‹#›</a:t>
            </a:fld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pic>
        <p:nvPicPr>
          <p:cNvPr id="103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46466" r:id="rId15" imgW="1591056" imgH="672084" progId="Word.Picture.8">
              <p:embed/>
            </p:oleObj>
          </a:graphicData>
        </a:graphic>
      </p:graphicFrame>
      <p:sp>
        <p:nvSpPr>
          <p:cNvPr id="8202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46467" r:id="rId16" imgW="2619756" imgH="365760" progId="Word.Picture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445" r:id="rId1"/>
    <p:sldLayoutId id="2147485446" r:id="rId2"/>
    <p:sldLayoutId id="2147485447" r:id="rId3"/>
    <p:sldLayoutId id="2147485448" r:id="rId4"/>
    <p:sldLayoutId id="2147485449" r:id="rId5"/>
    <p:sldLayoutId id="2147485450" r:id="rId6"/>
    <p:sldLayoutId id="2147485451" r:id="rId7"/>
    <p:sldLayoutId id="2147485452" r:id="rId8"/>
    <p:sldLayoutId id="2147485453" r:id="rId9"/>
    <p:sldLayoutId id="2147485454" r:id="rId10"/>
    <p:sldLayoutId id="214748545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451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56B81069-D18A-4E78-B9D4-3FC7BCF7018A}" type="datetime1">
              <a:rPr lang="pt-BR"/>
              <a:pPr>
                <a:defRPr/>
              </a:pPr>
              <a:t>6/10/2011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0"/>
              </a:spcBef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FAAB6649-8F27-4049-B8B3-53EC220CBC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  <p:sldLayoutId id="2147485468" r:id="rId12"/>
  </p:sldLayoutIdLst>
  <p:transition>
    <p:blinds dir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30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fld id="{A8854BDA-CD20-47E8-BEC9-B8E36179618F}" type="slidenum">
              <a:rPr lang="pt-BR" b="1">
                <a:solidFill>
                  <a:srgbClr val="000000">
                    <a:tint val="75000"/>
                  </a:srgbClr>
                </a:solidFill>
                <a:cs typeface="+mn-cs"/>
              </a:rPr>
              <a:pPr>
                <a:spcBef>
                  <a:spcPct val="50000"/>
                </a:spcBef>
                <a:buFontTx/>
                <a:buChar char="•"/>
                <a:defRPr/>
              </a:pPr>
              <a:t>‹#›</a:t>
            </a:fld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pic>
        <p:nvPicPr>
          <p:cNvPr id="103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551938" r:id="rId15" imgW="1591056" imgH="672084" progId="Word.Picture.8">
              <p:embed/>
            </p:oleObj>
          </a:graphicData>
        </a:graphic>
      </p:graphicFrame>
      <p:sp>
        <p:nvSpPr>
          <p:cNvPr id="8202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551939" r:id="rId16" imgW="2619756" imgH="365760" progId="Word.Picture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485" r:id="rId1"/>
    <p:sldLayoutId id="2147485486" r:id="rId2"/>
    <p:sldLayoutId id="2147485487" r:id="rId3"/>
    <p:sldLayoutId id="2147485488" r:id="rId4"/>
    <p:sldLayoutId id="2147485489" r:id="rId5"/>
    <p:sldLayoutId id="2147485490" r:id="rId6"/>
    <p:sldLayoutId id="2147485491" r:id="rId7"/>
    <p:sldLayoutId id="2147485492" r:id="rId8"/>
    <p:sldLayoutId id="2147485493" r:id="rId9"/>
    <p:sldLayoutId id="2147485494" r:id="rId10"/>
    <p:sldLayoutId id="214748549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86" r:id="rId7"/>
    <p:sldLayoutId id="2147485287" r:id="rId8"/>
    <p:sldLayoutId id="2147485288" r:id="rId9"/>
    <p:sldLayoutId id="2147485289" r:id="rId10"/>
    <p:sldLayoutId id="214748529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40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375" indent="-400050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0113" indent="-400050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2850" indent="-400050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5588" indent="-400050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6738" indent="-400050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686" indent="-4017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111" indent="-4017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535" indent="-4017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4960" indent="-4017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7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285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55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83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25" r:id="rId2"/>
    <p:sldLayoutId id="2147485326" r:id="rId3"/>
    <p:sldLayoutId id="2147485327" r:id="rId4"/>
    <p:sldLayoutId id="2147485328" r:id="rId5"/>
    <p:sldLayoutId id="2147485329" r:id="rId6"/>
    <p:sldLayoutId id="2147485330" r:id="rId7"/>
    <p:sldLayoutId id="2147485331" r:id="rId8"/>
    <p:sldLayoutId id="2147485332" r:id="rId9"/>
    <p:sldLayoutId id="2147485333" r:id="rId10"/>
    <p:sldLayoutId id="2147485334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3616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6830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0045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3259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268288" indent="-239713" algn="l" rtl="0" eaLnBrk="0" fontAlgn="base" hangingPunct="0">
        <a:spcBef>
          <a:spcPts val="775"/>
        </a:spcBef>
        <a:spcAft>
          <a:spcPct val="0"/>
        </a:spcAft>
        <a:buSzPct val="100000"/>
        <a:buFont typeface="Times New Roman" pitchFamily="18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549275" indent="-200025" algn="l" rtl="0" eaLnBrk="0" fontAlgn="base" hangingPunct="0">
        <a:spcBef>
          <a:spcPts val="638"/>
        </a:spcBef>
        <a:spcAft>
          <a:spcPct val="0"/>
        </a:spcAft>
        <a:buSzPct val="100000"/>
        <a:buFont typeface="Times New Roman" pitchFamily="18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830263" indent="-160338" algn="l" rtl="0" eaLnBrk="0" fontAlgn="base" hangingPunct="0">
        <a:spcBef>
          <a:spcPts val="563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152525" indent="-160338" algn="l" rtl="0" eaLnBrk="0" fontAlgn="base" hangingPunct="0">
        <a:spcBef>
          <a:spcPts val="488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1473200" indent="-160338" algn="l" rtl="0" eaLnBrk="0" fontAlgn="base" hangingPunct="0">
        <a:spcBef>
          <a:spcPts val="488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1795828" indent="-160721" algn="l" rtl="0" fontAlgn="base">
        <a:spcBef>
          <a:spcPts val="492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117269" indent="-160721" algn="l" rtl="0" fontAlgn="base">
        <a:spcBef>
          <a:spcPts val="492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438710" indent="-160721" algn="l" rtl="0" fontAlgn="base">
        <a:spcBef>
          <a:spcPts val="492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760151" indent="-160721" algn="l" rtl="0" fontAlgn="base">
        <a:spcBef>
          <a:spcPts val="492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>
                <a:sym typeface="Gill Sans" charset="0"/>
              </a:rPr>
              <a:t>Clique para editar os estilos do texto mestre</a:t>
            </a:r>
          </a:p>
          <a:p>
            <a:pPr lvl="1"/>
            <a:r>
              <a:rPr lang="pt-BR" smtClean="0">
                <a:sym typeface="Gill Sans" charset="0"/>
              </a:rPr>
              <a:t>Segundo nível</a:t>
            </a:r>
          </a:p>
          <a:p>
            <a:pPr lvl="2"/>
            <a:r>
              <a:rPr lang="pt-BR" smtClean="0">
                <a:sym typeface="Gill Sans" charset="0"/>
              </a:rPr>
              <a:t>Terceiro nível</a:t>
            </a:r>
          </a:p>
          <a:p>
            <a:pPr lvl="3"/>
            <a:r>
              <a:rPr lang="pt-BR" smtClean="0">
                <a:sym typeface="Gill Sans" charset="0"/>
              </a:rPr>
              <a:t>Quarto nível</a:t>
            </a:r>
          </a:p>
          <a:p>
            <a:pPr lvl="4"/>
            <a:r>
              <a:rPr lang="pt-BR" smtClean="0">
                <a:sym typeface="Gill Sans" charset="0"/>
              </a:rPr>
              <a:t>Quinto nível</a:t>
            </a:r>
            <a:endParaRPr lang="en-US" smtClean="0">
              <a:sym typeface="Gill Sans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>
                <a:sym typeface="Gill Sans" charset="0"/>
              </a:rPr>
              <a:t>Clique para editar o estilo do título mestre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6" r:id="rId1"/>
    <p:sldLayoutId id="2147485347" r:id="rId2"/>
    <p:sldLayoutId id="2147485348" r:id="rId3"/>
    <p:sldLayoutId id="2147485349" r:id="rId4"/>
    <p:sldLayoutId id="2147485350" r:id="rId5"/>
    <p:sldLayoutId id="2147485351" r:id="rId6"/>
    <p:sldLayoutId id="2147485352" r:id="rId7"/>
    <p:sldLayoutId id="2147485353" r:id="rId8"/>
    <p:sldLayoutId id="2147485354" r:id="rId9"/>
    <p:sldLayoutId id="2147485355" r:id="rId10"/>
    <p:sldLayoutId id="21474853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2B20F24-0AA1-4EA6-B76C-A1478B9EF48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graphicFrame>
        <p:nvGraphicFramePr>
          <p:cNvPr id="1031" name="Object 7"/>
          <p:cNvGraphicFramePr>
            <a:graphicFrameLocks/>
          </p:cNvGraphicFramePr>
          <p:nvPr/>
        </p:nvGraphicFramePr>
        <p:xfrm>
          <a:off x="133350" y="114300"/>
          <a:ext cx="1619250" cy="647700"/>
        </p:xfrm>
        <a:graphic>
          <a:graphicData uri="http://schemas.openxmlformats.org/presentationml/2006/ole">
            <p:oleObj spid="_x0000_s262146" name="Figura" r:id="rId15" imgW="1353312" imgH="566928" progId="Word.Picture.8">
              <p:embed/>
            </p:oleObj>
          </a:graphicData>
        </a:graphic>
      </p:graphicFrame>
      <p:pic>
        <p:nvPicPr>
          <p:cNvPr id="1032" name="Picture 8" descr="C:\Users\claudiov\Desktop\Logomarca Governo Federal.jp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7600" y="76200"/>
            <a:ext cx="1619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30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fld id="{A8854BDA-CD20-47E8-BEC9-B8E36179618F}" type="slidenum">
              <a:rPr lang="pt-BR" b="1">
                <a:solidFill>
                  <a:srgbClr val="000000">
                    <a:tint val="75000"/>
                  </a:srgbClr>
                </a:solidFill>
                <a:cs typeface="+mn-cs"/>
              </a:rPr>
              <a:pPr>
                <a:spcBef>
                  <a:spcPct val="50000"/>
                </a:spcBef>
                <a:buFontTx/>
                <a:buChar char="•"/>
                <a:defRPr/>
              </a:pPr>
              <a:t>‹#›</a:t>
            </a:fld>
            <a:endParaRPr lang="pt-BR" b="1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pic>
        <p:nvPicPr>
          <p:cNvPr id="1033" name="Picture 8" descr="D:\_raPhAeL_riZzo\graficos\slides\200703_slide_cnpq\v02\presentation_cnpq_capa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 userDrawn="1"/>
        </p:nvSpPr>
        <p:spPr bwMode="auto">
          <a:xfrm>
            <a:off x="37766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52400" y="381000"/>
          <a:ext cx="2514600" cy="1038225"/>
        </p:xfrm>
        <a:graphic>
          <a:graphicData uri="http://schemas.openxmlformats.org/presentationml/2006/ole">
            <p:oleObj spid="_x0000_s430082" r:id="rId15" imgW="1591056" imgH="672084" progId="Word.Picture.8">
              <p:embed/>
            </p:oleObj>
          </a:graphicData>
        </a:graphic>
      </p:graphicFrame>
      <p:sp>
        <p:nvSpPr>
          <p:cNvPr id="8202" name="Rectangle 10"/>
          <p:cNvSpPr>
            <a:spLocks noChangeArrowheads="1"/>
          </p:cNvSpPr>
          <p:nvPr userDrawn="1"/>
        </p:nvSpPr>
        <p:spPr bwMode="auto">
          <a:xfrm>
            <a:off x="3133725" y="322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pt-BR" sz="2000" b="1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791200" y="6096000"/>
          <a:ext cx="2952750" cy="469900"/>
        </p:xfrm>
        <a:graphic>
          <a:graphicData uri="http://schemas.openxmlformats.org/presentationml/2006/ole">
            <p:oleObj spid="_x0000_s430083" r:id="rId16" imgW="2619756" imgH="365760" progId="Word.Picture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  <p:sldLayoutId id="2147485434" r:id="rId2"/>
    <p:sldLayoutId id="2147485435" r:id="rId3"/>
    <p:sldLayoutId id="2147485436" r:id="rId4"/>
    <p:sldLayoutId id="2147485437" r:id="rId5"/>
    <p:sldLayoutId id="2147485438" r:id="rId6"/>
    <p:sldLayoutId id="2147485439" r:id="rId7"/>
    <p:sldLayoutId id="2147485440" r:id="rId8"/>
    <p:sldLayoutId id="2147485441" r:id="rId9"/>
    <p:sldLayoutId id="2147485442" r:id="rId10"/>
    <p:sldLayoutId id="214748544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Microsoft_Office_Excel_97-2003_Worksheet2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2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7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openxmlformats.org/officeDocument/2006/relationships/oleObject" Target="../embeddings/oleObject77.bin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79.bin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jpeg"/><Relationship Id="rId11" Type="http://schemas.openxmlformats.org/officeDocument/2006/relationships/image" Target="../media/image34.png"/><Relationship Id="rId5" Type="http://schemas.openxmlformats.org/officeDocument/2006/relationships/image" Target="../media/image24.jpe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80.bin"/><Relationship Id="rId9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82.bin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jpeg"/><Relationship Id="rId11" Type="http://schemas.openxmlformats.org/officeDocument/2006/relationships/image" Target="../media/image40.jpeg"/><Relationship Id="rId5" Type="http://schemas.openxmlformats.org/officeDocument/2006/relationships/image" Target="../media/image24.jpeg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84.bin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86.bin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8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10" Type="http://schemas.openxmlformats.org/officeDocument/2006/relationships/image" Target="../media/image48.jpeg"/><Relationship Id="rId4" Type="http://schemas.openxmlformats.org/officeDocument/2006/relationships/oleObject" Target="../embeddings/oleObject90.bin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4.jpeg"/><Relationship Id="rId5" Type="http://schemas.openxmlformats.org/officeDocument/2006/relationships/oleObject" Target="../embeddings/oleObject93.bin"/><Relationship Id="rId4" Type="http://schemas.openxmlformats.org/officeDocument/2006/relationships/oleObject" Target="../embeddings/oleObject9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Microsoft_Office_Excel_97-2003_Worksheet3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Microsoft_Office_Excel_97-2003_Worksheet4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9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9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9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0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0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0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0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0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Microsoft_Office_Excel_97-2003_Worksheet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3.jpeg"/><Relationship Id="rId4" Type="http://schemas.openxmlformats.org/officeDocument/2006/relationships/oleObject" Target="../embeddings/oleObject7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\\SRV5\acs\ACS\glacombe\2011\Apresentações\ab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tângulo 1"/>
          <p:cNvSpPr>
            <a:spLocks noChangeArrowheads="1"/>
          </p:cNvSpPr>
          <p:nvPr/>
        </p:nvSpPr>
        <p:spPr bwMode="auto">
          <a:xfrm>
            <a:off x="4860033" y="4797152"/>
            <a:ext cx="37585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2400" dirty="0" smtClean="0">
                <a:solidFill>
                  <a:srgbClr val="003399"/>
                </a:solidFill>
                <a:latin typeface="Cambria" pitchFamily="18" charset="0"/>
                <a:ea typeface="ＭＳ Ｐゴシック" pitchFamily="34" charset="-128"/>
              </a:rPr>
              <a:t>Paulo S. L. Beirão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dirty="0" smtClean="0">
                <a:solidFill>
                  <a:srgbClr val="003399"/>
                </a:solidFill>
                <a:latin typeface="Cambria" pitchFamily="18" charset="0"/>
                <a:ea typeface="ＭＳ Ｐゴシック" pitchFamily="34" charset="-128"/>
              </a:rPr>
              <a:t>Diretor de Ciências da Vida</a:t>
            </a:r>
            <a:endParaRPr lang="pt-BR" sz="2400" dirty="0">
              <a:solidFill>
                <a:srgbClr val="003399"/>
              </a:solidFill>
              <a:latin typeface="Cambria" pitchFamily="18" charset="0"/>
              <a:ea typeface="ＭＳ Ｐゴシック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sz="2400" dirty="0" smtClean="0">
                <a:solidFill>
                  <a:srgbClr val="003399"/>
                </a:solidFill>
                <a:latin typeface="Cambria" pitchFamily="18" charset="0"/>
                <a:ea typeface="ＭＳ Ｐゴシック" pitchFamily="34" charset="-128"/>
              </a:rPr>
              <a:t>CNPq</a:t>
            </a:r>
            <a:endParaRPr lang="pt-BR" sz="2400" b="0" dirty="0">
              <a:solidFill>
                <a:srgbClr val="003399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755576" y="144016"/>
            <a:ext cx="777240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4800" dirty="0" smtClean="0">
                <a:solidFill>
                  <a:srgbClr val="003399"/>
                </a:solidFill>
                <a:latin typeface="Cambria" pitchFamily="18" charset="0"/>
                <a:ea typeface="ＭＳ Ｐゴシック" pitchFamily="34" charset="-128"/>
              </a:rPr>
              <a:t>Mobilidade Acadêmica para </a:t>
            </a:r>
            <a:r>
              <a:rPr lang="pt-BR" sz="4800" dirty="0" smtClean="0">
                <a:solidFill>
                  <a:srgbClr val="003399"/>
                </a:solidFill>
                <a:latin typeface="Cambria" pitchFamily="18" charset="0"/>
                <a:ea typeface="ＭＳ Ｐゴシック" pitchFamily="34" charset="-128"/>
              </a:rPr>
              <a:t>o Desenvolvimento Nacional</a:t>
            </a:r>
            <a:endParaRPr lang="pt-BR" sz="4800" dirty="0">
              <a:solidFill>
                <a:srgbClr val="003399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pic>
        <p:nvPicPr>
          <p:cNvPr id="7" name="Imagem 6" descr="Nova_M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954410"/>
            <a:ext cx="3442286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683295" y="6351289"/>
            <a:ext cx="13684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pt-BR" sz="1000" dirty="0">
                <a:solidFill>
                  <a:schemeClr val="tx1"/>
                </a:solidFill>
              </a:rPr>
              <a:t>e Inovação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2" descr="Universidades_Federais_campi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539750"/>
            <a:ext cx="66071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2" name="Rectangle 22"/>
          <p:cNvSpPr>
            <a:spLocks noChangeArrowheads="1"/>
          </p:cNvSpPr>
          <p:nvPr/>
        </p:nvSpPr>
        <p:spPr bwMode="auto">
          <a:xfrm>
            <a:off x="133350" y="4000500"/>
            <a:ext cx="3571875" cy="24955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t-BR" sz="1600" b="1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3995738" y="260350"/>
            <a:ext cx="5148262" cy="369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Descentralização das universidades federais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925" y="4784725"/>
            <a:ext cx="3444875" cy="1812925"/>
            <a:chOff x="180" y="2515"/>
            <a:chExt cx="2170" cy="1142"/>
          </a:xfrm>
        </p:grpSpPr>
        <p:sp>
          <p:nvSpPr>
            <p:cNvPr id="87047" name="CaixaDeTexto 7"/>
            <p:cNvSpPr txBox="1">
              <a:spLocks noChangeArrowheads="1"/>
            </p:cNvSpPr>
            <p:nvPr/>
          </p:nvSpPr>
          <p:spPr bwMode="auto">
            <a:xfrm>
              <a:off x="180" y="2515"/>
              <a:ext cx="21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800" b="1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Universidades federais </a:t>
              </a:r>
            </a:p>
            <a:p>
              <a:pPr algn="ctr"/>
              <a:r>
                <a:rPr lang="pt-BR" sz="1800" b="1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 em 2009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31" y="2863"/>
              <a:ext cx="1757" cy="654"/>
              <a:chOff x="431" y="2863"/>
              <a:chExt cx="1757" cy="654"/>
            </a:xfrm>
          </p:grpSpPr>
          <p:sp>
            <p:nvSpPr>
              <p:cNvPr id="87050" name="CaixaDeTexto 10"/>
              <p:cNvSpPr txBox="1">
                <a:spLocks noChangeArrowheads="1"/>
              </p:cNvSpPr>
              <p:nvPr/>
            </p:nvSpPr>
            <p:spPr bwMode="auto">
              <a:xfrm>
                <a:off x="431" y="2863"/>
                <a:ext cx="1757" cy="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+mn-cs"/>
                  </a:rPr>
                  <a:t>Sedes   = 59</a:t>
                </a:r>
              </a:p>
              <a:p>
                <a:r>
                  <a:rPr lang="pt-BR" sz="18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+mn-cs"/>
                  </a:rPr>
                  <a:t>Outros campi   = 171</a:t>
                </a:r>
              </a:p>
              <a:p>
                <a:r>
                  <a:rPr lang="pt-BR" sz="800" b="1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+mn-cs"/>
                  </a:rPr>
                  <a:t>      </a:t>
                </a:r>
              </a:p>
              <a:p>
                <a:r>
                  <a:rPr lang="pt-BR" sz="1800" b="1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+mn-cs"/>
                  </a:rPr>
                  <a:t>Total = 230</a:t>
                </a:r>
              </a:p>
            </p:txBody>
          </p:sp>
          <p:sp>
            <p:nvSpPr>
              <p:cNvPr id="122883" name="Freeform 148"/>
              <p:cNvSpPr>
                <a:spLocks noChangeAspect="1"/>
              </p:cNvSpPr>
              <p:nvPr/>
            </p:nvSpPr>
            <p:spPr bwMode="auto">
              <a:xfrm>
                <a:off x="1378" y="3147"/>
                <a:ext cx="45" cy="45"/>
              </a:xfrm>
              <a:custGeom>
                <a:avLst/>
                <a:gdLst>
                  <a:gd name="T0" fmla="*/ 0 w 23"/>
                  <a:gd name="T1" fmla="*/ 115984474 h 22"/>
                  <a:gd name="T2" fmla="*/ 9647236 w 23"/>
                  <a:gd name="T3" fmla="*/ 73807409 h 22"/>
                  <a:gd name="T4" fmla="*/ 19294472 w 23"/>
                  <a:gd name="T5" fmla="*/ 52720500 h 22"/>
                  <a:gd name="T6" fmla="*/ 48236176 w 23"/>
                  <a:gd name="T7" fmla="*/ 21086903 h 22"/>
                  <a:gd name="T8" fmla="*/ 77177887 w 23"/>
                  <a:gd name="T9" fmla="*/ 0 h 22"/>
                  <a:gd name="T10" fmla="*/ 144708541 w 23"/>
                  <a:gd name="T11" fmla="*/ 0 h 22"/>
                  <a:gd name="T12" fmla="*/ 173650239 w 23"/>
                  <a:gd name="T13" fmla="*/ 21086903 h 22"/>
                  <a:gd name="T14" fmla="*/ 202591937 w 23"/>
                  <a:gd name="T15" fmla="*/ 52720500 h 22"/>
                  <a:gd name="T16" fmla="*/ 212239219 w 23"/>
                  <a:gd name="T17" fmla="*/ 73807409 h 22"/>
                  <a:gd name="T18" fmla="*/ 221886451 w 23"/>
                  <a:gd name="T19" fmla="*/ 115984474 h 22"/>
                  <a:gd name="T20" fmla="*/ 212239219 w 23"/>
                  <a:gd name="T21" fmla="*/ 158158267 h 22"/>
                  <a:gd name="T22" fmla="*/ 202591937 w 23"/>
                  <a:gd name="T23" fmla="*/ 179245163 h 22"/>
                  <a:gd name="T24" fmla="*/ 173650239 w 23"/>
                  <a:gd name="T25" fmla="*/ 210878754 h 22"/>
                  <a:gd name="T26" fmla="*/ 144708541 w 23"/>
                  <a:gd name="T27" fmla="*/ 231965701 h 22"/>
                  <a:gd name="T28" fmla="*/ 77177887 w 23"/>
                  <a:gd name="T29" fmla="*/ 231965701 h 22"/>
                  <a:gd name="T30" fmla="*/ 48236176 w 23"/>
                  <a:gd name="T31" fmla="*/ 210878754 h 22"/>
                  <a:gd name="T32" fmla="*/ 19294472 w 23"/>
                  <a:gd name="T33" fmla="*/ 179245163 h 22"/>
                  <a:gd name="T34" fmla="*/ 9647236 w 23"/>
                  <a:gd name="T35" fmla="*/ 158158267 h 22"/>
                  <a:gd name="T36" fmla="*/ 0 w 23"/>
                  <a:gd name="T37" fmla="*/ 11598447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"/>
                  <a:gd name="T58" fmla="*/ 0 h 22"/>
                  <a:gd name="T59" fmla="*/ 23 w 2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" h="22">
                    <a:moveTo>
                      <a:pt x="0" y="11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8" y="2"/>
                    </a:lnTo>
                    <a:lnTo>
                      <a:pt x="21" y="5"/>
                    </a:lnTo>
                    <a:lnTo>
                      <a:pt x="22" y="7"/>
                    </a:lnTo>
                    <a:lnTo>
                      <a:pt x="23" y="11"/>
                    </a:lnTo>
                    <a:lnTo>
                      <a:pt x="22" y="15"/>
                    </a:lnTo>
                    <a:lnTo>
                      <a:pt x="21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8" y="22"/>
                    </a:lnTo>
                    <a:lnTo>
                      <a:pt x="5" y="20"/>
                    </a:lnTo>
                    <a:lnTo>
                      <a:pt x="2" y="17"/>
                    </a:lnTo>
                    <a:lnTo>
                      <a:pt x="1" y="1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2895" name="Freeform 311"/>
              <p:cNvSpPr>
                <a:spLocks noChangeAspect="1"/>
              </p:cNvSpPr>
              <p:nvPr/>
            </p:nvSpPr>
            <p:spPr bwMode="auto">
              <a:xfrm>
                <a:off x="930" y="2973"/>
                <a:ext cx="45" cy="46"/>
              </a:xfrm>
              <a:custGeom>
                <a:avLst/>
                <a:gdLst>
                  <a:gd name="T0" fmla="*/ 0 w 22"/>
                  <a:gd name="T1" fmla="*/ 100806241 h 23"/>
                  <a:gd name="T2" fmla="*/ 10543599 w 22"/>
                  <a:gd name="T3" fmla="*/ 40322499 h 23"/>
                  <a:gd name="T4" fmla="*/ 42177643 w 22"/>
                  <a:gd name="T5" fmla="*/ 20161250 h 23"/>
                  <a:gd name="T6" fmla="*/ 73808442 w 22"/>
                  <a:gd name="T7" fmla="*/ 10080625 h 23"/>
                  <a:gd name="T8" fmla="*/ 115986098 w 22"/>
                  <a:gd name="T9" fmla="*/ 0 h 23"/>
                  <a:gd name="T10" fmla="*/ 158163728 w 22"/>
                  <a:gd name="T11" fmla="*/ 10080625 h 23"/>
                  <a:gd name="T12" fmla="*/ 189794515 w 22"/>
                  <a:gd name="T13" fmla="*/ 20161250 h 23"/>
                  <a:gd name="T14" fmla="*/ 221428600 w 22"/>
                  <a:gd name="T15" fmla="*/ 40322499 h 23"/>
                  <a:gd name="T16" fmla="*/ 231972196 w 22"/>
                  <a:gd name="T17" fmla="*/ 100806241 h 23"/>
                  <a:gd name="T18" fmla="*/ 231972196 w 22"/>
                  <a:gd name="T19" fmla="*/ 141128753 h 23"/>
                  <a:gd name="T20" fmla="*/ 221428600 w 22"/>
                  <a:gd name="T21" fmla="*/ 171370618 h 23"/>
                  <a:gd name="T22" fmla="*/ 179250919 w 22"/>
                  <a:gd name="T23" fmla="*/ 211693154 h 23"/>
                  <a:gd name="T24" fmla="*/ 147620132 w 22"/>
                  <a:gd name="T25" fmla="*/ 231854397 h 23"/>
                  <a:gd name="T26" fmla="*/ 84352038 w 22"/>
                  <a:gd name="T27" fmla="*/ 231854397 h 23"/>
                  <a:gd name="T28" fmla="*/ 52721238 w 22"/>
                  <a:gd name="T29" fmla="*/ 211693154 h 23"/>
                  <a:gd name="T30" fmla="*/ 10543599 w 22"/>
                  <a:gd name="T31" fmla="*/ 171370618 h 23"/>
                  <a:gd name="T32" fmla="*/ 0 w 22"/>
                  <a:gd name="T33" fmla="*/ 141128753 h 23"/>
                  <a:gd name="T34" fmla="*/ 0 w 22"/>
                  <a:gd name="T35" fmla="*/ 100806241 h 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"/>
                  <a:gd name="T55" fmla="*/ 0 h 23"/>
                  <a:gd name="T56" fmla="*/ 22 w 22"/>
                  <a:gd name="T57" fmla="*/ 23 h 2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" h="23">
                    <a:moveTo>
                      <a:pt x="0" y="10"/>
                    </a:moveTo>
                    <a:lnTo>
                      <a:pt x="1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8" y="2"/>
                    </a:lnTo>
                    <a:lnTo>
                      <a:pt x="21" y="4"/>
                    </a:lnTo>
                    <a:lnTo>
                      <a:pt x="22" y="10"/>
                    </a:lnTo>
                    <a:lnTo>
                      <a:pt x="22" y="14"/>
                    </a:lnTo>
                    <a:lnTo>
                      <a:pt x="21" y="17"/>
                    </a:lnTo>
                    <a:lnTo>
                      <a:pt x="17" y="21"/>
                    </a:lnTo>
                    <a:lnTo>
                      <a:pt x="14" y="23"/>
                    </a:lnTo>
                    <a:lnTo>
                      <a:pt x="8" y="23"/>
                    </a:lnTo>
                    <a:lnTo>
                      <a:pt x="5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87049" name="Rectangle 15"/>
            <p:cNvSpPr>
              <a:spLocks noChangeArrowheads="1"/>
            </p:cNvSpPr>
            <p:nvPr/>
          </p:nvSpPr>
          <p:spPr bwMode="auto">
            <a:xfrm>
              <a:off x="340" y="2523"/>
              <a:ext cx="1815" cy="1134"/>
            </a:xfrm>
            <a:prstGeom prst="rect">
              <a:avLst/>
            </a:prstGeom>
            <a:noFill/>
            <a:ln w="952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1800" i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7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C16BA3-6D64-4402-BD77-5D6E13272733}" type="slidenum">
              <a:rPr lang="pt-BR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10</a:t>
            </a:fld>
            <a:endParaRPr lang="pt-BR" sz="1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 l="29247" t="13086" r="25096" b="10133"/>
          <a:stretch>
            <a:fillRect/>
          </a:stretch>
        </p:blipFill>
        <p:spPr bwMode="auto">
          <a:xfrm>
            <a:off x="971550" y="68263"/>
            <a:ext cx="7129463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ângulo 1"/>
          <p:cNvSpPr>
            <a:spLocks noChangeArrowheads="1"/>
          </p:cNvSpPr>
          <p:nvPr/>
        </p:nvSpPr>
        <p:spPr bwMode="auto">
          <a:xfrm>
            <a:off x="3203575" y="836613"/>
            <a:ext cx="51101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pt-BR" sz="3200" b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Diretório dos Grupos de Pesquisa no Brasil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39814" r="20089" b="38400"/>
          <a:stretch>
            <a:fillRect/>
          </a:stretch>
        </p:blipFill>
        <p:spPr bwMode="auto">
          <a:xfrm>
            <a:off x="357188" y="1989138"/>
            <a:ext cx="85010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4" cstate="print"/>
          <a:srcRect l="13272" t="37166" r="21928" b="39075"/>
          <a:stretch>
            <a:fillRect/>
          </a:stretch>
        </p:blipFill>
        <p:spPr bwMode="auto">
          <a:xfrm>
            <a:off x="369888" y="4005263"/>
            <a:ext cx="849788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899592" y="1052736"/>
          <a:ext cx="7786742" cy="3275149"/>
        </p:xfrm>
        <a:graphic>
          <a:graphicData uri="http://schemas.openxmlformats.org/drawingml/2006/table">
            <a:tbl>
              <a:tblPr/>
              <a:tblGrid>
                <a:gridCol w="1572922"/>
                <a:gridCol w="2740933"/>
                <a:gridCol w="1339320"/>
                <a:gridCol w="1043423"/>
                <a:gridCol w="1090144"/>
              </a:tblGrid>
              <a:tr h="206879"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latin typeface="Arial"/>
                        </a:rPr>
                        <a:t>Diretório dos Grupos de Pesquisa no Brasil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61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Distribuição dos grupos de pesquisa segundo a grande área do conhecimento predominante nas atividades do grupo, 2008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86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latin typeface="Arial"/>
                        </a:rPr>
                        <a:t>Grande área do conhecimento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latin typeface="Arial"/>
                        </a:rPr>
                        <a:t>Grupos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%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latin typeface="Arial"/>
                        </a:rPr>
                        <a:t>Humanidades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Humanas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4.219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18,5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da Vida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da Saúde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3.961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17,4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35,9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da Natureza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Engenharias e Ciência da Computação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3.027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49,2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Humanidades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Sociais Aplicadas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2.754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12,1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61,2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da Vida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Biológicas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2.696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73,1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latin typeface="Arial"/>
                        </a:rPr>
                        <a:t>Ciênci</a:t>
                      </a:r>
                      <a:r>
                        <a:rPr lang="pt-BR" sz="1400" b="0" i="0" u="none" strike="noStrike" dirty="0" smtClean="0">
                          <a:latin typeface="Arial"/>
                        </a:rPr>
                        <a:t> </a:t>
                      </a:r>
                      <a:r>
                        <a:rPr lang="pt-BR" sz="1400" b="0" i="0" u="none" strike="noStrike" dirty="0">
                          <a:latin typeface="Arial"/>
                        </a:rPr>
                        <a:t>Natureza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Exatas e da Terra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2.515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11,0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84,1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da Vida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Ciências Agrárias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2.177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9,5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93,6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Humanidades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latin typeface="Arial"/>
                        </a:rPr>
                        <a:t>Linguística, Letras e Artes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1.448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latin typeface="Arial"/>
                        </a:rPr>
                        <a:t>6,4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latin typeface="Arial"/>
                        </a:rPr>
                        <a:t>100,0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</a:tr>
              <a:tr h="23273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latin typeface="Arial"/>
                        </a:rPr>
                        <a:t>22.797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latin typeface="Arial"/>
                        </a:rPr>
                        <a:t>100,0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Chart 1"/>
          <p:cNvGraphicFramePr>
            <a:graphicFrameLocks/>
          </p:cNvGraphicFramePr>
          <p:nvPr/>
        </p:nvGraphicFramePr>
        <p:xfrm>
          <a:off x="1475656" y="4323402"/>
          <a:ext cx="3954776" cy="2534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3" cstate="print"/>
          <a:srcRect l="7175" t="13379" r="6351" b="35352"/>
          <a:stretch>
            <a:fillRect/>
          </a:stretch>
        </p:blipFill>
        <p:spPr bwMode="auto">
          <a:xfrm>
            <a:off x="1" y="260648"/>
            <a:ext cx="45005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4" cstate="print"/>
          <a:srcRect l="37646" t="14844" r="32706" b="10449"/>
          <a:stretch>
            <a:fillRect/>
          </a:stretch>
        </p:blipFill>
        <p:spPr bwMode="auto">
          <a:xfrm>
            <a:off x="4427538" y="213568"/>
            <a:ext cx="4608512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470739" y="772373"/>
            <a:ext cx="4673261" cy="280363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42915">
              <a:spcBef>
                <a:spcPct val="50000"/>
              </a:spcBef>
              <a:buFontTx/>
              <a:buChar char="•"/>
            </a:pPr>
            <a:endParaRPr lang="en-US" sz="1400" b="1" dirty="0" smtClean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8" name="Group 1048"/>
          <p:cNvGraphicFramePr>
            <a:graphicFrameLocks noGrp="1"/>
          </p:cNvGraphicFramePr>
          <p:nvPr/>
        </p:nvGraphicFramePr>
        <p:xfrm>
          <a:off x="762000" y="2349500"/>
          <a:ext cx="7391400" cy="3643315"/>
        </p:xfrm>
        <a:graphic>
          <a:graphicData uri="http://schemas.openxmlformats.org/drawingml/2006/table">
            <a:tbl>
              <a:tblPr/>
              <a:tblGrid>
                <a:gridCol w="5724525"/>
                <a:gridCol w="1666875"/>
              </a:tblGrid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de Currículos </a:t>
                      </a: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Lattes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2.284.128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de Currículos com pelo menos uma produção em CT&amp;A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1.461.344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de Currículos com pelo menos um artigo publicado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377.452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de Currículos com pedido de patente registrado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8.142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de Currículos com Mestrado ou Doutorado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432.275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  <p:sp>
        <p:nvSpPr>
          <p:cNvPr id="83990" name="Text Box 4"/>
          <p:cNvSpPr txBox="1">
            <a:spLocks noChangeArrowheads="1"/>
          </p:cNvSpPr>
          <p:nvPr/>
        </p:nvSpPr>
        <p:spPr bwMode="auto">
          <a:xfrm>
            <a:off x="395288" y="1165225"/>
            <a:ext cx="8248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6000" b="1">
                <a:solidFill>
                  <a:srgbClr val="7F7F7F"/>
                </a:solidFill>
                <a:latin typeface="Arial" pitchFamily="34" charset="0"/>
                <a:cs typeface="+mn-cs"/>
              </a:rPr>
              <a:t>Plataforma Lattes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ângulo 4"/>
          <p:cNvSpPr>
            <a:spLocks noChangeArrowheads="1"/>
          </p:cNvSpPr>
          <p:nvPr/>
        </p:nvSpPr>
        <p:spPr bwMode="auto">
          <a:xfrm>
            <a:off x="2879725" y="5805264"/>
            <a:ext cx="62642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 err="1"/>
              <a:t>Fonte</a:t>
            </a:r>
            <a:r>
              <a:rPr lang="en-US" sz="900" dirty="0"/>
              <a:t>: OECD </a:t>
            </a:r>
            <a:r>
              <a:rPr lang="en-US" sz="900" dirty="0" err="1"/>
              <a:t>Factbook</a:t>
            </a:r>
            <a:r>
              <a:rPr lang="en-US" sz="900" dirty="0"/>
              <a:t> 2010: Economic, Environmental and Social Statistics - ISBN 92-64-08356-1 - © OECD 2010</a:t>
            </a:r>
            <a:endParaRPr lang="pt-BR" sz="900" dirty="0"/>
          </a:p>
        </p:txBody>
      </p:sp>
      <p:graphicFrame>
        <p:nvGraphicFramePr>
          <p:cNvPr id="8" name="Chart 1"/>
          <p:cNvGraphicFramePr>
            <a:graphicFrameLocks/>
          </p:cNvGraphicFramePr>
          <p:nvPr/>
        </p:nvGraphicFramePr>
        <p:xfrm>
          <a:off x="0" y="2060848"/>
          <a:ext cx="9144000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e 4"/>
          <p:cNvSpPr/>
          <p:nvPr/>
        </p:nvSpPr>
        <p:spPr>
          <a:xfrm>
            <a:off x="1115616" y="4581128"/>
            <a:ext cx="431800" cy="141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1772816"/>
            <a:ext cx="9144000" cy="288925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1600" b="1" dirty="0">
                <a:solidFill>
                  <a:schemeClr val="bg1"/>
                </a:solidFill>
              </a:rPr>
              <a:t>Patentes (Patentes </a:t>
            </a:r>
            <a:r>
              <a:rPr lang="pt-BR" sz="1600" b="1" dirty="0" err="1">
                <a:solidFill>
                  <a:schemeClr val="bg1"/>
                </a:solidFill>
              </a:rPr>
              <a:t>triádicas</a:t>
            </a:r>
            <a:r>
              <a:rPr lang="pt-BR" sz="1600" b="1" dirty="0">
                <a:solidFill>
                  <a:schemeClr val="bg1"/>
                </a:solidFill>
              </a:rPr>
              <a:t>)            </a:t>
            </a:r>
            <a:r>
              <a:rPr lang="pt-BR" sz="1100" b="1" dirty="0">
                <a:solidFill>
                  <a:schemeClr val="bg1"/>
                </a:solidFill>
              </a:rPr>
              <a:t>Número por milhão de habitantes (2007)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499992" y="2259297"/>
          <a:ext cx="2592288" cy="3833999"/>
        </p:xfrm>
        <a:graphic>
          <a:graphicData uri="http://schemas.openxmlformats.org/drawingml/2006/table">
            <a:tbl>
              <a:tblPr/>
              <a:tblGrid>
                <a:gridCol w="1128616"/>
                <a:gridCol w="1463672"/>
              </a:tblGrid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Suíça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Suécia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Singapura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Hong</a:t>
                      </a:r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 Kong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Finlandia</a:t>
                      </a:r>
                      <a:endParaRPr lang="pt-BR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EUA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Canada</a:t>
                      </a:r>
                      <a:endParaRPr lang="pt-BR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Holanda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Reino Unido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China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Brasil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Rússia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251520" y="980728"/>
            <a:ext cx="3095625" cy="1081087"/>
          </a:xfrm>
          <a:prstGeom prst="roundRect">
            <a:avLst/>
          </a:prstGeom>
          <a:solidFill>
            <a:srgbClr val="FFE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pt-BR" sz="1800" b="1" dirty="0">
                <a:solidFill>
                  <a:schemeClr val="tx1"/>
                </a:solidFill>
              </a:rPr>
              <a:t>Produção Científica</a:t>
            </a:r>
          </a:p>
          <a:p>
            <a:pPr algn="ctr">
              <a:defRPr/>
            </a:pPr>
            <a:r>
              <a:rPr lang="pt-BR" sz="1800" dirty="0">
                <a:solidFill>
                  <a:schemeClr val="tx1"/>
                </a:solidFill>
              </a:rPr>
              <a:t>Países com maior participação percentual em relação ao tota</a:t>
            </a:r>
            <a:r>
              <a:rPr lang="pt-BR" sz="16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356571" y="1052736"/>
            <a:ext cx="2879725" cy="1008062"/>
          </a:xfrm>
          <a:prstGeom prst="roundRect">
            <a:avLst/>
          </a:prstGeom>
          <a:solidFill>
            <a:srgbClr val="FFE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pt-BR" sz="1800" b="1" dirty="0">
                <a:solidFill>
                  <a:schemeClr val="tx1"/>
                </a:solidFill>
              </a:rPr>
              <a:t>Inovação</a:t>
            </a:r>
          </a:p>
          <a:p>
            <a:pPr algn="ctr">
              <a:defRPr/>
            </a:pPr>
            <a:r>
              <a:rPr lang="pt-BR" sz="1800" dirty="0">
                <a:solidFill>
                  <a:schemeClr val="tx1"/>
                </a:solidFill>
              </a:rPr>
              <a:t>Ranking Global de Inovação</a:t>
            </a:r>
          </a:p>
        </p:txBody>
      </p:sp>
      <p:sp>
        <p:nvSpPr>
          <p:cNvPr id="24622" name="CaixaDeTexto 7"/>
          <p:cNvSpPr txBox="1">
            <a:spLocks noChangeArrowheads="1"/>
          </p:cNvSpPr>
          <p:nvPr/>
        </p:nvSpPr>
        <p:spPr bwMode="auto">
          <a:xfrm>
            <a:off x="1116014" y="6611938"/>
            <a:ext cx="2663825" cy="24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pt-BR" sz="1000" dirty="0"/>
              <a:t>Fonte: </a:t>
            </a:r>
            <a:r>
              <a:rPr lang="pt-BR" sz="1000" dirty="0" err="1"/>
              <a:t>Institute</a:t>
            </a:r>
            <a:r>
              <a:rPr lang="pt-BR" sz="1000" dirty="0"/>
              <a:t> for </a:t>
            </a:r>
            <a:r>
              <a:rPr lang="pt-BR" sz="1000" dirty="0" err="1"/>
              <a:t>Scientific</a:t>
            </a:r>
            <a:r>
              <a:rPr lang="pt-BR" sz="1000" dirty="0"/>
              <a:t> </a:t>
            </a:r>
            <a:r>
              <a:rPr lang="pt-BR" sz="1000" dirty="0" err="1"/>
              <a:t>Information</a:t>
            </a:r>
            <a:endParaRPr lang="pt-BR" sz="1000" dirty="0"/>
          </a:p>
        </p:txBody>
      </p:sp>
      <p:sp>
        <p:nvSpPr>
          <p:cNvPr id="24623" name="CaixaDeTexto 8"/>
          <p:cNvSpPr txBox="1">
            <a:spLocks noChangeArrowheads="1"/>
          </p:cNvSpPr>
          <p:nvPr/>
        </p:nvSpPr>
        <p:spPr bwMode="auto">
          <a:xfrm>
            <a:off x="5003801" y="6165851"/>
            <a:ext cx="2520950" cy="24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pt-BR" sz="1000" dirty="0"/>
              <a:t>Fonte:</a:t>
            </a:r>
            <a:r>
              <a:rPr lang="pt-BR" sz="1000" dirty="0" err="1"/>
              <a:t>The</a:t>
            </a:r>
            <a:r>
              <a:rPr lang="pt-BR" sz="1000" dirty="0"/>
              <a:t> Global </a:t>
            </a:r>
            <a:r>
              <a:rPr lang="pt-BR" sz="1000" dirty="0" err="1"/>
              <a:t>Innovationindex</a:t>
            </a:r>
            <a:r>
              <a:rPr lang="pt-BR" sz="1000" dirty="0"/>
              <a:t> 2011</a:t>
            </a:r>
          </a:p>
        </p:txBody>
      </p:sp>
      <p:sp>
        <p:nvSpPr>
          <p:cNvPr id="24624" name="Rectangle 5"/>
          <p:cNvSpPr>
            <a:spLocks noChangeArrowheads="1"/>
          </p:cNvSpPr>
          <p:nvPr/>
        </p:nvSpPr>
        <p:spPr bwMode="auto">
          <a:xfrm>
            <a:off x="0" y="-27384"/>
            <a:ext cx="9144000" cy="1052513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Rankings</a:t>
            </a:r>
          </a:p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of production of Science and Innovation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67544" y="2204864"/>
          <a:ext cx="2736304" cy="4067430"/>
        </p:xfrm>
        <a:graphic>
          <a:graphicData uri="http://schemas.openxmlformats.org/drawingml/2006/table">
            <a:tbl>
              <a:tblPr/>
              <a:tblGrid>
                <a:gridCol w="864096"/>
                <a:gridCol w="1872208"/>
              </a:tblGrid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EUA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CHINA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Reino Unido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Alemanha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Japão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França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Canadá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Itália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Espanha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Índia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Coreia</a:t>
                      </a:r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 do Sul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Austrália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Brasil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Holanda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Rússia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2584" y="1303338"/>
            <a:ext cx="8443912" cy="5365750"/>
            <a:chOff x="89" y="861"/>
            <a:chExt cx="5319" cy="3380"/>
          </a:xfrm>
        </p:grpSpPr>
        <p:graphicFrame>
          <p:nvGraphicFramePr>
            <p:cNvPr id="6146" name="Object 3"/>
            <p:cNvGraphicFramePr>
              <a:graphicFrameLocks noChangeAspect="1"/>
            </p:cNvGraphicFramePr>
            <p:nvPr/>
          </p:nvGraphicFramePr>
          <p:xfrm>
            <a:off x="89" y="861"/>
            <a:ext cx="5319" cy="3380"/>
          </p:xfrm>
          <a:graphic>
            <a:graphicData uri="http://schemas.openxmlformats.org/presentationml/2006/ole">
              <p:oleObj spid="_x0000_s706562" name="Gráfico" r:id="rId4" imgW="8153400" imgH="5181600" progId="Excel.Sheet.8">
                <p:embed/>
              </p:oleObj>
            </a:graphicData>
          </a:graphic>
        </p:graphicFrame>
        <p:sp>
          <p:nvSpPr>
            <p:cNvPr id="6163" name="AutoShape 4"/>
            <p:cNvSpPr>
              <a:spLocks noChangeArrowheads="1"/>
            </p:cNvSpPr>
            <p:nvPr/>
          </p:nvSpPr>
          <p:spPr bwMode="auto">
            <a:xfrm>
              <a:off x="193" y="1515"/>
              <a:ext cx="227" cy="82"/>
            </a:xfrm>
            <a:prstGeom prst="rightArrow">
              <a:avLst>
                <a:gd name="adj1" fmla="val 50000"/>
                <a:gd name="adj2" fmla="val 69207"/>
              </a:avLst>
            </a:prstGeom>
            <a:solidFill>
              <a:schemeClr val="accent2"/>
            </a:solidFill>
            <a:ln w="3175">
              <a:solidFill>
                <a:srgbClr val="00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927462" y="6148388"/>
            <a:ext cx="1940703" cy="3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pt-BR" sz="1400" b="1" i="1" dirty="0">
                <a:solidFill>
                  <a:srgbClr val="003399"/>
                </a:solidFill>
                <a:latin typeface="Verdana" pitchFamily="34" charset="0"/>
              </a:rPr>
              <a:t>% pesquisadores</a:t>
            </a:r>
          </a:p>
        </p:txBody>
      </p:sp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504825" y="-27384"/>
            <a:ext cx="8459788" cy="585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ctr"/>
            <a:r>
              <a:rPr lang="pt-BR" sz="2000" b="1" i="1" dirty="0" smtClean="0">
                <a:solidFill>
                  <a:srgbClr val="003399"/>
                </a:solidFill>
                <a:latin typeface="Tahoma" pitchFamily="34" charset="0"/>
              </a:rPr>
              <a:t>Nossos cientistas estão predominantemente nas universidades</a:t>
            </a:r>
            <a:r>
              <a:rPr lang="pt-BR" b="1" i="1" dirty="0" smtClean="0">
                <a:solidFill>
                  <a:srgbClr val="003399"/>
                </a:solidFill>
                <a:latin typeface="Tahoma" pitchFamily="34" charset="0"/>
              </a:rPr>
              <a:t> </a:t>
            </a:r>
            <a:endParaRPr lang="pt-BR" sz="3600" b="1" i="1" dirty="0">
              <a:solidFill>
                <a:srgbClr val="003399"/>
              </a:solidFill>
              <a:latin typeface="Tahoma" pitchFamily="34" charset="0"/>
            </a:endParaRPr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0" y="476672"/>
            <a:ext cx="9144000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ctr"/>
            <a:r>
              <a:rPr lang="pt-BR" sz="2800" i="1" dirty="0" smtClean="0">
                <a:solidFill>
                  <a:srgbClr val="003399"/>
                </a:solidFill>
                <a:latin typeface="Verdana" pitchFamily="34" charset="0"/>
              </a:rPr>
              <a:t>Distribuição de pesquisadores por setor no mundo, </a:t>
            </a:r>
            <a:r>
              <a:rPr lang="pt-BR" sz="2800" i="1" dirty="0">
                <a:solidFill>
                  <a:srgbClr val="003399"/>
                </a:solidFill>
                <a:latin typeface="Verdana" pitchFamily="34" charset="0"/>
              </a:rPr>
              <a:t>2005</a:t>
            </a:r>
            <a:endParaRPr lang="pt-BR" sz="2800" dirty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76616" y="6551613"/>
            <a:ext cx="6284081" cy="24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pt-BR" sz="1000" b="1" dirty="0">
                <a:solidFill>
                  <a:srgbClr val="003399"/>
                </a:solidFill>
                <a:latin typeface="Verdana" pitchFamily="34" charset="0"/>
              </a:rPr>
              <a:t>Fonte</a:t>
            </a:r>
            <a:r>
              <a:rPr lang="en-US" sz="1000" b="1" dirty="0">
                <a:solidFill>
                  <a:srgbClr val="003399"/>
                </a:solidFill>
                <a:latin typeface="Verdana" pitchFamily="34" charset="0"/>
              </a:rPr>
              <a:t>: Main Science and Technology Indicators - OECD - 2007/1 e </a:t>
            </a:r>
            <a:r>
              <a:rPr lang="pt-BR" sz="1000" b="1" dirty="0">
                <a:solidFill>
                  <a:srgbClr val="003399"/>
                </a:solidFill>
                <a:latin typeface="Verdana" pitchFamily="34" charset="0"/>
              </a:rPr>
              <a:t>para o Brasil</a:t>
            </a:r>
            <a:r>
              <a:rPr lang="en-US" sz="1000" b="1" dirty="0">
                <a:solidFill>
                  <a:srgbClr val="003399"/>
                </a:solidFill>
                <a:latin typeface="Verdana" pitchFamily="34" charset="0"/>
              </a:rPr>
              <a:t>, MCT</a:t>
            </a:r>
            <a:endParaRPr lang="pt-BR" sz="1000" b="1" dirty="0">
              <a:solidFill>
                <a:srgbClr val="003399"/>
              </a:solidFill>
              <a:latin typeface="Verdana" pitchFamily="34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92089" y="6248394"/>
            <a:ext cx="5407025" cy="295276"/>
            <a:chOff x="1655" y="3850"/>
            <a:chExt cx="3406" cy="186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965" y="3850"/>
              <a:ext cx="1096" cy="174"/>
              <a:chOff x="431" y="3850"/>
              <a:chExt cx="1096" cy="174"/>
            </a:xfrm>
          </p:grpSpPr>
          <p:sp>
            <p:nvSpPr>
              <p:cNvPr id="6161" name="Rectangle 17"/>
              <p:cNvSpPr>
                <a:spLocks noChangeArrowheads="1"/>
              </p:cNvSpPr>
              <p:nvPr/>
            </p:nvSpPr>
            <p:spPr bwMode="auto">
              <a:xfrm>
                <a:off x="431" y="3876"/>
                <a:ext cx="136" cy="13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2" name="Text Box 18"/>
              <p:cNvSpPr txBox="1">
                <a:spLocks noChangeArrowheads="1"/>
              </p:cNvSpPr>
              <p:nvPr/>
            </p:nvSpPr>
            <p:spPr bwMode="auto">
              <a:xfrm>
                <a:off x="562" y="3850"/>
                <a:ext cx="96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000066"/>
                    </a:solidFill>
                    <a:latin typeface="Verdana" pitchFamily="34" charset="0"/>
                  </a:rPr>
                  <a:t>ensino superior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655" y="3854"/>
              <a:ext cx="1222" cy="174"/>
              <a:chOff x="1655" y="3854"/>
              <a:chExt cx="1222" cy="174"/>
            </a:xfrm>
          </p:grpSpPr>
          <p:sp>
            <p:nvSpPr>
              <p:cNvPr id="6159" name="Rectangle 20" descr="Diagonal para baixo clara"/>
              <p:cNvSpPr>
                <a:spLocks noChangeArrowheads="1"/>
              </p:cNvSpPr>
              <p:nvPr/>
            </p:nvSpPr>
            <p:spPr bwMode="auto">
              <a:xfrm>
                <a:off x="1655" y="3884"/>
                <a:ext cx="136" cy="136"/>
              </a:xfrm>
              <a:prstGeom prst="rect">
                <a:avLst/>
              </a:prstGeom>
              <a:pattFill prst="ltDnDiag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0" name="Text Box 21"/>
              <p:cNvSpPr txBox="1">
                <a:spLocks noChangeArrowheads="1"/>
              </p:cNvSpPr>
              <p:nvPr/>
            </p:nvSpPr>
            <p:spPr bwMode="auto">
              <a:xfrm>
                <a:off x="1795" y="3854"/>
                <a:ext cx="108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000066"/>
                    </a:solidFill>
                    <a:latin typeface="Verdana" pitchFamily="34" charset="0"/>
                  </a:rPr>
                  <a:t>setor empresarial</a:t>
                </a: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062" y="3862"/>
              <a:ext cx="733" cy="174"/>
              <a:chOff x="3062" y="3862"/>
              <a:chExt cx="733" cy="174"/>
            </a:xfrm>
          </p:grpSpPr>
          <p:sp>
            <p:nvSpPr>
              <p:cNvPr id="6157" name="Rectangle 23" descr="25%"/>
              <p:cNvSpPr>
                <a:spLocks noChangeArrowheads="1"/>
              </p:cNvSpPr>
              <p:nvPr/>
            </p:nvSpPr>
            <p:spPr bwMode="auto">
              <a:xfrm>
                <a:off x="3062" y="3876"/>
                <a:ext cx="136" cy="136"/>
              </a:xfrm>
              <a:prstGeom prst="rect">
                <a:avLst/>
              </a:prstGeom>
              <a:pattFill prst="pct25">
                <a:fgClr>
                  <a:schemeClr val="accent2"/>
                </a:fgClr>
                <a:bgClr>
                  <a:srgbClr val="FFFFFF"/>
                </a:bgClr>
              </a:patt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8" name="Text Box 24"/>
              <p:cNvSpPr txBox="1">
                <a:spLocks noChangeArrowheads="1"/>
              </p:cNvSpPr>
              <p:nvPr/>
            </p:nvSpPr>
            <p:spPr bwMode="auto">
              <a:xfrm>
                <a:off x="3233" y="3862"/>
                <a:ext cx="56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rgbClr val="000066"/>
                    </a:solidFill>
                    <a:latin typeface="Verdana" pitchFamily="34" charset="0"/>
                  </a:rPr>
                  <a:t>governo</a:t>
                </a:r>
              </a:p>
            </p:txBody>
          </p:sp>
        </p:grpSp>
      </p:grpSp>
      <p:sp>
        <p:nvSpPr>
          <p:cNvPr id="6153" name="Rectangle 25"/>
          <p:cNvSpPr>
            <a:spLocks noChangeArrowheads="1"/>
          </p:cNvSpPr>
          <p:nvPr/>
        </p:nvSpPr>
        <p:spPr bwMode="auto">
          <a:xfrm>
            <a:off x="7624930" y="6469064"/>
            <a:ext cx="141095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pt-BR" sz="1200" b="1" dirty="0">
                <a:solidFill>
                  <a:srgbClr val="003399"/>
                </a:solidFill>
                <a:latin typeface="Verdana" pitchFamily="34" charset="0"/>
              </a:rPr>
              <a:t>Nota</a:t>
            </a:r>
            <a:r>
              <a:rPr lang="en-US" sz="1200" b="1" dirty="0">
                <a:solidFill>
                  <a:srgbClr val="003399"/>
                </a:solidFill>
                <a:latin typeface="Verdana" pitchFamily="34" charset="0"/>
              </a:rPr>
              <a:t> (1) 2004</a:t>
            </a:r>
            <a:endParaRPr lang="pt-BR" sz="1200" b="1" dirty="0">
              <a:solidFill>
                <a:srgbClr val="0033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0" y="1268760"/>
          <a:ext cx="914399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/>
          <p:nvPr/>
        </p:nvGraphicFramePr>
        <p:xfrm>
          <a:off x="0" y="4869160"/>
          <a:ext cx="9143999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64" name="Rectangle 2"/>
          <p:cNvSpPr>
            <a:spLocks noChangeArrowheads="1"/>
          </p:cNvSpPr>
          <p:nvPr/>
        </p:nvSpPr>
        <p:spPr bwMode="auto">
          <a:xfrm>
            <a:off x="2771800" y="112713"/>
            <a:ext cx="63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Número de concluintes de cursos de graduação, 2000 a 2009</a:t>
            </a:r>
          </a:p>
          <a:p>
            <a:pPr algn="ctr" eaLnBrk="0" hangingPunct="0"/>
            <a:r>
              <a:rPr lang="pt-BR" sz="2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Total e Engenharias e participação percentual das Engenharias</a:t>
            </a: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3276600" y="5680075"/>
            <a:ext cx="263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sz="1600">
                <a:solidFill>
                  <a:srgbClr val="000000"/>
                </a:solidFill>
                <a:latin typeface="Calibri" pitchFamily="34" charset="0"/>
                <a:cs typeface="+mn-cs"/>
              </a:rPr>
              <a:t>Participação das Engenharias</a:t>
            </a: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7535863" y="3573463"/>
            <a:ext cx="1212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sz="1600">
                <a:solidFill>
                  <a:srgbClr val="FF6600"/>
                </a:solidFill>
                <a:latin typeface="Calibri" pitchFamily="34" charset="0"/>
                <a:cs typeface="+mn-cs"/>
              </a:rPr>
              <a:t>Engenharias</a:t>
            </a:r>
          </a:p>
        </p:txBody>
      </p:sp>
      <p:sp>
        <p:nvSpPr>
          <p:cNvPr id="8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2009E2-8BAC-4B34-B517-9382E13F5AE7}" type="slidenum">
              <a:rPr lang="pt-BR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pPr>
                <a:defRPr/>
              </a:pPr>
              <a:t>19</a:t>
            </a:fld>
            <a:endParaRPr lang="pt-B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 txBox="1">
            <a:spLocks noChangeArrowheads="1"/>
          </p:cNvSpPr>
          <p:nvPr/>
        </p:nvSpPr>
        <p:spPr bwMode="auto">
          <a:xfrm>
            <a:off x="2971800" y="685800"/>
            <a:ext cx="548798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Grandes Avanços da Ciência no Brasil na última década</a:t>
            </a:r>
            <a:endParaRPr lang="pt-BR" sz="32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295400" y="20574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11560" y="2652588"/>
            <a:ext cx="77724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266700" indent="-266700" eaLnBrk="0" hangingPunct="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2000" dirty="0">
                <a:solidFill>
                  <a:srgbClr val="000066"/>
                </a:solidFill>
                <a:latin typeface="Arial" charset="0"/>
                <a:cs typeface="+mn-cs"/>
              </a:rPr>
              <a:t>Crescimento </a:t>
            </a: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e desconcentração da </a:t>
            </a:r>
            <a:r>
              <a:rPr lang="pt-BR" sz="20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C&amp;T</a:t>
            </a: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 no Brasil: </a:t>
            </a:r>
            <a:r>
              <a:rPr lang="pt-BR" sz="2000" dirty="0" err="1">
                <a:solidFill>
                  <a:srgbClr val="000066"/>
                </a:solidFill>
                <a:latin typeface="Arial" charset="0"/>
                <a:cs typeface="+mn-cs"/>
              </a:rPr>
              <a:t>Infraestrutura</a:t>
            </a:r>
            <a:r>
              <a:rPr lang="pt-BR" sz="2000" dirty="0">
                <a:solidFill>
                  <a:srgbClr val="000066"/>
                </a:solidFill>
                <a:latin typeface="Arial" charset="0"/>
                <a:cs typeface="+mn-cs"/>
              </a:rPr>
              <a:t> de excelência e recursos humanos qualificados em todas áreas do conhecimento e em todas </a:t>
            </a: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as </a:t>
            </a:r>
            <a:r>
              <a:rPr lang="pt-BR" sz="2000" dirty="0">
                <a:solidFill>
                  <a:srgbClr val="000066"/>
                </a:solidFill>
                <a:latin typeface="Arial" charset="0"/>
                <a:cs typeface="+mn-cs"/>
              </a:rPr>
              <a:t>regiões do país. </a:t>
            </a:r>
          </a:p>
          <a:p>
            <a:pPr marL="266700" indent="-266700" eaLnBrk="0" hangingPunct="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A </a:t>
            </a:r>
            <a:r>
              <a:rPr lang="pt-BR" sz="2000" dirty="0">
                <a:solidFill>
                  <a:srgbClr val="000066"/>
                </a:solidFill>
                <a:latin typeface="Arial" charset="0"/>
                <a:cs typeface="+mn-cs"/>
              </a:rPr>
              <a:t>produção científica nacional cresce, há três décadas, mais que a do restante do </a:t>
            </a: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mundo, atingindo 2,7% da produção de todo conhecimento novo no mundo.</a:t>
            </a:r>
          </a:p>
          <a:p>
            <a:pPr marL="266700" indent="-266700" eaLnBrk="0" hangingPunct="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Formação de Mestres e Doutores cresce continuamente atingindo cerca de 40 mil mestres e 12 mil doutores </a:t>
            </a:r>
            <a:r>
              <a:rPr lang="pt-BR" sz="2000" dirty="0">
                <a:solidFill>
                  <a:srgbClr val="000066"/>
                </a:solidFill>
                <a:latin typeface="Arial" charset="0"/>
                <a:cs typeface="+mn-cs"/>
              </a:rPr>
              <a:t>e</a:t>
            </a:r>
            <a:r>
              <a:rPr lang="pt-BR" sz="2000" dirty="0" smtClean="0">
                <a:solidFill>
                  <a:srgbClr val="000066"/>
                </a:solidFill>
                <a:latin typeface="Arial" charset="0"/>
                <a:cs typeface="+mn-cs"/>
              </a:rPr>
              <a:t>m 2010</a:t>
            </a:r>
            <a:endParaRPr lang="pt-BR" sz="20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pt-BR" sz="2000" b="1" dirty="0">
              <a:solidFill>
                <a:srgbClr val="000066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251520" y="1556792"/>
          <a:ext cx="8202161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2771800" y="119538"/>
            <a:ext cx="5832648" cy="15696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+mn-cs"/>
              </a:rPr>
              <a:t>Distribuição dos Grupos de Pesquisa segundo a área de conhecimento (1993-2008)</a:t>
            </a:r>
            <a:endParaRPr lang="pt-BR" sz="3200" dirty="0">
              <a:solidFill>
                <a:schemeClr val="accent3">
                  <a:lumMod val="50000"/>
                </a:schemeClr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2050" name="Photo Editor Photo" r:id="rId4" imgW="2857899" imgH="2886478" progId="">
              <p:embed/>
            </p:oleObj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2051" r:id="rId7" imgW="2857899" imgH="1142857" progId="">
              <p:embed/>
            </p:oleObj>
          </a:graphicData>
        </a:graphic>
      </p:graphicFrame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11188" y="3716338"/>
            <a:ext cx="7837487" cy="1570037"/>
          </a:xfrm>
          <a:prstGeom prst="rect">
            <a:avLst/>
          </a:prstGeom>
          <a:solidFill>
            <a:srgbClr val="FFFF99">
              <a:alpha val="52156"/>
            </a:srgbClr>
          </a:solidFill>
          <a:ln w="25400" cap="sq">
            <a:solidFill>
              <a:srgbClr val="00008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endParaRPr lang="pt-BR" sz="3200">
              <a:solidFill>
                <a:srgbClr val="A50021"/>
              </a:solidFill>
              <a:latin typeface="Verdana" pitchFamily="34" charset="0"/>
            </a:endParaRPr>
          </a:p>
          <a:p>
            <a:endParaRPr lang="pt-BR" sz="3200">
              <a:solidFill>
                <a:srgbClr val="009999"/>
              </a:solidFill>
              <a:latin typeface="Verdana" pitchFamily="34" charset="0"/>
            </a:endParaRPr>
          </a:p>
          <a:p>
            <a:endParaRPr lang="pt-BR" sz="3200">
              <a:solidFill>
                <a:srgbClr val="009999"/>
              </a:solidFill>
              <a:latin typeface="Verdana" pitchFamily="34" charset="0"/>
            </a:endParaRPr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755650" y="2003425"/>
            <a:ext cx="7345363" cy="10779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O Papel Central do Conhecimento na Economia Global do Século XXI</a:t>
            </a:r>
            <a:endParaRPr lang="pt-BR" sz="3200">
              <a:solidFill>
                <a:srgbClr val="0000FF"/>
              </a:solidFill>
            </a:endParaRPr>
          </a:p>
        </p:txBody>
      </p: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1187450" y="4203700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>
                <a:solidFill>
                  <a:srgbClr val="A50021"/>
                </a:solidFill>
                <a:latin typeface="Verdana" pitchFamily="34" charset="0"/>
              </a:rPr>
              <a:t>Ciência </a:t>
            </a:r>
            <a:r>
              <a:rPr lang="pt-BR" sz="320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→</a:t>
            </a:r>
            <a:endParaRPr lang="pt-BR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3276600" y="4211638"/>
            <a:ext cx="2879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>
                <a:solidFill>
                  <a:srgbClr val="A50021"/>
                </a:solidFill>
                <a:latin typeface="Verdana" pitchFamily="34" charset="0"/>
              </a:rPr>
              <a:t>Tecnologia </a:t>
            </a:r>
            <a:r>
              <a:rPr lang="pt-BR" sz="320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→</a:t>
            </a:r>
            <a:endParaRPr lang="pt-BR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6084888" y="4211638"/>
            <a:ext cx="2879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>
                <a:solidFill>
                  <a:srgbClr val="A50021"/>
                </a:solidFill>
                <a:latin typeface="Verdana" pitchFamily="34" charset="0"/>
              </a:rPr>
              <a:t>Riqueza</a:t>
            </a:r>
            <a:endParaRPr lang="pt-BR" sz="1800">
              <a:solidFill>
                <a:srgbClr val="000000"/>
              </a:solidFill>
              <a:latin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3074" name="Photo Editor Photo" r:id="rId4" imgW="2857899" imgH="2886478" progId="">
              <p:embed/>
            </p:oleObj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3075" r:id="rId7" imgW="2857899" imgH="1142857" progId="">
              <p:embed/>
            </p:oleObj>
          </a:graphicData>
        </a:graphic>
      </p:graphicFrame>
      <p:sp>
        <p:nvSpPr>
          <p:cNvPr id="3079" name="Title 10"/>
          <p:cNvSpPr>
            <a:spLocks/>
          </p:cNvSpPr>
          <p:nvPr/>
        </p:nvSpPr>
        <p:spPr bwMode="auto">
          <a:xfrm>
            <a:off x="323850" y="1195388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b="1">
                <a:solidFill>
                  <a:srgbClr val="028402"/>
                </a:solidFill>
                <a:latin typeface="Calibri" pitchFamily="34" charset="0"/>
              </a:rPr>
              <a:t>Exemplos do impacto positivo da C,T&amp;I no sucesso da economia do Brasil atual</a:t>
            </a: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>
                <a:solidFill>
                  <a:srgbClr val="333399"/>
                </a:solidFill>
                <a:latin typeface="Verdana" pitchFamily="34" charset="0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</a:endParaRPr>
          </a:p>
        </p:txBody>
      </p:sp>
      <p:pic>
        <p:nvPicPr>
          <p:cNvPr id="15" name="Picture 33"/>
          <p:cNvPicPr>
            <a:picLocks noChangeAspect="1" noChangeArrowheads="1"/>
          </p:cNvPicPr>
          <p:nvPr/>
        </p:nvPicPr>
        <p:blipFill>
          <a:blip r:embed="rId8" cstate="print"/>
          <a:srcRect l="2655" t="8707" r="3744" b="9175"/>
          <a:stretch>
            <a:fillRect/>
          </a:stretch>
        </p:blipFill>
        <p:spPr bwMode="auto">
          <a:xfrm>
            <a:off x="5435600" y="2300288"/>
            <a:ext cx="3506788" cy="91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http://nickmartins.com.br/atualidades/wp-content/uploads/2010/10/vagas-ufr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113" y="1844675"/>
            <a:ext cx="25971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2.bp.blogspot.com/_R_Co4-fPinw/Snyt9PzDi1I/AAAAAAAAAOQ/DpvmuhVMWZo/S220/CoppeUFRJhorizontalminervaesq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013" y="4868863"/>
            <a:ext cx="20955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eta para baixo 17"/>
          <p:cNvSpPr/>
          <p:nvPr/>
        </p:nvSpPr>
        <p:spPr bwMode="auto">
          <a:xfrm>
            <a:off x="1908175" y="3933825"/>
            <a:ext cx="647700" cy="863600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endParaRPr lang="pt-BR" sz="4200">
              <a:solidFill>
                <a:srgbClr val="000000"/>
              </a:solidFill>
              <a:latin typeface="Gill Sans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4067175" y="3429000"/>
            <a:ext cx="5762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5400" b="1"/>
              <a:t>+</a:t>
            </a:r>
          </a:p>
        </p:txBody>
      </p:sp>
      <p:pic>
        <p:nvPicPr>
          <p:cNvPr id="20" name="Picture 6" descr="http://1.bp.blogspot.com/_s1NIfBKBCjE/TRod6AUA06I/AAAAAAAAACY/CzG1st2VPVY/s1600/CENPES+SEBRAE.jpg"/>
          <p:cNvPicPr>
            <a:picLocks noChangeAspect="1" noChangeArrowheads="1"/>
          </p:cNvPicPr>
          <p:nvPr/>
        </p:nvPicPr>
        <p:blipFill>
          <a:blip r:embed="rId11" cstate="print"/>
          <a:srcRect b="65041"/>
          <a:stretch>
            <a:fillRect/>
          </a:stretch>
        </p:blipFill>
        <p:spPr bwMode="auto">
          <a:xfrm>
            <a:off x="5795963" y="4941888"/>
            <a:ext cx="27860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eta para baixo 20"/>
          <p:cNvSpPr/>
          <p:nvPr/>
        </p:nvSpPr>
        <p:spPr bwMode="auto">
          <a:xfrm>
            <a:off x="6732588" y="3789363"/>
            <a:ext cx="647700" cy="863600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endParaRPr lang="pt-BR" sz="4200">
              <a:solidFill>
                <a:srgbClr val="000000"/>
              </a:solidFill>
              <a:latin typeface="Gill Sans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4098" name="Photo Editor Photo" r:id="rId4" imgW="2857899" imgH="2886478" progId="">
              <p:embed/>
            </p:oleObj>
          </a:graphicData>
        </a:graphic>
      </p:graphicFrame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 l="186" t="1076" r="928" b="1506"/>
          <a:stretch>
            <a:fillRect/>
          </a:stretch>
        </p:blipFill>
        <p:spPr bwMode="auto">
          <a:xfrm>
            <a:off x="163513" y="1633538"/>
            <a:ext cx="507047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174625" y="6183313"/>
            <a:ext cx="8809038" cy="469900"/>
          </a:xfrm>
          <a:prstGeom prst="rect">
            <a:avLst/>
          </a:prstGeom>
          <a:noFill/>
          <a:ln w="12700">
            <a:solidFill>
              <a:srgbClr val="02840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81000" lvl="2">
              <a:buFont typeface="Symbol" pitchFamily="18" charset="2"/>
              <a:buNone/>
              <a:defRPr/>
            </a:pPr>
            <a:r>
              <a:rPr lang="pt-BR">
                <a:solidFill>
                  <a:srgbClr val="003300"/>
                </a:solidFill>
                <a:latin typeface="Calibri" pitchFamily="34" charset="0"/>
                <a:cs typeface="+mn-cs"/>
              </a:rPr>
              <a:t>Líder em prospecção de óleo e gás em águas profundas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040438" y="2786063"/>
            <a:ext cx="2312987" cy="3968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rgbClr val="003300"/>
                </a:solidFill>
                <a:latin typeface="Calibri" pitchFamily="34" charset="0"/>
                <a:cs typeface="+mn-cs"/>
              </a:rPr>
              <a:t>2007- Tupi – 7000 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291138" y="3244850"/>
            <a:ext cx="3714750" cy="2874963"/>
            <a:chOff x="3563" y="2473"/>
            <a:chExt cx="1996" cy="1361"/>
          </a:xfrm>
        </p:grpSpPr>
        <p:pic>
          <p:nvPicPr>
            <p:cNvPr id="4109" name="Picture 19" descr="tupi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" y="2473"/>
              <a:ext cx="1996" cy="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3563" y="2473"/>
              <a:ext cx="1996" cy="136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endParaRPr>
            </a:p>
          </p:txBody>
        </p:sp>
      </p:grpSp>
      <p:pic>
        <p:nvPicPr>
          <p:cNvPr id="28" name="Picture 33"/>
          <p:cNvPicPr>
            <a:picLocks noChangeAspect="1" noChangeArrowheads="1"/>
          </p:cNvPicPr>
          <p:nvPr/>
        </p:nvPicPr>
        <p:blipFill>
          <a:blip r:embed="rId9" cstate="print"/>
          <a:srcRect l="2655" t="8707" r="3744" b="9175"/>
          <a:stretch>
            <a:fillRect/>
          </a:stretch>
        </p:blipFill>
        <p:spPr bwMode="auto">
          <a:xfrm>
            <a:off x="5432425" y="1579563"/>
            <a:ext cx="3506788" cy="91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itle 10"/>
          <p:cNvSpPr>
            <a:spLocks/>
          </p:cNvSpPr>
          <p:nvPr/>
        </p:nvSpPr>
        <p:spPr bwMode="auto">
          <a:xfrm>
            <a:off x="323850" y="1195388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Exemplos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impacto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positivo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C,T&amp;I no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sucesso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economia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Brasil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atual</a:t>
            </a:r>
            <a:endParaRPr lang="en-US" sz="2000" b="1" dirty="0">
              <a:solidFill>
                <a:srgbClr val="02840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 dirty="0">
                <a:solidFill>
                  <a:srgbClr val="333399"/>
                </a:solidFill>
                <a:latin typeface="Verdana" pitchFamily="34" charset="0"/>
                <a:cs typeface="+mn-cs"/>
              </a:rPr>
              <a:t>O Brasil</a:t>
            </a:r>
            <a:endParaRPr lang="en-US" sz="2800" dirty="0">
              <a:solidFill>
                <a:srgbClr val="333399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5122" name="Photo Editor Photo" r:id="rId4" imgW="2857899" imgH="2886478" progId="">
              <p:embed/>
            </p:oleObj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5123" r:id="rId7" imgW="2857899" imgH="1142857" progId="">
              <p:embed/>
            </p:oleObj>
          </a:graphicData>
        </a:graphic>
      </p:graphicFrame>
      <p:sp>
        <p:nvSpPr>
          <p:cNvPr id="5127" name="Title 10"/>
          <p:cNvSpPr>
            <a:spLocks/>
          </p:cNvSpPr>
          <p:nvPr/>
        </p:nvSpPr>
        <p:spPr bwMode="auto">
          <a:xfrm>
            <a:off x="323850" y="1195388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b="1">
                <a:solidFill>
                  <a:srgbClr val="028402"/>
                </a:solidFill>
                <a:latin typeface="Calibri" pitchFamily="34" charset="0"/>
              </a:rPr>
              <a:t>Exemplos do impacto positivo da C,T&amp;I no sucesso da economia do Brasil atual</a:t>
            </a:r>
          </a:p>
        </p:txBody>
      </p:sp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>
                <a:solidFill>
                  <a:srgbClr val="333399"/>
                </a:solidFill>
                <a:latin typeface="Verdana" pitchFamily="34" charset="0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8" name="Seta para baixo 17"/>
          <p:cNvSpPr/>
          <p:nvPr/>
        </p:nvSpPr>
        <p:spPr bwMode="auto">
          <a:xfrm>
            <a:off x="2033588" y="5084763"/>
            <a:ext cx="576262" cy="576262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endParaRPr lang="pt-BR" sz="4200">
              <a:solidFill>
                <a:srgbClr val="000000"/>
              </a:solidFill>
              <a:latin typeface="Gill Sans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30" name="CaixaDeTexto 18"/>
          <p:cNvSpPr txBox="1">
            <a:spLocks noChangeArrowheads="1"/>
          </p:cNvSpPr>
          <p:nvPr/>
        </p:nvSpPr>
        <p:spPr bwMode="auto">
          <a:xfrm>
            <a:off x="4067175" y="3429000"/>
            <a:ext cx="5762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5400" b="1"/>
              <a:t>+</a:t>
            </a:r>
          </a:p>
        </p:txBody>
      </p:sp>
      <p:pic>
        <p:nvPicPr>
          <p:cNvPr id="5131" name="Picture 5" descr="http://ateneulondrina.com.br/wp-content/uploads/2010/05/ITA-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41425" y="5789613"/>
            <a:ext cx="2106613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7" descr="data:image/jpg;base64,/9j/4AAQSkZJRgABAQAAAQABAAD/2wBDAAkGBwgHBgkIBwgKCgkLDRYPDQwMDRsUFRAWIB0iIiAdHx8kKDQsJCYxJx8fLT0tMTU3Ojo6Iys/RD84QzQ5Ojf/2wBDAQoKCg0MDRoPDxo3JR8lNzc3Nzc3Nzc3Nzc3Nzc3Nzc3Nzc3Nzc3Nzc3Nzc3Nzc3Nzc3Nzc3Nzc3Nzc3Nzc3Nzf/wAARCACZAH8DASIAAhEBAxEB/8QAHAAAAgIDAQEAAAAAAAAAAAAAAAUGBwEDBAII/8QASRAAAgEDAQMFCwcJBwUAAAAAAQIDAAQRBRIhMQYTQVFxBxQXIlNhgZOxwdIyM1VykZKhIzQ1NkJ0stHwFVJic4Si8SRDRYLh/8QAGgEAAgMBAQAAAAAAAAAAAAAAAAQCAwUBBv/EAC0RAAEDAwMCBAcAAwAAAAAAAAEAAgMEESESMVFBYQUTFDIVInGBkbHwM6Hh/9oADAMBAAIRAxEAPwC8aKwajkOo6nPuhO2QN+yg3UIUkopB3xrXk39WtHfGteTb1a0IT+ikHfGteTb1a0d8a15N/VrQhP6KQd8a15N/VrR3xrPk39WtCE/opB3xrXk39WKO+Na8m/q1oQn9FIO+Na8m/qxR3xrXk39WtCE/opB3xrXk39WtHfGs+Tf1YoQn9FI9NvryXUFguW3AHK7IBzinlCFg8KjWlQvcW97DFKYZHh2VkXOVJzv3Ee2pKeFIOTpAeck4Gwu/7a4RcIS98xWt3JIZWe2MgIS5lCts/wDscZ9NdMmn31vE0pDuqjJEF9MXx5gePZmua6Iew1codoGS4wRvzuNPp9XsoIhszxyy48SGJwzueoAe3gOmvMUEbJZagSvNmusPmOBnur3kgCy4LK+lgkh5yc3NpMVVZGxtIW+Scj5SnIHWMjj0e729muJpo7eXve2hJWSVcbTsOIBPyQOBPHOcYxk8McLG3srDcZmMZITgFVgzN5gMYHnIr08GVvbCTKuWk9KSEkMPN42O0EUt8QrB4eXXPutq66ef+qWhutZh0y6u4hOn5NHGV5+4mZ2HQThvF/E+ytLXDadOslzPNHNC6l0luWdXjO4lcneMEnrBXfTzT9VtpoFWeWOG4RQJIpGClT1jrHURuNct/rVqhEltCt4Ij40ikYXzK37TE4AUdPEjdnZdTQNY2RkpG2dRN/yVVqOxCXzP/aWpyhIzJco5SNOcaPmEU42iRvGTk9ZBUcASPLIYrS5eRpWkg5wELdShWKg/4sipUrAxB2BUEZIYYI7ajF26tZaoysCu1PvByOBpHxiEwRiRrzdzx1IwegCnGbm1lqu4m0uUTTqFuU8aCbnnZZccY/GOQSMjZ38cjODiTXF5FBYtduGEYTaAxhj1DB6Twx11vRkcbSsCM8QaQ61eRPKRtbVvaDnZNnftSY8Ve0ce0rWm/TQRPkBJB2BN88D6qA+cgLjQ8/K8U11Ot6E5xzHM4CE/3RnZON27q2c8akGlXRu7RXkAWZSUlUdDjj6DxHmIqNvaXlrm9milEMbPMQJojxG/eFyRjGBn9leqmNrOtnfiYsBBc4RzncHHyW9Pyfu1lUU81LVCOcm0g69HcDspuaHNuOi9Wv6wyfWb2U/pBaHPKGQjrb2U/r1CoWDwqJWjQG3ure55zm7iLmyY1BIB48d1S08KQ8m/nZ/qL764RcWQuVEtlXZW81BVHACGED+CspHZrkC61EKeKpHGmfSqA1Ji1ZFJigpL/wCMfhS1u5SS0utOswwggnBY5d2Usz9pJyfdReXWn3gXnobjaQ5R1UqynzEHP867NR1EWUsSGJmDHeesdOPPwruRtpQcEZ6D0U15bNOi2OFy6isscD4DXd2yDhzltGxHYdnH4V1Wz6dbyrM4uppl+TJMoOz0eKBgL6AKkJOK5NVP/RP9ZP4hVEdFTRu1MYAV0uJC4b6+s72zktZVuAki4JWMZ/HI+0VwKlqqbKXmoKuMbIghx/BUoO6tNzdQ2tvLPcSCOKJS7sf2VHE1Oamhmt5jQbcrmot6pPptxZafA0MIuWVnLktEo3nHQoA6OquKG3soYFgjutQWJV2QvMw4x9ymp5R6SttZ3LXqiG9fYt3Kt47Zxjhu39dNAwJwOjdRJTQytDXtBAXA/gqNsmnNp0Njm7CRPzitzSZzknhjZx4x6KwyWzAq15qDA8QYYTn/AGVJxRUZKOCQgvYCR2XQ4jZRnRI44tRiigLGKNNhNv5WAuBnz7qk9IbX9YZO1vZT6mRhcWDwpDyb+dn+ovvp8eFIeTfzs31F99CFu1ZporlXjYr4u7HmP/FZt9YOyqzR5JHFDXZqVsbiHCY5xd656fNUfmgmhCiVGXB3Z4YryviL62jqHSQk6XfcK9ga4WKb3c6PzD8yjB2KHbUE46R/XVWy41NIGZdhmKnHEDJpbJexvFbqQQYiWbd0VqvZ++rgvGpxnh18P5VybxaUMJifdx09O2bfddEY6rbcX1xcMVOFXHyV99M78FdN2W+UCgPbtCuLTrCYziSdSqKcjP7XV/OmGq/mTfWT+IVo+Dx1JDpqgm7ueyrlI2auflLqFzpmjXV5ZwLPLCm2EZsDHST2DJxUC07TdV5X6leatbyy6Vp93GIpfHLtMAMEKN27IP49ZrPdOmsLvVbezjnuRqSlIWUbo+bc5z5zkj+hVk2dtFZ2sVtboFiiQIigcABgVsblZ5HnSFp2ChE3c3s4rdWttU1BZYfHjLFSFYb9ygDG8dBpfFJrHJS9ubloxq1zqATm5zIVBwcHK8DxAyDu3ZwKsWeY7fMom25XOGOBio3yots6TNDNuMR74haFsOjLv3MeHSMkcCaSnlMbrt2H7VppWAXZgqSG5KIu2p50jJiU5IP9dNe7aZpQ20uyVbZIzmojyTvIlSezslVLgMrSxsMhGZckBunhmpJbyyW2zDNFgE4Dq2donp66IqvW4E4H91TAy264rX9YZO1vZT6kNr+sMna3sp9T64sHhSHk187N9RffT48KQ8m/nZvqL76EJ8aUiO9bU2L5NuTjJUYwN43dpxmm9YxXCLoUb1WzlS5XZEIR2IUAAbtwwd3Cu64tLhLELEqCdmwxjUDIOendjd0171Z7UTwC4kdWVs4Qkbus+bdTJSHUEbwRmkKeibFO+TodlMuuLLRYc+bZDc/OdIIxivGrfmTfWT+IV2Vx6t+Yv9ZP4hWgoKI90qx1a7tRJa96rY2qG4d3OHDrnAB7D9vTUj5N61b65pUV3Aw2yMSoOMb9IPu6xiurVtNtdWsZLK+j5yGTGQCQQQcggjgagmo8l9U03VtR1PQ3XT7aG3DQx2wLmcgb1KdZwegjeOO+o7HCVeHRyF7RcHdT+7EPNM0yBlUE7xUT5V3EVppa2/OItxeSLETL4yKCd4wdx3HG/cM5JFIpdW5ay2GnvI8aRX8nNK0dptSR78Zdcbt2T6OimWjchmN5qMfKFUv4JCnMXLSNzh692fFHAcejqpWaDzXDAXfPc8aWNP3wnejWMkFqba/Rbdg2zAsTkqqgYAz0nOTwG4jdTixjj2NvYAkBKseJyOPGt6wRCERbA5sAALjdivUUaRLsxjArsdM2N2Bj/aZBxZJbX9YZO1vZT6kNr+sMna3sp9TaFg8Kh1vr+l6ATJq12tuswCxkqzbRG88AesVMTwqke6h+a6b9eT2LVsEYkkDSq5nljC4KxfCJyU+l09TJ8NHhE5KfS6epk+GvnmnWg6DJqmZpC0dspxtDi56h/P8AoaJoIwMkpD1r+ArjuuW/I26ZWn1ZSVBC/k5Bj/bW/wAInJMf+YTP+VJ8NVwllYWcyRrZrEgGS2dpm7TXbMmnOoWW1ikjY7OeaUjPb0f/AGk2xwuc4XwMf2Ey+SVrWnTcuz/ZU88InJT6XT1Mnw1zah3QOS0tqyJq6FiVOOak6CD/AHaqrXuTsUMXfFhlG4tbM2TjrX+VRemmUcLtnfpUGrkAvZfQ3hE5KfS6epk+GseETkp9Lp6mT4a+eqKn8Pj5Kj61/C+hfCHyU+l09VJ8NHhE5KfS6epk+Gvnqij4fHyUetfwvobwiclPpdPUyfDWPCJyU+l09VJ8NfPVAo+Hx8lHrX8L6K0a8t9Q1RbyzkElvOGeNwCNoEcd9SaoF3N/0XpP7t7jU9rKeNLiFotN2grB4VSPdQ/NdN+vJ7Fq7jwqlu6MIGOji6LCDnm5wqd4XC56DV1KbTAqqoF4iFXttC9xcRQIPGlcIO0nFWlbQx2sEcEAAjjUKoqJQxTw63amCztUsjMpVreIPhc7iznLjo35wTwJFTLozWuXasrHlGnBSHakllMgXJLDgN3200igYKTcqkjbRfcMkH/ivN3EIoXlg2lPEqvDtx1+fzU0g0qePT0n75gnjxksrE7PXv3535G6sFroKGcMqHZftfa616mZ9VAHRCwbjuk+pBcRxps5GVyTwHHHs/CoNr9mbPUSpXZEo5xR7fx9tT67s1lcuLoMFGCEQk59OB1VEuUV3FDi3hjd+djO0ZWGBv3EKBx6jndTUb3trvac/odlzSx1ALOBtk8gnuo5RRRW2shFFbraFJt3ObLdWzx7K6O8BnBlP3aUkroY3FrsH6LhcAbFcNA41IbTkhql2hljt5UiAy0s6iJFHWSxG7spVqFrb2snNQXyXTg+M0Knmx5gxxtegY85quDxKnnfoiNz2G31Vvlu03IsFc/c3/Rmk/u3uNT2oF3N/wBF6T+7e41Pay5fefqtlntCwapHuofmum/5knsWruNU33T7GU6dDKFJ71nZZPMGGM9mQPtq2lIEzbqFQCYjZV9Z39xZleafKqdoI2SAesdKnzqQfPVm6NrEGsWSTkKJOEqsm1st2jDAdI47qqiurT7+50+4E1rJstjBB4MOoitl8QOQse5tYq2jCkm5IyfPBN7mBNaLJhFYC1d7iNAxYxvGMgno3kdVRS25Y27RYuraRHHkyGUn07x+Nexy1WANzfPvk7lyVUDq40hNA10jC5t7bdlfEX+U4AgA991JLt7aG2lmaaVVRSS3Njd5/lVXN/PYXN08zPesDgIvNouB94106pyov9SbZcQCDOREYUcHtLKc0u7+bO+1sj/p1HsxTTYDr1ndQEmmMx91nnbFfkWc0nnluN32KoP41g35T5m2tIeoiLbI9LlsUd/N0WtkP9Mp9oNA1K6Ufk2jj/y4I0/FVFXaTwo6gtmmWs+s6vbWwkZpbmVUMmd4HSfQAT6KtLVdc5N8kg0NnbQyXo/7MAG2D/jfiPxPmqqV1K9SfvhbufntgoJDISwU8QDxHTwxxNclY3iPgw8Rna6Z1o2jYdT3PCYhqRC06R8x6lO+UXKjU9fkPfkoS3zlbeLIQdv94+c+jFJd56SaxWQCSAASSQABxNa1PTw00flwtDWjhLPkdI67jcq8u5v+jNJ/dvcantQzkJYy2VrY28gw8FsBJ5mxvH2k/ZUzrDkN3krbYLNCKSa7pAvFkZI1kDrsyxMMhxw9NO6KheykqU1PueQNOxs7uS2Gfmpo9sL2HIP257a4/B1L9KReoPxVerRo3ylDdorzzEXkk+6KZFZMBa6oNNETeyozwdTfSsXqD8VB7nc4G7VIc9RgPxVefMReST7oo5iHySfdFd9ZNyueli4Xz7e8g9XgBaA29yOpH2T9jbvxqNXNtPaTNDdQyQyrxSRSpFfT0+l2kwOYVVutPFqL8o+TFtcRKt9AtxAGBVzkMhz1jePRuNXR17h7xdVPomn2mypPS9G1HVSRY2skig4Z/kqvax3eipHb9z2/cA3F5bQ56FDOfdVu6VoMaQRiVBFGowkMY2Qo93opzHZWsY8SCMefZyai+vkJ+XC6yjYPdlUh4OpvpSL1B+KjwdTfSkXqD8VXnzEPkk+6KOYi8kn3RVfrJuVZ6WLhUZ4Opc/pWL1B+Kn/ACZ5DW9ldJcDbvbpTlGZdlIz1437/OTVqcxF5JPuivYUAYAwOoVF1VK4WJUm08TTcBcemWK2UGzkNI292rtoopdXIooooQiiiihCKKKKEIrBAPGs0UIRRRRQhFFFFCEUUUUIRRRRQhf/2Q=="/>
          <p:cNvSpPr>
            <a:spLocks noChangeAspect="1" noChangeArrowheads="1"/>
          </p:cNvSpPr>
          <p:nvPr/>
        </p:nvSpPr>
        <p:spPr bwMode="auto">
          <a:xfrm>
            <a:off x="90488" y="-630238"/>
            <a:ext cx="1076325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133" name="Picture 9" descr="http://www.defesabr.com/Tecno/DCTA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9588" y="3717925"/>
            <a:ext cx="107315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1" descr="http://4.bp.blogspot.com/_X6fIR5jQ6c0/TDflte2NvmI/AAAAAAAACTA/Lxh_kYZTD90/s1600/mit-seal_400x400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3225" y="1700213"/>
            <a:ext cx="12969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eta para baixo 21"/>
          <p:cNvSpPr/>
          <p:nvPr/>
        </p:nvSpPr>
        <p:spPr bwMode="auto">
          <a:xfrm>
            <a:off x="2033588" y="3141663"/>
            <a:ext cx="576262" cy="574675"/>
          </a:xfrm>
          <a:prstGeom prst="downArrow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endParaRPr lang="pt-BR" sz="4200">
              <a:solidFill>
                <a:srgbClr val="000000"/>
              </a:solidFill>
              <a:latin typeface="Gill Sans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5600" y="3429000"/>
            <a:ext cx="2925763" cy="98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250825" y="1949450"/>
            <a:ext cx="1512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/>
              <a:t>Prof. Richard H. Smith, chefe do Departamento de Aeronáutica do MIT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130" grpId="0"/>
      <p:bldP spid="22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6146" name="Photo Editor Photo" r:id="rId4" imgW="2857899" imgH="2886478" progId="">
              <p:embed/>
            </p:oleObj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6147" r:id="rId7" imgW="2857899" imgH="1142857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9850" y="1487488"/>
            <a:ext cx="3940175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/>
          <a:srcRect b="6780"/>
          <a:stretch>
            <a:fillRect/>
          </a:stretch>
        </p:blipFill>
        <p:spPr bwMode="auto">
          <a:xfrm>
            <a:off x="5148263" y="3827463"/>
            <a:ext cx="3960812" cy="277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650" y="1871663"/>
            <a:ext cx="2925763" cy="98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8913" y="3124200"/>
            <a:ext cx="47894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Embraer </a:t>
            </a:r>
            <a:r>
              <a:rPr lang="pt-BR" dirty="0">
                <a:solidFill>
                  <a:srgbClr val="000099"/>
                </a:solidFill>
                <a:latin typeface="Calibri" pitchFamily="34" charset="0"/>
                <a:cs typeface="+mn-cs"/>
              </a:rPr>
              <a:t>desde quando ainda estatal investiu fortemente em inovação e tornou-se um dos maiores fabricantes de aeronaves voltadas para nichos de mercado importantes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 dirty="0">
                <a:solidFill>
                  <a:srgbClr val="333399"/>
                </a:solidFill>
                <a:latin typeface="Verdana" pitchFamily="34" charset="0"/>
                <a:cs typeface="+mn-cs"/>
              </a:rPr>
              <a:t>O Brasil</a:t>
            </a:r>
            <a:endParaRPr lang="en-US" sz="2800" dirty="0">
              <a:solidFill>
                <a:srgbClr val="3333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4" name="Title 10"/>
          <p:cNvSpPr>
            <a:spLocks/>
          </p:cNvSpPr>
          <p:nvPr/>
        </p:nvSpPr>
        <p:spPr bwMode="auto">
          <a:xfrm>
            <a:off x="323850" y="1123950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Exemplos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impacto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positivo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C,T&amp;I no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sucesso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economia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Brasil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atual</a:t>
            </a:r>
            <a:endParaRPr lang="en-US" sz="2000" b="1" dirty="0">
              <a:solidFill>
                <a:srgbClr val="02840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7170" name="Photo Editor Photo" r:id="rId4" imgW="2857899" imgH="2886478" progId="">
              <p:embed/>
            </p:oleObj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7171" r:id="rId7" imgW="2857899" imgH="1142857" progId="">
              <p:embed/>
            </p:oleObj>
          </a:graphicData>
        </a:graphic>
      </p:graphicFrame>
      <p:sp>
        <p:nvSpPr>
          <p:cNvPr id="7175" name="Title 10"/>
          <p:cNvSpPr>
            <a:spLocks/>
          </p:cNvSpPr>
          <p:nvPr/>
        </p:nvSpPr>
        <p:spPr bwMode="auto">
          <a:xfrm>
            <a:off x="323850" y="1195388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b="1">
                <a:solidFill>
                  <a:srgbClr val="028402"/>
                </a:solidFill>
                <a:latin typeface="Calibri" pitchFamily="34" charset="0"/>
              </a:rPr>
              <a:t>Exemplos do impacto positivo da C,T&amp;I no sucesso da economia do Brasil atual</a:t>
            </a:r>
          </a:p>
        </p:txBody>
      </p:sp>
      <p:sp>
        <p:nvSpPr>
          <p:cNvPr id="7176" name="Rectangle 12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>
                <a:solidFill>
                  <a:srgbClr val="333399"/>
                </a:solidFill>
                <a:latin typeface="Verdana" pitchFamily="34" charset="0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7177" name="CaixaDeTexto 18"/>
          <p:cNvSpPr txBox="1">
            <a:spLocks noChangeArrowheads="1"/>
          </p:cNvSpPr>
          <p:nvPr/>
        </p:nvSpPr>
        <p:spPr bwMode="auto">
          <a:xfrm>
            <a:off x="4067175" y="3429000"/>
            <a:ext cx="5762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5400" b="1"/>
              <a:t>+</a:t>
            </a:r>
          </a:p>
        </p:txBody>
      </p:sp>
      <p:sp>
        <p:nvSpPr>
          <p:cNvPr id="7178" name="AutoShape 7" descr="data:image/jpg;base64,/9j/4AAQSkZJRgABAQAAAQABAAD/2wBDAAkGBwgHBgkIBwgKCgkLDRYPDQwMDRsUFRAWIB0iIiAdHx8kKDQsJCYxJx8fLT0tMTU3Ojo6Iys/RD84QzQ5Ojf/2wBDAQoKCg0MDRoPDxo3JR8lNzc3Nzc3Nzc3Nzc3Nzc3Nzc3Nzc3Nzc3Nzc3Nzc3Nzc3Nzc3Nzc3Nzc3Nzc3Nzc3Nzf/wAARCACZAH8DASIAAhEBAxEB/8QAHAAAAgIDAQEAAAAAAAAAAAAAAAUGBwEDBAII/8QASRAAAgEDAQMFCwcJBwUAAAAAAQIDAAQRBRIhMQYTQVFxBxQXIlNhgZOxwdIyM1VykZKhIzQ1NkJ0stHwFVJic4Si8SRDRYLh/8QAGgEAAgMBAQAAAAAAAAAAAAAAAAQCAwUBBv/EAC0RAAEDAwMCBAcAAwAAAAAAAAEAAgMEESESMVFBYQUTFDIVInGBkbHwM6Hh/9oADAMBAAIRAxEAPwC8aKwajkOo6nPuhO2QN+yg3UIUkopB3xrXk39WtHfGteTb1a0IT+ikHfGteTb1a0d8a15N/VrQhP6KQd8a15N/VrR3xrPk39WtCE/opB3xrXk39WKO+Na8m/q1oQn9FIO+Na8m/qxR3xrXk39WtCE/opB3xrXk39WtHfGs+Tf1YoQn9FI9NvryXUFguW3AHK7IBzinlCFg8KjWlQvcW97DFKYZHh2VkXOVJzv3Ee2pKeFIOTpAeck4Gwu/7a4RcIS98xWt3JIZWe2MgIS5lCts/wDscZ9NdMmn31vE0pDuqjJEF9MXx5gePZmua6Iew1codoGS4wRvzuNPp9XsoIhszxyy48SGJwzueoAe3gOmvMUEbJZagSvNmusPmOBnur3kgCy4LK+lgkh5yc3NpMVVZGxtIW+Scj5SnIHWMjj0e729muJpo7eXve2hJWSVcbTsOIBPyQOBPHOcYxk8McLG3srDcZmMZITgFVgzN5gMYHnIr08GVvbCTKuWk9KSEkMPN42O0EUt8QrB4eXXPutq66ef+qWhutZh0y6u4hOn5NHGV5+4mZ2HQThvF/E+ytLXDadOslzPNHNC6l0luWdXjO4lcneMEnrBXfTzT9VtpoFWeWOG4RQJIpGClT1jrHURuNct/rVqhEltCt4Ij40ikYXzK37TE4AUdPEjdnZdTQNY2RkpG2dRN/yVVqOxCXzP/aWpyhIzJco5SNOcaPmEU42iRvGTk9ZBUcASPLIYrS5eRpWkg5wELdShWKg/4sipUrAxB2BUEZIYYI7ajF26tZaoysCu1PvByOBpHxiEwRiRrzdzx1IwegCnGbm1lqu4m0uUTTqFuU8aCbnnZZccY/GOQSMjZ38cjODiTXF5FBYtduGEYTaAxhj1DB6Twx11vRkcbSsCM8QaQ61eRPKRtbVvaDnZNnftSY8Ve0ce0rWm/TQRPkBJB2BN88D6qA+cgLjQ8/K8U11Ot6E5xzHM4CE/3RnZON27q2c8akGlXRu7RXkAWZSUlUdDjj6DxHmIqNvaXlrm9milEMbPMQJojxG/eFyRjGBn9leqmNrOtnfiYsBBc4RzncHHyW9Pyfu1lUU81LVCOcm0g69HcDspuaHNuOi9Wv6wyfWb2U/pBaHPKGQjrb2U/r1CoWDwqJWjQG3ure55zm7iLmyY1BIB48d1S08KQ8m/nZ/qL764RcWQuVEtlXZW81BVHACGED+CspHZrkC61EKeKpHGmfSqA1Ji1ZFJigpL/wCMfhS1u5SS0utOswwggnBY5d2Usz9pJyfdReXWn3gXnobjaQ5R1UqynzEHP867NR1EWUsSGJmDHeesdOPPwruRtpQcEZ6D0U15bNOi2OFy6isscD4DXd2yDhzltGxHYdnH4V1Wz6dbyrM4uppl+TJMoOz0eKBgL6AKkJOK5NVP/RP9ZP4hVEdFTRu1MYAV0uJC4b6+s72zktZVuAki4JWMZ/HI+0VwKlqqbKXmoKuMbIghx/BUoO6tNzdQ2tvLPcSCOKJS7sf2VHE1Oamhmt5jQbcrmot6pPptxZafA0MIuWVnLktEo3nHQoA6OquKG3soYFgjutQWJV2QvMw4x9ymp5R6SttZ3LXqiG9fYt3Kt47Zxjhu39dNAwJwOjdRJTQytDXtBAXA/gqNsmnNp0Njm7CRPzitzSZzknhjZx4x6KwyWzAq15qDA8QYYTn/AGVJxRUZKOCQgvYCR2XQ4jZRnRI44tRiigLGKNNhNv5WAuBnz7qk9IbX9YZO1vZT6mRhcWDwpDyb+dn+ovvp8eFIeTfzs31F99CFu1ZporlXjYr4u7HmP/FZt9YOyqzR5JHFDXZqVsbiHCY5xd656fNUfmgmhCiVGXB3Z4YryviL62jqHSQk6XfcK9ga4WKb3c6PzD8yjB2KHbUE46R/XVWy41NIGZdhmKnHEDJpbJexvFbqQQYiWbd0VqvZ++rgvGpxnh18P5VybxaUMJifdx09O2bfddEY6rbcX1xcMVOFXHyV99M78FdN2W+UCgPbtCuLTrCYziSdSqKcjP7XV/OmGq/mTfWT+IVo+Dx1JDpqgm7ueyrlI2auflLqFzpmjXV5ZwLPLCm2EZsDHST2DJxUC07TdV5X6leatbyy6Vp93GIpfHLtMAMEKN27IP49ZrPdOmsLvVbezjnuRqSlIWUbo+bc5z5zkj+hVk2dtFZ2sVtboFiiQIigcABgVsblZ5HnSFp2ChE3c3s4rdWttU1BZYfHjLFSFYb9ygDG8dBpfFJrHJS9ubloxq1zqATm5zIVBwcHK8DxAyDu3ZwKsWeY7fMom25XOGOBio3yots6TNDNuMR74haFsOjLv3MeHSMkcCaSnlMbrt2H7VppWAXZgqSG5KIu2p50jJiU5IP9dNe7aZpQ20uyVbZIzmojyTvIlSezslVLgMrSxsMhGZckBunhmpJbyyW2zDNFgE4Dq2donp66IqvW4E4H91TAy264rX9YZO1vZT6kNr+sMna3sp9T64sHhSHk187N9RffT48KQ8m/nZvqL76EJ8aUiO9bU2L5NuTjJUYwN43dpxmm9YxXCLoUb1WzlS5XZEIR2IUAAbtwwd3Cu64tLhLELEqCdmwxjUDIOendjd0171Z7UTwC4kdWVs4Qkbus+bdTJSHUEbwRmkKeibFO+TodlMuuLLRYc+bZDc/OdIIxivGrfmTfWT+IV2Vx6t+Yv9ZP4hWgoKI90qx1a7tRJa96rY2qG4d3OHDrnAB7D9vTUj5N61b65pUV3Aw2yMSoOMb9IPu6xiurVtNtdWsZLK+j5yGTGQCQQQcggjgagmo8l9U03VtR1PQ3XT7aG3DQx2wLmcgb1KdZwegjeOO+o7HCVeHRyF7RcHdT+7EPNM0yBlUE7xUT5V3EVppa2/OItxeSLETL4yKCd4wdx3HG/cM5JFIpdW5ay2GnvI8aRX8nNK0dptSR78Zdcbt2T6OimWjchmN5qMfKFUv4JCnMXLSNzh692fFHAcejqpWaDzXDAXfPc8aWNP3wnejWMkFqba/Rbdg2zAsTkqqgYAz0nOTwG4jdTixjj2NvYAkBKseJyOPGt6wRCERbA5sAALjdivUUaRLsxjArsdM2N2Bj/aZBxZJbX9YZO1vZT6kNr+sMna3sp9TaFg8Kh1vr+l6ATJq12tuswCxkqzbRG88AesVMTwqke6h+a6b9eT2LVsEYkkDSq5nljC4KxfCJyU+l09TJ8NHhE5KfS6epk+GvnmnWg6DJqmZpC0dspxtDi56h/P8AoaJoIwMkpD1r+ArjuuW/I26ZWn1ZSVBC/k5Bj/bW/wAInJMf+YTP+VJ8NVwllYWcyRrZrEgGS2dpm7TXbMmnOoWW1ikjY7OeaUjPb0f/AGk2xwuc4XwMf2Ey+SVrWnTcuz/ZU88InJT6XT1Mnw1zah3QOS0tqyJq6FiVOOak6CD/AHaqrXuTsUMXfFhlG4tbM2TjrX+VRemmUcLtnfpUGrkAvZfQ3hE5KfS6epk+GseETkp9Lp6mT4a+eqKn8Pj5Kj61/C+hfCHyU+l09VJ8NHhE5KfS6epk+Gvnqij4fHyUetfwvobwiclPpdPUyfDWPCJyU+l09VJ8NfPVAo+Hx8lHrX8L6K0a8t9Q1RbyzkElvOGeNwCNoEcd9SaoF3N/0XpP7t7jU9rKeNLiFotN2grB4VSPdQ/NdN+vJ7Fq7jwqlu6MIGOji6LCDnm5wqd4XC56DV1KbTAqqoF4iFXttC9xcRQIPGlcIO0nFWlbQx2sEcEAAjjUKoqJQxTw63amCztUsjMpVreIPhc7iznLjo35wTwJFTLozWuXasrHlGnBSHakllMgXJLDgN3200igYKTcqkjbRfcMkH/ivN3EIoXlg2lPEqvDtx1+fzU0g0qePT0n75gnjxksrE7PXv3535G6sFroKGcMqHZftfa616mZ9VAHRCwbjuk+pBcRxps5GVyTwHHHs/CoNr9mbPUSpXZEo5xR7fx9tT67s1lcuLoMFGCEQk59OB1VEuUV3FDi3hjd+djO0ZWGBv3EKBx6jndTUb3trvac/odlzSx1ALOBtk8gnuo5RRRW2shFFbraFJt3ObLdWzx7K6O8BnBlP3aUkroY3FrsH6LhcAbFcNA41IbTkhql2hljt5UiAy0s6iJFHWSxG7spVqFrb2snNQXyXTg+M0Knmx5gxxtegY85quDxKnnfoiNz2G31Vvlu03IsFc/c3/Rmk/u3uNT2oF3N/wBF6T+7e41Pay5fefqtlntCwapHuofmum/5knsWruNU33T7GU6dDKFJ71nZZPMGGM9mQPtq2lIEzbqFQCYjZV9Z39xZleafKqdoI2SAesdKnzqQfPVm6NrEGsWSTkKJOEqsm1st2jDAdI47qqiurT7+50+4E1rJstjBB4MOoitl8QOQse5tYq2jCkm5IyfPBN7mBNaLJhFYC1d7iNAxYxvGMgno3kdVRS25Y27RYuraRHHkyGUn07x+Nexy1WANzfPvk7lyVUDq40hNA10jC5t7bdlfEX+U4AgA991JLt7aG2lmaaVVRSS3Njd5/lVXN/PYXN08zPesDgIvNouB94106pyov9SbZcQCDOREYUcHtLKc0u7+bO+1sj/p1HsxTTYDr1ndQEmmMx91nnbFfkWc0nnluN32KoP41g35T5m2tIeoiLbI9LlsUd/N0WtkP9Mp9oNA1K6Ufk2jj/y4I0/FVFXaTwo6gtmmWs+s6vbWwkZpbmVUMmd4HSfQAT6KtLVdc5N8kg0NnbQyXo/7MAG2D/jfiPxPmqqV1K9SfvhbufntgoJDISwU8QDxHTwxxNclY3iPgw8Rna6Z1o2jYdT3PCYhqRC06R8x6lO+UXKjU9fkPfkoS3zlbeLIQdv94+c+jFJd56SaxWQCSAASSQABxNa1PTw00flwtDWjhLPkdI67jcq8u5v+jNJ/dvcantQzkJYy2VrY28gw8FsBJ5mxvH2k/ZUzrDkN3krbYLNCKSa7pAvFkZI1kDrsyxMMhxw9NO6KheykqU1PueQNOxs7uS2Gfmpo9sL2HIP257a4/B1L9KReoPxVerRo3ylDdorzzEXkk+6KZFZMBa6oNNETeyozwdTfSsXqD8VB7nc4G7VIc9RgPxVefMReST7oo5iHySfdFd9ZNyueli4Xz7e8g9XgBaA29yOpH2T9jbvxqNXNtPaTNDdQyQyrxSRSpFfT0+l2kwOYVVutPFqL8o+TFtcRKt9AtxAGBVzkMhz1jePRuNXR17h7xdVPomn2mypPS9G1HVSRY2skig4Z/kqvax3eipHb9z2/cA3F5bQ56FDOfdVu6VoMaQRiVBFGowkMY2Qo93opzHZWsY8SCMefZyai+vkJ+XC6yjYPdlUh4OpvpSL1B+KjwdTfSkXqD8VXnzEPkk+6KOYi8kn3RVfrJuVZ6WLhUZ4Opc/pWL1B+Kn/ACZ5DW9ldJcDbvbpTlGZdlIz1437/OTVqcxF5JPuivYUAYAwOoVF1VK4WJUm08TTcBcemWK2UGzkNI292rtoopdXIooooQiiiihCKKKKEIrBAPGs0UIRRRRQhFFFFCEUUUUIRRRRQhf/2Q=="/>
          <p:cNvSpPr>
            <a:spLocks noChangeAspect="1" noChangeArrowheads="1"/>
          </p:cNvSpPr>
          <p:nvPr/>
        </p:nvSpPr>
        <p:spPr bwMode="auto">
          <a:xfrm>
            <a:off x="90488" y="-630238"/>
            <a:ext cx="1076325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7179" name="Picture 5" descr="http://wiki.stoa.usp.br/images/d/d4/Logo_esal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975" y="2420938"/>
            <a:ext cx="9239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7" descr="http://www.cpamn.embrapa.br/sisdiario/v2/adm/fotos/sNH4I0Vm1NWrf4aD9n8Luksa0ZE3sx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2492375"/>
            <a:ext cx="123825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1" descr="http://t3.gstatic.com/images?q=tbn:ANd9GcQ8Rx5vkv-WMBatZjavuDOLJdeAhlv1kU5FCzvR1Vsu3e3qCJAj&amp;t=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9413" y="5157788"/>
            <a:ext cx="15748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3" descr="http://www.guiame.com.br/images_materia/materia/p_164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4075" y="4005263"/>
            <a:ext cx="1331913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 descr="http://www.vestibular1.com.br/resultados/logo_ufl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4075" y="5648325"/>
            <a:ext cx="157321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9" descr="http://www.ppgf.ufba.br/img/ufba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4213" y="3789363"/>
            <a:ext cx="8382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725" y="3357563"/>
            <a:ext cx="2933700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395288" y="1844675"/>
            <a:ext cx="34559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Grandes Escolas de Agronomia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8194" name="Photo Editor Photo" r:id="rId4" imgW="2857899" imgH="2886478" progId="">
              <p:embed/>
            </p:oleObj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8195" r:id="rId7" imgW="2857899" imgH="1142857" progId="">
              <p:embed/>
            </p:oleObj>
          </a:graphicData>
        </a:graphic>
      </p:graphicFrame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488" y="1519238"/>
            <a:ext cx="2933700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27088" y="6240463"/>
            <a:ext cx="6821487" cy="131762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pt-BR" sz="1600" b="1">
              <a:solidFill>
                <a:srgbClr val="0033CC"/>
              </a:solidFill>
              <a:latin typeface="Verdana" pitchFamily="34" charset="0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8475" y="2303463"/>
            <a:ext cx="8067675" cy="4457700"/>
            <a:chOff x="283" y="899"/>
            <a:chExt cx="5402" cy="3286"/>
          </a:xfrm>
        </p:grpSpPr>
        <p:grpSp>
          <p:nvGrpSpPr>
            <p:cNvPr id="8206" name="Group 7"/>
            <p:cNvGrpSpPr>
              <a:grpSpLocks/>
            </p:cNvGrpSpPr>
            <p:nvPr/>
          </p:nvGrpSpPr>
          <p:grpSpPr bwMode="auto">
            <a:xfrm>
              <a:off x="2285" y="899"/>
              <a:ext cx="3400" cy="3286"/>
              <a:chOff x="2285" y="899"/>
              <a:chExt cx="3400" cy="3286"/>
            </a:xfrm>
          </p:grpSpPr>
          <p:grpSp>
            <p:nvGrpSpPr>
              <p:cNvPr id="8212" name="Group 8"/>
              <p:cNvGrpSpPr>
                <a:grpSpLocks/>
              </p:cNvGrpSpPr>
              <p:nvPr/>
            </p:nvGrpSpPr>
            <p:grpSpPr bwMode="auto">
              <a:xfrm>
                <a:off x="2285" y="899"/>
                <a:ext cx="3307" cy="3286"/>
                <a:chOff x="2285" y="899"/>
                <a:chExt cx="3307" cy="3286"/>
              </a:xfrm>
            </p:grpSpPr>
            <p:pic>
              <p:nvPicPr>
                <p:cNvPr id="8273" name="Picture 9" descr="Mapa com estados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285" y="899"/>
                  <a:ext cx="3307" cy="3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10"/>
                <p:cNvSpPr>
                  <a:spLocks noChangeArrowheads="1"/>
                </p:cNvSpPr>
                <p:nvPr/>
              </p:nvSpPr>
              <p:spPr bwMode="auto">
                <a:xfrm>
                  <a:off x="4397" y="2546"/>
                  <a:ext cx="118" cy="154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 sz="1800">
                    <a:solidFill>
                      <a:srgbClr val="000000"/>
                    </a:solidFill>
                    <a:latin typeface="Arial" pitchFamily="34" charset="0"/>
                    <a:cs typeface="+mn-cs"/>
                  </a:endParaRPr>
                </a:p>
              </p:txBody>
            </p:sp>
          </p:grp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>
                <a:off x="4278" y="2437"/>
                <a:ext cx="395" cy="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3200">
                    <a:solidFill>
                      <a:srgbClr val="000099"/>
                    </a:solidFill>
                    <a:latin typeface="Arial" pitchFamily="34" charset="0"/>
                    <a:cs typeface="+mn-cs"/>
                    <a:sym typeface="Webdings" pitchFamily="18" charset="2"/>
                  </a:rPr>
                  <a:t></a:t>
                </a: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4296" y="2656"/>
                <a:ext cx="242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4777" y="3190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4323" y="3287"/>
                <a:ext cx="239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4387" y="3221"/>
                <a:ext cx="240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4265" y="3225"/>
                <a:ext cx="242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5" name="Rectangle 17"/>
              <p:cNvSpPr>
                <a:spLocks noChangeArrowheads="1"/>
              </p:cNvSpPr>
              <p:nvPr/>
            </p:nvSpPr>
            <p:spPr bwMode="auto">
              <a:xfrm>
                <a:off x="4323" y="3162"/>
                <a:ext cx="23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6" name="Rectangle 18"/>
              <p:cNvSpPr>
                <a:spLocks noChangeArrowheads="1"/>
              </p:cNvSpPr>
              <p:nvPr/>
            </p:nvSpPr>
            <p:spPr bwMode="auto">
              <a:xfrm>
                <a:off x="5050" y="1620"/>
                <a:ext cx="23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7" name="Rectangle 19"/>
              <p:cNvSpPr>
                <a:spLocks noChangeArrowheads="1"/>
              </p:cNvSpPr>
              <p:nvPr/>
            </p:nvSpPr>
            <p:spPr bwMode="auto">
              <a:xfrm>
                <a:off x="4690" y="3161"/>
                <a:ext cx="242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8" name="Rectangle 20"/>
              <p:cNvSpPr>
                <a:spLocks noChangeArrowheads="1"/>
              </p:cNvSpPr>
              <p:nvPr/>
            </p:nvSpPr>
            <p:spPr bwMode="auto">
              <a:xfrm>
                <a:off x="4269" y="2598"/>
                <a:ext cx="240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29" name="Rectangle 21"/>
              <p:cNvSpPr>
                <a:spLocks noChangeArrowheads="1"/>
              </p:cNvSpPr>
              <p:nvPr/>
            </p:nvSpPr>
            <p:spPr bwMode="auto">
              <a:xfrm>
                <a:off x="4726" y="3253"/>
                <a:ext cx="240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000099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</a:t>
                </a:r>
              </a:p>
            </p:txBody>
          </p:sp>
          <p:sp>
            <p:nvSpPr>
              <p:cNvPr id="30" name="Rectangle 22"/>
              <p:cNvSpPr>
                <a:spLocks noChangeArrowheads="1"/>
              </p:cNvSpPr>
              <p:nvPr/>
            </p:nvSpPr>
            <p:spPr bwMode="auto">
              <a:xfrm>
                <a:off x="3997" y="2742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1" name="Rectangle 23"/>
              <p:cNvSpPr>
                <a:spLocks noChangeArrowheads="1"/>
              </p:cNvSpPr>
              <p:nvPr/>
            </p:nvSpPr>
            <p:spPr bwMode="auto">
              <a:xfrm>
                <a:off x="5280" y="1880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2" name="Rectangle 24"/>
              <p:cNvSpPr>
                <a:spLocks noChangeArrowheads="1"/>
              </p:cNvSpPr>
              <p:nvPr/>
            </p:nvSpPr>
            <p:spPr bwMode="auto">
              <a:xfrm>
                <a:off x="3973" y="3670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3" name="Rectangle 25"/>
              <p:cNvSpPr>
                <a:spLocks noChangeArrowheads="1"/>
              </p:cNvSpPr>
              <p:nvPr/>
            </p:nvSpPr>
            <p:spPr bwMode="auto">
              <a:xfrm>
                <a:off x="5007" y="1516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4" name="Rectangle 26"/>
              <p:cNvSpPr>
                <a:spLocks noChangeArrowheads="1"/>
              </p:cNvSpPr>
              <p:nvPr/>
            </p:nvSpPr>
            <p:spPr bwMode="auto">
              <a:xfrm>
                <a:off x="3765" y="3670"/>
                <a:ext cx="253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5" name="Rectangle 27"/>
              <p:cNvSpPr>
                <a:spLocks noChangeArrowheads="1"/>
              </p:cNvSpPr>
              <p:nvPr/>
            </p:nvSpPr>
            <p:spPr bwMode="auto">
              <a:xfrm>
                <a:off x="4113" y="3067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6" name="Rectangle 28"/>
              <p:cNvSpPr>
                <a:spLocks noChangeArrowheads="1"/>
              </p:cNvSpPr>
              <p:nvPr/>
            </p:nvSpPr>
            <p:spPr bwMode="auto">
              <a:xfrm>
                <a:off x="4605" y="2906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7" name="Rectangle 29"/>
              <p:cNvSpPr>
                <a:spLocks noChangeArrowheads="1"/>
              </p:cNvSpPr>
              <p:nvPr/>
            </p:nvSpPr>
            <p:spPr bwMode="auto">
              <a:xfrm>
                <a:off x="4874" y="2386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8" name="Rectangle 30"/>
              <p:cNvSpPr>
                <a:spLocks noChangeArrowheads="1"/>
              </p:cNvSpPr>
              <p:nvPr/>
            </p:nvSpPr>
            <p:spPr bwMode="auto">
              <a:xfrm>
                <a:off x="4505" y="2851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3815" y="2900"/>
                <a:ext cx="254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40" name="Rectangle 32"/>
              <p:cNvSpPr>
                <a:spLocks noChangeArrowheads="1"/>
              </p:cNvSpPr>
              <p:nvPr/>
            </p:nvSpPr>
            <p:spPr bwMode="auto">
              <a:xfrm>
                <a:off x="4077" y="3316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41" name="Rectangle 33"/>
              <p:cNvSpPr>
                <a:spLocks noChangeArrowheads="1"/>
              </p:cNvSpPr>
              <p:nvPr/>
            </p:nvSpPr>
            <p:spPr bwMode="auto">
              <a:xfrm>
                <a:off x="3981" y="3371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42" name="Rectangle 34"/>
              <p:cNvSpPr>
                <a:spLocks noChangeArrowheads="1"/>
              </p:cNvSpPr>
              <p:nvPr/>
            </p:nvSpPr>
            <p:spPr bwMode="auto">
              <a:xfrm>
                <a:off x="3872" y="3716"/>
                <a:ext cx="25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43" name="Rectangle 35"/>
              <p:cNvSpPr>
                <a:spLocks noChangeArrowheads="1"/>
              </p:cNvSpPr>
              <p:nvPr/>
            </p:nvSpPr>
            <p:spPr bwMode="auto">
              <a:xfrm>
                <a:off x="4018" y="3495"/>
                <a:ext cx="254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CC0000"/>
                    </a:solidFill>
                    <a:latin typeface="Verdana" pitchFamily="34" charset="0"/>
                    <a:cs typeface="+mn-cs"/>
                    <a:sym typeface="Wingdings 3" pitchFamily="18" charset="2"/>
                  </a:rPr>
                  <a:t></a:t>
                </a:r>
              </a:p>
            </p:txBody>
          </p:sp>
          <p:sp>
            <p:nvSpPr>
              <p:cNvPr id="44" name="Rectangle 36"/>
              <p:cNvSpPr>
                <a:spLocks noChangeArrowheads="1"/>
              </p:cNvSpPr>
              <p:nvPr/>
            </p:nvSpPr>
            <p:spPr bwMode="auto">
              <a:xfrm>
                <a:off x="4035" y="1168"/>
                <a:ext cx="222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45" name="Rectangle 37"/>
              <p:cNvSpPr>
                <a:spLocks noChangeArrowheads="1"/>
              </p:cNvSpPr>
              <p:nvPr/>
            </p:nvSpPr>
            <p:spPr bwMode="auto">
              <a:xfrm>
                <a:off x="5410" y="1980"/>
                <a:ext cx="21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46" name="Rectangle 38"/>
              <p:cNvSpPr>
                <a:spLocks noChangeArrowheads="1"/>
              </p:cNvSpPr>
              <p:nvPr/>
            </p:nvSpPr>
            <p:spPr bwMode="auto">
              <a:xfrm>
                <a:off x="3223" y="1180"/>
                <a:ext cx="222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47" name="Rectangle 39"/>
              <p:cNvSpPr>
                <a:spLocks noChangeArrowheads="1"/>
              </p:cNvSpPr>
              <p:nvPr/>
            </p:nvSpPr>
            <p:spPr bwMode="auto">
              <a:xfrm>
                <a:off x="5219" y="2234"/>
                <a:ext cx="221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48" name="Rectangle 40"/>
              <p:cNvSpPr>
                <a:spLocks noChangeArrowheads="1"/>
              </p:cNvSpPr>
              <p:nvPr/>
            </p:nvSpPr>
            <p:spPr bwMode="auto">
              <a:xfrm>
                <a:off x="3759" y="3019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49" name="Rectangle 41"/>
              <p:cNvSpPr>
                <a:spLocks noChangeArrowheads="1"/>
              </p:cNvSpPr>
              <p:nvPr/>
            </p:nvSpPr>
            <p:spPr bwMode="auto">
              <a:xfrm>
                <a:off x="3720" y="2933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0" name="Rectangle 42"/>
              <p:cNvSpPr>
                <a:spLocks noChangeArrowheads="1"/>
              </p:cNvSpPr>
              <p:nvPr/>
            </p:nvSpPr>
            <p:spPr bwMode="auto">
              <a:xfrm>
                <a:off x="2902" y="1575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1" name="Rectangle 43"/>
              <p:cNvSpPr>
                <a:spLocks noChangeArrowheads="1"/>
              </p:cNvSpPr>
              <p:nvPr/>
            </p:nvSpPr>
            <p:spPr bwMode="auto">
              <a:xfrm>
                <a:off x="3917" y="1668"/>
                <a:ext cx="221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2" name="Rectangle 44"/>
              <p:cNvSpPr>
                <a:spLocks noChangeArrowheads="1"/>
              </p:cNvSpPr>
              <p:nvPr/>
            </p:nvSpPr>
            <p:spPr bwMode="auto">
              <a:xfrm>
                <a:off x="3787" y="3774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3" name="Rectangle 45"/>
              <p:cNvSpPr>
                <a:spLocks noChangeArrowheads="1"/>
              </p:cNvSpPr>
              <p:nvPr/>
            </p:nvSpPr>
            <p:spPr bwMode="auto">
              <a:xfrm>
                <a:off x="3068" y="2214"/>
                <a:ext cx="223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4" name="Rectangle 46"/>
              <p:cNvSpPr>
                <a:spLocks noChangeArrowheads="1"/>
              </p:cNvSpPr>
              <p:nvPr/>
            </p:nvSpPr>
            <p:spPr bwMode="auto">
              <a:xfrm>
                <a:off x="4809" y="1987"/>
                <a:ext cx="224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5" name="Rectangle 47"/>
              <p:cNvSpPr>
                <a:spLocks noChangeArrowheads="1"/>
              </p:cNvSpPr>
              <p:nvPr/>
            </p:nvSpPr>
            <p:spPr bwMode="auto">
              <a:xfrm>
                <a:off x="4469" y="2644"/>
                <a:ext cx="225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6" name="Rectangle 48"/>
              <p:cNvSpPr>
                <a:spLocks noChangeArrowheads="1"/>
              </p:cNvSpPr>
              <p:nvPr/>
            </p:nvSpPr>
            <p:spPr bwMode="auto">
              <a:xfrm>
                <a:off x="2456" y="2017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  <p:sp>
            <p:nvSpPr>
              <p:cNvPr id="57" name="Rectangle 49"/>
              <p:cNvSpPr>
                <a:spLocks noChangeArrowheads="1"/>
              </p:cNvSpPr>
              <p:nvPr/>
            </p:nvSpPr>
            <p:spPr bwMode="auto">
              <a:xfrm>
                <a:off x="4474" y="2464"/>
                <a:ext cx="238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+mn-cs"/>
                    <a:sym typeface="Wingdings 2" pitchFamily="18" charset="2"/>
                  </a:rPr>
                  <a:t></a:t>
                </a:r>
              </a:p>
            </p:txBody>
          </p:sp>
          <p:sp>
            <p:nvSpPr>
              <p:cNvPr id="58" name="Rectangle 50"/>
              <p:cNvSpPr>
                <a:spLocks noChangeArrowheads="1"/>
              </p:cNvSpPr>
              <p:nvPr/>
            </p:nvSpPr>
            <p:spPr bwMode="auto">
              <a:xfrm>
                <a:off x="4429" y="2426"/>
                <a:ext cx="244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+mn-cs"/>
                    <a:sym typeface="Wingdings 2" pitchFamily="18" charset="2"/>
                  </a:rPr>
                  <a:t></a:t>
                </a:r>
              </a:p>
            </p:txBody>
          </p:sp>
          <p:sp>
            <p:nvSpPr>
              <p:cNvPr id="59" name="Rectangle 51"/>
              <p:cNvSpPr>
                <a:spLocks noChangeArrowheads="1"/>
              </p:cNvSpPr>
              <p:nvPr/>
            </p:nvSpPr>
            <p:spPr bwMode="auto">
              <a:xfrm>
                <a:off x="4386" y="2395"/>
                <a:ext cx="241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+mn-cs"/>
                    <a:sym typeface="Wingdings 2" pitchFamily="18" charset="2"/>
                  </a:rPr>
                  <a:t></a:t>
                </a:r>
              </a:p>
            </p:txBody>
          </p:sp>
          <p:sp>
            <p:nvSpPr>
              <p:cNvPr id="60" name="Oval 52"/>
              <p:cNvSpPr>
                <a:spLocks noChangeArrowheads="1"/>
              </p:cNvSpPr>
              <p:nvPr/>
            </p:nvSpPr>
            <p:spPr bwMode="auto">
              <a:xfrm>
                <a:off x="4264" y="2427"/>
                <a:ext cx="452" cy="420"/>
              </a:xfrm>
              <a:prstGeom prst="ellipse">
                <a:avLst/>
              </a:prstGeom>
              <a:noFill/>
              <a:ln w="19050">
                <a:solidFill>
                  <a:srgbClr val="003399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 sz="180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1" name="Text Box 53"/>
              <p:cNvSpPr txBox="1">
                <a:spLocks noChangeArrowheads="1"/>
              </p:cNvSpPr>
              <p:nvPr/>
            </p:nvSpPr>
            <p:spPr bwMode="auto">
              <a:xfrm>
                <a:off x="4231" y="2468"/>
                <a:ext cx="283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400">
                    <a:solidFill>
                      <a:srgbClr val="000000"/>
                    </a:solidFill>
                    <a:latin typeface="Verdana" pitchFamily="34" charset="0"/>
                    <a:cs typeface="+mn-cs"/>
                  </a:rPr>
                  <a:t>DF</a:t>
                </a:r>
              </a:p>
            </p:txBody>
          </p:sp>
          <p:sp>
            <p:nvSpPr>
              <p:cNvPr id="62" name="AutoShape 54"/>
              <p:cNvSpPr>
                <a:spLocks noChangeArrowheads="1"/>
              </p:cNvSpPr>
              <p:nvPr/>
            </p:nvSpPr>
            <p:spPr bwMode="auto">
              <a:xfrm>
                <a:off x="5047" y="2406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3" name="AutoShape 55"/>
              <p:cNvSpPr>
                <a:spLocks noChangeArrowheads="1"/>
              </p:cNvSpPr>
              <p:nvPr/>
            </p:nvSpPr>
            <p:spPr bwMode="auto">
              <a:xfrm>
                <a:off x="4131" y="2702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4" name="AutoShape 56"/>
              <p:cNvSpPr>
                <a:spLocks noChangeArrowheads="1"/>
              </p:cNvSpPr>
              <p:nvPr/>
            </p:nvSpPr>
            <p:spPr bwMode="auto">
              <a:xfrm>
                <a:off x="4446" y="2108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5" name="AutoShape 57"/>
              <p:cNvSpPr>
                <a:spLocks noChangeArrowheads="1"/>
              </p:cNvSpPr>
              <p:nvPr/>
            </p:nvSpPr>
            <p:spPr bwMode="auto">
              <a:xfrm>
                <a:off x="5455" y="2187"/>
                <a:ext cx="136" cy="110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6" name="AutoShape 58"/>
              <p:cNvSpPr>
                <a:spLocks noChangeArrowheads="1"/>
              </p:cNvSpPr>
              <p:nvPr/>
            </p:nvSpPr>
            <p:spPr bwMode="auto">
              <a:xfrm>
                <a:off x="5380" y="2262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7" name="AutoShape 59"/>
              <p:cNvSpPr>
                <a:spLocks noChangeArrowheads="1"/>
              </p:cNvSpPr>
              <p:nvPr/>
            </p:nvSpPr>
            <p:spPr bwMode="auto">
              <a:xfrm>
                <a:off x="4699" y="2857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8" name="AutoShape 60"/>
              <p:cNvSpPr>
                <a:spLocks noChangeArrowheads="1"/>
              </p:cNvSpPr>
              <p:nvPr/>
            </p:nvSpPr>
            <p:spPr bwMode="auto">
              <a:xfrm>
                <a:off x="4575" y="2602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9" name="AutoShape 61"/>
              <p:cNvSpPr>
                <a:spLocks noChangeArrowheads="1"/>
              </p:cNvSpPr>
              <p:nvPr/>
            </p:nvSpPr>
            <p:spPr bwMode="auto">
              <a:xfrm>
                <a:off x="3815" y="2385"/>
                <a:ext cx="136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0" name="AutoShape 62"/>
              <p:cNvSpPr>
                <a:spLocks noChangeArrowheads="1"/>
              </p:cNvSpPr>
              <p:nvPr/>
            </p:nvSpPr>
            <p:spPr bwMode="auto">
              <a:xfrm>
                <a:off x="4016" y="3933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1" name="AutoShape 63"/>
              <p:cNvSpPr>
                <a:spLocks noChangeArrowheads="1"/>
              </p:cNvSpPr>
              <p:nvPr/>
            </p:nvSpPr>
            <p:spPr bwMode="auto">
              <a:xfrm>
                <a:off x="4270" y="3655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2" name="AutoShape 64"/>
              <p:cNvSpPr>
                <a:spLocks noChangeArrowheads="1"/>
              </p:cNvSpPr>
              <p:nvPr/>
            </p:nvSpPr>
            <p:spPr bwMode="auto">
              <a:xfrm>
                <a:off x="4137" y="3276"/>
                <a:ext cx="135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3" name="AutoShape 65"/>
              <p:cNvSpPr>
                <a:spLocks noChangeArrowheads="1"/>
              </p:cNvSpPr>
              <p:nvPr/>
            </p:nvSpPr>
            <p:spPr bwMode="auto">
              <a:xfrm>
                <a:off x="4245" y="3033"/>
                <a:ext cx="137" cy="110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4" name="AutoShape 66"/>
              <p:cNvSpPr>
                <a:spLocks noChangeArrowheads="1"/>
              </p:cNvSpPr>
              <p:nvPr/>
            </p:nvSpPr>
            <p:spPr bwMode="auto">
              <a:xfrm>
                <a:off x="3883" y="2866"/>
                <a:ext cx="135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5" name="AutoShape 67"/>
              <p:cNvSpPr>
                <a:spLocks noChangeArrowheads="1"/>
              </p:cNvSpPr>
              <p:nvPr/>
            </p:nvSpPr>
            <p:spPr bwMode="auto">
              <a:xfrm>
                <a:off x="5493" y="1768"/>
                <a:ext cx="137" cy="110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6" name="AutoShape 68"/>
              <p:cNvSpPr>
                <a:spLocks noChangeArrowheads="1"/>
              </p:cNvSpPr>
              <p:nvPr/>
            </p:nvSpPr>
            <p:spPr bwMode="auto">
              <a:xfrm>
                <a:off x="5548" y="1869"/>
                <a:ext cx="137" cy="111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7" name="AutoShape 69"/>
              <p:cNvSpPr>
                <a:spLocks noChangeArrowheads="1"/>
              </p:cNvSpPr>
              <p:nvPr/>
            </p:nvSpPr>
            <p:spPr bwMode="auto">
              <a:xfrm>
                <a:off x="5319" y="2072"/>
                <a:ext cx="137" cy="110"/>
              </a:xfrm>
              <a:prstGeom prst="star5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pt-BR" sz="1600" b="1">
                  <a:solidFill>
                    <a:srgbClr val="003399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78" name="Rectangle 70"/>
              <p:cNvSpPr>
                <a:spLocks noChangeArrowheads="1"/>
              </p:cNvSpPr>
              <p:nvPr/>
            </p:nvSpPr>
            <p:spPr bwMode="auto">
              <a:xfrm>
                <a:off x="4434" y="2596"/>
                <a:ext cx="225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600">
                    <a:solidFill>
                      <a:srgbClr val="99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+mn-cs"/>
                    <a:sym typeface="Wingdings" pitchFamily="2" charset="2"/>
                  </a:rPr>
                  <a:t></a:t>
                </a:r>
              </a:p>
            </p:txBody>
          </p:sp>
        </p:grpSp>
        <p:grpSp>
          <p:nvGrpSpPr>
            <p:cNvPr id="8207" name="Group 71"/>
            <p:cNvGrpSpPr>
              <a:grpSpLocks/>
            </p:cNvGrpSpPr>
            <p:nvPr/>
          </p:nvGrpSpPr>
          <p:grpSpPr bwMode="auto">
            <a:xfrm>
              <a:off x="283" y="1243"/>
              <a:ext cx="2290" cy="2530"/>
              <a:chOff x="283" y="1243"/>
              <a:chExt cx="2290" cy="2530"/>
            </a:xfrm>
          </p:grpSpPr>
          <p:sp>
            <p:nvSpPr>
              <p:cNvPr id="14" name="Text Box 72"/>
              <p:cNvSpPr txBox="1">
                <a:spLocks noChangeArrowheads="1"/>
              </p:cNvSpPr>
              <p:nvPr/>
            </p:nvSpPr>
            <p:spPr bwMode="auto">
              <a:xfrm>
                <a:off x="487" y="1350"/>
                <a:ext cx="2086" cy="24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Embrapa Sede</a:t>
                </a:r>
              </a:p>
              <a:p>
                <a:pPr>
                  <a:defRPr/>
                </a:pPr>
                <a:endParaRPr lang="pt-BR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10 Centros Nacionais de</a:t>
                </a: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   Temas Básicos</a:t>
                </a:r>
              </a:p>
              <a:p>
                <a:pPr>
                  <a:defRPr/>
                </a:pPr>
                <a:endParaRPr lang="pt-BR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14 Centros Nacionais de</a:t>
                </a: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   Produtos</a:t>
                </a:r>
              </a:p>
              <a:p>
                <a:pPr>
                  <a:defRPr/>
                </a:pPr>
                <a:endParaRPr lang="pt-BR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14 Centros </a:t>
                </a:r>
                <a:r>
                  <a:rPr lang="pt-BR" sz="1400" b="1" dirty="0" err="1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Ecorregionais</a:t>
                </a: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de</a:t>
                </a: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   Pesquisa </a:t>
                </a:r>
                <a:r>
                  <a:rPr lang="pt-BR" sz="1400" b="1" dirty="0" err="1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Agroflorestal</a:t>
                </a: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</a:t>
                </a: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   ou  Agropecuária</a:t>
                </a:r>
              </a:p>
              <a:p>
                <a:pPr>
                  <a:defRPr/>
                </a:pPr>
                <a:endParaRPr lang="pt-BR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  3 Serviços Especiais</a:t>
                </a:r>
              </a:p>
              <a:p>
                <a:pPr>
                  <a:defRPr/>
                </a:pPr>
                <a:endParaRPr lang="pt-BR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  <a:p>
                <a:pPr>
                  <a:defRPr/>
                </a:pPr>
                <a:r>
                  <a:rPr lang="pt-BR" sz="1400" b="1" dirty="0">
                    <a:solidFill>
                      <a:srgbClr val="3333CC"/>
                    </a:solidFill>
                    <a:latin typeface="Verdana" pitchFamily="34" charset="0"/>
                    <a:cs typeface="+mn-cs"/>
                  </a:rPr>
                  <a:t>  16 Organizações Estaduais </a:t>
                </a:r>
                <a:endParaRPr lang="en-US" sz="1400" b="1" dirty="0">
                  <a:solidFill>
                    <a:srgbClr val="3333CC"/>
                  </a:solidFill>
                  <a:latin typeface="Verdana" pitchFamily="34" charset="0"/>
                  <a:cs typeface="+mn-cs"/>
                </a:endParaRPr>
              </a:p>
            </p:txBody>
          </p:sp>
          <p:grpSp>
            <p:nvGrpSpPr>
              <p:cNvPr id="8209" name="Group 73"/>
              <p:cNvGrpSpPr>
                <a:grpSpLocks/>
              </p:cNvGrpSpPr>
              <p:nvPr/>
            </p:nvGrpSpPr>
            <p:grpSpPr bwMode="auto">
              <a:xfrm>
                <a:off x="283" y="1243"/>
                <a:ext cx="395" cy="2530"/>
                <a:chOff x="283" y="1243"/>
                <a:chExt cx="395" cy="2530"/>
              </a:xfrm>
            </p:grpSpPr>
            <p:sp>
              <p:nvSpPr>
                <p:cNvPr id="1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350" y="1614"/>
                  <a:ext cx="257" cy="21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pt-BR" sz="1600">
                      <a:solidFill>
                        <a:srgbClr val="000099"/>
                      </a:solidFill>
                      <a:latin typeface="Arial" pitchFamily="34" charset="0"/>
                      <a:cs typeface="+mn-cs"/>
                      <a:sym typeface="Wingdings" pitchFamily="2" charset="2"/>
                    </a:rPr>
                    <a:t></a:t>
                  </a:r>
                </a:p>
                <a:p>
                  <a:pPr algn="ctr" eaLnBrk="0" hangingPunct="0">
                    <a:defRPr/>
                  </a:pPr>
                  <a:endParaRPr lang="pt-BR">
                    <a:solidFill>
                      <a:srgbClr val="000099"/>
                    </a:solidFill>
                    <a:latin typeface="Arial" pitchFamily="34" charset="0"/>
                    <a:cs typeface="+mn-cs"/>
                    <a:sym typeface="Wingdings" pitchFamily="2" charset="2"/>
                  </a:endParaRPr>
                </a:p>
                <a:p>
                  <a:pPr algn="ctr" eaLnBrk="0" hangingPunct="0">
                    <a:defRPr/>
                  </a:pPr>
                  <a:r>
                    <a:rPr lang="pt-BR" sz="1600">
                      <a:solidFill>
                        <a:srgbClr val="CC0000"/>
                      </a:solidFill>
                      <a:latin typeface="Arial" pitchFamily="34" charset="0"/>
                      <a:cs typeface="+mn-cs"/>
                      <a:sym typeface="Wingdings 3" pitchFamily="18" charset="2"/>
                    </a:rPr>
                    <a:t></a:t>
                  </a:r>
                </a:p>
                <a:p>
                  <a:pPr algn="ctr" eaLnBrk="0" hangingPunct="0">
                    <a:defRPr/>
                  </a:pPr>
                  <a:endParaRPr lang="pt-BR" sz="2600">
                    <a:solidFill>
                      <a:srgbClr val="000099"/>
                    </a:solidFill>
                    <a:latin typeface="Arial" pitchFamily="34" charset="0"/>
                    <a:cs typeface="+mn-cs"/>
                    <a:sym typeface="Wingdings 3" pitchFamily="18" charset="2"/>
                  </a:endParaRPr>
                </a:p>
                <a:p>
                  <a:pPr algn="ctr" eaLnBrk="0" hangingPunct="0">
                    <a:defRPr/>
                  </a:pPr>
                  <a:r>
                    <a:rPr lang="pt-BR" sz="2000">
                      <a:solidFill>
                        <a:srgbClr val="99CC00"/>
                      </a:solidFill>
                      <a:latin typeface="Arial" pitchFamily="34" charset="0"/>
                      <a:cs typeface="+mn-cs"/>
                      <a:sym typeface="Wingdings" pitchFamily="2" charset="2"/>
                    </a:rPr>
                    <a:t></a:t>
                  </a:r>
                </a:p>
                <a:p>
                  <a:pPr algn="ctr" eaLnBrk="0" hangingPunct="0">
                    <a:defRPr/>
                  </a:pPr>
                  <a:endParaRPr lang="pt-BR" sz="3600">
                    <a:solidFill>
                      <a:srgbClr val="000099"/>
                    </a:solidFill>
                    <a:latin typeface="Arial" pitchFamily="34" charset="0"/>
                    <a:cs typeface="+mn-cs"/>
                    <a:sym typeface="Wingdings" pitchFamily="2" charset="2"/>
                  </a:endParaRPr>
                </a:p>
                <a:p>
                  <a:pPr algn="ctr" eaLnBrk="0" hangingPunct="0">
                    <a:defRPr/>
                  </a:pPr>
                  <a:r>
                    <a:rPr lang="pt-BR" sz="1600">
                      <a:solidFill>
                        <a:srgbClr val="FFCC00"/>
                      </a:solidFill>
                      <a:latin typeface="Arial" pitchFamily="34" charset="0"/>
                      <a:cs typeface="+mn-cs"/>
                      <a:sym typeface="Wingdings 2" pitchFamily="18" charset="2"/>
                    </a:rPr>
                    <a:t></a:t>
                  </a:r>
                </a:p>
                <a:p>
                  <a:pPr algn="ctr" eaLnBrk="0" hangingPunct="0">
                    <a:defRPr/>
                  </a:pPr>
                  <a:endParaRPr lang="pt-BR" sz="1200">
                    <a:solidFill>
                      <a:srgbClr val="000099"/>
                    </a:solidFill>
                    <a:latin typeface="Arial" pitchFamily="34" charset="0"/>
                    <a:cs typeface="+mn-cs"/>
                    <a:sym typeface="Wingdings 2" pitchFamily="18" charset="2"/>
                  </a:endParaRPr>
                </a:p>
                <a:p>
                  <a:pPr algn="ctr" eaLnBrk="0" hangingPunct="0">
                    <a:defRPr/>
                  </a:pPr>
                  <a:endParaRPr lang="pt-BR" sz="2000">
                    <a:solidFill>
                      <a:srgbClr val="FF0000"/>
                    </a:solidFill>
                    <a:latin typeface="Arial" pitchFamily="34" charset="0"/>
                    <a:cs typeface="+mn-cs"/>
                    <a:sym typeface="Wingdings" pitchFamily="2" charset="2"/>
                  </a:endParaRPr>
                </a:p>
              </p:txBody>
            </p:sp>
            <p:sp>
              <p:nvSpPr>
                <p:cNvPr id="17" name="Rectangle 75"/>
                <p:cNvSpPr>
                  <a:spLocks noChangeArrowheads="1"/>
                </p:cNvSpPr>
                <p:nvPr/>
              </p:nvSpPr>
              <p:spPr bwMode="auto">
                <a:xfrm>
                  <a:off x="283" y="1243"/>
                  <a:ext cx="395" cy="4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pt-BR" sz="3200">
                      <a:solidFill>
                        <a:srgbClr val="000099"/>
                      </a:solidFill>
                      <a:latin typeface="Arial" pitchFamily="34" charset="0"/>
                      <a:cs typeface="+mn-cs"/>
                      <a:sym typeface="Webdings" pitchFamily="18" charset="2"/>
                    </a:rPr>
                    <a:t></a:t>
                  </a:r>
                </a:p>
              </p:txBody>
            </p:sp>
          </p:grpSp>
        </p:grpSp>
      </p:grpSp>
      <p:sp>
        <p:nvSpPr>
          <p:cNvPr id="81" name="AutoShape 76"/>
          <p:cNvSpPr>
            <a:spLocks noChangeArrowheads="1"/>
          </p:cNvSpPr>
          <p:nvPr/>
        </p:nvSpPr>
        <p:spPr bwMode="auto">
          <a:xfrm>
            <a:off x="681038" y="5980113"/>
            <a:ext cx="204787" cy="150812"/>
          </a:xfrm>
          <a:prstGeom prst="star5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pt-BR" sz="1600" b="1">
              <a:solidFill>
                <a:srgbClr val="0033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3633788" y="1579563"/>
            <a:ext cx="5321300" cy="94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58738" lvl="2">
              <a:buFont typeface="Symbol" pitchFamily="18" charset="2"/>
              <a:buNone/>
              <a:defRPr/>
            </a:pPr>
            <a:r>
              <a:rPr lang="pt-BR" sz="2800" b="1" i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Brasil é Líder mundial em </a:t>
            </a:r>
            <a:r>
              <a:rPr lang="pt-BR" sz="2800" b="1" i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P&amp;D</a:t>
            </a:r>
            <a:r>
              <a:rPr lang="pt-BR" sz="2800" b="1" i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 em  agropecuária tropical</a:t>
            </a:r>
          </a:p>
        </p:txBody>
      </p:sp>
      <p:sp>
        <p:nvSpPr>
          <p:cNvPr id="83" name="Rectangle 80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>
                <a:solidFill>
                  <a:srgbClr val="333399"/>
                </a:solidFill>
                <a:latin typeface="Verdana" pitchFamily="34" charset="0"/>
                <a:cs typeface="+mn-cs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4" name="Title 10"/>
          <p:cNvSpPr>
            <a:spLocks/>
          </p:cNvSpPr>
          <p:nvPr/>
        </p:nvSpPr>
        <p:spPr bwMode="auto">
          <a:xfrm>
            <a:off x="323850" y="1123950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Exemplos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impacto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positivo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C,T&amp;I no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sucesso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economia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Brasil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atual</a:t>
            </a:r>
            <a:endParaRPr lang="en-US" sz="2000" b="1" dirty="0">
              <a:solidFill>
                <a:srgbClr val="02840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9218" name="Photo Editor Photo" r:id="rId4" imgW="2857899" imgH="2886478" progId="">
              <p:embed/>
            </p:oleObj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9219" r:id="rId7" imgW="2857899" imgH="1142857" progId="">
              <p:embed/>
            </p:oleObj>
          </a:graphicData>
        </a:graphic>
      </p:graphicFrame>
      <p:pic>
        <p:nvPicPr>
          <p:cNvPr id="9223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1419225"/>
            <a:ext cx="2520950" cy="25050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7050" y="1736725"/>
            <a:ext cx="5472113" cy="1123950"/>
          </a:xfrm>
          <a:solidFill>
            <a:srgbClr val="FFFFFF"/>
          </a:solidFill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000099"/>
                </a:solidFill>
                <a:latin typeface="Calibri" pitchFamily="34" charset="0"/>
              </a:rPr>
              <a:t>Produção agropecuária Brasileira impulsionada por C,T&amp;I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3008313" y="3032125"/>
            <a:ext cx="5956300" cy="720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b="1">
                <a:solidFill>
                  <a:srgbClr val="404040"/>
                </a:solidFill>
                <a:latin typeface="Calibri" pitchFamily="34" charset="0"/>
                <a:cs typeface="+mn-cs"/>
              </a:rPr>
              <a:t>Brasil tem 9% dos artigos científicos do mundo em agricultura trans-disciplinar </a:t>
            </a:r>
          </a:p>
        </p:txBody>
      </p:sp>
      <p:graphicFrame>
        <p:nvGraphicFramePr>
          <p:cNvPr id="18" name="Group 5"/>
          <p:cNvGraphicFramePr>
            <a:graphicFrameLocks noGrp="1"/>
          </p:cNvGraphicFramePr>
          <p:nvPr/>
        </p:nvGraphicFramePr>
        <p:xfrm>
          <a:off x="730250" y="4071938"/>
          <a:ext cx="7808913" cy="2526030"/>
        </p:xfrm>
        <a:graphic>
          <a:graphicData uri="http://schemas.openxmlformats.org/drawingml/2006/table">
            <a:tbl>
              <a:tblPr/>
              <a:tblGrid>
                <a:gridCol w="4945063"/>
                <a:gridCol w="2863850"/>
              </a:tblGrid>
              <a:tr h="527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      Produto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Produção mundial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</a:tr>
              <a:tr h="527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Açucar, Suco de laranja, Café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7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Soja, Carne bovina, Frango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7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Milho, Frutas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2145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42915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964372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28582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607287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1928744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250201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571659" algn="l" defTabSz="321457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>
                <a:solidFill>
                  <a:srgbClr val="333399"/>
                </a:solidFill>
                <a:latin typeface="Verdana" pitchFamily="34" charset="0"/>
                <a:cs typeface="+mn-cs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0" name="Title 10"/>
          <p:cNvSpPr>
            <a:spLocks/>
          </p:cNvSpPr>
          <p:nvPr/>
        </p:nvSpPr>
        <p:spPr bwMode="auto">
          <a:xfrm>
            <a:off x="323850" y="1123950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Exemplos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impacto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positivo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C,T&amp;I no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sucesso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economia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Brasil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atual</a:t>
            </a:r>
            <a:endParaRPr lang="en-US" sz="2000" b="1" dirty="0">
              <a:solidFill>
                <a:srgbClr val="02840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0242" name="Photo Editor Photo" r:id="rId4" imgW="2857899" imgH="2886478" progId="">
              <p:embed/>
            </p:oleObj>
          </a:graphicData>
        </a:graphic>
      </p:graphicFrame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10243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10243" r:id="rId7" imgW="2857899" imgH="1142857" progId="">
              <p:embed/>
            </p:oleObj>
          </a:graphicData>
        </a:graphic>
      </p:graphicFrame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66700" y="2133600"/>
            <a:ext cx="8705850" cy="2347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8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pt-BR" dirty="0"/>
              <a:t>Prof.Urbano Ernesto </a:t>
            </a:r>
            <a:r>
              <a:rPr lang="pt-BR" dirty="0" err="1"/>
              <a:t>Stumf</a:t>
            </a:r>
            <a:r>
              <a:rPr lang="pt-BR" dirty="0"/>
              <a:t>  do ITA inicia pesquisas nos anos 50</a:t>
            </a:r>
            <a:endParaRPr lang="en-GB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marL="231775" indent="-231775">
              <a:spcBef>
                <a:spcPts val="8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Proálcool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(1975):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bioetanol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misturado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gasolina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(25%)</a:t>
            </a:r>
          </a:p>
          <a:p>
            <a:pPr marL="231775" indent="-231775">
              <a:spcBef>
                <a:spcPts val="800"/>
              </a:spcBef>
              <a:buFontTx/>
              <a:buChar char="•"/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Motores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Flex-fuel (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gasolina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bioetanol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or mix)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introduzido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em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2003</a:t>
            </a:r>
          </a:p>
          <a:p>
            <a:pPr marL="231775" indent="-231775">
              <a:spcBef>
                <a:spcPts val="8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90% dos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carros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vendidos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hoje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são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flex-fuel</a:t>
            </a:r>
          </a:p>
          <a:p>
            <a:pPr marL="231775" indent="-231775">
              <a:spcBef>
                <a:spcPts val="800"/>
              </a:spcBef>
              <a:buFontTx/>
              <a:buChar char="•"/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Consumo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de bio-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etanol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hoje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já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é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maior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que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+mn-cs"/>
              </a:rPr>
              <a:t> o de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gasolina</a:t>
            </a:r>
            <a:endParaRPr lang="en-GB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01638" y="1666875"/>
            <a:ext cx="82740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  <a:defRPr/>
            </a:pPr>
            <a:r>
              <a:rPr lang="en-GB" sz="2800" b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Bio-</a:t>
            </a:r>
            <a:r>
              <a:rPr lang="en-GB" sz="2800" b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etanol</a:t>
            </a:r>
            <a:r>
              <a:rPr lang="en-GB" sz="2800" b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 de </a:t>
            </a:r>
            <a:r>
              <a:rPr lang="en-GB" sz="2800" b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cana</a:t>
            </a:r>
            <a:r>
              <a:rPr lang="en-GB" sz="2800" b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-de-</a:t>
            </a:r>
            <a:r>
              <a:rPr lang="en-GB" sz="2800" b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açúcar</a:t>
            </a:r>
            <a:r>
              <a:rPr lang="en-GB" sz="2800" b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para</a:t>
            </a:r>
            <a:r>
              <a:rPr lang="en-GB" sz="2800" b="1" dirty="0">
                <a:solidFill>
                  <a:srgbClr val="000099"/>
                </a:solidFill>
                <a:latin typeface="Calibri" pitchFamily="34" charset="0"/>
                <a:cs typeface="+mn-cs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libri" pitchFamily="34" charset="0"/>
                <a:cs typeface="+mn-cs"/>
              </a:rPr>
              <a:t>veículos</a:t>
            </a:r>
            <a:endParaRPr lang="en-GB" sz="2800" b="1" dirty="0">
              <a:solidFill>
                <a:srgbClr val="000099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249" name="Picture 4" descr="Carro a álcool 1925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58738" y="4884738"/>
            <a:ext cx="3209925" cy="1868487"/>
          </a:xfrm>
          <a:noFill/>
          <a:ln w="38100">
            <a:solidFill>
              <a:srgbClr val="000000"/>
            </a:solidFill>
          </a:ln>
        </p:spPr>
      </p:pic>
      <p:pic>
        <p:nvPicPr>
          <p:cNvPr id="10250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>
            <a:lum bright="6000"/>
          </a:blip>
          <a:srcRect/>
          <a:stretch>
            <a:fillRect/>
          </a:stretch>
        </p:blipFill>
        <p:spPr>
          <a:xfrm>
            <a:off x="3332163" y="4833938"/>
            <a:ext cx="2952750" cy="1979612"/>
          </a:xfrm>
          <a:noFill/>
        </p:spPr>
      </p:pic>
      <p:pic>
        <p:nvPicPr>
          <p:cNvPr id="1025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6302375" y="4841875"/>
            <a:ext cx="2798763" cy="1908175"/>
          </a:xfrm>
          <a:noFill/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82600" y="4530725"/>
            <a:ext cx="2230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1925</a:t>
            </a: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522663" y="4530725"/>
            <a:ext cx="2625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pt-BR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1975</a:t>
            </a: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415088" y="4532313"/>
            <a:ext cx="255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pt-BR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2003</a:t>
            </a: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700338" y="188913"/>
            <a:ext cx="38163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>
                <a:solidFill>
                  <a:srgbClr val="333399"/>
                </a:solidFill>
                <a:latin typeface="Verdana" pitchFamily="34" charset="0"/>
                <a:cs typeface="+mn-cs"/>
              </a:rPr>
              <a:t>O Brasil</a:t>
            </a:r>
            <a:endParaRPr lang="en-US" sz="2800">
              <a:solidFill>
                <a:srgbClr val="3333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8" name="Title 10"/>
          <p:cNvSpPr>
            <a:spLocks/>
          </p:cNvSpPr>
          <p:nvPr/>
        </p:nvSpPr>
        <p:spPr bwMode="auto">
          <a:xfrm>
            <a:off x="323850" y="1123950"/>
            <a:ext cx="86756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Exemplos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impacto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positivo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C,T&amp;I no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sucesso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da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economia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do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Brasil</a:t>
            </a:r>
            <a:r>
              <a:rPr lang="en-US" sz="2000" b="1" dirty="0">
                <a:solidFill>
                  <a:srgbClr val="028402"/>
                </a:solidFill>
                <a:latin typeface="Calibri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028402"/>
                </a:solidFill>
                <a:latin typeface="Calibri" pitchFamily="34" charset="0"/>
                <a:cs typeface="+mn-cs"/>
              </a:rPr>
              <a:t>atual</a:t>
            </a:r>
            <a:endParaRPr lang="en-US" sz="2000" b="1" dirty="0">
              <a:solidFill>
                <a:srgbClr val="02840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ítulo 1"/>
          <p:cNvSpPr>
            <a:spLocks noGrp="1"/>
          </p:cNvSpPr>
          <p:nvPr>
            <p:ph type="title"/>
          </p:nvPr>
        </p:nvSpPr>
        <p:spPr>
          <a:xfrm>
            <a:off x="2987675" y="407988"/>
            <a:ext cx="6156325" cy="1365250"/>
          </a:xfrm>
        </p:spPr>
        <p:txBody>
          <a:bodyPr/>
          <a:lstStyle/>
          <a:p>
            <a:pPr eaLnBrk="1" hangingPunct="1"/>
            <a:r>
              <a:rPr lang="pt-BR" sz="1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Número de artigos brasileiros publicados em periódicos científicos indexados pela Thomson/ISI e participação percentual do Brasil na América Latina e no mundo, </a:t>
            </a:r>
            <a:br>
              <a:rPr lang="pt-BR" sz="1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pt-BR" sz="1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1985-2009</a:t>
            </a:r>
            <a:br>
              <a:rPr lang="pt-BR" sz="1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lang="pt-BR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683568" y="1628800"/>
          <a:ext cx="799288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6"/>
          <p:cNvGrpSpPr/>
          <p:nvPr/>
        </p:nvGrpSpPr>
        <p:grpSpPr>
          <a:xfrm>
            <a:off x="539552" y="1268760"/>
            <a:ext cx="7920880" cy="1132489"/>
            <a:chOff x="0" y="-89137"/>
            <a:chExt cx="2880000" cy="89856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8" name="Retângulo de cantos arredondados 47"/>
            <p:cNvSpPr/>
            <p:nvPr/>
          </p:nvSpPr>
          <p:spPr>
            <a:xfrm>
              <a:off x="0" y="-89137"/>
              <a:ext cx="2880000" cy="89856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49" name="Retângulo 48"/>
            <p:cNvSpPr/>
            <p:nvPr/>
          </p:nvSpPr>
          <p:spPr>
            <a:xfrm>
              <a:off x="43864" y="44583"/>
              <a:ext cx="2792272" cy="666155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225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CONSOLIDAR A LIDERANÇA NA ECONOMIA DO CONHECIMENTO NATURAL </a:t>
              </a:r>
            </a:p>
          </p:txBody>
        </p:sp>
      </p:grpSp>
      <p:sp>
        <p:nvSpPr>
          <p:cNvPr id="12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3" name="Grupo 46"/>
          <p:cNvGrpSpPr/>
          <p:nvPr/>
        </p:nvGrpSpPr>
        <p:grpSpPr>
          <a:xfrm>
            <a:off x="539552" y="2564904"/>
            <a:ext cx="7920880" cy="1224136"/>
            <a:chOff x="0" y="-89137"/>
            <a:chExt cx="2880000" cy="898560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Retângulo de cantos arredondados 14"/>
            <p:cNvSpPr/>
            <p:nvPr/>
          </p:nvSpPr>
          <p:spPr>
            <a:xfrm>
              <a:off x="0" y="-89137"/>
              <a:ext cx="2880000" cy="898560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43864" y="-15749"/>
              <a:ext cx="2792272" cy="71349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225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AVANÇAR EM DIREÇÃO À ECONOMIA DO CONHECIMENTO</a:t>
              </a:r>
            </a:p>
          </p:txBody>
        </p:sp>
      </p:grpSp>
      <p:grpSp>
        <p:nvGrpSpPr>
          <p:cNvPr id="4" name="Grupo 46"/>
          <p:cNvGrpSpPr/>
          <p:nvPr/>
        </p:nvGrpSpPr>
        <p:grpSpPr>
          <a:xfrm>
            <a:off x="539552" y="3974152"/>
            <a:ext cx="7920880" cy="1224136"/>
            <a:chOff x="0" y="-89137"/>
            <a:chExt cx="2880000" cy="89856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Retângulo de cantos arredondados 17"/>
            <p:cNvSpPr/>
            <p:nvPr/>
          </p:nvSpPr>
          <p:spPr>
            <a:xfrm>
              <a:off x="0" y="-89137"/>
              <a:ext cx="2880000" cy="8985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9" name="Retângulo 18"/>
            <p:cNvSpPr/>
            <p:nvPr/>
          </p:nvSpPr>
          <p:spPr>
            <a:xfrm>
              <a:off x="52364" y="-36281"/>
              <a:ext cx="2792272" cy="7134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225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TRANSIÇÃO PARA A ECONOMIA DE BAIXO CARBONO E SUSTENTABILIDADE AMBIENTAL</a:t>
              </a:r>
            </a:p>
          </p:txBody>
        </p:sp>
      </p:grpSp>
      <p:grpSp>
        <p:nvGrpSpPr>
          <p:cNvPr id="5" name="Grupo 46"/>
          <p:cNvGrpSpPr/>
          <p:nvPr/>
        </p:nvGrpSpPr>
        <p:grpSpPr>
          <a:xfrm>
            <a:off x="571386" y="5373216"/>
            <a:ext cx="7920880" cy="1224136"/>
            <a:chOff x="0" y="-89137"/>
            <a:chExt cx="2880000" cy="898560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Retângulo de cantos arredondados 13"/>
            <p:cNvSpPr/>
            <p:nvPr/>
          </p:nvSpPr>
          <p:spPr>
            <a:xfrm>
              <a:off x="0" y="-89137"/>
              <a:ext cx="2880000" cy="89856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52364" y="-36281"/>
              <a:ext cx="2792272" cy="713493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225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ERRADICAÇÃO DA POBREZA E APROFUNDAMENTO DO PROCESSO DE DISTRIBUIÇÃO SOCIAL E REGIONAL DA RENDA </a:t>
              </a:r>
            </a:p>
          </p:txBody>
        </p:sp>
      </p:grpSp>
      <p:sp>
        <p:nvSpPr>
          <p:cNvPr id="89095" name="Rectangle 5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O GRANDE DESAFIO É TRANSFORMAR C,T &amp; I </a:t>
            </a:r>
          </a:p>
          <a:p>
            <a:pPr algn="ctr"/>
            <a:r>
              <a:rPr lang="pt-BR" b="1">
                <a:solidFill>
                  <a:schemeClr val="bg1"/>
                </a:solidFill>
              </a:rPr>
              <a:t>COMO EIXO ESTRUTURANTE DO DESENVOLVIMENTO</a:t>
            </a:r>
          </a:p>
          <a:p>
            <a:pPr algn="ctr"/>
            <a:endParaRPr lang="pt-BR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2514600" y="1955800"/>
          <a:ext cx="4419600" cy="4857750"/>
        </p:xfrm>
        <a:graphic>
          <a:graphicData uri="http://schemas.openxmlformats.org/presentationml/2006/ole">
            <p:oleObj spid="_x0000_s11266" name="Clip" r:id="rId4" imgW="3482280" imgH="3468960" progId="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1267" name="Photo Editor Photo" r:id="rId5" imgW="2857899" imgH="2886478" progId="">
              <p:embed/>
            </p:oleObj>
          </a:graphicData>
        </a:graphic>
      </p:graphicFrame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95288" y="1181100"/>
            <a:ext cx="8424862" cy="954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rgbClr val="A50021"/>
                </a:solidFill>
                <a:latin typeface="Verdana" pitchFamily="34" charset="0"/>
                <a:cs typeface="+mn-cs"/>
              </a:rPr>
              <a:t>Saldo Comercial crescentemente dependente de setores intensivos em recursos naturais</a:t>
            </a:r>
            <a:endParaRPr lang="pt-BR" sz="2800" b="1" dirty="0">
              <a:solidFill>
                <a:srgbClr val="44089C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11272" name="Group 15"/>
          <p:cNvGrpSpPr>
            <a:grpSpLocks/>
          </p:cNvGrpSpPr>
          <p:nvPr/>
        </p:nvGrpSpPr>
        <p:grpSpPr bwMode="auto">
          <a:xfrm>
            <a:off x="2286000" y="3048000"/>
            <a:ext cx="5575300" cy="1254125"/>
            <a:chOff x="1440" y="1920"/>
            <a:chExt cx="3512" cy="790"/>
          </a:xfrm>
        </p:grpSpPr>
        <p:grpSp>
          <p:nvGrpSpPr>
            <p:cNvPr id="11273" name="Group 4"/>
            <p:cNvGrpSpPr>
              <a:grpSpLocks/>
            </p:cNvGrpSpPr>
            <p:nvPr/>
          </p:nvGrpSpPr>
          <p:grpSpPr bwMode="auto">
            <a:xfrm>
              <a:off x="2880" y="1920"/>
              <a:ext cx="2072" cy="672"/>
              <a:chOff x="2880" y="1920"/>
              <a:chExt cx="2072" cy="672"/>
            </a:xfrm>
          </p:grpSpPr>
          <p:grpSp>
            <p:nvGrpSpPr>
              <p:cNvPr id="11279" name="Group 5"/>
              <p:cNvGrpSpPr>
                <a:grpSpLocks/>
              </p:cNvGrpSpPr>
              <p:nvPr/>
            </p:nvGrpSpPr>
            <p:grpSpPr bwMode="auto">
              <a:xfrm>
                <a:off x="3361" y="1939"/>
                <a:ext cx="1591" cy="364"/>
                <a:chOff x="4321" y="1439"/>
                <a:chExt cx="1591" cy="364"/>
              </a:xfrm>
            </p:grpSpPr>
            <p:sp>
              <p:nvSpPr>
                <p:cNvPr id="33" name="Rectangle 6"/>
                <p:cNvSpPr>
                  <a:spLocks noChangeArrowheads="1"/>
                </p:cNvSpPr>
                <p:nvPr/>
              </p:nvSpPr>
              <p:spPr bwMode="auto">
                <a:xfrm>
                  <a:off x="4330" y="1440"/>
                  <a:ext cx="1344" cy="336"/>
                </a:xfrm>
                <a:prstGeom prst="rect">
                  <a:avLst/>
                </a:prstGeom>
                <a:solidFill>
                  <a:srgbClr val="BBE0E3"/>
                </a:solid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3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321" y="1439"/>
                  <a:ext cx="1591" cy="364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lnSpc>
                      <a:spcPct val="70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kern="0">
                      <a:solidFill>
                        <a:srgbClr val="000066"/>
                      </a:solidFill>
                      <a:latin typeface="Calibri" pitchFamily="34" charset="0"/>
                      <a:cs typeface="+mn-cs"/>
                    </a:rPr>
                    <a:t>Produtos de</a:t>
                  </a:r>
                </a:p>
                <a:p>
                  <a:pPr fontAlgn="auto">
                    <a:lnSpc>
                      <a:spcPct val="70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kern="0">
                      <a:solidFill>
                        <a:srgbClr val="000066"/>
                      </a:solidFill>
                      <a:latin typeface="Calibri" pitchFamily="34" charset="0"/>
                      <a:cs typeface="+mn-cs"/>
                    </a:rPr>
                    <a:t>alto valor agregado</a:t>
                  </a:r>
                  <a:endParaRPr lang="en-US" sz="1800" kern="0">
                    <a:solidFill>
                      <a:srgbClr val="000066"/>
                    </a:solidFill>
                    <a:latin typeface="Calibri" pitchFamily="34" charset="0"/>
                    <a:cs typeface="+mn-cs"/>
                  </a:endParaRPr>
                </a:p>
              </p:txBody>
            </p:sp>
          </p:grpSp>
          <p:sp>
            <p:nvSpPr>
              <p:cNvPr id="32" name="Arc 8"/>
              <p:cNvSpPr>
                <a:spLocks/>
              </p:cNvSpPr>
              <p:nvPr/>
            </p:nvSpPr>
            <p:spPr bwMode="auto">
              <a:xfrm>
                <a:off x="2880" y="1920"/>
                <a:ext cx="576" cy="672"/>
              </a:xfrm>
              <a:custGeom>
                <a:avLst/>
                <a:gdLst>
                  <a:gd name="T0" fmla="*/ 0 w 21600"/>
                  <a:gd name="T1" fmla="*/ 0 h 21600"/>
                  <a:gd name="T2" fmla="*/ 576 w 21600"/>
                  <a:gd name="T3" fmla="*/ 672 h 21600"/>
                  <a:gd name="T4" fmla="*/ 0 w 21600"/>
                  <a:gd name="T5" fmla="*/ 67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0" cap="sq">
                <a:solidFill>
                  <a:srgbClr val="FF0000"/>
                </a:solidFill>
                <a:miter lim="800000"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1274" name="Group 9"/>
            <p:cNvGrpSpPr>
              <a:grpSpLocks/>
            </p:cNvGrpSpPr>
            <p:nvPr/>
          </p:nvGrpSpPr>
          <p:grpSpPr bwMode="auto">
            <a:xfrm>
              <a:off x="1440" y="2016"/>
              <a:ext cx="1776" cy="694"/>
              <a:chOff x="1440" y="2016"/>
              <a:chExt cx="1776" cy="694"/>
            </a:xfrm>
          </p:grpSpPr>
          <p:grpSp>
            <p:nvGrpSpPr>
              <p:cNvPr id="11275" name="Group 10"/>
              <p:cNvGrpSpPr>
                <a:grpSpLocks/>
              </p:cNvGrpSpPr>
              <p:nvPr/>
            </p:nvGrpSpPr>
            <p:grpSpPr bwMode="auto">
              <a:xfrm>
                <a:off x="1440" y="2352"/>
                <a:ext cx="1428" cy="240"/>
                <a:chOff x="1344" y="2256"/>
                <a:chExt cx="1428" cy="240"/>
              </a:xfrm>
            </p:grpSpPr>
            <p:sp>
              <p:nvSpPr>
                <p:cNvPr id="29" name="Rectangle 11"/>
                <p:cNvSpPr>
                  <a:spLocks noChangeArrowheads="1"/>
                </p:cNvSpPr>
                <p:nvPr/>
              </p:nvSpPr>
              <p:spPr bwMode="auto">
                <a:xfrm>
                  <a:off x="1344" y="2256"/>
                  <a:ext cx="1344" cy="240"/>
                </a:xfrm>
                <a:prstGeom prst="rect">
                  <a:avLst/>
                </a:prstGeom>
                <a:solidFill>
                  <a:srgbClr val="BBE0E3"/>
                </a:solid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3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40" y="2288"/>
                  <a:ext cx="1332" cy="19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lnSpc>
                      <a:spcPct val="70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kern="0">
                      <a:solidFill>
                        <a:srgbClr val="000066"/>
                      </a:solidFill>
                      <a:latin typeface="Calibri" pitchFamily="34" charset="0"/>
                      <a:cs typeface="+mn-cs"/>
                    </a:rPr>
                    <a:t>Matérias primas</a:t>
                  </a:r>
                </a:p>
              </p:txBody>
            </p:sp>
          </p:grpSp>
          <p:sp>
            <p:nvSpPr>
              <p:cNvPr id="28" name="Arc 13"/>
              <p:cNvSpPr>
                <a:spLocks/>
              </p:cNvSpPr>
              <p:nvPr/>
            </p:nvSpPr>
            <p:spPr bwMode="auto">
              <a:xfrm rot="10800000">
                <a:off x="2640" y="2016"/>
                <a:ext cx="576" cy="694"/>
              </a:xfrm>
              <a:custGeom>
                <a:avLst/>
                <a:gdLst>
                  <a:gd name="T0" fmla="*/ 0 w 21600"/>
                  <a:gd name="T1" fmla="*/ 0 h 22322"/>
                  <a:gd name="T2" fmla="*/ 576 w 21600"/>
                  <a:gd name="T3" fmla="*/ 694 h 22322"/>
                  <a:gd name="T4" fmla="*/ 0 w 21600"/>
                  <a:gd name="T5" fmla="*/ 672 h 2232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322"/>
                  <a:gd name="T11" fmla="*/ 21600 w 21600"/>
                  <a:gd name="T12" fmla="*/ 22322 h 223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3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840"/>
                      <a:pt x="21595" y="22081"/>
                      <a:pt x="21587" y="22321"/>
                    </a:cubicBezTo>
                  </a:path>
                  <a:path w="21600" h="223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840"/>
                      <a:pt x="21595" y="22081"/>
                      <a:pt x="21587" y="2232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44450" cap="sq">
                <a:solidFill>
                  <a:srgbClr val="FF0000"/>
                </a:solidFill>
                <a:miter lim="800000"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ângulo 3"/>
          <p:cNvSpPr>
            <a:spLocks noChangeArrowheads="1"/>
          </p:cNvSpPr>
          <p:nvPr/>
        </p:nvSpPr>
        <p:spPr bwMode="auto">
          <a:xfrm>
            <a:off x="323850" y="981075"/>
            <a:ext cx="8569325" cy="554038"/>
          </a:xfrm>
          <a:prstGeom prst="rect">
            <a:avLst/>
          </a:prstGeom>
          <a:solidFill>
            <a:schemeClr val="bg1"/>
          </a:solidFill>
          <a:ln w="12700" cmpd="thickThin" algn="ctr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t-BR" sz="1500">
                <a:solidFill>
                  <a:srgbClr val="000000"/>
                </a:solidFill>
                <a:latin typeface="Arial" charset="0"/>
                <a:cs typeface="+mn-cs"/>
              </a:rPr>
              <a:t>Na indústria de alta e média-alta intensidade tecnológica, cinco setores respondem por 80% do déficit comercial.</a:t>
            </a:r>
          </a:p>
        </p:txBody>
      </p:sp>
      <p:sp>
        <p:nvSpPr>
          <p:cNvPr id="3076" name="Retângulo 3"/>
          <p:cNvSpPr>
            <a:spLocks noChangeArrowheads="1"/>
          </p:cNvSpPr>
          <p:nvPr/>
        </p:nvSpPr>
        <p:spPr bwMode="auto">
          <a:xfrm>
            <a:off x="450850" y="260350"/>
            <a:ext cx="8693150" cy="400050"/>
          </a:xfrm>
          <a:prstGeom prst="rect">
            <a:avLst/>
          </a:prstGeom>
          <a:solidFill>
            <a:schemeClr val="bg1"/>
          </a:solidFill>
          <a:ln w="12700" cmpd="thickThin" algn="ctr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  <a:cs typeface="+mn-cs"/>
              </a:rPr>
              <a:t>Déficits Comerciais Concentrados em Cinco Setores Críticos</a:t>
            </a:r>
          </a:p>
        </p:txBody>
      </p:sp>
      <p:graphicFrame>
        <p:nvGraphicFramePr>
          <p:cNvPr id="12290" name="Object 747"/>
          <p:cNvGraphicFramePr>
            <a:graphicFrameLocks noChangeAspect="1"/>
          </p:cNvGraphicFramePr>
          <p:nvPr/>
        </p:nvGraphicFramePr>
        <p:xfrm>
          <a:off x="715963" y="1773238"/>
          <a:ext cx="7977187" cy="4643437"/>
        </p:xfrm>
        <a:graphic>
          <a:graphicData uri="http://schemas.openxmlformats.org/presentationml/2006/ole">
            <p:oleObj spid="_x0000_s12290" name="Worksheet" r:id="rId4" imgW="7562731" imgH="4305343" progId="Excel.Sheet.8">
              <p:embed/>
            </p:oleObj>
          </a:graphicData>
        </a:graphic>
      </p:graphicFrame>
      <p:graphicFrame>
        <p:nvGraphicFramePr>
          <p:cNvPr id="166636" name="Group 748"/>
          <p:cNvGraphicFramePr>
            <a:graphicFrameLocks noGrp="1"/>
          </p:cNvGraphicFramePr>
          <p:nvPr/>
        </p:nvGraphicFramePr>
        <p:xfrm>
          <a:off x="915988" y="6472238"/>
          <a:ext cx="1662112" cy="267170"/>
        </p:xfrm>
        <a:graphic>
          <a:graphicData uri="http://schemas.openxmlformats.org/drawingml/2006/table">
            <a:tbl>
              <a:tblPr/>
              <a:tblGrid>
                <a:gridCol w="166211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Fonte: SCEX / MDIC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289" marR="84289" marT="42145" marB="42145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945DC8-A685-45BA-A7DB-E1EE8D4EE8BC}" type="slidenum">
              <a:rPr lang="pt-BR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pPr>
                <a:defRPr/>
              </a:pPr>
              <a:t>32</a:t>
            </a:fld>
            <a:endParaRPr lang="pt-B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152400" y="692150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323850" y="188913"/>
            <a:ext cx="8496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defRPr/>
            </a:pPr>
            <a:r>
              <a:rPr lang="pt-BR" b="1">
                <a:solidFill>
                  <a:prstClr val="black"/>
                </a:solidFill>
                <a:latin typeface="Arial" charset="0"/>
                <a:cs typeface="+mn-cs"/>
              </a:rPr>
              <a:t>O saldo comercial dos bens de Tecnologia de Informação e Comunicação - TICs </a:t>
            </a:r>
            <a:r>
              <a:rPr lang="pt-BR">
                <a:solidFill>
                  <a:prstClr val="black"/>
                </a:solidFill>
                <a:latin typeface="Arial" charset="0"/>
                <a:cs typeface="+mn-cs"/>
              </a:rPr>
              <a:t>(US$ bilhões</a:t>
            </a:r>
            <a:r>
              <a:rPr lang="pt-BR" b="1">
                <a:solidFill>
                  <a:prstClr val="black"/>
                </a:solidFill>
                <a:latin typeface="Arial" charset="0"/>
                <a:cs typeface="+mn-cs"/>
              </a:rPr>
              <a:t>)</a:t>
            </a:r>
            <a:endParaRPr lang="pt-BR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23850" y="1557338"/>
          <a:ext cx="8166100" cy="4967287"/>
        </p:xfrm>
        <a:graphic>
          <a:graphicData uri="http://schemas.openxmlformats.org/presentationml/2006/ole">
            <p:oleObj spid="_x0000_s13314" name="Gráfico" r:id="rId4" imgW="8020145" imgH="4705482" progId="Excel.Sheet.8">
              <p:embed/>
            </p:oleObj>
          </a:graphicData>
        </a:graphic>
      </p:graphicFrame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323850" y="1052513"/>
            <a:ext cx="851535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4101" name="CaixaDeTexto 6"/>
          <p:cNvSpPr txBox="1">
            <a:spLocks noChangeArrowheads="1"/>
          </p:cNvSpPr>
          <p:nvPr/>
        </p:nvSpPr>
        <p:spPr bwMode="auto">
          <a:xfrm>
            <a:off x="395288" y="6381750"/>
            <a:ext cx="1728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defRPr/>
            </a:pPr>
            <a:r>
              <a:rPr lang="pt-BR" sz="1400">
                <a:solidFill>
                  <a:prstClr val="black"/>
                </a:solidFill>
                <a:latin typeface="Arial" charset="0"/>
                <a:cs typeface="+mn-cs"/>
              </a:rPr>
              <a:t>Fonte: Funcex</a:t>
            </a:r>
          </a:p>
        </p:txBody>
      </p:sp>
      <p:sp>
        <p:nvSpPr>
          <p:cNvPr id="13318" name="Espaço Reservado para Número de Slide 5"/>
          <p:cNvSpPr>
            <a:spLocks noGrp="1"/>
          </p:cNvSpPr>
          <p:nvPr>
            <p:ph type="sldNum" sz="quarter" idx="429496729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65306" tIns="32653" rIns="65306" bIns="32653" numCol="1" anchorCtr="0" compatLnSpc="1">
            <a:prstTxWarp prst="textNoShape">
              <a:avLst/>
            </a:prstTxWarp>
          </a:bodyPr>
          <a:lstStyle/>
          <a:p>
            <a:fld id="{C78C7698-EE09-4C6F-8D60-42EE2131E793}" type="slidenum">
              <a:rPr lang="pt-BR" smtClean="0">
                <a:solidFill>
                  <a:srgbClr val="000000"/>
                </a:solidFill>
                <a:cs typeface="Times New Roman" pitchFamily="18" charset="0"/>
              </a:rPr>
              <a:pPr/>
              <a:t>33</a:t>
            </a:fld>
            <a:endParaRPr lang="pt-BR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4338" name="Photo Editor Photo" r:id="rId4" imgW="2857899" imgH="2886478" progId="">
              <p:embed/>
            </p:oleObj>
          </a:graphicData>
        </a:graphic>
      </p:graphicFrame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14339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14339" r:id="rId7" imgW="2857899" imgH="1142857" progId="">
              <p:embed/>
            </p:oleObj>
          </a:graphicData>
        </a:graphic>
      </p:graphicFrame>
      <p:sp>
        <p:nvSpPr>
          <p:cNvPr id="7" name="Espaço Reservado para Conteúdo 4"/>
          <p:cNvSpPr>
            <a:spLocks noGrp="1"/>
          </p:cNvSpPr>
          <p:nvPr>
            <p:ph idx="1"/>
          </p:nvPr>
        </p:nvSpPr>
        <p:spPr>
          <a:xfrm>
            <a:off x="468313" y="549275"/>
            <a:ext cx="8496300" cy="51117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EFEITOS DA DIFERENÇA DE </a:t>
            </a:r>
            <a:r>
              <a:rPr lang="pt-BR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P&amp;D</a:t>
            </a:r>
            <a:r>
              <a:rPr lang="pt-BR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(2010)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b="1" dirty="0" smtClean="0">
              <a:latin typeface="+mj-lt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Para importar uma tonelada de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latin typeface="Arial" pitchFamily="34" charset="0"/>
                <a:cs typeface="Arial" pitchFamily="34" charset="0"/>
              </a:rPr>
              <a:t>circuitos integrados (US$ 848.871,43), o Brasil precisa exportar...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3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21.445  toneladas de minério de ferro (US$39,58/</a:t>
            </a:r>
            <a:r>
              <a:rPr lang="pt-BR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ton</a:t>
            </a: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1.742  toneladas de soja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(US$ 487,36/</a:t>
            </a:r>
            <a:r>
              <a:rPr lang="pt-BR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ton</a:t>
            </a:r>
            <a:r>
              <a:rPr lang="pt-BR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BR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982663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11188" y="5516563"/>
            <a:ext cx="8353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Fonte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: Alice Web, MDIC,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Brasil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, 2010.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Consulta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em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10/02/2011. Ton/US$ FOB.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Circuitos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importados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.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Minério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de Ferro e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Grãos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de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Soja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cs typeface="+mn-cs"/>
              </a:rPr>
              <a:t>exportados</a:t>
            </a: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.</a:t>
            </a:r>
            <a:endParaRPr lang="pt-BR" sz="800" dirty="0">
              <a:solidFill>
                <a:srgbClr val="000000"/>
              </a:solidFill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5362" name="Photo Editor Photo" r:id="rId4" imgW="2857899" imgH="2886478" progId="">
              <p:embed/>
            </p:oleObj>
          </a:graphicData>
        </a:graphic>
      </p:graphicFrame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197" name="Text Box 2"/>
          <p:cNvSpPr txBox="1">
            <a:spLocks noChangeArrowheads="1"/>
          </p:cNvSpPr>
          <p:nvPr/>
        </p:nvSpPr>
        <p:spPr bwMode="auto">
          <a:xfrm>
            <a:off x="1763713" y="188913"/>
            <a:ext cx="60483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115000"/>
              </a:lnSpc>
              <a:buFont typeface="Wingdings" pitchFamily="2" charset="2"/>
              <a:buNone/>
              <a:tabLst>
                <a:tab pos="0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648825" algn="l"/>
              </a:tabLst>
              <a:defRPr/>
            </a:pP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Correlação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entre o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grau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de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desenvolvimento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de um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país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e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investimentos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em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P&amp;D</a:t>
            </a:r>
          </a:p>
        </p:txBody>
      </p:sp>
      <p:sp>
        <p:nvSpPr>
          <p:cNvPr id="198" name="Rectangle 3"/>
          <p:cNvSpPr>
            <a:spLocks noChangeArrowheads="1"/>
          </p:cNvSpPr>
          <p:nvPr/>
        </p:nvSpPr>
        <p:spPr bwMode="auto">
          <a:xfrm>
            <a:off x="1139825" y="1184275"/>
            <a:ext cx="7346950" cy="4278313"/>
          </a:xfrm>
          <a:prstGeom prst="rect">
            <a:avLst/>
          </a:prstGeom>
          <a:gradFill rotWithShape="1">
            <a:gsLst>
              <a:gs pos="0">
                <a:srgbClr val="FFF5CD"/>
              </a:gs>
              <a:gs pos="50000">
                <a:srgbClr val="FFFFFF"/>
              </a:gs>
              <a:gs pos="100000">
                <a:srgbClr val="FFF5CD"/>
              </a:gs>
            </a:gsLst>
            <a:lin ang="5400000" scaled="1"/>
          </a:gra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9" name="AutoShape 4"/>
          <p:cNvSpPr>
            <a:spLocks noChangeAspect="1" noChangeArrowheads="1" noTextEdit="1"/>
          </p:cNvSpPr>
          <p:nvPr/>
        </p:nvSpPr>
        <p:spPr bwMode="auto">
          <a:xfrm>
            <a:off x="673100" y="957263"/>
            <a:ext cx="8142288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0" name="Freeform 6"/>
          <p:cNvSpPr>
            <a:spLocks/>
          </p:cNvSpPr>
          <p:nvPr/>
        </p:nvSpPr>
        <p:spPr bwMode="auto">
          <a:xfrm>
            <a:off x="1531938" y="2590800"/>
            <a:ext cx="6434137" cy="2060575"/>
          </a:xfrm>
          <a:custGeom>
            <a:avLst/>
            <a:gdLst>
              <a:gd name="T0" fmla="*/ 8 w 704"/>
              <a:gd name="T1" fmla="*/ 234 h 236"/>
              <a:gd name="T2" fmla="*/ 20 w 704"/>
              <a:gd name="T3" fmla="*/ 232 h 236"/>
              <a:gd name="T4" fmla="*/ 32 w 704"/>
              <a:gd name="T5" fmla="*/ 230 h 236"/>
              <a:gd name="T6" fmla="*/ 44 w 704"/>
              <a:gd name="T7" fmla="*/ 228 h 236"/>
              <a:gd name="T8" fmla="*/ 56 w 704"/>
              <a:gd name="T9" fmla="*/ 226 h 236"/>
              <a:gd name="T10" fmla="*/ 68 w 704"/>
              <a:gd name="T11" fmla="*/ 224 h 236"/>
              <a:gd name="T12" fmla="*/ 80 w 704"/>
              <a:gd name="T13" fmla="*/ 221 h 236"/>
              <a:gd name="T14" fmla="*/ 92 w 704"/>
              <a:gd name="T15" fmla="*/ 219 h 236"/>
              <a:gd name="T16" fmla="*/ 105 w 704"/>
              <a:gd name="T17" fmla="*/ 217 h 236"/>
              <a:gd name="T18" fmla="*/ 117 w 704"/>
              <a:gd name="T19" fmla="*/ 214 h 236"/>
              <a:gd name="T20" fmla="*/ 129 w 704"/>
              <a:gd name="T21" fmla="*/ 212 h 236"/>
              <a:gd name="T22" fmla="*/ 141 w 704"/>
              <a:gd name="T23" fmla="*/ 209 h 236"/>
              <a:gd name="T24" fmla="*/ 153 w 704"/>
              <a:gd name="T25" fmla="*/ 206 h 236"/>
              <a:gd name="T26" fmla="*/ 165 w 704"/>
              <a:gd name="T27" fmla="*/ 204 h 236"/>
              <a:gd name="T28" fmla="*/ 177 w 704"/>
              <a:gd name="T29" fmla="*/ 201 h 236"/>
              <a:gd name="T30" fmla="*/ 189 w 704"/>
              <a:gd name="T31" fmla="*/ 198 h 236"/>
              <a:gd name="T32" fmla="*/ 201 w 704"/>
              <a:gd name="T33" fmla="*/ 195 h 236"/>
              <a:gd name="T34" fmla="*/ 213 w 704"/>
              <a:gd name="T35" fmla="*/ 192 h 236"/>
              <a:gd name="T36" fmla="*/ 225 w 704"/>
              <a:gd name="T37" fmla="*/ 189 h 236"/>
              <a:gd name="T38" fmla="*/ 237 w 704"/>
              <a:gd name="T39" fmla="*/ 186 h 236"/>
              <a:gd name="T40" fmla="*/ 249 w 704"/>
              <a:gd name="T41" fmla="*/ 183 h 236"/>
              <a:gd name="T42" fmla="*/ 261 w 704"/>
              <a:gd name="T43" fmla="*/ 180 h 236"/>
              <a:gd name="T44" fmla="*/ 273 w 704"/>
              <a:gd name="T45" fmla="*/ 177 h 236"/>
              <a:gd name="T46" fmla="*/ 285 w 704"/>
              <a:gd name="T47" fmla="*/ 173 h 236"/>
              <a:gd name="T48" fmla="*/ 298 w 704"/>
              <a:gd name="T49" fmla="*/ 170 h 236"/>
              <a:gd name="T50" fmla="*/ 310 w 704"/>
              <a:gd name="T51" fmla="*/ 167 h 236"/>
              <a:gd name="T52" fmla="*/ 322 w 704"/>
              <a:gd name="T53" fmla="*/ 163 h 236"/>
              <a:gd name="T54" fmla="*/ 334 w 704"/>
              <a:gd name="T55" fmla="*/ 159 h 236"/>
              <a:gd name="T56" fmla="*/ 346 w 704"/>
              <a:gd name="T57" fmla="*/ 156 h 236"/>
              <a:gd name="T58" fmla="*/ 358 w 704"/>
              <a:gd name="T59" fmla="*/ 152 h 236"/>
              <a:gd name="T60" fmla="*/ 370 w 704"/>
              <a:gd name="T61" fmla="*/ 148 h 236"/>
              <a:gd name="T62" fmla="*/ 382 w 704"/>
              <a:gd name="T63" fmla="*/ 144 h 236"/>
              <a:gd name="T64" fmla="*/ 394 w 704"/>
              <a:gd name="T65" fmla="*/ 140 h 236"/>
              <a:gd name="T66" fmla="*/ 406 w 704"/>
              <a:gd name="T67" fmla="*/ 136 h 236"/>
              <a:gd name="T68" fmla="*/ 418 w 704"/>
              <a:gd name="T69" fmla="*/ 132 h 236"/>
              <a:gd name="T70" fmla="*/ 430 w 704"/>
              <a:gd name="T71" fmla="*/ 127 h 236"/>
              <a:gd name="T72" fmla="*/ 442 w 704"/>
              <a:gd name="T73" fmla="*/ 123 h 236"/>
              <a:gd name="T74" fmla="*/ 454 w 704"/>
              <a:gd name="T75" fmla="*/ 118 h 236"/>
              <a:gd name="T76" fmla="*/ 466 w 704"/>
              <a:gd name="T77" fmla="*/ 114 h 236"/>
              <a:gd name="T78" fmla="*/ 478 w 704"/>
              <a:gd name="T79" fmla="*/ 109 h 236"/>
              <a:gd name="T80" fmla="*/ 491 w 704"/>
              <a:gd name="T81" fmla="*/ 104 h 236"/>
              <a:gd name="T82" fmla="*/ 503 w 704"/>
              <a:gd name="T83" fmla="*/ 99 h 236"/>
              <a:gd name="T84" fmla="*/ 515 w 704"/>
              <a:gd name="T85" fmla="*/ 94 h 236"/>
              <a:gd name="T86" fmla="*/ 527 w 704"/>
              <a:gd name="T87" fmla="*/ 89 h 236"/>
              <a:gd name="T88" fmla="*/ 539 w 704"/>
              <a:gd name="T89" fmla="*/ 84 h 236"/>
              <a:gd name="T90" fmla="*/ 551 w 704"/>
              <a:gd name="T91" fmla="*/ 79 h 236"/>
              <a:gd name="T92" fmla="*/ 563 w 704"/>
              <a:gd name="T93" fmla="*/ 73 h 236"/>
              <a:gd name="T94" fmla="*/ 575 w 704"/>
              <a:gd name="T95" fmla="*/ 67 h 236"/>
              <a:gd name="T96" fmla="*/ 587 w 704"/>
              <a:gd name="T97" fmla="*/ 62 h 236"/>
              <a:gd name="T98" fmla="*/ 599 w 704"/>
              <a:gd name="T99" fmla="*/ 56 h 236"/>
              <a:gd name="T100" fmla="*/ 611 w 704"/>
              <a:gd name="T101" fmla="*/ 50 h 236"/>
              <a:gd name="T102" fmla="*/ 623 w 704"/>
              <a:gd name="T103" fmla="*/ 44 h 236"/>
              <a:gd name="T104" fmla="*/ 635 w 704"/>
              <a:gd name="T105" fmla="*/ 38 h 236"/>
              <a:gd name="T106" fmla="*/ 647 w 704"/>
              <a:gd name="T107" fmla="*/ 31 h 236"/>
              <a:gd name="T108" fmla="*/ 659 w 704"/>
              <a:gd name="T109" fmla="*/ 25 h 236"/>
              <a:gd name="T110" fmla="*/ 671 w 704"/>
              <a:gd name="T111" fmla="*/ 18 h 236"/>
              <a:gd name="T112" fmla="*/ 684 w 704"/>
              <a:gd name="T113" fmla="*/ 11 h 236"/>
              <a:gd name="T114" fmla="*/ 696 w 704"/>
              <a:gd name="T115" fmla="*/ 4 h 2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04"/>
              <a:gd name="T175" fmla="*/ 0 h 236"/>
              <a:gd name="T176" fmla="*/ 704 w 704"/>
              <a:gd name="T177" fmla="*/ 236 h 2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04" h="236">
                <a:moveTo>
                  <a:pt x="0" y="236"/>
                </a:moveTo>
                <a:lnTo>
                  <a:pt x="4" y="235"/>
                </a:lnTo>
                <a:lnTo>
                  <a:pt x="8" y="234"/>
                </a:lnTo>
                <a:lnTo>
                  <a:pt x="12" y="234"/>
                </a:lnTo>
                <a:lnTo>
                  <a:pt x="16" y="233"/>
                </a:lnTo>
                <a:lnTo>
                  <a:pt x="20" y="232"/>
                </a:lnTo>
                <a:lnTo>
                  <a:pt x="24" y="232"/>
                </a:lnTo>
                <a:lnTo>
                  <a:pt x="28" y="231"/>
                </a:lnTo>
                <a:lnTo>
                  <a:pt x="32" y="230"/>
                </a:lnTo>
                <a:lnTo>
                  <a:pt x="36" y="230"/>
                </a:lnTo>
                <a:lnTo>
                  <a:pt x="40" y="229"/>
                </a:lnTo>
                <a:lnTo>
                  <a:pt x="44" y="228"/>
                </a:lnTo>
                <a:lnTo>
                  <a:pt x="48" y="227"/>
                </a:lnTo>
                <a:lnTo>
                  <a:pt x="52" y="227"/>
                </a:lnTo>
                <a:lnTo>
                  <a:pt x="56" y="226"/>
                </a:lnTo>
                <a:lnTo>
                  <a:pt x="60" y="225"/>
                </a:lnTo>
                <a:lnTo>
                  <a:pt x="64" y="224"/>
                </a:lnTo>
                <a:lnTo>
                  <a:pt x="68" y="224"/>
                </a:lnTo>
                <a:lnTo>
                  <a:pt x="72" y="223"/>
                </a:lnTo>
                <a:lnTo>
                  <a:pt x="76" y="222"/>
                </a:lnTo>
                <a:lnTo>
                  <a:pt x="80" y="221"/>
                </a:lnTo>
                <a:lnTo>
                  <a:pt x="84" y="221"/>
                </a:lnTo>
                <a:lnTo>
                  <a:pt x="88" y="220"/>
                </a:lnTo>
                <a:lnTo>
                  <a:pt x="92" y="219"/>
                </a:lnTo>
                <a:lnTo>
                  <a:pt x="97" y="218"/>
                </a:lnTo>
                <a:lnTo>
                  <a:pt x="101" y="217"/>
                </a:lnTo>
                <a:lnTo>
                  <a:pt x="105" y="217"/>
                </a:lnTo>
                <a:lnTo>
                  <a:pt x="109" y="216"/>
                </a:lnTo>
                <a:lnTo>
                  <a:pt x="113" y="215"/>
                </a:lnTo>
                <a:lnTo>
                  <a:pt x="117" y="214"/>
                </a:lnTo>
                <a:lnTo>
                  <a:pt x="121" y="213"/>
                </a:lnTo>
                <a:lnTo>
                  <a:pt x="125" y="212"/>
                </a:lnTo>
                <a:lnTo>
                  <a:pt x="129" y="212"/>
                </a:lnTo>
                <a:lnTo>
                  <a:pt x="133" y="211"/>
                </a:lnTo>
                <a:lnTo>
                  <a:pt x="137" y="210"/>
                </a:lnTo>
                <a:lnTo>
                  <a:pt x="141" y="209"/>
                </a:lnTo>
                <a:lnTo>
                  <a:pt x="145" y="208"/>
                </a:lnTo>
                <a:lnTo>
                  <a:pt x="149" y="207"/>
                </a:lnTo>
                <a:lnTo>
                  <a:pt x="153" y="206"/>
                </a:lnTo>
                <a:lnTo>
                  <a:pt x="157" y="206"/>
                </a:lnTo>
                <a:lnTo>
                  <a:pt x="161" y="205"/>
                </a:lnTo>
                <a:lnTo>
                  <a:pt x="165" y="204"/>
                </a:lnTo>
                <a:lnTo>
                  <a:pt x="169" y="203"/>
                </a:lnTo>
                <a:lnTo>
                  <a:pt x="173" y="202"/>
                </a:lnTo>
                <a:lnTo>
                  <a:pt x="177" y="201"/>
                </a:lnTo>
                <a:lnTo>
                  <a:pt x="181" y="200"/>
                </a:lnTo>
                <a:lnTo>
                  <a:pt x="185" y="199"/>
                </a:lnTo>
                <a:lnTo>
                  <a:pt x="189" y="198"/>
                </a:lnTo>
                <a:lnTo>
                  <a:pt x="193" y="197"/>
                </a:lnTo>
                <a:lnTo>
                  <a:pt x="197" y="196"/>
                </a:lnTo>
                <a:lnTo>
                  <a:pt x="201" y="195"/>
                </a:lnTo>
                <a:lnTo>
                  <a:pt x="205" y="194"/>
                </a:lnTo>
                <a:lnTo>
                  <a:pt x="209" y="193"/>
                </a:lnTo>
                <a:lnTo>
                  <a:pt x="213" y="192"/>
                </a:lnTo>
                <a:lnTo>
                  <a:pt x="217" y="191"/>
                </a:lnTo>
                <a:lnTo>
                  <a:pt x="221" y="190"/>
                </a:lnTo>
                <a:lnTo>
                  <a:pt x="225" y="189"/>
                </a:lnTo>
                <a:lnTo>
                  <a:pt x="229" y="188"/>
                </a:lnTo>
                <a:lnTo>
                  <a:pt x="233" y="187"/>
                </a:lnTo>
                <a:lnTo>
                  <a:pt x="237" y="186"/>
                </a:lnTo>
                <a:lnTo>
                  <a:pt x="241" y="185"/>
                </a:lnTo>
                <a:lnTo>
                  <a:pt x="245" y="184"/>
                </a:lnTo>
                <a:lnTo>
                  <a:pt x="249" y="183"/>
                </a:lnTo>
                <a:lnTo>
                  <a:pt x="253" y="182"/>
                </a:lnTo>
                <a:lnTo>
                  <a:pt x="257" y="181"/>
                </a:lnTo>
                <a:lnTo>
                  <a:pt x="261" y="180"/>
                </a:lnTo>
                <a:lnTo>
                  <a:pt x="265" y="179"/>
                </a:lnTo>
                <a:lnTo>
                  <a:pt x="269" y="178"/>
                </a:lnTo>
                <a:lnTo>
                  <a:pt x="273" y="177"/>
                </a:lnTo>
                <a:lnTo>
                  <a:pt x="277" y="176"/>
                </a:lnTo>
                <a:lnTo>
                  <a:pt x="281" y="175"/>
                </a:lnTo>
                <a:lnTo>
                  <a:pt x="285" y="173"/>
                </a:lnTo>
                <a:lnTo>
                  <a:pt x="290" y="172"/>
                </a:lnTo>
                <a:lnTo>
                  <a:pt x="294" y="171"/>
                </a:lnTo>
                <a:lnTo>
                  <a:pt x="298" y="170"/>
                </a:lnTo>
                <a:lnTo>
                  <a:pt x="302" y="169"/>
                </a:lnTo>
                <a:lnTo>
                  <a:pt x="306" y="168"/>
                </a:lnTo>
                <a:lnTo>
                  <a:pt x="310" y="167"/>
                </a:lnTo>
                <a:lnTo>
                  <a:pt x="314" y="165"/>
                </a:lnTo>
                <a:lnTo>
                  <a:pt x="318" y="164"/>
                </a:lnTo>
                <a:lnTo>
                  <a:pt x="322" y="163"/>
                </a:lnTo>
                <a:lnTo>
                  <a:pt x="326" y="162"/>
                </a:lnTo>
                <a:lnTo>
                  <a:pt x="330" y="161"/>
                </a:lnTo>
                <a:lnTo>
                  <a:pt x="334" y="159"/>
                </a:lnTo>
                <a:lnTo>
                  <a:pt x="338" y="158"/>
                </a:lnTo>
                <a:lnTo>
                  <a:pt x="342" y="157"/>
                </a:lnTo>
                <a:lnTo>
                  <a:pt x="346" y="156"/>
                </a:lnTo>
                <a:lnTo>
                  <a:pt x="350" y="154"/>
                </a:lnTo>
                <a:lnTo>
                  <a:pt x="354" y="153"/>
                </a:lnTo>
                <a:lnTo>
                  <a:pt x="358" y="152"/>
                </a:lnTo>
                <a:lnTo>
                  <a:pt x="362" y="151"/>
                </a:lnTo>
                <a:lnTo>
                  <a:pt x="366" y="149"/>
                </a:lnTo>
                <a:lnTo>
                  <a:pt x="370" y="148"/>
                </a:lnTo>
                <a:lnTo>
                  <a:pt x="374" y="147"/>
                </a:lnTo>
                <a:lnTo>
                  <a:pt x="378" y="145"/>
                </a:lnTo>
                <a:lnTo>
                  <a:pt x="382" y="144"/>
                </a:lnTo>
                <a:lnTo>
                  <a:pt x="386" y="143"/>
                </a:lnTo>
                <a:lnTo>
                  <a:pt x="390" y="141"/>
                </a:lnTo>
                <a:lnTo>
                  <a:pt x="394" y="140"/>
                </a:lnTo>
                <a:lnTo>
                  <a:pt x="398" y="139"/>
                </a:lnTo>
                <a:lnTo>
                  <a:pt x="402" y="137"/>
                </a:lnTo>
                <a:lnTo>
                  <a:pt x="406" y="136"/>
                </a:lnTo>
                <a:lnTo>
                  <a:pt x="410" y="134"/>
                </a:lnTo>
                <a:lnTo>
                  <a:pt x="414" y="133"/>
                </a:lnTo>
                <a:lnTo>
                  <a:pt x="418" y="132"/>
                </a:lnTo>
                <a:lnTo>
                  <a:pt x="422" y="130"/>
                </a:lnTo>
                <a:lnTo>
                  <a:pt x="426" y="129"/>
                </a:lnTo>
                <a:lnTo>
                  <a:pt x="430" y="127"/>
                </a:lnTo>
                <a:lnTo>
                  <a:pt x="434" y="126"/>
                </a:lnTo>
                <a:lnTo>
                  <a:pt x="438" y="124"/>
                </a:lnTo>
                <a:lnTo>
                  <a:pt x="442" y="123"/>
                </a:lnTo>
                <a:lnTo>
                  <a:pt x="446" y="121"/>
                </a:lnTo>
                <a:lnTo>
                  <a:pt x="450" y="120"/>
                </a:lnTo>
                <a:lnTo>
                  <a:pt x="454" y="118"/>
                </a:lnTo>
                <a:lnTo>
                  <a:pt x="458" y="117"/>
                </a:lnTo>
                <a:lnTo>
                  <a:pt x="462" y="115"/>
                </a:lnTo>
                <a:lnTo>
                  <a:pt x="466" y="114"/>
                </a:lnTo>
                <a:lnTo>
                  <a:pt x="470" y="112"/>
                </a:lnTo>
                <a:lnTo>
                  <a:pt x="474" y="111"/>
                </a:lnTo>
                <a:lnTo>
                  <a:pt x="478" y="109"/>
                </a:lnTo>
                <a:lnTo>
                  <a:pt x="483" y="107"/>
                </a:lnTo>
                <a:lnTo>
                  <a:pt x="487" y="106"/>
                </a:lnTo>
                <a:lnTo>
                  <a:pt x="491" y="104"/>
                </a:lnTo>
                <a:lnTo>
                  <a:pt x="495" y="103"/>
                </a:lnTo>
                <a:lnTo>
                  <a:pt x="499" y="101"/>
                </a:lnTo>
                <a:lnTo>
                  <a:pt x="503" y="99"/>
                </a:lnTo>
                <a:lnTo>
                  <a:pt x="507" y="98"/>
                </a:lnTo>
                <a:lnTo>
                  <a:pt x="511" y="96"/>
                </a:lnTo>
                <a:lnTo>
                  <a:pt x="515" y="94"/>
                </a:lnTo>
                <a:lnTo>
                  <a:pt x="519" y="93"/>
                </a:lnTo>
                <a:lnTo>
                  <a:pt x="523" y="91"/>
                </a:lnTo>
                <a:lnTo>
                  <a:pt x="527" y="89"/>
                </a:lnTo>
                <a:lnTo>
                  <a:pt x="531" y="87"/>
                </a:lnTo>
                <a:lnTo>
                  <a:pt x="535" y="86"/>
                </a:lnTo>
                <a:lnTo>
                  <a:pt x="539" y="84"/>
                </a:lnTo>
                <a:lnTo>
                  <a:pt x="543" y="82"/>
                </a:lnTo>
                <a:lnTo>
                  <a:pt x="547" y="80"/>
                </a:lnTo>
                <a:lnTo>
                  <a:pt x="551" y="79"/>
                </a:lnTo>
                <a:lnTo>
                  <a:pt x="555" y="77"/>
                </a:lnTo>
                <a:lnTo>
                  <a:pt x="559" y="75"/>
                </a:lnTo>
                <a:lnTo>
                  <a:pt x="563" y="73"/>
                </a:lnTo>
                <a:lnTo>
                  <a:pt x="567" y="71"/>
                </a:lnTo>
                <a:lnTo>
                  <a:pt x="571" y="69"/>
                </a:lnTo>
                <a:lnTo>
                  <a:pt x="575" y="67"/>
                </a:lnTo>
                <a:lnTo>
                  <a:pt x="579" y="66"/>
                </a:lnTo>
                <a:lnTo>
                  <a:pt x="583" y="64"/>
                </a:lnTo>
                <a:lnTo>
                  <a:pt x="587" y="62"/>
                </a:lnTo>
                <a:lnTo>
                  <a:pt x="591" y="60"/>
                </a:lnTo>
                <a:lnTo>
                  <a:pt x="595" y="58"/>
                </a:lnTo>
                <a:lnTo>
                  <a:pt x="599" y="56"/>
                </a:lnTo>
                <a:lnTo>
                  <a:pt x="603" y="54"/>
                </a:lnTo>
                <a:lnTo>
                  <a:pt x="607" y="52"/>
                </a:lnTo>
                <a:lnTo>
                  <a:pt x="611" y="50"/>
                </a:lnTo>
                <a:lnTo>
                  <a:pt x="615" y="48"/>
                </a:lnTo>
                <a:lnTo>
                  <a:pt x="619" y="46"/>
                </a:lnTo>
                <a:lnTo>
                  <a:pt x="623" y="44"/>
                </a:lnTo>
                <a:lnTo>
                  <a:pt x="627" y="42"/>
                </a:lnTo>
                <a:lnTo>
                  <a:pt x="631" y="40"/>
                </a:lnTo>
                <a:lnTo>
                  <a:pt x="635" y="38"/>
                </a:lnTo>
                <a:lnTo>
                  <a:pt x="639" y="35"/>
                </a:lnTo>
                <a:lnTo>
                  <a:pt x="643" y="33"/>
                </a:lnTo>
                <a:lnTo>
                  <a:pt x="647" y="31"/>
                </a:lnTo>
                <a:lnTo>
                  <a:pt x="651" y="29"/>
                </a:lnTo>
                <a:lnTo>
                  <a:pt x="655" y="27"/>
                </a:lnTo>
                <a:lnTo>
                  <a:pt x="659" y="25"/>
                </a:lnTo>
                <a:lnTo>
                  <a:pt x="663" y="22"/>
                </a:lnTo>
                <a:lnTo>
                  <a:pt x="667" y="20"/>
                </a:lnTo>
                <a:lnTo>
                  <a:pt x="671" y="18"/>
                </a:lnTo>
                <a:lnTo>
                  <a:pt x="676" y="16"/>
                </a:lnTo>
                <a:lnTo>
                  <a:pt x="680" y="13"/>
                </a:lnTo>
                <a:lnTo>
                  <a:pt x="684" y="11"/>
                </a:lnTo>
                <a:lnTo>
                  <a:pt x="688" y="9"/>
                </a:lnTo>
                <a:lnTo>
                  <a:pt x="692" y="7"/>
                </a:lnTo>
                <a:lnTo>
                  <a:pt x="696" y="4"/>
                </a:lnTo>
                <a:lnTo>
                  <a:pt x="700" y="2"/>
                </a:lnTo>
                <a:lnTo>
                  <a:pt x="704" y="0"/>
                </a:lnTo>
              </a:path>
            </a:pathLst>
          </a:custGeom>
          <a:noFill/>
          <a:ln w="26988">
            <a:solidFill>
              <a:srgbClr val="8585D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1" name="Rectangle 7"/>
          <p:cNvSpPr>
            <a:spLocks noChangeArrowheads="1"/>
          </p:cNvSpPr>
          <p:nvPr/>
        </p:nvSpPr>
        <p:spPr bwMode="auto">
          <a:xfrm rot="16200000">
            <a:off x="-837406" y="3177381"/>
            <a:ext cx="2801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600" b="1">
                <a:solidFill>
                  <a:srgbClr val="000000"/>
                </a:solidFill>
                <a:latin typeface="Arial" pitchFamily="34" charset="0"/>
                <a:cs typeface="+mn-cs"/>
              </a:rPr>
              <a:t>Investimento em P&amp;D (%PIB)</a:t>
            </a:r>
            <a:endParaRPr lang="pt-BR" sz="1600">
              <a:solidFill>
                <a:srgbClr val="0033CC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2" name="Rectangle 8"/>
          <p:cNvSpPr>
            <a:spLocks noChangeArrowheads="1"/>
          </p:cNvSpPr>
          <p:nvPr/>
        </p:nvSpPr>
        <p:spPr bwMode="auto">
          <a:xfrm>
            <a:off x="3632200" y="5800725"/>
            <a:ext cx="2405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600" b="1">
                <a:solidFill>
                  <a:srgbClr val="000000"/>
                </a:solidFill>
                <a:latin typeface="Arial" pitchFamily="34" charset="0"/>
                <a:cs typeface="+mn-cs"/>
              </a:rPr>
              <a:t>PIB per capita (US$ PPP)</a:t>
            </a:r>
            <a:endParaRPr lang="pt-BR" sz="1600">
              <a:solidFill>
                <a:srgbClr val="0033CC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3" name="Rectangle 9"/>
          <p:cNvSpPr>
            <a:spLocks noChangeArrowheads="1"/>
          </p:cNvSpPr>
          <p:nvPr/>
        </p:nvSpPr>
        <p:spPr bwMode="auto">
          <a:xfrm>
            <a:off x="1139825" y="1184275"/>
            <a:ext cx="73469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" name="Line 10"/>
          <p:cNvSpPr>
            <a:spLocks noChangeShapeType="1"/>
          </p:cNvSpPr>
          <p:nvPr/>
        </p:nvSpPr>
        <p:spPr bwMode="auto">
          <a:xfrm>
            <a:off x="1139825" y="49307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" name="Line 11"/>
          <p:cNvSpPr>
            <a:spLocks noChangeShapeType="1"/>
          </p:cNvSpPr>
          <p:nvPr/>
        </p:nvSpPr>
        <p:spPr bwMode="auto">
          <a:xfrm>
            <a:off x="1139825" y="43973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6" name="Line 12"/>
          <p:cNvSpPr>
            <a:spLocks noChangeShapeType="1"/>
          </p:cNvSpPr>
          <p:nvPr/>
        </p:nvSpPr>
        <p:spPr bwMode="auto">
          <a:xfrm>
            <a:off x="1139825" y="3856038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7" name="Line 13"/>
          <p:cNvSpPr>
            <a:spLocks noChangeShapeType="1"/>
          </p:cNvSpPr>
          <p:nvPr/>
        </p:nvSpPr>
        <p:spPr bwMode="auto">
          <a:xfrm>
            <a:off x="1139825" y="332422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8" name="Line 14"/>
          <p:cNvSpPr>
            <a:spLocks noChangeShapeType="1"/>
          </p:cNvSpPr>
          <p:nvPr/>
        </p:nvSpPr>
        <p:spPr bwMode="auto">
          <a:xfrm>
            <a:off x="1139825" y="279082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9" name="Line 15"/>
          <p:cNvSpPr>
            <a:spLocks noChangeShapeType="1"/>
          </p:cNvSpPr>
          <p:nvPr/>
        </p:nvSpPr>
        <p:spPr bwMode="auto">
          <a:xfrm>
            <a:off x="1139825" y="2259013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0" name="Line 16"/>
          <p:cNvSpPr>
            <a:spLocks noChangeShapeType="1"/>
          </p:cNvSpPr>
          <p:nvPr/>
        </p:nvSpPr>
        <p:spPr bwMode="auto">
          <a:xfrm>
            <a:off x="1139825" y="17176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1" name="Line 17"/>
          <p:cNvSpPr>
            <a:spLocks noChangeShapeType="1"/>
          </p:cNvSpPr>
          <p:nvPr/>
        </p:nvSpPr>
        <p:spPr bwMode="auto">
          <a:xfrm>
            <a:off x="1139825" y="11842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2" name="Line 18"/>
          <p:cNvSpPr>
            <a:spLocks noChangeShapeType="1"/>
          </p:cNvSpPr>
          <p:nvPr/>
        </p:nvSpPr>
        <p:spPr bwMode="auto">
          <a:xfrm>
            <a:off x="1139825" y="1184275"/>
            <a:ext cx="0" cy="42783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3" name="Line 19"/>
          <p:cNvSpPr>
            <a:spLocks noChangeShapeType="1"/>
          </p:cNvSpPr>
          <p:nvPr/>
        </p:nvSpPr>
        <p:spPr bwMode="auto">
          <a:xfrm>
            <a:off x="1103313" y="5462588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4" name="Line 20"/>
          <p:cNvSpPr>
            <a:spLocks noChangeShapeType="1"/>
          </p:cNvSpPr>
          <p:nvPr/>
        </p:nvSpPr>
        <p:spPr bwMode="auto">
          <a:xfrm>
            <a:off x="1103313" y="49307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5" name="Line 21"/>
          <p:cNvSpPr>
            <a:spLocks noChangeShapeType="1"/>
          </p:cNvSpPr>
          <p:nvPr/>
        </p:nvSpPr>
        <p:spPr bwMode="auto">
          <a:xfrm>
            <a:off x="1103313" y="43973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6" name="Line 22"/>
          <p:cNvSpPr>
            <a:spLocks noChangeShapeType="1"/>
          </p:cNvSpPr>
          <p:nvPr/>
        </p:nvSpPr>
        <p:spPr bwMode="auto">
          <a:xfrm>
            <a:off x="1103313" y="3856038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7" name="Line 23"/>
          <p:cNvSpPr>
            <a:spLocks noChangeShapeType="1"/>
          </p:cNvSpPr>
          <p:nvPr/>
        </p:nvSpPr>
        <p:spPr bwMode="auto">
          <a:xfrm>
            <a:off x="1103313" y="332422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8" name="Line 24"/>
          <p:cNvSpPr>
            <a:spLocks noChangeShapeType="1"/>
          </p:cNvSpPr>
          <p:nvPr/>
        </p:nvSpPr>
        <p:spPr bwMode="auto">
          <a:xfrm>
            <a:off x="1103313" y="279082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9" name="Line 25"/>
          <p:cNvSpPr>
            <a:spLocks noChangeShapeType="1"/>
          </p:cNvSpPr>
          <p:nvPr/>
        </p:nvSpPr>
        <p:spPr bwMode="auto">
          <a:xfrm>
            <a:off x="1103313" y="2259013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0" name="Line 26"/>
          <p:cNvSpPr>
            <a:spLocks noChangeShapeType="1"/>
          </p:cNvSpPr>
          <p:nvPr/>
        </p:nvSpPr>
        <p:spPr bwMode="auto">
          <a:xfrm>
            <a:off x="1103313" y="17176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1" name="Line 27"/>
          <p:cNvSpPr>
            <a:spLocks noChangeShapeType="1"/>
          </p:cNvSpPr>
          <p:nvPr/>
        </p:nvSpPr>
        <p:spPr bwMode="auto">
          <a:xfrm>
            <a:off x="1103313" y="11842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2" name="Line 28"/>
          <p:cNvSpPr>
            <a:spLocks noChangeShapeType="1"/>
          </p:cNvSpPr>
          <p:nvPr/>
        </p:nvSpPr>
        <p:spPr bwMode="auto">
          <a:xfrm>
            <a:off x="1139825" y="5462588"/>
            <a:ext cx="73469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3" name="Line 29"/>
          <p:cNvSpPr>
            <a:spLocks noChangeShapeType="1"/>
          </p:cNvSpPr>
          <p:nvPr/>
        </p:nvSpPr>
        <p:spPr bwMode="auto">
          <a:xfrm flipV="1">
            <a:off x="113982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4" name="Line 30"/>
          <p:cNvSpPr>
            <a:spLocks noChangeShapeType="1"/>
          </p:cNvSpPr>
          <p:nvPr/>
        </p:nvSpPr>
        <p:spPr bwMode="auto">
          <a:xfrm flipV="1">
            <a:off x="187007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" name="Line 31"/>
          <p:cNvSpPr>
            <a:spLocks noChangeShapeType="1"/>
          </p:cNvSpPr>
          <p:nvPr/>
        </p:nvSpPr>
        <p:spPr bwMode="auto">
          <a:xfrm flipV="1">
            <a:off x="260985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6" name="Line 32"/>
          <p:cNvSpPr>
            <a:spLocks noChangeShapeType="1"/>
          </p:cNvSpPr>
          <p:nvPr/>
        </p:nvSpPr>
        <p:spPr bwMode="auto">
          <a:xfrm flipV="1">
            <a:off x="3341688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7" name="Line 33"/>
          <p:cNvSpPr>
            <a:spLocks noChangeShapeType="1"/>
          </p:cNvSpPr>
          <p:nvPr/>
        </p:nvSpPr>
        <p:spPr bwMode="auto">
          <a:xfrm flipV="1">
            <a:off x="4081463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" name="Line 34"/>
          <p:cNvSpPr>
            <a:spLocks noChangeShapeType="1"/>
          </p:cNvSpPr>
          <p:nvPr/>
        </p:nvSpPr>
        <p:spPr bwMode="auto">
          <a:xfrm flipV="1">
            <a:off x="481330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9" name="Line 35"/>
          <p:cNvSpPr>
            <a:spLocks noChangeShapeType="1"/>
          </p:cNvSpPr>
          <p:nvPr/>
        </p:nvSpPr>
        <p:spPr bwMode="auto">
          <a:xfrm flipV="1">
            <a:off x="554355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0" name="Line 36"/>
          <p:cNvSpPr>
            <a:spLocks noChangeShapeType="1"/>
          </p:cNvSpPr>
          <p:nvPr/>
        </p:nvSpPr>
        <p:spPr bwMode="auto">
          <a:xfrm flipV="1">
            <a:off x="628332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1" name="Line 37"/>
          <p:cNvSpPr>
            <a:spLocks noChangeShapeType="1"/>
          </p:cNvSpPr>
          <p:nvPr/>
        </p:nvSpPr>
        <p:spPr bwMode="auto">
          <a:xfrm flipV="1">
            <a:off x="7015163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2" name="Line 38"/>
          <p:cNvSpPr>
            <a:spLocks noChangeShapeType="1"/>
          </p:cNvSpPr>
          <p:nvPr/>
        </p:nvSpPr>
        <p:spPr bwMode="auto">
          <a:xfrm flipV="1">
            <a:off x="7754938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3" name="Line 39"/>
          <p:cNvSpPr>
            <a:spLocks noChangeShapeType="1"/>
          </p:cNvSpPr>
          <p:nvPr/>
        </p:nvSpPr>
        <p:spPr bwMode="auto">
          <a:xfrm flipV="1">
            <a:off x="848677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4" name="Oval 40"/>
          <p:cNvSpPr>
            <a:spLocks noChangeArrowheads="1"/>
          </p:cNvSpPr>
          <p:nvPr/>
        </p:nvSpPr>
        <p:spPr bwMode="auto">
          <a:xfrm>
            <a:off x="1889125" y="3890963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5" name="Oval 41"/>
          <p:cNvSpPr>
            <a:spLocks noChangeArrowheads="1"/>
          </p:cNvSpPr>
          <p:nvPr/>
        </p:nvSpPr>
        <p:spPr bwMode="auto">
          <a:xfrm>
            <a:off x="1495425" y="44767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6" name="Oval 42"/>
          <p:cNvSpPr>
            <a:spLocks noChangeArrowheads="1"/>
          </p:cNvSpPr>
          <p:nvPr/>
        </p:nvSpPr>
        <p:spPr bwMode="auto">
          <a:xfrm>
            <a:off x="5507038" y="35337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7" name="Oval 43"/>
          <p:cNvSpPr>
            <a:spLocks noChangeArrowheads="1"/>
          </p:cNvSpPr>
          <p:nvPr/>
        </p:nvSpPr>
        <p:spPr bwMode="auto">
          <a:xfrm>
            <a:off x="7929563" y="25812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8" name="Oval 44"/>
          <p:cNvSpPr>
            <a:spLocks noChangeArrowheads="1"/>
          </p:cNvSpPr>
          <p:nvPr/>
        </p:nvSpPr>
        <p:spPr bwMode="auto">
          <a:xfrm flipH="1">
            <a:off x="2582863" y="4265613"/>
            <a:ext cx="111125" cy="107950"/>
          </a:xfrm>
          <a:prstGeom prst="ellipse">
            <a:avLst/>
          </a:prstGeom>
          <a:solidFill>
            <a:srgbClr val="124E1C"/>
          </a:solidFill>
          <a:ln w="9525">
            <a:solidFill>
              <a:srgbClr val="AFCC6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9" name="Oval 45"/>
          <p:cNvSpPr>
            <a:spLocks noChangeArrowheads="1"/>
          </p:cNvSpPr>
          <p:nvPr/>
        </p:nvSpPr>
        <p:spPr bwMode="auto">
          <a:xfrm flipH="1">
            <a:off x="2235200" y="4400550"/>
            <a:ext cx="111125" cy="107950"/>
          </a:xfrm>
          <a:prstGeom prst="ellipse">
            <a:avLst/>
          </a:prstGeom>
          <a:solidFill>
            <a:srgbClr val="124E1C"/>
          </a:solidFill>
          <a:ln w="9525">
            <a:solidFill>
              <a:srgbClr val="AFCC6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0" name="Oval 46"/>
          <p:cNvSpPr>
            <a:spLocks noChangeArrowheads="1"/>
          </p:cNvSpPr>
          <p:nvPr/>
        </p:nvSpPr>
        <p:spPr bwMode="auto">
          <a:xfrm>
            <a:off x="3268663" y="4135438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1" name="Oval 47"/>
          <p:cNvSpPr>
            <a:spLocks noChangeArrowheads="1"/>
          </p:cNvSpPr>
          <p:nvPr/>
        </p:nvSpPr>
        <p:spPr bwMode="auto">
          <a:xfrm>
            <a:off x="6037263" y="175260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2" name="Oval 48"/>
          <p:cNvSpPr>
            <a:spLocks noChangeArrowheads="1"/>
          </p:cNvSpPr>
          <p:nvPr/>
        </p:nvSpPr>
        <p:spPr bwMode="auto">
          <a:xfrm>
            <a:off x="3168650" y="50355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3" name="Oval 49"/>
          <p:cNvSpPr>
            <a:spLocks noChangeArrowheads="1"/>
          </p:cNvSpPr>
          <p:nvPr/>
        </p:nvSpPr>
        <p:spPr bwMode="auto">
          <a:xfrm>
            <a:off x="6165850" y="27209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4" name="Oval 50"/>
          <p:cNvSpPr>
            <a:spLocks noChangeArrowheads="1"/>
          </p:cNvSpPr>
          <p:nvPr/>
        </p:nvSpPr>
        <p:spPr bwMode="auto">
          <a:xfrm>
            <a:off x="5900738" y="32448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5" name="Oval 51"/>
          <p:cNvSpPr>
            <a:spLocks noChangeArrowheads="1"/>
          </p:cNvSpPr>
          <p:nvPr/>
        </p:nvSpPr>
        <p:spPr bwMode="auto">
          <a:xfrm>
            <a:off x="6329363" y="3802063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6" name="Oval 52"/>
          <p:cNvSpPr>
            <a:spLocks noChangeArrowheads="1"/>
          </p:cNvSpPr>
          <p:nvPr/>
        </p:nvSpPr>
        <p:spPr bwMode="auto">
          <a:xfrm>
            <a:off x="5589588" y="416242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7" name="Oval 54"/>
          <p:cNvSpPr>
            <a:spLocks noChangeArrowheads="1"/>
          </p:cNvSpPr>
          <p:nvPr/>
        </p:nvSpPr>
        <p:spPr bwMode="auto">
          <a:xfrm>
            <a:off x="5754688" y="4065588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8" name="Oval 56"/>
          <p:cNvSpPr>
            <a:spLocks noChangeArrowheads="1"/>
          </p:cNvSpPr>
          <p:nvPr/>
        </p:nvSpPr>
        <p:spPr bwMode="auto">
          <a:xfrm>
            <a:off x="3049588" y="488632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49" name="Oval 57"/>
          <p:cNvSpPr>
            <a:spLocks noChangeArrowheads="1"/>
          </p:cNvSpPr>
          <p:nvPr/>
        </p:nvSpPr>
        <p:spPr bwMode="auto">
          <a:xfrm>
            <a:off x="1541463" y="4965700"/>
            <a:ext cx="107950" cy="104775"/>
          </a:xfrm>
          <a:prstGeom prst="ellipse">
            <a:avLst/>
          </a:prstGeom>
          <a:solidFill>
            <a:srgbClr val="9933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0" name="Oval 58"/>
          <p:cNvSpPr>
            <a:spLocks noChangeArrowheads="1"/>
          </p:cNvSpPr>
          <p:nvPr/>
        </p:nvSpPr>
        <p:spPr bwMode="auto">
          <a:xfrm>
            <a:off x="6750050" y="33940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1" name="Rectangle 59"/>
          <p:cNvSpPr>
            <a:spLocks noChangeArrowheads="1"/>
          </p:cNvSpPr>
          <p:nvPr/>
        </p:nvSpPr>
        <p:spPr bwMode="auto">
          <a:xfrm>
            <a:off x="828675" y="5392738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0,00</a:t>
            </a:r>
          </a:p>
        </p:txBody>
      </p:sp>
      <p:sp>
        <p:nvSpPr>
          <p:cNvPr id="252" name="Rectangle 60"/>
          <p:cNvSpPr>
            <a:spLocks noChangeArrowheads="1"/>
          </p:cNvSpPr>
          <p:nvPr/>
        </p:nvSpPr>
        <p:spPr bwMode="auto">
          <a:xfrm>
            <a:off x="828675" y="48609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0,50</a:t>
            </a:r>
          </a:p>
        </p:txBody>
      </p:sp>
      <p:sp>
        <p:nvSpPr>
          <p:cNvPr id="253" name="Rectangle 61"/>
          <p:cNvSpPr>
            <a:spLocks noChangeArrowheads="1"/>
          </p:cNvSpPr>
          <p:nvPr/>
        </p:nvSpPr>
        <p:spPr bwMode="auto">
          <a:xfrm>
            <a:off x="828675" y="43275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1,00</a:t>
            </a:r>
          </a:p>
        </p:txBody>
      </p:sp>
      <p:sp>
        <p:nvSpPr>
          <p:cNvPr id="254" name="Rectangle 62"/>
          <p:cNvSpPr>
            <a:spLocks noChangeArrowheads="1"/>
          </p:cNvSpPr>
          <p:nvPr/>
        </p:nvSpPr>
        <p:spPr bwMode="auto">
          <a:xfrm>
            <a:off x="828675" y="3786188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1,50</a:t>
            </a:r>
          </a:p>
        </p:txBody>
      </p:sp>
      <p:sp>
        <p:nvSpPr>
          <p:cNvPr id="255" name="Rectangle 63"/>
          <p:cNvSpPr>
            <a:spLocks noChangeArrowheads="1"/>
          </p:cNvSpPr>
          <p:nvPr/>
        </p:nvSpPr>
        <p:spPr bwMode="auto">
          <a:xfrm>
            <a:off x="828675" y="325437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2,00</a:t>
            </a:r>
          </a:p>
        </p:txBody>
      </p:sp>
      <p:sp>
        <p:nvSpPr>
          <p:cNvPr id="256" name="Rectangle 64"/>
          <p:cNvSpPr>
            <a:spLocks noChangeArrowheads="1"/>
          </p:cNvSpPr>
          <p:nvPr/>
        </p:nvSpPr>
        <p:spPr bwMode="auto">
          <a:xfrm>
            <a:off x="828675" y="272097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2,50</a:t>
            </a:r>
          </a:p>
        </p:txBody>
      </p:sp>
      <p:sp>
        <p:nvSpPr>
          <p:cNvPr id="257" name="Rectangle 65"/>
          <p:cNvSpPr>
            <a:spLocks noChangeArrowheads="1"/>
          </p:cNvSpPr>
          <p:nvPr/>
        </p:nvSpPr>
        <p:spPr bwMode="auto">
          <a:xfrm>
            <a:off x="828675" y="2189163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3,00</a:t>
            </a:r>
          </a:p>
        </p:txBody>
      </p:sp>
      <p:sp>
        <p:nvSpPr>
          <p:cNvPr id="258" name="Rectangle 66"/>
          <p:cNvSpPr>
            <a:spLocks noChangeArrowheads="1"/>
          </p:cNvSpPr>
          <p:nvPr/>
        </p:nvSpPr>
        <p:spPr bwMode="auto">
          <a:xfrm>
            <a:off x="828675" y="16478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3,50</a:t>
            </a:r>
          </a:p>
        </p:txBody>
      </p:sp>
      <p:sp>
        <p:nvSpPr>
          <p:cNvPr id="259" name="Rectangle 67"/>
          <p:cNvSpPr>
            <a:spLocks noChangeArrowheads="1"/>
          </p:cNvSpPr>
          <p:nvPr/>
        </p:nvSpPr>
        <p:spPr bwMode="auto">
          <a:xfrm>
            <a:off x="828675" y="11144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4,00</a:t>
            </a:r>
          </a:p>
        </p:txBody>
      </p:sp>
      <p:sp>
        <p:nvSpPr>
          <p:cNvPr id="260" name="Rectangle 68"/>
          <p:cNvSpPr>
            <a:spLocks noChangeArrowheads="1"/>
          </p:cNvSpPr>
          <p:nvPr/>
        </p:nvSpPr>
        <p:spPr bwMode="auto">
          <a:xfrm>
            <a:off x="1111250" y="5559425"/>
            <a:ext cx="77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</a:t>
            </a:r>
          </a:p>
        </p:txBody>
      </p:sp>
      <p:sp>
        <p:nvSpPr>
          <p:cNvPr id="261" name="Rectangle 69"/>
          <p:cNvSpPr>
            <a:spLocks noChangeArrowheads="1"/>
          </p:cNvSpPr>
          <p:nvPr/>
        </p:nvSpPr>
        <p:spPr bwMode="auto">
          <a:xfrm>
            <a:off x="1733550" y="5559425"/>
            <a:ext cx="3492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5.000</a:t>
            </a:r>
          </a:p>
        </p:txBody>
      </p:sp>
      <p:sp>
        <p:nvSpPr>
          <p:cNvPr id="262" name="Rectangle 70"/>
          <p:cNvSpPr>
            <a:spLocks noChangeArrowheads="1"/>
          </p:cNvSpPr>
          <p:nvPr/>
        </p:nvSpPr>
        <p:spPr bwMode="auto">
          <a:xfrm>
            <a:off x="2436813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10.000</a:t>
            </a:r>
          </a:p>
        </p:txBody>
      </p:sp>
      <p:sp>
        <p:nvSpPr>
          <p:cNvPr id="263" name="Rectangle 71"/>
          <p:cNvSpPr>
            <a:spLocks noChangeArrowheads="1"/>
          </p:cNvSpPr>
          <p:nvPr/>
        </p:nvSpPr>
        <p:spPr bwMode="auto">
          <a:xfrm>
            <a:off x="316865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15.000</a:t>
            </a:r>
          </a:p>
        </p:txBody>
      </p:sp>
      <p:sp>
        <p:nvSpPr>
          <p:cNvPr id="264" name="Rectangle 72"/>
          <p:cNvSpPr>
            <a:spLocks noChangeArrowheads="1"/>
          </p:cNvSpPr>
          <p:nvPr/>
        </p:nvSpPr>
        <p:spPr bwMode="auto">
          <a:xfrm>
            <a:off x="390842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20.000</a:t>
            </a:r>
          </a:p>
        </p:txBody>
      </p:sp>
      <p:sp>
        <p:nvSpPr>
          <p:cNvPr id="265" name="Rectangle 73"/>
          <p:cNvSpPr>
            <a:spLocks noChangeArrowheads="1"/>
          </p:cNvSpPr>
          <p:nvPr/>
        </p:nvSpPr>
        <p:spPr bwMode="auto">
          <a:xfrm>
            <a:off x="463867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25.000</a:t>
            </a:r>
          </a:p>
        </p:txBody>
      </p:sp>
      <p:sp>
        <p:nvSpPr>
          <p:cNvPr id="266" name="Rectangle 74"/>
          <p:cNvSpPr>
            <a:spLocks noChangeArrowheads="1"/>
          </p:cNvSpPr>
          <p:nvPr/>
        </p:nvSpPr>
        <p:spPr bwMode="auto">
          <a:xfrm>
            <a:off x="5370513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30.000</a:t>
            </a:r>
          </a:p>
        </p:txBody>
      </p:sp>
      <p:sp>
        <p:nvSpPr>
          <p:cNvPr id="267" name="Rectangle 75"/>
          <p:cNvSpPr>
            <a:spLocks noChangeArrowheads="1"/>
          </p:cNvSpPr>
          <p:nvPr/>
        </p:nvSpPr>
        <p:spPr bwMode="auto">
          <a:xfrm>
            <a:off x="6110288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35.000</a:t>
            </a:r>
          </a:p>
        </p:txBody>
      </p:sp>
      <p:sp>
        <p:nvSpPr>
          <p:cNvPr id="268" name="Rectangle 76"/>
          <p:cNvSpPr>
            <a:spLocks noChangeArrowheads="1"/>
          </p:cNvSpPr>
          <p:nvPr/>
        </p:nvSpPr>
        <p:spPr bwMode="auto">
          <a:xfrm>
            <a:off x="684212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40.000</a:t>
            </a:r>
          </a:p>
        </p:txBody>
      </p:sp>
      <p:sp>
        <p:nvSpPr>
          <p:cNvPr id="269" name="Rectangle 77"/>
          <p:cNvSpPr>
            <a:spLocks noChangeArrowheads="1"/>
          </p:cNvSpPr>
          <p:nvPr/>
        </p:nvSpPr>
        <p:spPr bwMode="auto">
          <a:xfrm>
            <a:off x="758190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45.000</a:t>
            </a:r>
          </a:p>
        </p:txBody>
      </p:sp>
      <p:sp>
        <p:nvSpPr>
          <p:cNvPr id="270" name="Rectangle 78"/>
          <p:cNvSpPr>
            <a:spLocks noChangeArrowheads="1"/>
          </p:cNvSpPr>
          <p:nvPr/>
        </p:nvSpPr>
        <p:spPr bwMode="auto">
          <a:xfrm>
            <a:off x="831215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50.000</a:t>
            </a:r>
          </a:p>
        </p:txBody>
      </p:sp>
      <p:sp>
        <p:nvSpPr>
          <p:cNvPr id="271" name="Rectangle 79"/>
          <p:cNvSpPr>
            <a:spLocks noChangeArrowheads="1"/>
          </p:cNvSpPr>
          <p:nvPr/>
        </p:nvSpPr>
        <p:spPr bwMode="auto">
          <a:xfrm>
            <a:off x="1312863" y="5106988"/>
            <a:ext cx="641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800000"/>
                </a:solidFill>
                <a:latin typeface="Arial" pitchFamily="34" charset="0"/>
                <a:cs typeface="+mn-cs"/>
              </a:rPr>
              <a:t>Coreia 1976</a:t>
            </a:r>
            <a:endParaRPr lang="pt-BR" sz="900">
              <a:solidFill>
                <a:srgbClr val="8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2" name="Rectangle 80"/>
          <p:cNvSpPr>
            <a:spLocks noChangeArrowheads="1"/>
          </p:cNvSpPr>
          <p:nvPr/>
        </p:nvSpPr>
        <p:spPr bwMode="auto">
          <a:xfrm>
            <a:off x="1249363" y="4354513"/>
            <a:ext cx="266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India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3" name="Rectangle 81"/>
          <p:cNvSpPr>
            <a:spLocks noChangeArrowheads="1"/>
          </p:cNvSpPr>
          <p:nvPr/>
        </p:nvSpPr>
        <p:spPr bwMode="auto">
          <a:xfrm>
            <a:off x="1514475" y="3873500"/>
            <a:ext cx="317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China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4" name="Rectangle 84"/>
          <p:cNvSpPr>
            <a:spLocks noChangeArrowheads="1"/>
          </p:cNvSpPr>
          <p:nvPr/>
        </p:nvSpPr>
        <p:spPr bwMode="auto">
          <a:xfrm>
            <a:off x="2041525" y="4000500"/>
            <a:ext cx="4222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pt-BR" sz="1200" b="1">
                <a:solidFill>
                  <a:srgbClr val="0C3613"/>
                </a:solidFill>
                <a:latin typeface="Arial" pitchFamily="34" charset="0"/>
                <a:cs typeface="+mn-cs"/>
              </a:rPr>
              <a:t>Brasil</a:t>
            </a:r>
          </a:p>
          <a:p>
            <a:pPr algn="ctr">
              <a:defRPr/>
            </a:pPr>
            <a:r>
              <a:rPr lang="pt-BR" sz="1200" b="1">
                <a:solidFill>
                  <a:srgbClr val="0C3613"/>
                </a:solidFill>
                <a:latin typeface="Arial" pitchFamily="34" charset="0"/>
                <a:cs typeface="+mn-cs"/>
              </a:rPr>
              <a:t>2000</a:t>
            </a:r>
            <a:endParaRPr lang="pt-BR" sz="1200">
              <a:solidFill>
                <a:srgbClr val="0C3613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5" name="Rectangle 86"/>
          <p:cNvSpPr>
            <a:spLocks noChangeArrowheads="1"/>
          </p:cNvSpPr>
          <p:nvPr/>
        </p:nvSpPr>
        <p:spPr bwMode="auto">
          <a:xfrm>
            <a:off x="2459038" y="3860800"/>
            <a:ext cx="4222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pt-BR" sz="1200" b="1">
                <a:solidFill>
                  <a:srgbClr val="0C3613"/>
                </a:solidFill>
                <a:latin typeface="Arial" pitchFamily="34" charset="0"/>
                <a:cs typeface="+mn-cs"/>
              </a:rPr>
              <a:t>Brasil</a:t>
            </a:r>
          </a:p>
          <a:p>
            <a:pPr algn="ctr">
              <a:defRPr/>
            </a:pPr>
            <a:r>
              <a:rPr lang="pt-BR" sz="1200" b="1">
                <a:solidFill>
                  <a:srgbClr val="0C3613"/>
                </a:solidFill>
                <a:latin typeface="Arial" pitchFamily="34" charset="0"/>
                <a:cs typeface="+mn-cs"/>
              </a:rPr>
              <a:t>2007</a:t>
            </a:r>
            <a:endParaRPr lang="pt-BR" sz="1200">
              <a:solidFill>
                <a:srgbClr val="0C3613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6" name="Rectangle 88"/>
          <p:cNvSpPr>
            <a:spLocks noChangeArrowheads="1"/>
          </p:cNvSpPr>
          <p:nvPr/>
        </p:nvSpPr>
        <p:spPr bwMode="auto">
          <a:xfrm>
            <a:off x="3122613" y="3978275"/>
            <a:ext cx="374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Rússia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7" name="Rectangle 89"/>
          <p:cNvSpPr>
            <a:spLocks noChangeArrowheads="1"/>
          </p:cNvSpPr>
          <p:nvPr/>
        </p:nvSpPr>
        <p:spPr bwMode="auto">
          <a:xfrm>
            <a:off x="2830513" y="4738688"/>
            <a:ext cx="533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Argentina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8" name="Rectangle 90"/>
          <p:cNvSpPr>
            <a:spLocks noChangeArrowheads="1"/>
          </p:cNvSpPr>
          <p:nvPr/>
        </p:nvSpPr>
        <p:spPr bwMode="auto">
          <a:xfrm>
            <a:off x="3057525" y="5122863"/>
            <a:ext cx="387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México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9" name="Rectangle 91"/>
          <p:cNvSpPr>
            <a:spLocks noChangeArrowheads="1"/>
          </p:cNvSpPr>
          <p:nvPr/>
        </p:nvSpPr>
        <p:spPr bwMode="auto">
          <a:xfrm>
            <a:off x="6292850" y="3951288"/>
            <a:ext cx="317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Reino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0" name="Rectangle 92"/>
          <p:cNvSpPr>
            <a:spLocks noChangeArrowheads="1"/>
          </p:cNvSpPr>
          <p:nvPr/>
        </p:nvSpPr>
        <p:spPr bwMode="auto">
          <a:xfrm>
            <a:off x="6292850" y="4090988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Unido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1" name="Rectangle 93"/>
          <p:cNvSpPr>
            <a:spLocks noChangeArrowheads="1"/>
          </p:cNvSpPr>
          <p:nvPr/>
        </p:nvSpPr>
        <p:spPr bwMode="auto">
          <a:xfrm>
            <a:off x="5407025" y="4257675"/>
            <a:ext cx="260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Itália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2" name="Rectangle 94"/>
          <p:cNvSpPr>
            <a:spLocks noChangeArrowheads="1"/>
          </p:cNvSpPr>
          <p:nvPr/>
        </p:nvSpPr>
        <p:spPr bwMode="auto">
          <a:xfrm>
            <a:off x="5599113" y="3873500"/>
            <a:ext cx="4762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Espanha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3" name="Rectangle 95"/>
          <p:cNvSpPr>
            <a:spLocks noChangeArrowheads="1"/>
          </p:cNvSpPr>
          <p:nvPr/>
        </p:nvSpPr>
        <p:spPr bwMode="auto">
          <a:xfrm>
            <a:off x="7856538" y="2695575"/>
            <a:ext cx="241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EUA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4" name="Rectangle 96"/>
          <p:cNvSpPr>
            <a:spLocks noChangeArrowheads="1"/>
          </p:cNvSpPr>
          <p:nvPr/>
        </p:nvSpPr>
        <p:spPr bwMode="auto">
          <a:xfrm>
            <a:off x="6650038" y="3471863"/>
            <a:ext cx="412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Canada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5" name="Rectangle 97"/>
          <p:cNvSpPr>
            <a:spLocks noChangeArrowheads="1"/>
          </p:cNvSpPr>
          <p:nvPr/>
        </p:nvSpPr>
        <p:spPr bwMode="auto">
          <a:xfrm>
            <a:off x="4903788" y="3341688"/>
            <a:ext cx="838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União Européia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6" name="Rectangle 98"/>
          <p:cNvSpPr>
            <a:spLocks noChangeArrowheads="1"/>
          </p:cNvSpPr>
          <p:nvPr/>
        </p:nvSpPr>
        <p:spPr bwMode="auto">
          <a:xfrm>
            <a:off x="5772150" y="3070225"/>
            <a:ext cx="374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França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7" name="Rectangle 99"/>
          <p:cNvSpPr>
            <a:spLocks noChangeArrowheads="1"/>
          </p:cNvSpPr>
          <p:nvPr/>
        </p:nvSpPr>
        <p:spPr bwMode="auto">
          <a:xfrm>
            <a:off x="5937250" y="2511425"/>
            <a:ext cx="546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Alemanha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8" name="Rectangle 100"/>
          <p:cNvSpPr>
            <a:spLocks noChangeArrowheads="1"/>
          </p:cNvSpPr>
          <p:nvPr/>
        </p:nvSpPr>
        <p:spPr bwMode="auto">
          <a:xfrm>
            <a:off x="5908675" y="1839913"/>
            <a:ext cx="330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Japão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9" name="Text Box 101"/>
          <p:cNvSpPr txBox="1">
            <a:spLocks noChangeArrowheads="1"/>
          </p:cNvSpPr>
          <p:nvPr/>
        </p:nvSpPr>
        <p:spPr bwMode="auto">
          <a:xfrm>
            <a:off x="6583363" y="1254125"/>
            <a:ext cx="1862137" cy="558800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tIns="82800" bIns="82800">
            <a:spAutoFit/>
          </a:bodyPr>
          <a:lstStyle/>
          <a:p>
            <a:pPr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kern="0">
                <a:solidFill>
                  <a:srgbClr val="0033CC"/>
                </a:solidFill>
                <a:latin typeface="Arial" pitchFamily="34" charset="0"/>
                <a:cs typeface="+mn-cs"/>
              </a:rPr>
              <a:t>Ano base: 2007</a:t>
            </a:r>
          </a:p>
          <a:p>
            <a:pPr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kern="0">
                <a:solidFill>
                  <a:srgbClr val="0033CC"/>
                </a:solidFill>
                <a:latin typeface="Arial" pitchFamily="34" charset="0"/>
                <a:cs typeface="+mn-cs"/>
              </a:rPr>
              <a:t>Países com &gt; 30 M/hab</a:t>
            </a:r>
          </a:p>
        </p:txBody>
      </p:sp>
      <p:sp>
        <p:nvSpPr>
          <p:cNvPr id="290" name="Text Box 102"/>
          <p:cNvSpPr txBox="1">
            <a:spLocks noChangeArrowheads="1"/>
          </p:cNvSpPr>
          <p:nvPr/>
        </p:nvSpPr>
        <p:spPr bwMode="auto">
          <a:xfrm>
            <a:off x="7153275" y="5168900"/>
            <a:ext cx="12874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pt-BR" sz="900" b="1">
                <a:solidFill>
                  <a:srgbClr val="333399"/>
                </a:solidFill>
                <a:latin typeface="Arial" pitchFamily="34" charset="0"/>
                <a:cs typeface="+mn-cs"/>
              </a:rPr>
              <a:t>Fonte: OCDE e MCT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6386" name="Photo Editor Photo" r:id="rId4" imgW="2857899" imgH="2886478" progId="">
              <p:embed/>
            </p:oleObj>
          </a:graphicData>
        </a:graphic>
      </p:graphicFrame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pSp>
        <p:nvGrpSpPr>
          <p:cNvPr id="16390" name="Group 84"/>
          <p:cNvGrpSpPr>
            <a:grpSpLocks/>
          </p:cNvGrpSpPr>
          <p:nvPr/>
        </p:nvGrpSpPr>
        <p:grpSpPr bwMode="auto">
          <a:xfrm>
            <a:off x="539750" y="1082675"/>
            <a:ext cx="8339138" cy="4946650"/>
            <a:chOff x="340" y="682"/>
            <a:chExt cx="5253" cy="3116"/>
          </a:xfrm>
        </p:grpSpPr>
        <p:sp>
          <p:nvSpPr>
            <p:cNvPr id="93" name="Rectangle 2"/>
            <p:cNvSpPr>
              <a:spLocks noChangeArrowheads="1"/>
            </p:cNvSpPr>
            <p:nvPr/>
          </p:nvSpPr>
          <p:spPr bwMode="auto">
            <a:xfrm>
              <a:off x="804" y="726"/>
              <a:ext cx="4631" cy="2709"/>
            </a:xfrm>
            <a:prstGeom prst="rect">
              <a:avLst/>
            </a:prstGeom>
            <a:gradFill rotWithShape="1">
              <a:gsLst>
                <a:gs pos="0">
                  <a:srgbClr val="FFF5CD"/>
                </a:gs>
                <a:gs pos="50000">
                  <a:srgbClr val="FFFFFF"/>
                </a:gs>
                <a:gs pos="100000">
                  <a:srgbClr val="FFF5CD"/>
                </a:gs>
              </a:gsLst>
              <a:lin ang="5400000" scaled="1"/>
            </a:gradFill>
            <a:ln w="9525" algn="ctr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4" name="Freeform 3"/>
            <p:cNvSpPr>
              <a:spLocks/>
            </p:cNvSpPr>
            <p:nvPr/>
          </p:nvSpPr>
          <p:spPr bwMode="auto">
            <a:xfrm>
              <a:off x="873" y="785"/>
              <a:ext cx="4030" cy="2160"/>
            </a:xfrm>
            <a:custGeom>
              <a:avLst/>
              <a:gdLst>
                <a:gd name="T0" fmla="*/ 8 w 694"/>
                <a:gd name="T1" fmla="*/ 635 h 636"/>
                <a:gd name="T2" fmla="*/ 20 w 694"/>
                <a:gd name="T3" fmla="*/ 633 h 636"/>
                <a:gd name="T4" fmla="*/ 32 w 694"/>
                <a:gd name="T5" fmla="*/ 631 h 636"/>
                <a:gd name="T6" fmla="*/ 44 w 694"/>
                <a:gd name="T7" fmla="*/ 629 h 636"/>
                <a:gd name="T8" fmla="*/ 56 w 694"/>
                <a:gd name="T9" fmla="*/ 627 h 636"/>
                <a:gd name="T10" fmla="*/ 68 w 694"/>
                <a:gd name="T11" fmla="*/ 625 h 636"/>
                <a:gd name="T12" fmla="*/ 80 w 694"/>
                <a:gd name="T13" fmla="*/ 623 h 636"/>
                <a:gd name="T14" fmla="*/ 91 w 694"/>
                <a:gd name="T15" fmla="*/ 620 h 636"/>
                <a:gd name="T16" fmla="*/ 103 w 694"/>
                <a:gd name="T17" fmla="*/ 617 h 636"/>
                <a:gd name="T18" fmla="*/ 115 w 694"/>
                <a:gd name="T19" fmla="*/ 615 h 636"/>
                <a:gd name="T20" fmla="*/ 127 w 694"/>
                <a:gd name="T21" fmla="*/ 612 h 636"/>
                <a:gd name="T22" fmla="*/ 139 w 694"/>
                <a:gd name="T23" fmla="*/ 609 h 636"/>
                <a:gd name="T24" fmla="*/ 151 w 694"/>
                <a:gd name="T25" fmla="*/ 605 h 636"/>
                <a:gd name="T26" fmla="*/ 163 w 694"/>
                <a:gd name="T27" fmla="*/ 602 h 636"/>
                <a:gd name="T28" fmla="*/ 175 w 694"/>
                <a:gd name="T29" fmla="*/ 598 h 636"/>
                <a:gd name="T30" fmla="*/ 187 w 694"/>
                <a:gd name="T31" fmla="*/ 595 h 636"/>
                <a:gd name="T32" fmla="*/ 198 w 694"/>
                <a:gd name="T33" fmla="*/ 591 h 636"/>
                <a:gd name="T34" fmla="*/ 210 w 694"/>
                <a:gd name="T35" fmla="*/ 587 h 636"/>
                <a:gd name="T36" fmla="*/ 222 w 694"/>
                <a:gd name="T37" fmla="*/ 582 h 636"/>
                <a:gd name="T38" fmla="*/ 234 w 694"/>
                <a:gd name="T39" fmla="*/ 578 h 636"/>
                <a:gd name="T40" fmla="*/ 246 w 694"/>
                <a:gd name="T41" fmla="*/ 573 h 636"/>
                <a:gd name="T42" fmla="*/ 258 w 694"/>
                <a:gd name="T43" fmla="*/ 568 h 636"/>
                <a:gd name="T44" fmla="*/ 270 w 694"/>
                <a:gd name="T45" fmla="*/ 562 h 636"/>
                <a:gd name="T46" fmla="*/ 282 w 694"/>
                <a:gd name="T47" fmla="*/ 557 h 636"/>
                <a:gd name="T48" fmla="*/ 293 w 694"/>
                <a:gd name="T49" fmla="*/ 551 h 636"/>
                <a:gd name="T50" fmla="*/ 305 w 694"/>
                <a:gd name="T51" fmla="*/ 544 h 636"/>
                <a:gd name="T52" fmla="*/ 317 w 694"/>
                <a:gd name="T53" fmla="*/ 538 h 636"/>
                <a:gd name="T54" fmla="*/ 329 w 694"/>
                <a:gd name="T55" fmla="*/ 531 h 636"/>
                <a:gd name="T56" fmla="*/ 341 w 694"/>
                <a:gd name="T57" fmla="*/ 523 h 636"/>
                <a:gd name="T58" fmla="*/ 353 w 694"/>
                <a:gd name="T59" fmla="*/ 516 h 636"/>
                <a:gd name="T60" fmla="*/ 365 w 694"/>
                <a:gd name="T61" fmla="*/ 508 h 636"/>
                <a:gd name="T62" fmla="*/ 377 w 694"/>
                <a:gd name="T63" fmla="*/ 499 h 636"/>
                <a:gd name="T64" fmla="*/ 389 w 694"/>
                <a:gd name="T65" fmla="*/ 490 h 636"/>
                <a:gd name="T66" fmla="*/ 400 w 694"/>
                <a:gd name="T67" fmla="*/ 481 h 636"/>
                <a:gd name="T68" fmla="*/ 412 w 694"/>
                <a:gd name="T69" fmla="*/ 471 h 636"/>
                <a:gd name="T70" fmla="*/ 424 w 694"/>
                <a:gd name="T71" fmla="*/ 460 h 636"/>
                <a:gd name="T72" fmla="*/ 436 w 694"/>
                <a:gd name="T73" fmla="*/ 449 h 636"/>
                <a:gd name="T74" fmla="*/ 448 w 694"/>
                <a:gd name="T75" fmla="*/ 438 h 636"/>
                <a:gd name="T76" fmla="*/ 460 w 694"/>
                <a:gd name="T77" fmla="*/ 425 h 636"/>
                <a:gd name="T78" fmla="*/ 472 w 694"/>
                <a:gd name="T79" fmla="*/ 413 h 636"/>
                <a:gd name="T80" fmla="*/ 484 w 694"/>
                <a:gd name="T81" fmla="*/ 399 h 636"/>
                <a:gd name="T82" fmla="*/ 495 w 694"/>
                <a:gd name="T83" fmla="*/ 385 h 636"/>
                <a:gd name="T84" fmla="*/ 507 w 694"/>
                <a:gd name="T85" fmla="*/ 370 h 636"/>
                <a:gd name="T86" fmla="*/ 519 w 694"/>
                <a:gd name="T87" fmla="*/ 354 h 636"/>
                <a:gd name="T88" fmla="*/ 531 w 694"/>
                <a:gd name="T89" fmla="*/ 337 h 636"/>
                <a:gd name="T90" fmla="*/ 543 w 694"/>
                <a:gd name="T91" fmla="*/ 320 h 636"/>
                <a:gd name="T92" fmla="*/ 555 w 694"/>
                <a:gd name="T93" fmla="*/ 302 h 636"/>
                <a:gd name="T94" fmla="*/ 567 w 694"/>
                <a:gd name="T95" fmla="*/ 282 h 636"/>
                <a:gd name="T96" fmla="*/ 579 w 694"/>
                <a:gd name="T97" fmla="*/ 262 h 636"/>
                <a:gd name="T98" fmla="*/ 591 w 694"/>
                <a:gd name="T99" fmla="*/ 240 h 636"/>
                <a:gd name="T100" fmla="*/ 602 w 694"/>
                <a:gd name="T101" fmla="*/ 218 h 636"/>
                <a:gd name="T102" fmla="*/ 614 w 694"/>
                <a:gd name="T103" fmla="*/ 194 h 636"/>
                <a:gd name="T104" fmla="*/ 626 w 694"/>
                <a:gd name="T105" fmla="*/ 169 h 636"/>
                <a:gd name="T106" fmla="*/ 638 w 694"/>
                <a:gd name="T107" fmla="*/ 143 h 636"/>
                <a:gd name="T108" fmla="*/ 650 w 694"/>
                <a:gd name="T109" fmla="*/ 115 h 636"/>
                <a:gd name="T110" fmla="*/ 662 w 694"/>
                <a:gd name="T111" fmla="*/ 86 h 636"/>
                <a:gd name="T112" fmla="*/ 674 w 694"/>
                <a:gd name="T113" fmla="*/ 55 h 636"/>
                <a:gd name="T114" fmla="*/ 686 w 694"/>
                <a:gd name="T115" fmla="*/ 23 h 6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4"/>
                <a:gd name="T175" fmla="*/ 0 h 636"/>
                <a:gd name="T176" fmla="*/ 694 w 694"/>
                <a:gd name="T177" fmla="*/ 636 h 6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4" h="636">
                  <a:moveTo>
                    <a:pt x="0" y="636"/>
                  </a:moveTo>
                  <a:lnTo>
                    <a:pt x="4" y="636"/>
                  </a:lnTo>
                  <a:lnTo>
                    <a:pt x="8" y="635"/>
                  </a:lnTo>
                  <a:lnTo>
                    <a:pt x="12" y="634"/>
                  </a:lnTo>
                  <a:lnTo>
                    <a:pt x="16" y="634"/>
                  </a:lnTo>
                  <a:lnTo>
                    <a:pt x="20" y="633"/>
                  </a:lnTo>
                  <a:lnTo>
                    <a:pt x="24" y="633"/>
                  </a:lnTo>
                  <a:lnTo>
                    <a:pt x="28" y="632"/>
                  </a:lnTo>
                  <a:lnTo>
                    <a:pt x="32" y="631"/>
                  </a:lnTo>
                  <a:lnTo>
                    <a:pt x="36" y="631"/>
                  </a:lnTo>
                  <a:lnTo>
                    <a:pt x="40" y="630"/>
                  </a:lnTo>
                  <a:lnTo>
                    <a:pt x="44" y="629"/>
                  </a:lnTo>
                  <a:lnTo>
                    <a:pt x="48" y="629"/>
                  </a:lnTo>
                  <a:lnTo>
                    <a:pt x="52" y="628"/>
                  </a:lnTo>
                  <a:lnTo>
                    <a:pt x="56" y="627"/>
                  </a:lnTo>
                  <a:lnTo>
                    <a:pt x="60" y="626"/>
                  </a:lnTo>
                  <a:lnTo>
                    <a:pt x="64" y="626"/>
                  </a:lnTo>
                  <a:lnTo>
                    <a:pt x="68" y="625"/>
                  </a:lnTo>
                  <a:lnTo>
                    <a:pt x="72" y="624"/>
                  </a:lnTo>
                  <a:lnTo>
                    <a:pt x="76" y="623"/>
                  </a:lnTo>
                  <a:lnTo>
                    <a:pt x="80" y="623"/>
                  </a:lnTo>
                  <a:lnTo>
                    <a:pt x="84" y="622"/>
                  </a:lnTo>
                  <a:lnTo>
                    <a:pt x="87" y="621"/>
                  </a:lnTo>
                  <a:lnTo>
                    <a:pt x="91" y="620"/>
                  </a:lnTo>
                  <a:lnTo>
                    <a:pt x="95" y="619"/>
                  </a:lnTo>
                  <a:lnTo>
                    <a:pt x="99" y="618"/>
                  </a:lnTo>
                  <a:lnTo>
                    <a:pt x="103" y="617"/>
                  </a:lnTo>
                  <a:lnTo>
                    <a:pt x="107" y="616"/>
                  </a:lnTo>
                  <a:lnTo>
                    <a:pt x="111" y="616"/>
                  </a:lnTo>
                  <a:lnTo>
                    <a:pt x="115" y="615"/>
                  </a:lnTo>
                  <a:lnTo>
                    <a:pt x="119" y="614"/>
                  </a:lnTo>
                  <a:lnTo>
                    <a:pt x="123" y="613"/>
                  </a:lnTo>
                  <a:lnTo>
                    <a:pt x="127" y="612"/>
                  </a:lnTo>
                  <a:lnTo>
                    <a:pt x="131" y="611"/>
                  </a:lnTo>
                  <a:lnTo>
                    <a:pt x="135" y="610"/>
                  </a:lnTo>
                  <a:lnTo>
                    <a:pt x="139" y="609"/>
                  </a:lnTo>
                  <a:lnTo>
                    <a:pt x="143" y="608"/>
                  </a:lnTo>
                  <a:lnTo>
                    <a:pt x="147" y="607"/>
                  </a:lnTo>
                  <a:lnTo>
                    <a:pt x="151" y="605"/>
                  </a:lnTo>
                  <a:lnTo>
                    <a:pt x="155" y="604"/>
                  </a:lnTo>
                  <a:lnTo>
                    <a:pt x="159" y="603"/>
                  </a:lnTo>
                  <a:lnTo>
                    <a:pt x="163" y="602"/>
                  </a:lnTo>
                  <a:lnTo>
                    <a:pt x="167" y="601"/>
                  </a:lnTo>
                  <a:lnTo>
                    <a:pt x="171" y="600"/>
                  </a:lnTo>
                  <a:lnTo>
                    <a:pt x="175" y="598"/>
                  </a:lnTo>
                  <a:lnTo>
                    <a:pt x="179" y="597"/>
                  </a:lnTo>
                  <a:lnTo>
                    <a:pt x="183" y="596"/>
                  </a:lnTo>
                  <a:lnTo>
                    <a:pt x="187" y="595"/>
                  </a:lnTo>
                  <a:lnTo>
                    <a:pt x="190" y="593"/>
                  </a:lnTo>
                  <a:lnTo>
                    <a:pt x="194" y="592"/>
                  </a:lnTo>
                  <a:lnTo>
                    <a:pt x="198" y="591"/>
                  </a:lnTo>
                  <a:lnTo>
                    <a:pt x="202" y="589"/>
                  </a:lnTo>
                  <a:lnTo>
                    <a:pt x="206" y="588"/>
                  </a:lnTo>
                  <a:lnTo>
                    <a:pt x="210" y="587"/>
                  </a:lnTo>
                  <a:lnTo>
                    <a:pt x="214" y="585"/>
                  </a:lnTo>
                  <a:lnTo>
                    <a:pt x="218" y="584"/>
                  </a:lnTo>
                  <a:lnTo>
                    <a:pt x="222" y="582"/>
                  </a:lnTo>
                  <a:lnTo>
                    <a:pt x="226" y="581"/>
                  </a:lnTo>
                  <a:lnTo>
                    <a:pt x="230" y="579"/>
                  </a:lnTo>
                  <a:lnTo>
                    <a:pt x="234" y="578"/>
                  </a:lnTo>
                  <a:lnTo>
                    <a:pt x="238" y="576"/>
                  </a:lnTo>
                  <a:lnTo>
                    <a:pt x="242" y="574"/>
                  </a:lnTo>
                  <a:lnTo>
                    <a:pt x="246" y="573"/>
                  </a:lnTo>
                  <a:lnTo>
                    <a:pt x="250" y="571"/>
                  </a:lnTo>
                  <a:lnTo>
                    <a:pt x="254" y="569"/>
                  </a:lnTo>
                  <a:lnTo>
                    <a:pt x="258" y="568"/>
                  </a:lnTo>
                  <a:lnTo>
                    <a:pt x="262" y="566"/>
                  </a:lnTo>
                  <a:lnTo>
                    <a:pt x="266" y="564"/>
                  </a:lnTo>
                  <a:lnTo>
                    <a:pt x="270" y="562"/>
                  </a:lnTo>
                  <a:lnTo>
                    <a:pt x="274" y="560"/>
                  </a:lnTo>
                  <a:lnTo>
                    <a:pt x="278" y="558"/>
                  </a:lnTo>
                  <a:lnTo>
                    <a:pt x="282" y="557"/>
                  </a:lnTo>
                  <a:lnTo>
                    <a:pt x="286" y="555"/>
                  </a:lnTo>
                  <a:lnTo>
                    <a:pt x="290" y="553"/>
                  </a:lnTo>
                  <a:lnTo>
                    <a:pt x="293" y="551"/>
                  </a:lnTo>
                  <a:lnTo>
                    <a:pt x="297" y="549"/>
                  </a:lnTo>
                  <a:lnTo>
                    <a:pt x="301" y="546"/>
                  </a:lnTo>
                  <a:lnTo>
                    <a:pt x="305" y="544"/>
                  </a:lnTo>
                  <a:lnTo>
                    <a:pt x="309" y="542"/>
                  </a:lnTo>
                  <a:lnTo>
                    <a:pt x="313" y="540"/>
                  </a:lnTo>
                  <a:lnTo>
                    <a:pt x="317" y="538"/>
                  </a:lnTo>
                  <a:lnTo>
                    <a:pt x="321" y="535"/>
                  </a:lnTo>
                  <a:lnTo>
                    <a:pt x="325" y="533"/>
                  </a:lnTo>
                  <a:lnTo>
                    <a:pt x="329" y="531"/>
                  </a:lnTo>
                  <a:lnTo>
                    <a:pt x="333" y="528"/>
                  </a:lnTo>
                  <a:lnTo>
                    <a:pt x="337" y="526"/>
                  </a:lnTo>
                  <a:lnTo>
                    <a:pt x="341" y="523"/>
                  </a:lnTo>
                  <a:lnTo>
                    <a:pt x="345" y="521"/>
                  </a:lnTo>
                  <a:lnTo>
                    <a:pt x="349" y="518"/>
                  </a:lnTo>
                  <a:lnTo>
                    <a:pt x="353" y="516"/>
                  </a:lnTo>
                  <a:lnTo>
                    <a:pt x="357" y="513"/>
                  </a:lnTo>
                  <a:lnTo>
                    <a:pt x="361" y="510"/>
                  </a:lnTo>
                  <a:lnTo>
                    <a:pt x="365" y="508"/>
                  </a:lnTo>
                  <a:lnTo>
                    <a:pt x="369" y="505"/>
                  </a:lnTo>
                  <a:lnTo>
                    <a:pt x="373" y="502"/>
                  </a:lnTo>
                  <a:lnTo>
                    <a:pt x="377" y="499"/>
                  </a:lnTo>
                  <a:lnTo>
                    <a:pt x="381" y="496"/>
                  </a:lnTo>
                  <a:lnTo>
                    <a:pt x="385" y="493"/>
                  </a:lnTo>
                  <a:lnTo>
                    <a:pt x="389" y="490"/>
                  </a:lnTo>
                  <a:lnTo>
                    <a:pt x="392" y="487"/>
                  </a:lnTo>
                  <a:lnTo>
                    <a:pt x="396" y="484"/>
                  </a:lnTo>
                  <a:lnTo>
                    <a:pt x="400" y="481"/>
                  </a:lnTo>
                  <a:lnTo>
                    <a:pt x="404" y="477"/>
                  </a:lnTo>
                  <a:lnTo>
                    <a:pt x="408" y="474"/>
                  </a:lnTo>
                  <a:lnTo>
                    <a:pt x="412" y="471"/>
                  </a:lnTo>
                  <a:lnTo>
                    <a:pt x="416" y="467"/>
                  </a:lnTo>
                  <a:lnTo>
                    <a:pt x="420" y="464"/>
                  </a:lnTo>
                  <a:lnTo>
                    <a:pt x="424" y="460"/>
                  </a:lnTo>
                  <a:lnTo>
                    <a:pt x="428" y="457"/>
                  </a:lnTo>
                  <a:lnTo>
                    <a:pt x="432" y="453"/>
                  </a:lnTo>
                  <a:lnTo>
                    <a:pt x="436" y="449"/>
                  </a:lnTo>
                  <a:lnTo>
                    <a:pt x="440" y="445"/>
                  </a:lnTo>
                  <a:lnTo>
                    <a:pt x="444" y="442"/>
                  </a:lnTo>
                  <a:lnTo>
                    <a:pt x="448" y="438"/>
                  </a:lnTo>
                  <a:lnTo>
                    <a:pt x="452" y="434"/>
                  </a:lnTo>
                  <a:lnTo>
                    <a:pt x="456" y="430"/>
                  </a:lnTo>
                  <a:lnTo>
                    <a:pt x="460" y="425"/>
                  </a:lnTo>
                  <a:lnTo>
                    <a:pt x="464" y="421"/>
                  </a:lnTo>
                  <a:lnTo>
                    <a:pt x="468" y="417"/>
                  </a:lnTo>
                  <a:lnTo>
                    <a:pt x="472" y="413"/>
                  </a:lnTo>
                  <a:lnTo>
                    <a:pt x="476" y="408"/>
                  </a:lnTo>
                  <a:lnTo>
                    <a:pt x="480" y="404"/>
                  </a:lnTo>
                  <a:lnTo>
                    <a:pt x="484" y="399"/>
                  </a:lnTo>
                  <a:lnTo>
                    <a:pt x="488" y="394"/>
                  </a:lnTo>
                  <a:lnTo>
                    <a:pt x="492" y="390"/>
                  </a:lnTo>
                  <a:lnTo>
                    <a:pt x="495" y="385"/>
                  </a:lnTo>
                  <a:lnTo>
                    <a:pt x="499" y="380"/>
                  </a:lnTo>
                  <a:lnTo>
                    <a:pt x="503" y="375"/>
                  </a:lnTo>
                  <a:lnTo>
                    <a:pt x="507" y="370"/>
                  </a:lnTo>
                  <a:lnTo>
                    <a:pt x="511" y="365"/>
                  </a:lnTo>
                  <a:lnTo>
                    <a:pt x="515" y="359"/>
                  </a:lnTo>
                  <a:lnTo>
                    <a:pt x="519" y="354"/>
                  </a:lnTo>
                  <a:lnTo>
                    <a:pt x="523" y="349"/>
                  </a:lnTo>
                  <a:lnTo>
                    <a:pt x="527" y="343"/>
                  </a:lnTo>
                  <a:lnTo>
                    <a:pt x="531" y="337"/>
                  </a:lnTo>
                  <a:lnTo>
                    <a:pt x="535" y="332"/>
                  </a:lnTo>
                  <a:lnTo>
                    <a:pt x="539" y="326"/>
                  </a:lnTo>
                  <a:lnTo>
                    <a:pt x="543" y="320"/>
                  </a:lnTo>
                  <a:lnTo>
                    <a:pt x="547" y="314"/>
                  </a:lnTo>
                  <a:lnTo>
                    <a:pt x="551" y="308"/>
                  </a:lnTo>
                  <a:lnTo>
                    <a:pt x="555" y="302"/>
                  </a:lnTo>
                  <a:lnTo>
                    <a:pt x="559" y="295"/>
                  </a:lnTo>
                  <a:lnTo>
                    <a:pt x="563" y="289"/>
                  </a:lnTo>
                  <a:lnTo>
                    <a:pt x="567" y="282"/>
                  </a:lnTo>
                  <a:lnTo>
                    <a:pt x="571" y="275"/>
                  </a:lnTo>
                  <a:lnTo>
                    <a:pt x="575" y="269"/>
                  </a:lnTo>
                  <a:lnTo>
                    <a:pt x="579" y="262"/>
                  </a:lnTo>
                  <a:lnTo>
                    <a:pt x="583" y="255"/>
                  </a:lnTo>
                  <a:lnTo>
                    <a:pt x="587" y="248"/>
                  </a:lnTo>
                  <a:lnTo>
                    <a:pt x="591" y="240"/>
                  </a:lnTo>
                  <a:lnTo>
                    <a:pt x="594" y="233"/>
                  </a:lnTo>
                  <a:lnTo>
                    <a:pt x="598" y="225"/>
                  </a:lnTo>
                  <a:lnTo>
                    <a:pt x="602" y="218"/>
                  </a:lnTo>
                  <a:lnTo>
                    <a:pt x="606" y="210"/>
                  </a:lnTo>
                  <a:lnTo>
                    <a:pt x="610" y="202"/>
                  </a:lnTo>
                  <a:lnTo>
                    <a:pt x="614" y="194"/>
                  </a:lnTo>
                  <a:lnTo>
                    <a:pt x="618" y="186"/>
                  </a:lnTo>
                  <a:lnTo>
                    <a:pt x="622" y="177"/>
                  </a:lnTo>
                  <a:lnTo>
                    <a:pt x="626" y="169"/>
                  </a:lnTo>
                  <a:lnTo>
                    <a:pt x="630" y="160"/>
                  </a:lnTo>
                  <a:lnTo>
                    <a:pt x="634" y="152"/>
                  </a:lnTo>
                  <a:lnTo>
                    <a:pt x="638" y="143"/>
                  </a:lnTo>
                  <a:lnTo>
                    <a:pt x="642" y="133"/>
                  </a:lnTo>
                  <a:lnTo>
                    <a:pt x="646" y="124"/>
                  </a:lnTo>
                  <a:lnTo>
                    <a:pt x="650" y="115"/>
                  </a:lnTo>
                  <a:lnTo>
                    <a:pt x="654" y="105"/>
                  </a:lnTo>
                  <a:lnTo>
                    <a:pt x="658" y="96"/>
                  </a:lnTo>
                  <a:lnTo>
                    <a:pt x="662" y="86"/>
                  </a:lnTo>
                  <a:lnTo>
                    <a:pt x="666" y="76"/>
                  </a:lnTo>
                  <a:lnTo>
                    <a:pt x="670" y="65"/>
                  </a:lnTo>
                  <a:lnTo>
                    <a:pt x="674" y="55"/>
                  </a:lnTo>
                  <a:lnTo>
                    <a:pt x="678" y="44"/>
                  </a:lnTo>
                  <a:lnTo>
                    <a:pt x="682" y="34"/>
                  </a:lnTo>
                  <a:lnTo>
                    <a:pt x="686" y="23"/>
                  </a:lnTo>
                  <a:lnTo>
                    <a:pt x="690" y="11"/>
                  </a:lnTo>
                  <a:lnTo>
                    <a:pt x="694" y="0"/>
                  </a:lnTo>
                </a:path>
              </a:pathLst>
            </a:custGeom>
            <a:noFill/>
            <a:ln w="28575" cmpd="sng">
              <a:solidFill>
                <a:srgbClr val="8585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5" name="Rectangle 5"/>
            <p:cNvSpPr>
              <a:spLocks noChangeArrowheads="1"/>
            </p:cNvSpPr>
            <p:nvPr/>
          </p:nvSpPr>
          <p:spPr bwMode="auto">
            <a:xfrm>
              <a:off x="2294" y="3644"/>
              <a:ext cx="151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PIB per capita (US$ PPP)</a:t>
              </a:r>
              <a:endParaRPr lang="pt-BR" sz="1600" kern="0">
                <a:solidFill>
                  <a:srgbClr val="0033CC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6" name="Rectangle 6"/>
            <p:cNvSpPr>
              <a:spLocks noChangeArrowheads="1"/>
            </p:cNvSpPr>
            <p:nvPr/>
          </p:nvSpPr>
          <p:spPr bwMode="auto">
            <a:xfrm rot="-5400000">
              <a:off x="-739" y="1879"/>
              <a:ext cx="231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Nº pesquisadores por 1000 habitantes</a:t>
              </a:r>
              <a:endParaRPr lang="pt-BR" sz="1600" kern="0">
                <a:solidFill>
                  <a:srgbClr val="0033CC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7" name="Rectangle 7"/>
            <p:cNvSpPr>
              <a:spLocks noChangeArrowheads="1"/>
            </p:cNvSpPr>
            <p:nvPr/>
          </p:nvSpPr>
          <p:spPr bwMode="auto">
            <a:xfrm>
              <a:off x="804" y="726"/>
              <a:ext cx="4631" cy="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8" name="Line 8"/>
            <p:cNvSpPr>
              <a:spLocks noChangeShapeType="1"/>
            </p:cNvSpPr>
            <p:nvPr/>
          </p:nvSpPr>
          <p:spPr bwMode="auto">
            <a:xfrm>
              <a:off x="804" y="2982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9" name="Line 9"/>
            <p:cNvSpPr>
              <a:spLocks noChangeShapeType="1"/>
            </p:cNvSpPr>
            <p:nvPr/>
          </p:nvSpPr>
          <p:spPr bwMode="auto">
            <a:xfrm>
              <a:off x="804" y="2534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0" name="Line 10"/>
            <p:cNvSpPr>
              <a:spLocks noChangeShapeType="1"/>
            </p:cNvSpPr>
            <p:nvPr/>
          </p:nvSpPr>
          <p:spPr bwMode="auto">
            <a:xfrm>
              <a:off x="804" y="2080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1" name="Line 11"/>
            <p:cNvSpPr>
              <a:spLocks noChangeShapeType="1"/>
            </p:cNvSpPr>
            <p:nvPr/>
          </p:nvSpPr>
          <p:spPr bwMode="auto">
            <a:xfrm>
              <a:off x="804" y="1627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2" name="Line 12"/>
            <p:cNvSpPr>
              <a:spLocks noChangeShapeType="1"/>
            </p:cNvSpPr>
            <p:nvPr/>
          </p:nvSpPr>
          <p:spPr bwMode="auto">
            <a:xfrm>
              <a:off x="804" y="1179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3" name="Line 13"/>
            <p:cNvSpPr>
              <a:spLocks noChangeShapeType="1"/>
            </p:cNvSpPr>
            <p:nvPr/>
          </p:nvSpPr>
          <p:spPr bwMode="auto">
            <a:xfrm>
              <a:off x="804" y="726"/>
              <a:ext cx="4631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4" name="Line 14"/>
            <p:cNvSpPr>
              <a:spLocks noChangeShapeType="1"/>
            </p:cNvSpPr>
            <p:nvPr/>
          </p:nvSpPr>
          <p:spPr bwMode="auto">
            <a:xfrm>
              <a:off x="804" y="726"/>
              <a:ext cx="0" cy="27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5" name="Line 15"/>
            <p:cNvSpPr>
              <a:spLocks noChangeShapeType="1"/>
            </p:cNvSpPr>
            <p:nvPr/>
          </p:nvSpPr>
          <p:spPr bwMode="auto">
            <a:xfrm>
              <a:off x="781" y="3435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6" name="Line 16"/>
            <p:cNvSpPr>
              <a:spLocks noChangeShapeType="1"/>
            </p:cNvSpPr>
            <p:nvPr/>
          </p:nvSpPr>
          <p:spPr bwMode="auto">
            <a:xfrm>
              <a:off x="781" y="2982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7" name="Line 17"/>
            <p:cNvSpPr>
              <a:spLocks noChangeShapeType="1"/>
            </p:cNvSpPr>
            <p:nvPr/>
          </p:nvSpPr>
          <p:spPr bwMode="auto">
            <a:xfrm>
              <a:off x="781" y="2534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781" y="208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9" name="Line 19"/>
            <p:cNvSpPr>
              <a:spLocks noChangeShapeType="1"/>
            </p:cNvSpPr>
            <p:nvPr/>
          </p:nvSpPr>
          <p:spPr bwMode="auto">
            <a:xfrm>
              <a:off x="781" y="1627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0" name="Line 20"/>
            <p:cNvSpPr>
              <a:spLocks noChangeShapeType="1"/>
            </p:cNvSpPr>
            <p:nvPr/>
          </p:nvSpPr>
          <p:spPr bwMode="auto">
            <a:xfrm>
              <a:off x="781" y="1179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1" name="Line 21"/>
            <p:cNvSpPr>
              <a:spLocks noChangeShapeType="1"/>
            </p:cNvSpPr>
            <p:nvPr/>
          </p:nvSpPr>
          <p:spPr bwMode="auto">
            <a:xfrm>
              <a:off x="781" y="726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2" name="Line 22"/>
            <p:cNvSpPr>
              <a:spLocks noChangeShapeType="1"/>
            </p:cNvSpPr>
            <p:nvPr/>
          </p:nvSpPr>
          <p:spPr bwMode="auto">
            <a:xfrm>
              <a:off x="804" y="3435"/>
              <a:ext cx="46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3" name="Line 23"/>
            <p:cNvSpPr>
              <a:spLocks noChangeShapeType="1"/>
            </p:cNvSpPr>
            <p:nvPr/>
          </p:nvSpPr>
          <p:spPr bwMode="auto">
            <a:xfrm flipV="1">
              <a:off x="804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4" name="Line 24"/>
            <p:cNvSpPr>
              <a:spLocks noChangeShapeType="1"/>
            </p:cNvSpPr>
            <p:nvPr/>
          </p:nvSpPr>
          <p:spPr bwMode="auto">
            <a:xfrm flipV="1">
              <a:off x="1266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5" name="Line 25"/>
            <p:cNvSpPr>
              <a:spLocks noChangeShapeType="1"/>
            </p:cNvSpPr>
            <p:nvPr/>
          </p:nvSpPr>
          <p:spPr bwMode="auto">
            <a:xfrm flipV="1">
              <a:off x="1728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6" name="Line 26"/>
            <p:cNvSpPr>
              <a:spLocks noChangeShapeType="1"/>
            </p:cNvSpPr>
            <p:nvPr/>
          </p:nvSpPr>
          <p:spPr bwMode="auto">
            <a:xfrm flipV="1">
              <a:off x="2196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7" name="Line 27"/>
            <p:cNvSpPr>
              <a:spLocks noChangeShapeType="1"/>
            </p:cNvSpPr>
            <p:nvPr/>
          </p:nvSpPr>
          <p:spPr bwMode="auto">
            <a:xfrm flipV="1">
              <a:off x="2658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8" name="Line 28"/>
            <p:cNvSpPr>
              <a:spLocks noChangeShapeType="1"/>
            </p:cNvSpPr>
            <p:nvPr/>
          </p:nvSpPr>
          <p:spPr bwMode="auto">
            <a:xfrm flipV="1">
              <a:off x="3120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9" name="Line 29"/>
            <p:cNvSpPr>
              <a:spLocks noChangeShapeType="1"/>
            </p:cNvSpPr>
            <p:nvPr/>
          </p:nvSpPr>
          <p:spPr bwMode="auto">
            <a:xfrm flipV="1">
              <a:off x="3581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0" name="Line 30"/>
            <p:cNvSpPr>
              <a:spLocks noChangeShapeType="1"/>
            </p:cNvSpPr>
            <p:nvPr/>
          </p:nvSpPr>
          <p:spPr bwMode="auto">
            <a:xfrm flipV="1">
              <a:off x="4043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1" name="Line 31"/>
            <p:cNvSpPr>
              <a:spLocks noChangeShapeType="1"/>
            </p:cNvSpPr>
            <p:nvPr/>
          </p:nvSpPr>
          <p:spPr bwMode="auto">
            <a:xfrm flipV="1">
              <a:off x="4511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2" name="Line 32"/>
            <p:cNvSpPr>
              <a:spLocks noChangeShapeType="1"/>
            </p:cNvSpPr>
            <p:nvPr/>
          </p:nvSpPr>
          <p:spPr bwMode="auto">
            <a:xfrm flipV="1">
              <a:off x="4973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3" name="Line 33"/>
            <p:cNvSpPr>
              <a:spLocks noChangeShapeType="1"/>
            </p:cNvSpPr>
            <p:nvPr/>
          </p:nvSpPr>
          <p:spPr bwMode="auto">
            <a:xfrm flipV="1">
              <a:off x="5435" y="343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4" name="Rectangle 34"/>
            <p:cNvSpPr>
              <a:spLocks noChangeArrowheads="1"/>
            </p:cNvSpPr>
            <p:nvPr/>
          </p:nvSpPr>
          <p:spPr bwMode="auto">
            <a:xfrm>
              <a:off x="1278" y="2932"/>
              <a:ext cx="46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5" name="Rectangle 35"/>
            <p:cNvSpPr>
              <a:spLocks noChangeArrowheads="1"/>
            </p:cNvSpPr>
            <p:nvPr/>
          </p:nvSpPr>
          <p:spPr bwMode="auto">
            <a:xfrm>
              <a:off x="1026" y="3363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6" name="Rectangle 36"/>
            <p:cNvSpPr>
              <a:spLocks noChangeArrowheads="1"/>
            </p:cNvSpPr>
            <p:nvPr/>
          </p:nvSpPr>
          <p:spPr bwMode="auto">
            <a:xfrm>
              <a:off x="3558" y="2097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7" name="Rectangle 37"/>
            <p:cNvSpPr>
              <a:spLocks noChangeArrowheads="1"/>
            </p:cNvSpPr>
            <p:nvPr/>
          </p:nvSpPr>
          <p:spPr bwMode="auto">
            <a:xfrm>
              <a:off x="5084" y="1280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" name="Rectangle 38"/>
            <p:cNvSpPr>
              <a:spLocks noChangeArrowheads="1"/>
            </p:cNvSpPr>
            <p:nvPr/>
          </p:nvSpPr>
          <p:spPr bwMode="auto">
            <a:xfrm>
              <a:off x="1710" y="3091"/>
              <a:ext cx="75" cy="68"/>
            </a:xfrm>
            <a:prstGeom prst="rect">
              <a:avLst/>
            </a:prstGeom>
            <a:solidFill>
              <a:srgbClr val="3E8434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9" name="Rectangle 39"/>
            <p:cNvSpPr>
              <a:spLocks noChangeArrowheads="1"/>
            </p:cNvSpPr>
            <p:nvPr/>
          </p:nvSpPr>
          <p:spPr bwMode="auto">
            <a:xfrm>
              <a:off x="2143" y="1926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0" name="Rectangle 40"/>
            <p:cNvSpPr>
              <a:spLocks noChangeArrowheads="1"/>
            </p:cNvSpPr>
            <p:nvPr/>
          </p:nvSpPr>
          <p:spPr bwMode="auto">
            <a:xfrm>
              <a:off x="3891" y="903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1" name="Rectangle 41"/>
            <p:cNvSpPr>
              <a:spLocks noChangeArrowheads="1"/>
            </p:cNvSpPr>
            <p:nvPr/>
          </p:nvSpPr>
          <p:spPr bwMode="auto">
            <a:xfrm>
              <a:off x="2085" y="3252"/>
              <a:ext cx="46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2" name="Rectangle 42"/>
            <p:cNvSpPr>
              <a:spLocks noChangeArrowheads="1"/>
            </p:cNvSpPr>
            <p:nvPr/>
          </p:nvSpPr>
          <p:spPr bwMode="auto">
            <a:xfrm>
              <a:off x="3973" y="1815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3" name="Rectangle 43"/>
            <p:cNvSpPr>
              <a:spLocks noChangeArrowheads="1"/>
            </p:cNvSpPr>
            <p:nvPr/>
          </p:nvSpPr>
          <p:spPr bwMode="auto">
            <a:xfrm>
              <a:off x="3804" y="1887"/>
              <a:ext cx="46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4" name="Rectangle 44"/>
            <p:cNvSpPr>
              <a:spLocks noChangeArrowheads="1"/>
            </p:cNvSpPr>
            <p:nvPr/>
          </p:nvSpPr>
          <p:spPr bwMode="auto">
            <a:xfrm>
              <a:off x="4073" y="1528"/>
              <a:ext cx="46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5" name="Rectangle 45"/>
            <p:cNvSpPr>
              <a:spLocks noChangeArrowheads="1"/>
            </p:cNvSpPr>
            <p:nvPr/>
          </p:nvSpPr>
          <p:spPr bwMode="auto">
            <a:xfrm>
              <a:off x="3611" y="2706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6" name="Rectangle 47"/>
            <p:cNvSpPr>
              <a:spLocks noChangeArrowheads="1"/>
            </p:cNvSpPr>
            <p:nvPr/>
          </p:nvSpPr>
          <p:spPr bwMode="auto">
            <a:xfrm>
              <a:off x="3710" y="2180"/>
              <a:ext cx="47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7" name="Rectangle 48"/>
            <p:cNvSpPr>
              <a:spLocks noChangeArrowheads="1"/>
            </p:cNvSpPr>
            <p:nvPr/>
          </p:nvSpPr>
          <p:spPr bwMode="auto">
            <a:xfrm>
              <a:off x="2009" y="2971"/>
              <a:ext cx="46" cy="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8" name="Rectangle 49"/>
            <p:cNvSpPr>
              <a:spLocks noChangeArrowheads="1"/>
            </p:cNvSpPr>
            <p:nvPr/>
          </p:nvSpPr>
          <p:spPr bwMode="auto">
            <a:xfrm>
              <a:off x="4342" y="1511"/>
              <a:ext cx="46" cy="45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9" name="Rectangle 50"/>
            <p:cNvSpPr>
              <a:spLocks noChangeArrowheads="1"/>
            </p:cNvSpPr>
            <p:nvPr/>
          </p:nvSpPr>
          <p:spPr bwMode="auto">
            <a:xfrm>
              <a:off x="617" y="3391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-</a:t>
              </a:r>
            </a:p>
          </p:txBody>
        </p:sp>
        <p:sp>
          <p:nvSpPr>
            <p:cNvPr id="140" name="Rectangle 51"/>
            <p:cNvSpPr>
              <a:spLocks noChangeArrowheads="1"/>
            </p:cNvSpPr>
            <p:nvPr/>
          </p:nvSpPr>
          <p:spPr bwMode="auto">
            <a:xfrm>
              <a:off x="582" y="2937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1,00</a:t>
              </a:r>
            </a:p>
          </p:txBody>
        </p:sp>
        <p:sp>
          <p:nvSpPr>
            <p:cNvPr id="141" name="Rectangle 52"/>
            <p:cNvSpPr>
              <a:spLocks noChangeArrowheads="1"/>
            </p:cNvSpPr>
            <p:nvPr/>
          </p:nvSpPr>
          <p:spPr bwMode="auto">
            <a:xfrm>
              <a:off x="582" y="2489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2,00</a:t>
              </a:r>
            </a:p>
          </p:txBody>
        </p:sp>
        <p:sp>
          <p:nvSpPr>
            <p:cNvPr id="142" name="Rectangle 53"/>
            <p:cNvSpPr>
              <a:spLocks noChangeArrowheads="1"/>
            </p:cNvSpPr>
            <p:nvPr/>
          </p:nvSpPr>
          <p:spPr bwMode="auto">
            <a:xfrm>
              <a:off x="582" y="2036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3,00</a:t>
              </a:r>
            </a:p>
          </p:txBody>
        </p:sp>
        <p:sp>
          <p:nvSpPr>
            <p:cNvPr id="143" name="Rectangle 54"/>
            <p:cNvSpPr>
              <a:spLocks noChangeArrowheads="1"/>
            </p:cNvSpPr>
            <p:nvPr/>
          </p:nvSpPr>
          <p:spPr bwMode="auto">
            <a:xfrm>
              <a:off x="582" y="1583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4,00</a:t>
              </a:r>
            </a:p>
          </p:txBody>
        </p:sp>
        <p:sp>
          <p:nvSpPr>
            <p:cNvPr id="144" name="Rectangle 55"/>
            <p:cNvSpPr>
              <a:spLocks noChangeArrowheads="1"/>
            </p:cNvSpPr>
            <p:nvPr/>
          </p:nvSpPr>
          <p:spPr bwMode="auto">
            <a:xfrm>
              <a:off x="582" y="1135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5,00</a:t>
              </a:r>
            </a:p>
          </p:txBody>
        </p:sp>
        <p:sp>
          <p:nvSpPr>
            <p:cNvPr id="145" name="Rectangle 56"/>
            <p:cNvSpPr>
              <a:spLocks noChangeArrowheads="1"/>
            </p:cNvSpPr>
            <p:nvPr/>
          </p:nvSpPr>
          <p:spPr bwMode="auto">
            <a:xfrm>
              <a:off x="582" y="682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6,00</a:t>
              </a:r>
            </a:p>
          </p:txBody>
        </p:sp>
        <p:sp>
          <p:nvSpPr>
            <p:cNvPr id="146" name="Rectangle 57"/>
            <p:cNvSpPr>
              <a:spLocks noChangeArrowheads="1"/>
            </p:cNvSpPr>
            <p:nvPr/>
          </p:nvSpPr>
          <p:spPr bwMode="auto">
            <a:xfrm>
              <a:off x="751" y="3496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-</a:t>
              </a:r>
              <a:endParaRPr lang="pt-BR" sz="11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47" name="Rectangle 58"/>
            <p:cNvSpPr>
              <a:spLocks noChangeArrowheads="1"/>
            </p:cNvSpPr>
            <p:nvPr/>
          </p:nvSpPr>
          <p:spPr bwMode="auto">
            <a:xfrm>
              <a:off x="1178" y="3496"/>
              <a:ext cx="22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5.000</a:t>
              </a:r>
            </a:p>
          </p:txBody>
        </p:sp>
        <p:sp>
          <p:nvSpPr>
            <p:cNvPr id="148" name="Rectangle 59"/>
            <p:cNvSpPr>
              <a:spLocks noChangeArrowheads="1"/>
            </p:cNvSpPr>
            <p:nvPr/>
          </p:nvSpPr>
          <p:spPr bwMode="auto">
            <a:xfrm>
              <a:off x="1617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10.000</a:t>
              </a:r>
            </a:p>
          </p:txBody>
        </p:sp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>
              <a:off x="2085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15.000</a:t>
              </a:r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>
              <a:off x="2547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20.000</a:t>
              </a:r>
            </a:p>
          </p:txBody>
        </p:sp>
        <p:sp>
          <p:nvSpPr>
            <p:cNvPr id="151" name="Rectangle 62"/>
            <p:cNvSpPr>
              <a:spLocks noChangeArrowheads="1"/>
            </p:cNvSpPr>
            <p:nvPr/>
          </p:nvSpPr>
          <p:spPr bwMode="auto">
            <a:xfrm>
              <a:off x="3008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25.000</a:t>
              </a:r>
            </a:p>
          </p:txBody>
        </p:sp>
        <p:sp>
          <p:nvSpPr>
            <p:cNvPr id="152" name="Rectangle 63"/>
            <p:cNvSpPr>
              <a:spLocks noChangeArrowheads="1"/>
            </p:cNvSpPr>
            <p:nvPr/>
          </p:nvSpPr>
          <p:spPr bwMode="auto">
            <a:xfrm>
              <a:off x="3470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30.000</a:t>
              </a:r>
            </a:p>
          </p:txBody>
        </p:sp>
        <p:sp>
          <p:nvSpPr>
            <p:cNvPr id="153" name="Rectangle 64"/>
            <p:cNvSpPr>
              <a:spLocks noChangeArrowheads="1"/>
            </p:cNvSpPr>
            <p:nvPr/>
          </p:nvSpPr>
          <p:spPr bwMode="auto">
            <a:xfrm>
              <a:off x="3932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35.000</a:t>
              </a:r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4400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40.000</a:t>
              </a:r>
            </a:p>
          </p:txBody>
        </p:sp>
        <p:sp>
          <p:nvSpPr>
            <p:cNvPr id="155" name="Rectangle 66"/>
            <p:cNvSpPr>
              <a:spLocks noChangeArrowheads="1"/>
            </p:cNvSpPr>
            <p:nvPr/>
          </p:nvSpPr>
          <p:spPr bwMode="auto">
            <a:xfrm>
              <a:off x="4862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45.000</a:t>
              </a:r>
            </a:p>
          </p:txBody>
        </p:sp>
        <p:sp>
          <p:nvSpPr>
            <p:cNvPr id="156" name="Rectangle 67"/>
            <p:cNvSpPr>
              <a:spLocks noChangeArrowheads="1"/>
            </p:cNvSpPr>
            <p:nvPr/>
          </p:nvSpPr>
          <p:spPr bwMode="auto">
            <a:xfrm>
              <a:off x="5324" y="3496"/>
              <a:ext cx="2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50.000</a:t>
              </a:r>
            </a:p>
          </p:txBody>
        </p:sp>
        <p:sp>
          <p:nvSpPr>
            <p:cNvPr id="157" name="Rectangle 68"/>
            <p:cNvSpPr>
              <a:spLocks noChangeArrowheads="1"/>
            </p:cNvSpPr>
            <p:nvPr/>
          </p:nvSpPr>
          <p:spPr bwMode="auto">
            <a:xfrm>
              <a:off x="956" y="3247"/>
              <a:ext cx="16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India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58" name="Rectangle 69"/>
            <p:cNvSpPr>
              <a:spLocks noChangeArrowheads="1"/>
            </p:cNvSpPr>
            <p:nvPr/>
          </p:nvSpPr>
          <p:spPr bwMode="auto">
            <a:xfrm>
              <a:off x="1103" y="2985"/>
              <a:ext cx="200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China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59" name="Rectangle 71"/>
            <p:cNvSpPr>
              <a:spLocks noChangeArrowheads="1"/>
            </p:cNvSpPr>
            <p:nvPr/>
          </p:nvSpPr>
          <p:spPr bwMode="auto">
            <a:xfrm>
              <a:off x="1640" y="3175"/>
              <a:ext cx="26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Brasil</a:t>
              </a:r>
              <a:endParaRPr lang="pt-BR" sz="12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0" name="Rectangle 72"/>
            <p:cNvSpPr>
              <a:spLocks noChangeArrowheads="1"/>
            </p:cNvSpPr>
            <p:nvPr/>
          </p:nvSpPr>
          <p:spPr bwMode="auto">
            <a:xfrm>
              <a:off x="1868" y="1870"/>
              <a:ext cx="236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Rússia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1" name="Rectangle 73"/>
            <p:cNvSpPr>
              <a:spLocks noChangeArrowheads="1"/>
            </p:cNvSpPr>
            <p:nvPr/>
          </p:nvSpPr>
          <p:spPr bwMode="auto">
            <a:xfrm>
              <a:off x="1919" y="2874"/>
              <a:ext cx="336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Argentina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2" name="Rectangle 74"/>
            <p:cNvSpPr>
              <a:spLocks noChangeArrowheads="1"/>
            </p:cNvSpPr>
            <p:nvPr/>
          </p:nvSpPr>
          <p:spPr bwMode="auto">
            <a:xfrm>
              <a:off x="1983" y="3314"/>
              <a:ext cx="24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México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" name="Rectangle 75"/>
            <p:cNvSpPr>
              <a:spLocks noChangeArrowheads="1"/>
            </p:cNvSpPr>
            <p:nvPr/>
          </p:nvSpPr>
          <p:spPr bwMode="auto">
            <a:xfrm>
              <a:off x="3728" y="1417"/>
              <a:ext cx="42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Reino Unido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" name="Rectangle 76"/>
            <p:cNvSpPr>
              <a:spLocks noChangeArrowheads="1"/>
            </p:cNvSpPr>
            <p:nvPr/>
          </p:nvSpPr>
          <p:spPr bwMode="auto">
            <a:xfrm>
              <a:off x="3494" y="2782"/>
              <a:ext cx="16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Itália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5" name="Rectangle 77"/>
            <p:cNvSpPr>
              <a:spLocks noChangeArrowheads="1"/>
            </p:cNvSpPr>
            <p:nvPr/>
          </p:nvSpPr>
          <p:spPr bwMode="auto">
            <a:xfrm>
              <a:off x="3716" y="2247"/>
              <a:ext cx="3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Espanha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6" name="Rectangle 78"/>
            <p:cNvSpPr>
              <a:spLocks noChangeArrowheads="1"/>
            </p:cNvSpPr>
            <p:nvPr/>
          </p:nvSpPr>
          <p:spPr bwMode="auto">
            <a:xfrm>
              <a:off x="5032" y="1356"/>
              <a:ext cx="15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EUA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7" name="Rectangle 79"/>
            <p:cNvSpPr>
              <a:spLocks noChangeArrowheads="1"/>
            </p:cNvSpPr>
            <p:nvPr/>
          </p:nvSpPr>
          <p:spPr bwMode="auto">
            <a:xfrm>
              <a:off x="4260" y="1577"/>
              <a:ext cx="260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Canadá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8" name="Rectangle 80"/>
            <p:cNvSpPr>
              <a:spLocks noChangeArrowheads="1"/>
            </p:cNvSpPr>
            <p:nvPr/>
          </p:nvSpPr>
          <p:spPr bwMode="auto">
            <a:xfrm>
              <a:off x="2979" y="2069"/>
              <a:ext cx="52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União Européia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9" name="Rectangle 81"/>
            <p:cNvSpPr>
              <a:spLocks noChangeArrowheads="1"/>
            </p:cNvSpPr>
            <p:nvPr/>
          </p:nvSpPr>
          <p:spPr bwMode="auto">
            <a:xfrm>
              <a:off x="3541" y="1826"/>
              <a:ext cx="23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França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70" name="Rectangle 82"/>
            <p:cNvSpPr>
              <a:spLocks noChangeArrowheads="1"/>
            </p:cNvSpPr>
            <p:nvPr/>
          </p:nvSpPr>
          <p:spPr bwMode="auto">
            <a:xfrm>
              <a:off x="4067" y="1826"/>
              <a:ext cx="3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Alemanha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71" name="Rectangle 83"/>
            <p:cNvSpPr>
              <a:spLocks noChangeArrowheads="1"/>
            </p:cNvSpPr>
            <p:nvPr/>
          </p:nvSpPr>
          <p:spPr bwMode="auto">
            <a:xfrm>
              <a:off x="3815" y="958"/>
              <a:ext cx="20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Japão</a:t>
              </a:r>
              <a:endParaRPr lang="pt-BR" sz="900" ker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72" name="Text Box 84"/>
            <p:cNvSpPr txBox="1">
              <a:spLocks noChangeArrowheads="1"/>
            </p:cNvSpPr>
            <p:nvPr/>
          </p:nvSpPr>
          <p:spPr bwMode="auto">
            <a:xfrm>
              <a:off x="4215" y="2847"/>
              <a:ext cx="1173" cy="3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tIns="82800" bIns="82800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200" b="1" kern="0">
                  <a:solidFill>
                    <a:srgbClr val="0033CC"/>
                  </a:solidFill>
                  <a:latin typeface="Arial" pitchFamily="34" charset="0"/>
                  <a:cs typeface="+mn-cs"/>
                </a:rPr>
                <a:t>Ano base: 2007</a:t>
              </a:r>
            </a:p>
            <a:p>
              <a:pPr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200" b="1" kern="0">
                  <a:solidFill>
                    <a:srgbClr val="0033CC"/>
                  </a:solidFill>
                  <a:latin typeface="Arial" pitchFamily="34" charset="0"/>
                  <a:cs typeface="+mn-cs"/>
                </a:rPr>
                <a:t>Países com &gt; 30 M/hab</a:t>
              </a:r>
            </a:p>
          </p:txBody>
        </p:sp>
        <p:sp>
          <p:nvSpPr>
            <p:cNvPr id="173" name="Text Box 85"/>
            <p:cNvSpPr txBox="1">
              <a:spLocks noChangeArrowheads="1"/>
            </p:cNvSpPr>
            <p:nvPr/>
          </p:nvSpPr>
          <p:spPr bwMode="auto">
            <a:xfrm>
              <a:off x="4609" y="3268"/>
              <a:ext cx="81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900" b="1" kern="0">
                  <a:solidFill>
                    <a:srgbClr val="333399"/>
                  </a:solidFill>
                  <a:latin typeface="Arial" pitchFamily="34" charset="0"/>
                  <a:cs typeface="+mn-cs"/>
                </a:rPr>
                <a:t>Fonte: OCDE e MCT</a:t>
              </a:r>
            </a:p>
          </p:txBody>
        </p:sp>
      </p:grp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1763713" y="188913"/>
            <a:ext cx="60483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115000"/>
              </a:lnSpc>
              <a:buFont typeface="Wingdings" pitchFamily="2" charset="2"/>
              <a:buNone/>
              <a:tabLst>
                <a:tab pos="0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648825" algn="l"/>
              </a:tabLst>
              <a:defRPr/>
            </a:pP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Correlação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entre o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grau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de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desenvolvimento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de um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país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e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investimentos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GB" sz="2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em</a:t>
            </a:r>
            <a:r>
              <a:rPr lang="en-GB" sz="2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P&amp;D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17410" name="Photo Editor Photo" r:id="rId4" imgW="2857899" imgH="2886478" progId="">
              <p:embed/>
            </p:oleObj>
          </a:graphicData>
        </a:graphic>
      </p:graphicFrame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111" name="Rectangle 3"/>
          <p:cNvSpPr>
            <a:spLocks noChangeArrowheads="1"/>
          </p:cNvSpPr>
          <p:nvPr/>
        </p:nvSpPr>
        <p:spPr bwMode="auto">
          <a:xfrm>
            <a:off x="1139825" y="1184275"/>
            <a:ext cx="7346950" cy="4278313"/>
          </a:xfrm>
          <a:prstGeom prst="rect">
            <a:avLst/>
          </a:prstGeom>
          <a:gradFill rotWithShape="1">
            <a:gsLst>
              <a:gs pos="0">
                <a:srgbClr val="FFF5CD"/>
              </a:gs>
              <a:gs pos="50000">
                <a:srgbClr val="FFFFFF"/>
              </a:gs>
              <a:gs pos="100000">
                <a:srgbClr val="FFF5CD"/>
              </a:gs>
            </a:gsLst>
            <a:lin ang="5400000" scaled="1"/>
          </a:gra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" name="AutoShape 4"/>
          <p:cNvSpPr>
            <a:spLocks noChangeAspect="1" noChangeArrowheads="1" noTextEdit="1"/>
          </p:cNvSpPr>
          <p:nvPr/>
        </p:nvSpPr>
        <p:spPr bwMode="auto">
          <a:xfrm>
            <a:off x="673100" y="957263"/>
            <a:ext cx="8142288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3" name="Freeform 5"/>
          <p:cNvSpPr>
            <a:spLocks/>
          </p:cNvSpPr>
          <p:nvPr/>
        </p:nvSpPr>
        <p:spPr bwMode="auto">
          <a:xfrm>
            <a:off x="1592263" y="2073275"/>
            <a:ext cx="3394075" cy="2879725"/>
          </a:xfrm>
          <a:custGeom>
            <a:avLst/>
            <a:gdLst>
              <a:gd name="T0" fmla="*/ 0 w 1824"/>
              <a:gd name="T1" fmla="*/ 1398 h 1398"/>
              <a:gd name="T2" fmla="*/ 393 w 1824"/>
              <a:gd name="T3" fmla="*/ 690 h 1398"/>
              <a:gd name="T4" fmla="*/ 1824 w 1824"/>
              <a:gd name="T5" fmla="*/ 0 h 1398"/>
              <a:gd name="T6" fmla="*/ 0 60000 65536"/>
              <a:gd name="T7" fmla="*/ 0 60000 65536"/>
              <a:gd name="T8" fmla="*/ 0 60000 65536"/>
              <a:gd name="T9" fmla="*/ 0 w 1824"/>
              <a:gd name="T10" fmla="*/ 0 h 1398"/>
              <a:gd name="T11" fmla="*/ 1824 w 1824"/>
              <a:gd name="T12" fmla="*/ 1398 h 13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1398">
                <a:moveTo>
                  <a:pt x="0" y="1398"/>
                </a:moveTo>
                <a:cubicBezTo>
                  <a:pt x="65" y="1280"/>
                  <a:pt x="89" y="923"/>
                  <a:pt x="393" y="690"/>
                </a:cubicBezTo>
                <a:cubicBezTo>
                  <a:pt x="697" y="457"/>
                  <a:pt x="1586" y="115"/>
                  <a:pt x="1824" y="0"/>
                </a:cubicBezTo>
              </a:path>
            </a:pathLst>
          </a:custGeom>
          <a:noFill/>
          <a:ln w="38100" cmpd="sng">
            <a:solidFill>
              <a:srgbClr val="E6998A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4" name="Freeform 6"/>
          <p:cNvSpPr>
            <a:spLocks/>
          </p:cNvSpPr>
          <p:nvPr/>
        </p:nvSpPr>
        <p:spPr bwMode="auto">
          <a:xfrm>
            <a:off x="1531938" y="2590800"/>
            <a:ext cx="6434137" cy="2060575"/>
          </a:xfrm>
          <a:custGeom>
            <a:avLst/>
            <a:gdLst>
              <a:gd name="T0" fmla="*/ 8 w 704"/>
              <a:gd name="T1" fmla="*/ 234 h 236"/>
              <a:gd name="T2" fmla="*/ 20 w 704"/>
              <a:gd name="T3" fmla="*/ 232 h 236"/>
              <a:gd name="T4" fmla="*/ 32 w 704"/>
              <a:gd name="T5" fmla="*/ 230 h 236"/>
              <a:gd name="T6" fmla="*/ 44 w 704"/>
              <a:gd name="T7" fmla="*/ 228 h 236"/>
              <a:gd name="T8" fmla="*/ 56 w 704"/>
              <a:gd name="T9" fmla="*/ 226 h 236"/>
              <a:gd name="T10" fmla="*/ 68 w 704"/>
              <a:gd name="T11" fmla="*/ 224 h 236"/>
              <a:gd name="T12" fmla="*/ 80 w 704"/>
              <a:gd name="T13" fmla="*/ 221 h 236"/>
              <a:gd name="T14" fmla="*/ 92 w 704"/>
              <a:gd name="T15" fmla="*/ 219 h 236"/>
              <a:gd name="T16" fmla="*/ 105 w 704"/>
              <a:gd name="T17" fmla="*/ 217 h 236"/>
              <a:gd name="T18" fmla="*/ 117 w 704"/>
              <a:gd name="T19" fmla="*/ 214 h 236"/>
              <a:gd name="T20" fmla="*/ 129 w 704"/>
              <a:gd name="T21" fmla="*/ 212 h 236"/>
              <a:gd name="T22" fmla="*/ 141 w 704"/>
              <a:gd name="T23" fmla="*/ 209 h 236"/>
              <a:gd name="T24" fmla="*/ 153 w 704"/>
              <a:gd name="T25" fmla="*/ 206 h 236"/>
              <a:gd name="T26" fmla="*/ 165 w 704"/>
              <a:gd name="T27" fmla="*/ 204 h 236"/>
              <a:gd name="T28" fmla="*/ 177 w 704"/>
              <a:gd name="T29" fmla="*/ 201 h 236"/>
              <a:gd name="T30" fmla="*/ 189 w 704"/>
              <a:gd name="T31" fmla="*/ 198 h 236"/>
              <a:gd name="T32" fmla="*/ 201 w 704"/>
              <a:gd name="T33" fmla="*/ 195 h 236"/>
              <a:gd name="T34" fmla="*/ 213 w 704"/>
              <a:gd name="T35" fmla="*/ 192 h 236"/>
              <a:gd name="T36" fmla="*/ 225 w 704"/>
              <a:gd name="T37" fmla="*/ 189 h 236"/>
              <a:gd name="T38" fmla="*/ 237 w 704"/>
              <a:gd name="T39" fmla="*/ 186 h 236"/>
              <a:gd name="T40" fmla="*/ 249 w 704"/>
              <a:gd name="T41" fmla="*/ 183 h 236"/>
              <a:gd name="T42" fmla="*/ 261 w 704"/>
              <a:gd name="T43" fmla="*/ 180 h 236"/>
              <a:gd name="T44" fmla="*/ 273 w 704"/>
              <a:gd name="T45" fmla="*/ 177 h 236"/>
              <a:gd name="T46" fmla="*/ 285 w 704"/>
              <a:gd name="T47" fmla="*/ 173 h 236"/>
              <a:gd name="T48" fmla="*/ 298 w 704"/>
              <a:gd name="T49" fmla="*/ 170 h 236"/>
              <a:gd name="T50" fmla="*/ 310 w 704"/>
              <a:gd name="T51" fmla="*/ 167 h 236"/>
              <a:gd name="T52" fmla="*/ 322 w 704"/>
              <a:gd name="T53" fmla="*/ 163 h 236"/>
              <a:gd name="T54" fmla="*/ 334 w 704"/>
              <a:gd name="T55" fmla="*/ 159 h 236"/>
              <a:gd name="T56" fmla="*/ 346 w 704"/>
              <a:gd name="T57" fmla="*/ 156 h 236"/>
              <a:gd name="T58" fmla="*/ 358 w 704"/>
              <a:gd name="T59" fmla="*/ 152 h 236"/>
              <a:gd name="T60" fmla="*/ 370 w 704"/>
              <a:gd name="T61" fmla="*/ 148 h 236"/>
              <a:gd name="T62" fmla="*/ 382 w 704"/>
              <a:gd name="T63" fmla="*/ 144 h 236"/>
              <a:gd name="T64" fmla="*/ 394 w 704"/>
              <a:gd name="T65" fmla="*/ 140 h 236"/>
              <a:gd name="T66" fmla="*/ 406 w 704"/>
              <a:gd name="T67" fmla="*/ 136 h 236"/>
              <a:gd name="T68" fmla="*/ 418 w 704"/>
              <a:gd name="T69" fmla="*/ 132 h 236"/>
              <a:gd name="T70" fmla="*/ 430 w 704"/>
              <a:gd name="T71" fmla="*/ 127 h 236"/>
              <a:gd name="T72" fmla="*/ 442 w 704"/>
              <a:gd name="T73" fmla="*/ 123 h 236"/>
              <a:gd name="T74" fmla="*/ 454 w 704"/>
              <a:gd name="T75" fmla="*/ 118 h 236"/>
              <a:gd name="T76" fmla="*/ 466 w 704"/>
              <a:gd name="T77" fmla="*/ 114 h 236"/>
              <a:gd name="T78" fmla="*/ 478 w 704"/>
              <a:gd name="T79" fmla="*/ 109 h 236"/>
              <a:gd name="T80" fmla="*/ 491 w 704"/>
              <a:gd name="T81" fmla="*/ 104 h 236"/>
              <a:gd name="T82" fmla="*/ 503 w 704"/>
              <a:gd name="T83" fmla="*/ 99 h 236"/>
              <a:gd name="T84" fmla="*/ 515 w 704"/>
              <a:gd name="T85" fmla="*/ 94 h 236"/>
              <a:gd name="T86" fmla="*/ 527 w 704"/>
              <a:gd name="T87" fmla="*/ 89 h 236"/>
              <a:gd name="T88" fmla="*/ 539 w 704"/>
              <a:gd name="T89" fmla="*/ 84 h 236"/>
              <a:gd name="T90" fmla="*/ 551 w 704"/>
              <a:gd name="T91" fmla="*/ 79 h 236"/>
              <a:gd name="T92" fmla="*/ 563 w 704"/>
              <a:gd name="T93" fmla="*/ 73 h 236"/>
              <a:gd name="T94" fmla="*/ 575 w 704"/>
              <a:gd name="T95" fmla="*/ 67 h 236"/>
              <a:gd name="T96" fmla="*/ 587 w 704"/>
              <a:gd name="T97" fmla="*/ 62 h 236"/>
              <a:gd name="T98" fmla="*/ 599 w 704"/>
              <a:gd name="T99" fmla="*/ 56 h 236"/>
              <a:gd name="T100" fmla="*/ 611 w 704"/>
              <a:gd name="T101" fmla="*/ 50 h 236"/>
              <a:gd name="T102" fmla="*/ 623 w 704"/>
              <a:gd name="T103" fmla="*/ 44 h 236"/>
              <a:gd name="T104" fmla="*/ 635 w 704"/>
              <a:gd name="T105" fmla="*/ 38 h 236"/>
              <a:gd name="T106" fmla="*/ 647 w 704"/>
              <a:gd name="T107" fmla="*/ 31 h 236"/>
              <a:gd name="T108" fmla="*/ 659 w 704"/>
              <a:gd name="T109" fmla="*/ 25 h 236"/>
              <a:gd name="T110" fmla="*/ 671 w 704"/>
              <a:gd name="T111" fmla="*/ 18 h 236"/>
              <a:gd name="T112" fmla="*/ 684 w 704"/>
              <a:gd name="T113" fmla="*/ 11 h 236"/>
              <a:gd name="T114" fmla="*/ 696 w 704"/>
              <a:gd name="T115" fmla="*/ 4 h 2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04"/>
              <a:gd name="T175" fmla="*/ 0 h 236"/>
              <a:gd name="T176" fmla="*/ 704 w 704"/>
              <a:gd name="T177" fmla="*/ 236 h 2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04" h="236">
                <a:moveTo>
                  <a:pt x="0" y="236"/>
                </a:moveTo>
                <a:lnTo>
                  <a:pt x="4" y="235"/>
                </a:lnTo>
                <a:lnTo>
                  <a:pt x="8" y="234"/>
                </a:lnTo>
                <a:lnTo>
                  <a:pt x="12" y="234"/>
                </a:lnTo>
                <a:lnTo>
                  <a:pt x="16" y="233"/>
                </a:lnTo>
                <a:lnTo>
                  <a:pt x="20" y="232"/>
                </a:lnTo>
                <a:lnTo>
                  <a:pt x="24" y="232"/>
                </a:lnTo>
                <a:lnTo>
                  <a:pt x="28" y="231"/>
                </a:lnTo>
                <a:lnTo>
                  <a:pt x="32" y="230"/>
                </a:lnTo>
                <a:lnTo>
                  <a:pt x="36" y="230"/>
                </a:lnTo>
                <a:lnTo>
                  <a:pt x="40" y="229"/>
                </a:lnTo>
                <a:lnTo>
                  <a:pt x="44" y="228"/>
                </a:lnTo>
                <a:lnTo>
                  <a:pt x="48" y="227"/>
                </a:lnTo>
                <a:lnTo>
                  <a:pt x="52" y="227"/>
                </a:lnTo>
                <a:lnTo>
                  <a:pt x="56" y="226"/>
                </a:lnTo>
                <a:lnTo>
                  <a:pt x="60" y="225"/>
                </a:lnTo>
                <a:lnTo>
                  <a:pt x="64" y="224"/>
                </a:lnTo>
                <a:lnTo>
                  <a:pt x="68" y="224"/>
                </a:lnTo>
                <a:lnTo>
                  <a:pt x="72" y="223"/>
                </a:lnTo>
                <a:lnTo>
                  <a:pt x="76" y="222"/>
                </a:lnTo>
                <a:lnTo>
                  <a:pt x="80" y="221"/>
                </a:lnTo>
                <a:lnTo>
                  <a:pt x="84" y="221"/>
                </a:lnTo>
                <a:lnTo>
                  <a:pt x="88" y="220"/>
                </a:lnTo>
                <a:lnTo>
                  <a:pt x="92" y="219"/>
                </a:lnTo>
                <a:lnTo>
                  <a:pt x="97" y="218"/>
                </a:lnTo>
                <a:lnTo>
                  <a:pt x="101" y="217"/>
                </a:lnTo>
                <a:lnTo>
                  <a:pt x="105" y="217"/>
                </a:lnTo>
                <a:lnTo>
                  <a:pt x="109" y="216"/>
                </a:lnTo>
                <a:lnTo>
                  <a:pt x="113" y="215"/>
                </a:lnTo>
                <a:lnTo>
                  <a:pt x="117" y="214"/>
                </a:lnTo>
                <a:lnTo>
                  <a:pt x="121" y="213"/>
                </a:lnTo>
                <a:lnTo>
                  <a:pt x="125" y="212"/>
                </a:lnTo>
                <a:lnTo>
                  <a:pt x="129" y="212"/>
                </a:lnTo>
                <a:lnTo>
                  <a:pt x="133" y="211"/>
                </a:lnTo>
                <a:lnTo>
                  <a:pt x="137" y="210"/>
                </a:lnTo>
                <a:lnTo>
                  <a:pt x="141" y="209"/>
                </a:lnTo>
                <a:lnTo>
                  <a:pt x="145" y="208"/>
                </a:lnTo>
                <a:lnTo>
                  <a:pt x="149" y="207"/>
                </a:lnTo>
                <a:lnTo>
                  <a:pt x="153" y="206"/>
                </a:lnTo>
                <a:lnTo>
                  <a:pt x="157" y="206"/>
                </a:lnTo>
                <a:lnTo>
                  <a:pt x="161" y="205"/>
                </a:lnTo>
                <a:lnTo>
                  <a:pt x="165" y="204"/>
                </a:lnTo>
                <a:lnTo>
                  <a:pt x="169" y="203"/>
                </a:lnTo>
                <a:lnTo>
                  <a:pt x="173" y="202"/>
                </a:lnTo>
                <a:lnTo>
                  <a:pt x="177" y="201"/>
                </a:lnTo>
                <a:lnTo>
                  <a:pt x="181" y="200"/>
                </a:lnTo>
                <a:lnTo>
                  <a:pt x="185" y="199"/>
                </a:lnTo>
                <a:lnTo>
                  <a:pt x="189" y="198"/>
                </a:lnTo>
                <a:lnTo>
                  <a:pt x="193" y="197"/>
                </a:lnTo>
                <a:lnTo>
                  <a:pt x="197" y="196"/>
                </a:lnTo>
                <a:lnTo>
                  <a:pt x="201" y="195"/>
                </a:lnTo>
                <a:lnTo>
                  <a:pt x="205" y="194"/>
                </a:lnTo>
                <a:lnTo>
                  <a:pt x="209" y="193"/>
                </a:lnTo>
                <a:lnTo>
                  <a:pt x="213" y="192"/>
                </a:lnTo>
                <a:lnTo>
                  <a:pt x="217" y="191"/>
                </a:lnTo>
                <a:lnTo>
                  <a:pt x="221" y="190"/>
                </a:lnTo>
                <a:lnTo>
                  <a:pt x="225" y="189"/>
                </a:lnTo>
                <a:lnTo>
                  <a:pt x="229" y="188"/>
                </a:lnTo>
                <a:lnTo>
                  <a:pt x="233" y="187"/>
                </a:lnTo>
                <a:lnTo>
                  <a:pt x="237" y="186"/>
                </a:lnTo>
                <a:lnTo>
                  <a:pt x="241" y="185"/>
                </a:lnTo>
                <a:lnTo>
                  <a:pt x="245" y="184"/>
                </a:lnTo>
                <a:lnTo>
                  <a:pt x="249" y="183"/>
                </a:lnTo>
                <a:lnTo>
                  <a:pt x="253" y="182"/>
                </a:lnTo>
                <a:lnTo>
                  <a:pt x="257" y="181"/>
                </a:lnTo>
                <a:lnTo>
                  <a:pt x="261" y="180"/>
                </a:lnTo>
                <a:lnTo>
                  <a:pt x="265" y="179"/>
                </a:lnTo>
                <a:lnTo>
                  <a:pt x="269" y="178"/>
                </a:lnTo>
                <a:lnTo>
                  <a:pt x="273" y="177"/>
                </a:lnTo>
                <a:lnTo>
                  <a:pt x="277" y="176"/>
                </a:lnTo>
                <a:lnTo>
                  <a:pt x="281" y="175"/>
                </a:lnTo>
                <a:lnTo>
                  <a:pt x="285" y="173"/>
                </a:lnTo>
                <a:lnTo>
                  <a:pt x="290" y="172"/>
                </a:lnTo>
                <a:lnTo>
                  <a:pt x="294" y="171"/>
                </a:lnTo>
                <a:lnTo>
                  <a:pt x="298" y="170"/>
                </a:lnTo>
                <a:lnTo>
                  <a:pt x="302" y="169"/>
                </a:lnTo>
                <a:lnTo>
                  <a:pt x="306" y="168"/>
                </a:lnTo>
                <a:lnTo>
                  <a:pt x="310" y="167"/>
                </a:lnTo>
                <a:lnTo>
                  <a:pt x="314" y="165"/>
                </a:lnTo>
                <a:lnTo>
                  <a:pt x="318" y="164"/>
                </a:lnTo>
                <a:lnTo>
                  <a:pt x="322" y="163"/>
                </a:lnTo>
                <a:lnTo>
                  <a:pt x="326" y="162"/>
                </a:lnTo>
                <a:lnTo>
                  <a:pt x="330" y="161"/>
                </a:lnTo>
                <a:lnTo>
                  <a:pt x="334" y="159"/>
                </a:lnTo>
                <a:lnTo>
                  <a:pt x="338" y="158"/>
                </a:lnTo>
                <a:lnTo>
                  <a:pt x="342" y="157"/>
                </a:lnTo>
                <a:lnTo>
                  <a:pt x="346" y="156"/>
                </a:lnTo>
                <a:lnTo>
                  <a:pt x="350" y="154"/>
                </a:lnTo>
                <a:lnTo>
                  <a:pt x="354" y="153"/>
                </a:lnTo>
                <a:lnTo>
                  <a:pt x="358" y="152"/>
                </a:lnTo>
                <a:lnTo>
                  <a:pt x="362" y="151"/>
                </a:lnTo>
                <a:lnTo>
                  <a:pt x="366" y="149"/>
                </a:lnTo>
                <a:lnTo>
                  <a:pt x="370" y="148"/>
                </a:lnTo>
                <a:lnTo>
                  <a:pt x="374" y="147"/>
                </a:lnTo>
                <a:lnTo>
                  <a:pt x="378" y="145"/>
                </a:lnTo>
                <a:lnTo>
                  <a:pt x="382" y="144"/>
                </a:lnTo>
                <a:lnTo>
                  <a:pt x="386" y="143"/>
                </a:lnTo>
                <a:lnTo>
                  <a:pt x="390" y="141"/>
                </a:lnTo>
                <a:lnTo>
                  <a:pt x="394" y="140"/>
                </a:lnTo>
                <a:lnTo>
                  <a:pt x="398" y="139"/>
                </a:lnTo>
                <a:lnTo>
                  <a:pt x="402" y="137"/>
                </a:lnTo>
                <a:lnTo>
                  <a:pt x="406" y="136"/>
                </a:lnTo>
                <a:lnTo>
                  <a:pt x="410" y="134"/>
                </a:lnTo>
                <a:lnTo>
                  <a:pt x="414" y="133"/>
                </a:lnTo>
                <a:lnTo>
                  <a:pt x="418" y="132"/>
                </a:lnTo>
                <a:lnTo>
                  <a:pt x="422" y="130"/>
                </a:lnTo>
                <a:lnTo>
                  <a:pt x="426" y="129"/>
                </a:lnTo>
                <a:lnTo>
                  <a:pt x="430" y="127"/>
                </a:lnTo>
                <a:lnTo>
                  <a:pt x="434" y="126"/>
                </a:lnTo>
                <a:lnTo>
                  <a:pt x="438" y="124"/>
                </a:lnTo>
                <a:lnTo>
                  <a:pt x="442" y="123"/>
                </a:lnTo>
                <a:lnTo>
                  <a:pt x="446" y="121"/>
                </a:lnTo>
                <a:lnTo>
                  <a:pt x="450" y="120"/>
                </a:lnTo>
                <a:lnTo>
                  <a:pt x="454" y="118"/>
                </a:lnTo>
                <a:lnTo>
                  <a:pt x="458" y="117"/>
                </a:lnTo>
                <a:lnTo>
                  <a:pt x="462" y="115"/>
                </a:lnTo>
                <a:lnTo>
                  <a:pt x="466" y="114"/>
                </a:lnTo>
                <a:lnTo>
                  <a:pt x="470" y="112"/>
                </a:lnTo>
                <a:lnTo>
                  <a:pt x="474" y="111"/>
                </a:lnTo>
                <a:lnTo>
                  <a:pt x="478" y="109"/>
                </a:lnTo>
                <a:lnTo>
                  <a:pt x="483" y="107"/>
                </a:lnTo>
                <a:lnTo>
                  <a:pt x="487" y="106"/>
                </a:lnTo>
                <a:lnTo>
                  <a:pt x="491" y="104"/>
                </a:lnTo>
                <a:lnTo>
                  <a:pt x="495" y="103"/>
                </a:lnTo>
                <a:lnTo>
                  <a:pt x="499" y="101"/>
                </a:lnTo>
                <a:lnTo>
                  <a:pt x="503" y="99"/>
                </a:lnTo>
                <a:lnTo>
                  <a:pt x="507" y="98"/>
                </a:lnTo>
                <a:lnTo>
                  <a:pt x="511" y="96"/>
                </a:lnTo>
                <a:lnTo>
                  <a:pt x="515" y="94"/>
                </a:lnTo>
                <a:lnTo>
                  <a:pt x="519" y="93"/>
                </a:lnTo>
                <a:lnTo>
                  <a:pt x="523" y="91"/>
                </a:lnTo>
                <a:lnTo>
                  <a:pt x="527" y="89"/>
                </a:lnTo>
                <a:lnTo>
                  <a:pt x="531" y="87"/>
                </a:lnTo>
                <a:lnTo>
                  <a:pt x="535" y="86"/>
                </a:lnTo>
                <a:lnTo>
                  <a:pt x="539" y="84"/>
                </a:lnTo>
                <a:lnTo>
                  <a:pt x="543" y="82"/>
                </a:lnTo>
                <a:lnTo>
                  <a:pt x="547" y="80"/>
                </a:lnTo>
                <a:lnTo>
                  <a:pt x="551" y="79"/>
                </a:lnTo>
                <a:lnTo>
                  <a:pt x="555" y="77"/>
                </a:lnTo>
                <a:lnTo>
                  <a:pt x="559" y="75"/>
                </a:lnTo>
                <a:lnTo>
                  <a:pt x="563" y="73"/>
                </a:lnTo>
                <a:lnTo>
                  <a:pt x="567" y="71"/>
                </a:lnTo>
                <a:lnTo>
                  <a:pt x="571" y="69"/>
                </a:lnTo>
                <a:lnTo>
                  <a:pt x="575" y="67"/>
                </a:lnTo>
                <a:lnTo>
                  <a:pt x="579" y="66"/>
                </a:lnTo>
                <a:lnTo>
                  <a:pt x="583" y="64"/>
                </a:lnTo>
                <a:lnTo>
                  <a:pt x="587" y="62"/>
                </a:lnTo>
                <a:lnTo>
                  <a:pt x="591" y="60"/>
                </a:lnTo>
                <a:lnTo>
                  <a:pt x="595" y="58"/>
                </a:lnTo>
                <a:lnTo>
                  <a:pt x="599" y="56"/>
                </a:lnTo>
                <a:lnTo>
                  <a:pt x="603" y="54"/>
                </a:lnTo>
                <a:lnTo>
                  <a:pt x="607" y="52"/>
                </a:lnTo>
                <a:lnTo>
                  <a:pt x="611" y="50"/>
                </a:lnTo>
                <a:lnTo>
                  <a:pt x="615" y="48"/>
                </a:lnTo>
                <a:lnTo>
                  <a:pt x="619" y="46"/>
                </a:lnTo>
                <a:lnTo>
                  <a:pt x="623" y="44"/>
                </a:lnTo>
                <a:lnTo>
                  <a:pt x="627" y="42"/>
                </a:lnTo>
                <a:lnTo>
                  <a:pt x="631" y="40"/>
                </a:lnTo>
                <a:lnTo>
                  <a:pt x="635" y="38"/>
                </a:lnTo>
                <a:lnTo>
                  <a:pt x="639" y="35"/>
                </a:lnTo>
                <a:lnTo>
                  <a:pt x="643" y="33"/>
                </a:lnTo>
                <a:lnTo>
                  <a:pt x="647" y="31"/>
                </a:lnTo>
                <a:lnTo>
                  <a:pt x="651" y="29"/>
                </a:lnTo>
                <a:lnTo>
                  <a:pt x="655" y="27"/>
                </a:lnTo>
                <a:lnTo>
                  <a:pt x="659" y="25"/>
                </a:lnTo>
                <a:lnTo>
                  <a:pt x="663" y="22"/>
                </a:lnTo>
                <a:lnTo>
                  <a:pt x="667" y="20"/>
                </a:lnTo>
                <a:lnTo>
                  <a:pt x="671" y="18"/>
                </a:lnTo>
                <a:lnTo>
                  <a:pt x="676" y="16"/>
                </a:lnTo>
                <a:lnTo>
                  <a:pt x="680" y="13"/>
                </a:lnTo>
                <a:lnTo>
                  <a:pt x="684" y="11"/>
                </a:lnTo>
                <a:lnTo>
                  <a:pt x="688" y="9"/>
                </a:lnTo>
                <a:lnTo>
                  <a:pt x="692" y="7"/>
                </a:lnTo>
                <a:lnTo>
                  <a:pt x="696" y="4"/>
                </a:lnTo>
                <a:lnTo>
                  <a:pt x="700" y="2"/>
                </a:lnTo>
                <a:lnTo>
                  <a:pt x="704" y="0"/>
                </a:lnTo>
              </a:path>
            </a:pathLst>
          </a:custGeom>
          <a:noFill/>
          <a:ln w="26988">
            <a:solidFill>
              <a:srgbClr val="8585D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5" name="Rectangle 7"/>
          <p:cNvSpPr>
            <a:spLocks noChangeArrowheads="1"/>
          </p:cNvSpPr>
          <p:nvPr/>
        </p:nvSpPr>
        <p:spPr bwMode="auto">
          <a:xfrm rot="16200000">
            <a:off x="-837406" y="3177381"/>
            <a:ext cx="2801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600" b="1">
                <a:solidFill>
                  <a:srgbClr val="000000"/>
                </a:solidFill>
                <a:latin typeface="Arial" pitchFamily="34" charset="0"/>
                <a:cs typeface="+mn-cs"/>
              </a:rPr>
              <a:t>Investimento em P&amp;D (%PIB)</a:t>
            </a:r>
            <a:endParaRPr lang="pt-BR" sz="1600">
              <a:solidFill>
                <a:srgbClr val="0033CC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6" name="Rectangle 8"/>
          <p:cNvSpPr>
            <a:spLocks noChangeArrowheads="1"/>
          </p:cNvSpPr>
          <p:nvPr/>
        </p:nvSpPr>
        <p:spPr bwMode="auto">
          <a:xfrm>
            <a:off x="3632200" y="5800725"/>
            <a:ext cx="2405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600" b="1">
                <a:solidFill>
                  <a:srgbClr val="000000"/>
                </a:solidFill>
                <a:latin typeface="Arial" pitchFamily="34" charset="0"/>
                <a:cs typeface="+mn-cs"/>
              </a:rPr>
              <a:t>PIB per capita (US$ PPP)</a:t>
            </a:r>
            <a:endParaRPr lang="pt-BR" sz="1600">
              <a:solidFill>
                <a:srgbClr val="0033CC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7" name="Rectangle 9"/>
          <p:cNvSpPr>
            <a:spLocks noChangeArrowheads="1"/>
          </p:cNvSpPr>
          <p:nvPr/>
        </p:nvSpPr>
        <p:spPr bwMode="auto">
          <a:xfrm>
            <a:off x="1139825" y="1184275"/>
            <a:ext cx="73469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8" name="Line 10"/>
          <p:cNvSpPr>
            <a:spLocks noChangeShapeType="1"/>
          </p:cNvSpPr>
          <p:nvPr/>
        </p:nvSpPr>
        <p:spPr bwMode="auto">
          <a:xfrm>
            <a:off x="1139825" y="49307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9" name="Line 11"/>
          <p:cNvSpPr>
            <a:spLocks noChangeShapeType="1"/>
          </p:cNvSpPr>
          <p:nvPr/>
        </p:nvSpPr>
        <p:spPr bwMode="auto">
          <a:xfrm>
            <a:off x="1139825" y="43973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0" name="Line 12"/>
          <p:cNvSpPr>
            <a:spLocks noChangeShapeType="1"/>
          </p:cNvSpPr>
          <p:nvPr/>
        </p:nvSpPr>
        <p:spPr bwMode="auto">
          <a:xfrm>
            <a:off x="1139825" y="3856038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1" name="Line 13"/>
          <p:cNvSpPr>
            <a:spLocks noChangeShapeType="1"/>
          </p:cNvSpPr>
          <p:nvPr/>
        </p:nvSpPr>
        <p:spPr bwMode="auto">
          <a:xfrm>
            <a:off x="1139825" y="332422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" name="Line 14"/>
          <p:cNvSpPr>
            <a:spLocks noChangeShapeType="1"/>
          </p:cNvSpPr>
          <p:nvPr/>
        </p:nvSpPr>
        <p:spPr bwMode="auto">
          <a:xfrm>
            <a:off x="1139825" y="279082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" name="Line 15"/>
          <p:cNvSpPr>
            <a:spLocks noChangeShapeType="1"/>
          </p:cNvSpPr>
          <p:nvPr/>
        </p:nvSpPr>
        <p:spPr bwMode="auto">
          <a:xfrm>
            <a:off x="1139825" y="2259013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4" name="Line 16"/>
          <p:cNvSpPr>
            <a:spLocks noChangeShapeType="1"/>
          </p:cNvSpPr>
          <p:nvPr/>
        </p:nvSpPr>
        <p:spPr bwMode="auto">
          <a:xfrm>
            <a:off x="1139825" y="17176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5" name="Line 17"/>
          <p:cNvSpPr>
            <a:spLocks noChangeShapeType="1"/>
          </p:cNvSpPr>
          <p:nvPr/>
        </p:nvSpPr>
        <p:spPr bwMode="auto">
          <a:xfrm>
            <a:off x="1139825" y="1184275"/>
            <a:ext cx="7346950" cy="0"/>
          </a:xfrm>
          <a:prstGeom prst="line">
            <a:avLst/>
          </a:prstGeom>
          <a:noFill/>
          <a:ln w="0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6" name="Line 18"/>
          <p:cNvSpPr>
            <a:spLocks noChangeShapeType="1"/>
          </p:cNvSpPr>
          <p:nvPr/>
        </p:nvSpPr>
        <p:spPr bwMode="auto">
          <a:xfrm>
            <a:off x="1139825" y="1184275"/>
            <a:ext cx="0" cy="42783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7" name="Line 19"/>
          <p:cNvSpPr>
            <a:spLocks noChangeShapeType="1"/>
          </p:cNvSpPr>
          <p:nvPr/>
        </p:nvSpPr>
        <p:spPr bwMode="auto">
          <a:xfrm>
            <a:off x="1103313" y="5462588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8" name="Line 20"/>
          <p:cNvSpPr>
            <a:spLocks noChangeShapeType="1"/>
          </p:cNvSpPr>
          <p:nvPr/>
        </p:nvSpPr>
        <p:spPr bwMode="auto">
          <a:xfrm>
            <a:off x="1103313" y="49307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auto">
          <a:xfrm>
            <a:off x="1103313" y="43973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0" name="Line 22"/>
          <p:cNvSpPr>
            <a:spLocks noChangeShapeType="1"/>
          </p:cNvSpPr>
          <p:nvPr/>
        </p:nvSpPr>
        <p:spPr bwMode="auto">
          <a:xfrm>
            <a:off x="1103313" y="3856038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1" name="Line 23"/>
          <p:cNvSpPr>
            <a:spLocks noChangeShapeType="1"/>
          </p:cNvSpPr>
          <p:nvPr/>
        </p:nvSpPr>
        <p:spPr bwMode="auto">
          <a:xfrm>
            <a:off x="1103313" y="332422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" name="Line 24"/>
          <p:cNvSpPr>
            <a:spLocks noChangeShapeType="1"/>
          </p:cNvSpPr>
          <p:nvPr/>
        </p:nvSpPr>
        <p:spPr bwMode="auto">
          <a:xfrm>
            <a:off x="1103313" y="279082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3" name="Line 25"/>
          <p:cNvSpPr>
            <a:spLocks noChangeShapeType="1"/>
          </p:cNvSpPr>
          <p:nvPr/>
        </p:nvSpPr>
        <p:spPr bwMode="auto">
          <a:xfrm>
            <a:off x="1103313" y="2259013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4" name="Line 26"/>
          <p:cNvSpPr>
            <a:spLocks noChangeShapeType="1"/>
          </p:cNvSpPr>
          <p:nvPr/>
        </p:nvSpPr>
        <p:spPr bwMode="auto">
          <a:xfrm>
            <a:off x="1103313" y="17176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5" name="Line 27"/>
          <p:cNvSpPr>
            <a:spLocks noChangeShapeType="1"/>
          </p:cNvSpPr>
          <p:nvPr/>
        </p:nvSpPr>
        <p:spPr bwMode="auto">
          <a:xfrm>
            <a:off x="1103313" y="1184275"/>
            <a:ext cx="3651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6" name="Line 28"/>
          <p:cNvSpPr>
            <a:spLocks noChangeShapeType="1"/>
          </p:cNvSpPr>
          <p:nvPr/>
        </p:nvSpPr>
        <p:spPr bwMode="auto">
          <a:xfrm>
            <a:off x="1139825" y="5462588"/>
            <a:ext cx="73469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7" name="Line 29"/>
          <p:cNvSpPr>
            <a:spLocks noChangeShapeType="1"/>
          </p:cNvSpPr>
          <p:nvPr/>
        </p:nvSpPr>
        <p:spPr bwMode="auto">
          <a:xfrm flipV="1">
            <a:off x="113982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8" name="Line 30"/>
          <p:cNvSpPr>
            <a:spLocks noChangeShapeType="1"/>
          </p:cNvSpPr>
          <p:nvPr/>
        </p:nvSpPr>
        <p:spPr bwMode="auto">
          <a:xfrm flipV="1">
            <a:off x="187007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9" name="Line 31"/>
          <p:cNvSpPr>
            <a:spLocks noChangeShapeType="1"/>
          </p:cNvSpPr>
          <p:nvPr/>
        </p:nvSpPr>
        <p:spPr bwMode="auto">
          <a:xfrm flipV="1">
            <a:off x="260985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0" name="Line 32"/>
          <p:cNvSpPr>
            <a:spLocks noChangeShapeType="1"/>
          </p:cNvSpPr>
          <p:nvPr/>
        </p:nvSpPr>
        <p:spPr bwMode="auto">
          <a:xfrm flipV="1">
            <a:off x="3341688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1" name="Line 33"/>
          <p:cNvSpPr>
            <a:spLocks noChangeShapeType="1"/>
          </p:cNvSpPr>
          <p:nvPr/>
        </p:nvSpPr>
        <p:spPr bwMode="auto">
          <a:xfrm flipV="1">
            <a:off x="4081463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2" name="Line 34"/>
          <p:cNvSpPr>
            <a:spLocks noChangeShapeType="1"/>
          </p:cNvSpPr>
          <p:nvPr/>
        </p:nvSpPr>
        <p:spPr bwMode="auto">
          <a:xfrm flipV="1">
            <a:off x="481330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3" name="Line 35"/>
          <p:cNvSpPr>
            <a:spLocks noChangeShapeType="1"/>
          </p:cNvSpPr>
          <p:nvPr/>
        </p:nvSpPr>
        <p:spPr bwMode="auto">
          <a:xfrm flipV="1">
            <a:off x="5543550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4" name="Line 36"/>
          <p:cNvSpPr>
            <a:spLocks noChangeShapeType="1"/>
          </p:cNvSpPr>
          <p:nvPr/>
        </p:nvSpPr>
        <p:spPr bwMode="auto">
          <a:xfrm flipV="1">
            <a:off x="628332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5" name="Line 37"/>
          <p:cNvSpPr>
            <a:spLocks noChangeShapeType="1"/>
          </p:cNvSpPr>
          <p:nvPr/>
        </p:nvSpPr>
        <p:spPr bwMode="auto">
          <a:xfrm flipV="1">
            <a:off x="7015163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6" name="Line 38"/>
          <p:cNvSpPr>
            <a:spLocks noChangeShapeType="1"/>
          </p:cNvSpPr>
          <p:nvPr/>
        </p:nvSpPr>
        <p:spPr bwMode="auto">
          <a:xfrm flipV="1">
            <a:off x="7754938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7" name="Line 39"/>
          <p:cNvSpPr>
            <a:spLocks noChangeShapeType="1"/>
          </p:cNvSpPr>
          <p:nvPr/>
        </p:nvSpPr>
        <p:spPr bwMode="auto">
          <a:xfrm flipV="1">
            <a:off x="8486775" y="5462588"/>
            <a:ext cx="0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8" name="Oval 40"/>
          <p:cNvSpPr>
            <a:spLocks noChangeArrowheads="1"/>
          </p:cNvSpPr>
          <p:nvPr/>
        </p:nvSpPr>
        <p:spPr bwMode="auto">
          <a:xfrm>
            <a:off x="1889125" y="3890963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9" name="Oval 41"/>
          <p:cNvSpPr>
            <a:spLocks noChangeArrowheads="1"/>
          </p:cNvSpPr>
          <p:nvPr/>
        </p:nvSpPr>
        <p:spPr bwMode="auto">
          <a:xfrm>
            <a:off x="1495425" y="44767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0" name="Oval 42"/>
          <p:cNvSpPr>
            <a:spLocks noChangeArrowheads="1"/>
          </p:cNvSpPr>
          <p:nvPr/>
        </p:nvSpPr>
        <p:spPr bwMode="auto">
          <a:xfrm>
            <a:off x="5507038" y="35337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1" name="Oval 43"/>
          <p:cNvSpPr>
            <a:spLocks noChangeArrowheads="1"/>
          </p:cNvSpPr>
          <p:nvPr/>
        </p:nvSpPr>
        <p:spPr bwMode="auto">
          <a:xfrm>
            <a:off x="7929563" y="25812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2" name="Oval 44"/>
          <p:cNvSpPr>
            <a:spLocks noChangeArrowheads="1"/>
          </p:cNvSpPr>
          <p:nvPr/>
        </p:nvSpPr>
        <p:spPr bwMode="auto">
          <a:xfrm flipH="1">
            <a:off x="2582863" y="4265613"/>
            <a:ext cx="111125" cy="107950"/>
          </a:xfrm>
          <a:prstGeom prst="ellipse">
            <a:avLst/>
          </a:prstGeom>
          <a:solidFill>
            <a:srgbClr val="124E1C"/>
          </a:solidFill>
          <a:ln w="9525">
            <a:solidFill>
              <a:srgbClr val="AFCC6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3" name="Oval 45"/>
          <p:cNvSpPr>
            <a:spLocks noChangeArrowheads="1"/>
          </p:cNvSpPr>
          <p:nvPr/>
        </p:nvSpPr>
        <p:spPr bwMode="auto">
          <a:xfrm flipH="1">
            <a:off x="2235200" y="4400550"/>
            <a:ext cx="111125" cy="107950"/>
          </a:xfrm>
          <a:prstGeom prst="ellipse">
            <a:avLst/>
          </a:prstGeom>
          <a:solidFill>
            <a:srgbClr val="124E1C"/>
          </a:solidFill>
          <a:ln w="9525">
            <a:solidFill>
              <a:srgbClr val="AFCC6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4" name="Oval 46"/>
          <p:cNvSpPr>
            <a:spLocks noChangeArrowheads="1"/>
          </p:cNvSpPr>
          <p:nvPr/>
        </p:nvSpPr>
        <p:spPr bwMode="auto">
          <a:xfrm>
            <a:off x="3268663" y="4135438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5" name="Oval 47"/>
          <p:cNvSpPr>
            <a:spLocks noChangeArrowheads="1"/>
          </p:cNvSpPr>
          <p:nvPr/>
        </p:nvSpPr>
        <p:spPr bwMode="auto">
          <a:xfrm>
            <a:off x="6037263" y="175260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6" name="Oval 48"/>
          <p:cNvSpPr>
            <a:spLocks noChangeArrowheads="1"/>
          </p:cNvSpPr>
          <p:nvPr/>
        </p:nvSpPr>
        <p:spPr bwMode="auto">
          <a:xfrm>
            <a:off x="3168650" y="50355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7" name="Oval 49"/>
          <p:cNvSpPr>
            <a:spLocks noChangeArrowheads="1"/>
          </p:cNvSpPr>
          <p:nvPr/>
        </p:nvSpPr>
        <p:spPr bwMode="auto">
          <a:xfrm>
            <a:off x="6165850" y="27209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8" name="Oval 50"/>
          <p:cNvSpPr>
            <a:spLocks noChangeArrowheads="1"/>
          </p:cNvSpPr>
          <p:nvPr/>
        </p:nvSpPr>
        <p:spPr bwMode="auto">
          <a:xfrm>
            <a:off x="5900738" y="3244850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9" name="Oval 51"/>
          <p:cNvSpPr>
            <a:spLocks noChangeArrowheads="1"/>
          </p:cNvSpPr>
          <p:nvPr/>
        </p:nvSpPr>
        <p:spPr bwMode="auto">
          <a:xfrm>
            <a:off x="6329363" y="3802063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0" name="Oval 52"/>
          <p:cNvSpPr>
            <a:spLocks noChangeArrowheads="1"/>
          </p:cNvSpPr>
          <p:nvPr/>
        </p:nvSpPr>
        <p:spPr bwMode="auto">
          <a:xfrm>
            <a:off x="5589588" y="416242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1" name="Oval 54"/>
          <p:cNvSpPr>
            <a:spLocks noChangeArrowheads="1"/>
          </p:cNvSpPr>
          <p:nvPr/>
        </p:nvSpPr>
        <p:spPr bwMode="auto">
          <a:xfrm>
            <a:off x="5754688" y="4065588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2" name="Oval 56"/>
          <p:cNvSpPr>
            <a:spLocks noChangeArrowheads="1"/>
          </p:cNvSpPr>
          <p:nvPr/>
        </p:nvSpPr>
        <p:spPr bwMode="auto">
          <a:xfrm>
            <a:off x="3049588" y="488632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3" name="Oval 57"/>
          <p:cNvSpPr>
            <a:spLocks noChangeArrowheads="1"/>
          </p:cNvSpPr>
          <p:nvPr/>
        </p:nvSpPr>
        <p:spPr bwMode="auto">
          <a:xfrm>
            <a:off x="1541463" y="4965700"/>
            <a:ext cx="107950" cy="104775"/>
          </a:xfrm>
          <a:prstGeom prst="ellipse">
            <a:avLst/>
          </a:prstGeom>
          <a:solidFill>
            <a:srgbClr val="9933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4" name="Oval 58"/>
          <p:cNvSpPr>
            <a:spLocks noChangeArrowheads="1"/>
          </p:cNvSpPr>
          <p:nvPr/>
        </p:nvSpPr>
        <p:spPr bwMode="auto">
          <a:xfrm>
            <a:off x="6750050" y="3394075"/>
            <a:ext cx="73025" cy="6985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5" name="Rectangle 59"/>
          <p:cNvSpPr>
            <a:spLocks noChangeArrowheads="1"/>
          </p:cNvSpPr>
          <p:nvPr/>
        </p:nvSpPr>
        <p:spPr bwMode="auto">
          <a:xfrm>
            <a:off x="828675" y="5392738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0,00</a:t>
            </a:r>
          </a:p>
        </p:txBody>
      </p:sp>
      <p:sp>
        <p:nvSpPr>
          <p:cNvPr id="166" name="Rectangle 60"/>
          <p:cNvSpPr>
            <a:spLocks noChangeArrowheads="1"/>
          </p:cNvSpPr>
          <p:nvPr/>
        </p:nvSpPr>
        <p:spPr bwMode="auto">
          <a:xfrm>
            <a:off x="828675" y="48609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0,50</a:t>
            </a:r>
          </a:p>
        </p:txBody>
      </p:sp>
      <p:sp>
        <p:nvSpPr>
          <p:cNvPr id="167" name="Rectangle 61"/>
          <p:cNvSpPr>
            <a:spLocks noChangeArrowheads="1"/>
          </p:cNvSpPr>
          <p:nvPr/>
        </p:nvSpPr>
        <p:spPr bwMode="auto">
          <a:xfrm>
            <a:off x="828675" y="43275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1,00</a:t>
            </a:r>
          </a:p>
        </p:txBody>
      </p:sp>
      <p:sp>
        <p:nvSpPr>
          <p:cNvPr id="168" name="Rectangle 62"/>
          <p:cNvSpPr>
            <a:spLocks noChangeArrowheads="1"/>
          </p:cNvSpPr>
          <p:nvPr/>
        </p:nvSpPr>
        <p:spPr bwMode="auto">
          <a:xfrm>
            <a:off x="828675" y="3786188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1,50</a:t>
            </a:r>
          </a:p>
        </p:txBody>
      </p:sp>
      <p:sp>
        <p:nvSpPr>
          <p:cNvPr id="169" name="Rectangle 63"/>
          <p:cNvSpPr>
            <a:spLocks noChangeArrowheads="1"/>
          </p:cNvSpPr>
          <p:nvPr/>
        </p:nvSpPr>
        <p:spPr bwMode="auto">
          <a:xfrm>
            <a:off x="828675" y="325437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2,00</a:t>
            </a:r>
          </a:p>
        </p:txBody>
      </p:sp>
      <p:sp>
        <p:nvSpPr>
          <p:cNvPr id="170" name="Rectangle 64"/>
          <p:cNvSpPr>
            <a:spLocks noChangeArrowheads="1"/>
          </p:cNvSpPr>
          <p:nvPr/>
        </p:nvSpPr>
        <p:spPr bwMode="auto">
          <a:xfrm>
            <a:off x="828675" y="272097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2,50</a:t>
            </a:r>
          </a:p>
        </p:txBody>
      </p:sp>
      <p:sp>
        <p:nvSpPr>
          <p:cNvPr id="171" name="Rectangle 65"/>
          <p:cNvSpPr>
            <a:spLocks noChangeArrowheads="1"/>
          </p:cNvSpPr>
          <p:nvPr/>
        </p:nvSpPr>
        <p:spPr bwMode="auto">
          <a:xfrm>
            <a:off x="828675" y="2189163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3,00</a:t>
            </a:r>
          </a:p>
        </p:txBody>
      </p:sp>
      <p:sp>
        <p:nvSpPr>
          <p:cNvPr id="172" name="Rectangle 66"/>
          <p:cNvSpPr>
            <a:spLocks noChangeArrowheads="1"/>
          </p:cNvSpPr>
          <p:nvPr/>
        </p:nvSpPr>
        <p:spPr bwMode="auto">
          <a:xfrm>
            <a:off x="828675" y="16478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3,50</a:t>
            </a:r>
          </a:p>
        </p:txBody>
      </p:sp>
      <p:sp>
        <p:nvSpPr>
          <p:cNvPr id="173" name="Rectangle 67"/>
          <p:cNvSpPr>
            <a:spLocks noChangeArrowheads="1"/>
          </p:cNvSpPr>
          <p:nvPr/>
        </p:nvSpPr>
        <p:spPr bwMode="auto">
          <a:xfrm>
            <a:off x="828675" y="1114425"/>
            <a:ext cx="2714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4,00</a:t>
            </a:r>
          </a:p>
        </p:txBody>
      </p:sp>
      <p:sp>
        <p:nvSpPr>
          <p:cNvPr id="174" name="Rectangle 68"/>
          <p:cNvSpPr>
            <a:spLocks noChangeArrowheads="1"/>
          </p:cNvSpPr>
          <p:nvPr/>
        </p:nvSpPr>
        <p:spPr bwMode="auto">
          <a:xfrm>
            <a:off x="1111250" y="5559425"/>
            <a:ext cx="77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0</a:t>
            </a:r>
          </a:p>
        </p:txBody>
      </p:sp>
      <p:sp>
        <p:nvSpPr>
          <p:cNvPr id="175" name="Rectangle 69"/>
          <p:cNvSpPr>
            <a:spLocks noChangeArrowheads="1"/>
          </p:cNvSpPr>
          <p:nvPr/>
        </p:nvSpPr>
        <p:spPr bwMode="auto">
          <a:xfrm>
            <a:off x="1733550" y="5559425"/>
            <a:ext cx="3492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5.000</a:t>
            </a:r>
          </a:p>
        </p:txBody>
      </p:sp>
      <p:sp>
        <p:nvSpPr>
          <p:cNvPr id="176" name="Rectangle 70"/>
          <p:cNvSpPr>
            <a:spLocks noChangeArrowheads="1"/>
          </p:cNvSpPr>
          <p:nvPr/>
        </p:nvSpPr>
        <p:spPr bwMode="auto">
          <a:xfrm>
            <a:off x="2436813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10.000</a:t>
            </a:r>
          </a:p>
        </p:txBody>
      </p:sp>
      <p:sp>
        <p:nvSpPr>
          <p:cNvPr id="177" name="Rectangle 71"/>
          <p:cNvSpPr>
            <a:spLocks noChangeArrowheads="1"/>
          </p:cNvSpPr>
          <p:nvPr/>
        </p:nvSpPr>
        <p:spPr bwMode="auto">
          <a:xfrm>
            <a:off x="316865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15.000</a:t>
            </a:r>
          </a:p>
        </p:txBody>
      </p:sp>
      <p:sp>
        <p:nvSpPr>
          <p:cNvPr id="178" name="Rectangle 72"/>
          <p:cNvSpPr>
            <a:spLocks noChangeArrowheads="1"/>
          </p:cNvSpPr>
          <p:nvPr/>
        </p:nvSpPr>
        <p:spPr bwMode="auto">
          <a:xfrm>
            <a:off x="390842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20.000</a:t>
            </a:r>
          </a:p>
        </p:txBody>
      </p:sp>
      <p:sp>
        <p:nvSpPr>
          <p:cNvPr id="179" name="Rectangle 73"/>
          <p:cNvSpPr>
            <a:spLocks noChangeArrowheads="1"/>
          </p:cNvSpPr>
          <p:nvPr/>
        </p:nvSpPr>
        <p:spPr bwMode="auto">
          <a:xfrm>
            <a:off x="463867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25.000</a:t>
            </a:r>
          </a:p>
        </p:txBody>
      </p:sp>
      <p:sp>
        <p:nvSpPr>
          <p:cNvPr id="180" name="Rectangle 74"/>
          <p:cNvSpPr>
            <a:spLocks noChangeArrowheads="1"/>
          </p:cNvSpPr>
          <p:nvPr/>
        </p:nvSpPr>
        <p:spPr bwMode="auto">
          <a:xfrm>
            <a:off x="5370513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30.000</a:t>
            </a:r>
          </a:p>
        </p:txBody>
      </p:sp>
      <p:sp>
        <p:nvSpPr>
          <p:cNvPr id="181" name="Rectangle 75"/>
          <p:cNvSpPr>
            <a:spLocks noChangeArrowheads="1"/>
          </p:cNvSpPr>
          <p:nvPr/>
        </p:nvSpPr>
        <p:spPr bwMode="auto">
          <a:xfrm>
            <a:off x="6110288" y="5559425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35.000</a:t>
            </a:r>
          </a:p>
        </p:txBody>
      </p:sp>
      <p:sp>
        <p:nvSpPr>
          <p:cNvPr id="182" name="Rectangle 76"/>
          <p:cNvSpPr>
            <a:spLocks noChangeArrowheads="1"/>
          </p:cNvSpPr>
          <p:nvPr/>
        </p:nvSpPr>
        <p:spPr bwMode="auto">
          <a:xfrm>
            <a:off x="6842125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40.000</a:t>
            </a:r>
          </a:p>
        </p:txBody>
      </p:sp>
      <p:sp>
        <p:nvSpPr>
          <p:cNvPr id="183" name="Rectangle 77"/>
          <p:cNvSpPr>
            <a:spLocks noChangeArrowheads="1"/>
          </p:cNvSpPr>
          <p:nvPr/>
        </p:nvSpPr>
        <p:spPr bwMode="auto">
          <a:xfrm>
            <a:off x="758190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45.000</a:t>
            </a:r>
          </a:p>
        </p:txBody>
      </p:sp>
      <p:sp>
        <p:nvSpPr>
          <p:cNvPr id="184" name="Rectangle 78"/>
          <p:cNvSpPr>
            <a:spLocks noChangeArrowheads="1"/>
          </p:cNvSpPr>
          <p:nvPr/>
        </p:nvSpPr>
        <p:spPr bwMode="auto">
          <a:xfrm>
            <a:off x="8312150" y="5559425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1100">
                <a:solidFill>
                  <a:srgbClr val="000000"/>
                </a:solidFill>
                <a:latin typeface="Arial" pitchFamily="34" charset="0"/>
                <a:cs typeface="+mn-cs"/>
              </a:rPr>
              <a:t>50.000</a:t>
            </a:r>
          </a:p>
        </p:txBody>
      </p:sp>
      <p:sp>
        <p:nvSpPr>
          <p:cNvPr id="185" name="Rectangle 79"/>
          <p:cNvSpPr>
            <a:spLocks noChangeArrowheads="1"/>
          </p:cNvSpPr>
          <p:nvPr/>
        </p:nvSpPr>
        <p:spPr bwMode="auto">
          <a:xfrm>
            <a:off x="1312863" y="5106988"/>
            <a:ext cx="641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800000"/>
                </a:solidFill>
                <a:latin typeface="Arial" pitchFamily="34" charset="0"/>
                <a:cs typeface="+mn-cs"/>
              </a:rPr>
              <a:t>Coreia 1976</a:t>
            </a:r>
            <a:endParaRPr lang="pt-BR" sz="900">
              <a:solidFill>
                <a:srgbClr val="8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86" name="Rectangle 80"/>
          <p:cNvSpPr>
            <a:spLocks noChangeArrowheads="1"/>
          </p:cNvSpPr>
          <p:nvPr/>
        </p:nvSpPr>
        <p:spPr bwMode="auto">
          <a:xfrm>
            <a:off x="1249363" y="4354513"/>
            <a:ext cx="266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India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87" name="Rectangle 81"/>
          <p:cNvSpPr>
            <a:spLocks noChangeArrowheads="1"/>
          </p:cNvSpPr>
          <p:nvPr/>
        </p:nvSpPr>
        <p:spPr bwMode="auto">
          <a:xfrm>
            <a:off x="1514475" y="3873500"/>
            <a:ext cx="317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China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1581150" y="1852613"/>
            <a:ext cx="3790950" cy="1720850"/>
            <a:chOff x="996" y="1142"/>
            <a:chExt cx="2388" cy="1084"/>
          </a:xfrm>
        </p:grpSpPr>
        <p:sp>
          <p:nvSpPr>
            <p:cNvPr id="189" name="Oval 53"/>
            <p:cNvSpPr>
              <a:spLocks noChangeArrowheads="1"/>
            </p:cNvSpPr>
            <p:nvPr/>
          </p:nvSpPr>
          <p:spPr bwMode="auto">
            <a:xfrm>
              <a:off x="3165" y="1247"/>
              <a:ext cx="68" cy="6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80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90" name="Oval 55"/>
            <p:cNvSpPr>
              <a:spLocks noChangeArrowheads="1"/>
            </p:cNvSpPr>
            <p:nvPr/>
          </p:nvSpPr>
          <p:spPr bwMode="auto">
            <a:xfrm>
              <a:off x="1432" y="2160"/>
              <a:ext cx="68" cy="6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80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91" name="Rectangle 82"/>
            <p:cNvSpPr>
              <a:spLocks noChangeArrowheads="1"/>
            </p:cNvSpPr>
            <p:nvPr/>
          </p:nvSpPr>
          <p:spPr bwMode="auto">
            <a:xfrm>
              <a:off x="996" y="2134"/>
              <a:ext cx="4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900" b="1">
                  <a:solidFill>
                    <a:srgbClr val="800000"/>
                  </a:solidFill>
                  <a:latin typeface="Arial" pitchFamily="34" charset="0"/>
                  <a:cs typeface="+mn-cs"/>
                </a:rPr>
                <a:t>Coreia 1990</a:t>
              </a:r>
              <a:endParaRPr lang="pt-BR" sz="900">
                <a:solidFill>
                  <a:srgbClr val="8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92" name="Rectangle 83"/>
            <p:cNvSpPr>
              <a:spLocks noChangeArrowheads="1"/>
            </p:cNvSpPr>
            <p:nvPr/>
          </p:nvSpPr>
          <p:spPr bwMode="auto">
            <a:xfrm>
              <a:off x="2980" y="1142"/>
              <a:ext cx="4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900" b="1">
                  <a:solidFill>
                    <a:srgbClr val="800000"/>
                  </a:solidFill>
                  <a:latin typeface="Arial" pitchFamily="34" charset="0"/>
                  <a:cs typeface="+mn-cs"/>
                </a:rPr>
                <a:t>Coreia 2007</a:t>
              </a:r>
              <a:endParaRPr lang="pt-BR" sz="900">
                <a:solidFill>
                  <a:srgbClr val="800000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193" name="Rectangle 84"/>
          <p:cNvSpPr>
            <a:spLocks noChangeArrowheads="1"/>
          </p:cNvSpPr>
          <p:nvPr/>
        </p:nvSpPr>
        <p:spPr bwMode="auto">
          <a:xfrm>
            <a:off x="2124075" y="4060825"/>
            <a:ext cx="350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pt-BR" sz="1000" b="1">
                <a:solidFill>
                  <a:srgbClr val="0C3613"/>
                </a:solidFill>
                <a:latin typeface="Arial" pitchFamily="34" charset="0"/>
                <a:cs typeface="+mn-cs"/>
              </a:rPr>
              <a:t>Brasil</a:t>
            </a:r>
          </a:p>
          <a:p>
            <a:pPr algn="ctr">
              <a:defRPr/>
            </a:pPr>
            <a:r>
              <a:rPr lang="pt-BR" sz="1000" b="1">
                <a:solidFill>
                  <a:srgbClr val="0C3613"/>
                </a:solidFill>
                <a:latin typeface="Arial" pitchFamily="34" charset="0"/>
                <a:cs typeface="+mn-cs"/>
              </a:rPr>
              <a:t>2000</a:t>
            </a:r>
            <a:endParaRPr lang="pt-BR" sz="1000">
              <a:solidFill>
                <a:srgbClr val="0C3613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4" name="Rectangle 86"/>
          <p:cNvSpPr>
            <a:spLocks noChangeArrowheads="1"/>
          </p:cNvSpPr>
          <p:nvPr/>
        </p:nvSpPr>
        <p:spPr bwMode="auto">
          <a:xfrm>
            <a:off x="2565400" y="3933825"/>
            <a:ext cx="350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pt-BR" sz="1000" b="1">
                <a:solidFill>
                  <a:srgbClr val="0C3613"/>
                </a:solidFill>
                <a:latin typeface="Arial" pitchFamily="34" charset="0"/>
                <a:cs typeface="+mn-cs"/>
              </a:rPr>
              <a:t>Brasil</a:t>
            </a:r>
          </a:p>
          <a:p>
            <a:pPr algn="ctr">
              <a:defRPr/>
            </a:pPr>
            <a:r>
              <a:rPr lang="pt-BR" sz="1000" b="1">
                <a:solidFill>
                  <a:srgbClr val="0C3613"/>
                </a:solidFill>
                <a:latin typeface="Arial" pitchFamily="34" charset="0"/>
                <a:cs typeface="+mn-cs"/>
              </a:rPr>
              <a:t>2007</a:t>
            </a:r>
            <a:endParaRPr lang="pt-BR" sz="1000">
              <a:solidFill>
                <a:srgbClr val="0C3613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5" name="Rectangle 88"/>
          <p:cNvSpPr>
            <a:spLocks noChangeArrowheads="1"/>
          </p:cNvSpPr>
          <p:nvPr/>
        </p:nvSpPr>
        <p:spPr bwMode="auto">
          <a:xfrm>
            <a:off x="3122613" y="3978275"/>
            <a:ext cx="374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Rússia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6" name="Rectangle 89"/>
          <p:cNvSpPr>
            <a:spLocks noChangeArrowheads="1"/>
          </p:cNvSpPr>
          <p:nvPr/>
        </p:nvSpPr>
        <p:spPr bwMode="auto">
          <a:xfrm>
            <a:off x="2830513" y="4738688"/>
            <a:ext cx="533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Argentina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7" name="Rectangle 90"/>
          <p:cNvSpPr>
            <a:spLocks noChangeArrowheads="1"/>
          </p:cNvSpPr>
          <p:nvPr/>
        </p:nvSpPr>
        <p:spPr bwMode="auto">
          <a:xfrm>
            <a:off x="3057525" y="5122863"/>
            <a:ext cx="387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México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8" name="Rectangle 91"/>
          <p:cNvSpPr>
            <a:spLocks noChangeArrowheads="1"/>
          </p:cNvSpPr>
          <p:nvPr/>
        </p:nvSpPr>
        <p:spPr bwMode="auto">
          <a:xfrm>
            <a:off x="6292850" y="3951288"/>
            <a:ext cx="317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Reino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9" name="Rectangle 92"/>
          <p:cNvSpPr>
            <a:spLocks noChangeArrowheads="1"/>
          </p:cNvSpPr>
          <p:nvPr/>
        </p:nvSpPr>
        <p:spPr bwMode="auto">
          <a:xfrm>
            <a:off x="6292850" y="4090988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Unido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0" name="Rectangle 93"/>
          <p:cNvSpPr>
            <a:spLocks noChangeArrowheads="1"/>
          </p:cNvSpPr>
          <p:nvPr/>
        </p:nvSpPr>
        <p:spPr bwMode="auto">
          <a:xfrm>
            <a:off x="5407025" y="4257675"/>
            <a:ext cx="260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Itália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1" name="Rectangle 94"/>
          <p:cNvSpPr>
            <a:spLocks noChangeArrowheads="1"/>
          </p:cNvSpPr>
          <p:nvPr/>
        </p:nvSpPr>
        <p:spPr bwMode="auto">
          <a:xfrm>
            <a:off x="5599113" y="3873500"/>
            <a:ext cx="4762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Espanha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2" name="Rectangle 95"/>
          <p:cNvSpPr>
            <a:spLocks noChangeArrowheads="1"/>
          </p:cNvSpPr>
          <p:nvPr/>
        </p:nvSpPr>
        <p:spPr bwMode="auto">
          <a:xfrm>
            <a:off x="7856538" y="2695575"/>
            <a:ext cx="241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EUA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3" name="Rectangle 96"/>
          <p:cNvSpPr>
            <a:spLocks noChangeArrowheads="1"/>
          </p:cNvSpPr>
          <p:nvPr/>
        </p:nvSpPr>
        <p:spPr bwMode="auto">
          <a:xfrm>
            <a:off x="6650038" y="3471863"/>
            <a:ext cx="412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Canada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" name="Rectangle 97"/>
          <p:cNvSpPr>
            <a:spLocks noChangeArrowheads="1"/>
          </p:cNvSpPr>
          <p:nvPr/>
        </p:nvSpPr>
        <p:spPr bwMode="auto">
          <a:xfrm>
            <a:off x="4903788" y="3341688"/>
            <a:ext cx="838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União Européia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" name="Rectangle 98"/>
          <p:cNvSpPr>
            <a:spLocks noChangeArrowheads="1"/>
          </p:cNvSpPr>
          <p:nvPr/>
        </p:nvSpPr>
        <p:spPr bwMode="auto">
          <a:xfrm>
            <a:off x="5772150" y="3070225"/>
            <a:ext cx="374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França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6" name="Rectangle 99"/>
          <p:cNvSpPr>
            <a:spLocks noChangeArrowheads="1"/>
          </p:cNvSpPr>
          <p:nvPr/>
        </p:nvSpPr>
        <p:spPr bwMode="auto">
          <a:xfrm>
            <a:off x="5937250" y="2511425"/>
            <a:ext cx="546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Alemanha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7" name="Rectangle 100"/>
          <p:cNvSpPr>
            <a:spLocks noChangeArrowheads="1"/>
          </p:cNvSpPr>
          <p:nvPr/>
        </p:nvSpPr>
        <p:spPr bwMode="auto">
          <a:xfrm>
            <a:off x="5908675" y="1839913"/>
            <a:ext cx="330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Japão</a:t>
            </a:r>
            <a:endParaRPr lang="pt-BR" sz="9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8" name="Text Box 101"/>
          <p:cNvSpPr txBox="1">
            <a:spLocks noChangeArrowheads="1"/>
          </p:cNvSpPr>
          <p:nvPr/>
        </p:nvSpPr>
        <p:spPr bwMode="auto">
          <a:xfrm>
            <a:off x="6583363" y="1254125"/>
            <a:ext cx="1862137" cy="558800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tIns="82800" bIns="82800">
            <a:spAutoFit/>
          </a:bodyPr>
          <a:lstStyle/>
          <a:p>
            <a:pPr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kern="0">
                <a:solidFill>
                  <a:srgbClr val="0033CC"/>
                </a:solidFill>
                <a:latin typeface="Arial" pitchFamily="34" charset="0"/>
                <a:cs typeface="+mn-cs"/>
              </a:rPr>
              <a:t>Ano base: 2007</a:t>
            </a:r>
          </a:p>
          <a:p>
            <a:pPr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kern="0">
                <a:solidFill>
                  <a:srgbClr val="0033CC"/>
                </a:solidFill>
                <a:latin typeface="Arial" pitchFamily="34" charset="0"/>
                <a:cs typeface="+mn-cs"/>
              </a:rPr>
              <a:t>Países com &gt; 30 M/hab</a:t>
            </a:r>
          </a:p>
        </p:txBody>
      </p:sp>
      <p:sp>
        <p:nvSpPr>
          <p:cNvPr id="209" name="Text Box 102"/>
          <p:cNvSpPr txBox="1">
            <a:spLocks noChangeArrowheads="1"/>
          </p:cNvSpPr>
          <p:nvPr/>
        </p:nvSpPr>
        <p:spPr bwMode="auto">
          <a:xfrm>
            <a:off x="7153275" y="5168900"/>
            <a:ext cx="12874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pt-BR" sz="900" b="1">
                <a:solidFill>
                  <a:srgbClr val="333399"/>
                </a:solidFill>
                <a:latin typeface="Arial" pitchFamily="34" charset="0"/>
                <a:cs typeface="+mn-cs"/>
              </a:rPr>
              <a:t>Fonte: OCDE e MCT</a:t>
            </a:r>
          </a:p>
        </p:txBody>
      </p:sp>
      <p:sp>
        <p:nvSpPr>
          <p:cNvPr id="210" name="Text Box 103"/>
          <p:cNvSpPr txBox="1">
            <a:spLocks noChangeArrowheads="1"/>
          </p:cNvSpPr>
          <p:nvPr/>
        </p:nvSpPr>
        <p:spPr bwMode="auto">
          <a:xfrm>
            <a:off x="1003300" y="6165850"/>
            <a:ext cx="7816850" cy="512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665163" indent="-382588" eaLnBrk="0" hangingPunct="0">
              <a:lnSpc>
                <a:spcPct val="115000"/>
              </a:lnSpc>
              <a:buFont typeface="Wingdings" pitchFamily="2" charset="2"/>
              <a:buNone/>
              <a:tabLst>
                <a:tab pos="665163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648825" algn="l"/>
              </a:tabLst>
              <a:defRPr/>
            </a:pPr>
            <a:r>
              <a:rPr lang="en-GB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Política industrial articulada com C,T&amp;I</a:t>
            </a:r>
            <a:endParaRPr lang="en-US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11" name="Rectangle 109"/>
          <p:cNvSpPr>
            <a:spLocks noChangeArrowheads="1"/>
          </p:cNvSpPr>
          <p:nvPr/>
        </p:nvSpPr>
        <p:spPr bwMode="auto">
          <a:xfrm>
            <a:off x="2268538" y="255588"/>
            <a:ext cx="5111750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 dirty="0">
                <a:solidFill>
                  <a:srgbClr val="996600"/>
                </a:solidFill>
                <a:latin typeface="Verdana" pitchFamily="34" charset="0"/>
                <a:cs typeface="+mn-cs"/>
              </a:rPr>
              <a:t>Exemplo da Coréia do Sul</a:t>
            </a:r>
            <a:endParaRPr lang="en-US" sz="2800" dirty="0">
              <a:solidFill>
                <a:srgbClr val="9966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12" name="Text Box 110"/>
          <p:cNvSpPr txBox="1">
            <a:spLocks noChangeArrowheads="1"/>
          </p:cNvSpPr>
          <p:nvPr/>
        </p:nvSpPr>
        <p:spPr bwMode="auto">
          <a:xfrm>
            <a:off x="1475656" y="1198389"/>
            <a:ext cx="3854450" cy="1006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kern="0" dirty="0">
                <a:solidFill>
                  <a:srgbClr val="A50021"/>
                </a:solidFill>
                <a:latin typeface="Verdana" pitchFamily="34" charset="0"/>
                <a:cs typeface="+mn-cs"/>
              </a:rPr>
              <a:t>É possível um país sem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kern="0" dirty="0">
                <a:solidFill>
                  <a:srgbClr val="A50021"/>
                </a:solidFill>
                <a:latin typeface="Verdana" pitchFamily="34" charset="0"/>
                <a:cs typeface="+mn-cs"/>
              </a:rPr>
              <a:t>tradição em </a:t>
            </a:r>
            <a:r>
              <a:rPr lang="pt-BR" sz="2000" kern="0" dirty="0" err="1">
                <a:solidFill>
                  <a:srgbClr val="A50021"/>
                </a:solidFill>
                <a:latin typeface="Verdana" pitchFamily="34" charset="0"/>
                <a:cs typeface="+mn-cs"/>
              </a:rPr>
              <a:t>C&amp;T</a:t>
            </a:r>
            <a:r>
              <a:rPr lang="pt-BR" sz="2000" kern="0" dirty="0">
                <a:solidFill>
                  <a:srgbClr val="A50021"/>
                </a:solidFill>
                <a:latin typeface="Verdana" pitchFamily="34" charset="0"/>
                <a:cs typeface="+mn-cs"/>
              </a:rPr>
              <a:t> mudar seu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kern="0" dirty="0">
                <a:solidFill>
                  <a:srgbClr val="A50021"/>
                </a:solidFill>
                <a:latin typeface="Verdana" pitchFamily="34" charset="0"/>
                <a:cs typeface="+mn-cs"/>
              </a:rPr>
              <a:t>padrão de desenvolvimento?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ítulo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719137"/>
          </a:xfrm>
        </p:spPr>
        <p:txBody>
          <a:bodyPr/>
          <a:lstStyle/>
          <a:p>
            <a:pPr eaLnBrk="1" hangingPunct="1"/>
            <a:r>
              <a:rPr lang="pt-BR" sz="2000" b="1" smtClean="0">
                <a:latin typeface="Arial" pitchFamily="34" charset="0"/>
                <a:cs typeface="Arial" pitchFamily="34" charset="0"/>
              </a:rPr>
              <a:t>Investimento em Pesquisa e Desenvolvimento (P&amp;D</a:t>
            </a:r>
            <a:r>
              <a:rPr lang="pt-BR" sz="2000" b="1" smtClean="0"/>
              <a:t>)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500063" y="1341438"/>
          <a:ext cx="8176394" cy="4889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560"/>
                <a:gridCol w="3474638"/>
                <a:gridCol w="1927955"/>
                <a:gridCol w="2160241"/>
              </a:tblGrid>
              <a:tr h="621872">
                <a:tc>
                  <a:txBody>
                    <a:bodyPr/>
                    <a:lstStyle/>
                    <a:p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pt-BR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P&amp;D</a:t>
                      </a:r>
                      <a:r>
                        <a:rPr lang="pt-BR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 PIB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Em US$</a:t>
                      </a:r>
                      <a:r>
                        <a:rPr lang="pt-BR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Bilhões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</a:tr>
              <a:tr h="755158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Estados Unidos (2008)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2,79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1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398,2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40803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Japão (2008)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3,44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148,7</a:t>
                      </a:r>
                    </a:p>
                    <a:p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98564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  <a:r>
                        <a:rPr lang="pt-BR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(2008)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1,54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120,6</a:t>
                      </a:r>
                    </a:p>
                  </a:txBody>
                  <a:tcPr/>
                </a:tc>
              </a:tr>
              <a:tr h="898564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Alemanha (2009)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2,82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84,0</a:t>
                      </a:r>
                    </a:p>
                  </a:txBody>
                  <a:tcPr/>
                </a:tc>
              </a:tr>
              <a:tr h="709575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BRASIL (2009)</a:t>
                      </a:r>
                    </a:p>
                    <a:p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1,19</a:t>
                      </a:r>
                    </a:p>
                    <a:p>
                      <a:pPr algn="ctr"/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24,2</a:t>
                      </a:r>
                    </a:p>
                    <a:p>
                      <a:pPr algn="ctr"/>
                      <a:endParaRPr lang="pt-BR" sz="11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0152" name="CaixaDeTexto 5"/>
          <p:cNvSpPr txBox="1">
            <a:spLocks noChangeArrowheads="1"/>
          </p:cNvSpPr>
          <p:nvPr/>
        </p:nvSpPr>
        <p:spPr bwMode="auto">
          <a:xfrm>
            <a:off x="395288" y="6237288"/>
            <a:ext cx="8353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Fontes: Main Science and Technology Indicators (MSTI), 2010-2, da Organisation for Economic Co-operation and Development (OECD); </a:t>
            </a:r>
            <a:r>
              <a:rPr lang="pt-BR" sz="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 o Brasil: www.mct.gov.br/indicadores. </a:t>
            </a:r>
          </a:p>
        </p:txBody>
      </p:sp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678FA9-D80D-4880-9C46-D16538A33605}" type="slidenum">
              <a:rPr lang="pt-BR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pPr>
                <a:defRPr/>
              </a:pPr>
              <a:t>38</a:t>
            </a:fld>
            <a:endParaRPr lang="pt-B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56362" name="Rectangle 5"/>
          <p:cNvSpPr>
            <a:spLocks noChangeArrowheads="1"/>
          </p:cNvSpPr>
          <p:nvPr/>
        </p:nvSpPr>
        <p:spPr bwMode="auto">
          <a:xfrm>
            <a:off x="152400" y="825500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323528" y="1323974"/>
          <a:ext cx="8352927" cy="455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139" name="Título 1"/>
          <p:cNvSpPr>
            <a:spLocks noGrp="1"/>
          </p:cNvSpPr>
          <p:nvPr>
            <p:ph type="title" idx="4294967295"/>
          </p:nvPr>
        </p:nvSpPr>
        <p:spPr>
          <a:xfrm>
            <a:off x="0" y="163513"/>
            <a:ext cx="9144000" cy="601662"/>
          </a:xfrm>
        </p:spPr>
        <p:txBody>
          <a:bodyPr/>
          <a:lstStyle/>
          <a:p>
            <a:pPr eaLnBrk="1" hangingPunct="1"/>
            <a:r>
              <a:rPr lang="pt-BR" sz="2400" b="1" dirty="0" smtClean="0">
                <a:cs typeface="Arial" pitchFamily="34" charset="0"/>
              </a:rPr>
              <a:t>Inovação: Falta de </a:t>
            </a:r>
            <a:r>
              <a:rPr lang="pt-BR" sz="2400" b="1" dirty="0" err="1" smtClean="0">
                <a:cs typeface="Arial" pitchFamily="34" charset="0"/>
              </a:rPr>
              <a:t>Protagonismo</a:t>
            </a:r>
            <a:r>
              <a:rPr lang="pt-BR" sz="2400" b="1" dirty="0" smtClean="0">
                <a:cs typeface="Arial" pitchFamily="34" charset="0"/>
              </a:rPr>
              <a:t> das Empresas</a:t>
            </a:r>
          </a:p>
        </p:txBody>
      </p:sp>
      <p:sp>
        <p:nvSpPr>
          <p:cNvPr id="57348" name="Oval 11"/>
          <p:cNvSpPr>
            <a:spLocks noChangeArrowheads="1"/>
          </p:cNvSpPr>
          <p:nvPr/>
        </p:nvSpPr>
        <p:spPr bwMode="auto">
          <a:xfrm>
            <a:off x="595313" y="4265613"/>
            <a:ext cx="3024187" cy="2921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t-BR" sz="18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57349" name="CaixaDeTexto 5"/>
          <p:cNvSpPr txBox="1">
            <a:spLocks noChangeArrowheads="1"/>
          </p:cNvSpPr>
          <p:nvPr/>
        </p:nvSpPr>
        <p:spPr bwMode="auto">
          <a:xfrm>
            <a:off x="857250" y="5778500"/>
            <a:ext cx="73675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sz="1000">
                <a:solidFill>
                  <a:srgbClr val="000000"/>
                </a:solidFill>
                <a:latin typeface="Calibri" pitchFamily="34" charset="0"/>
                <a:cs typeface="+mn-cs"/>
              </a:rPr>
              <a:t>Fonte: www.mct.gov.br/indicadores.</a:t>
            </a:r>
          </a:p>
        </p:txBody>
      </p:sp>
      <p:sp>
        <p:nvSpPr>
          <p:cNvPr id="91142" name="Rectangle 10"/>
          <p:cNvSpPr>
            <a:spLocks noChangeArrowheads="1"/>
          </p:cNvSpPr>
          <p:nvPr/>
        </p:nvSpPr>
        <p:spPr bwMode="auto">
          <a:xfrm>
            <a:off x="395288" y="6165850"/>
            <a:ext cx="8569325" cy="5032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5000"/>
              </a:lnSpc>
              <a:spcBef>
                <a:spcPct val="70000"/>
              </a:spcBef>
            </a:pPr>
            <a:r>
              <a:rPr lang="pt-BR" sz="1600">
                <a:solidFill>
                  <a:srgbClr val="003366"/>
                </a:solidFill>
                <a:latin typeface="Calibri" pitchFamily="34" charset="0"/>
                <a:cs typeface="Arial" pitchFamily="34" charset="0"/>
              </a:rPr>
              <a:t>Inovação: demanda comprometimento de longo prazo, recursos e disposição ao risco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152400" y="838200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91144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18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Dispêndio Público e Privado em P&amp;D (% PIB) </a:t>
            </a:r>
          </a:p>
        </p:txBody>
      </p:sp>
      <p:grpSp>
        <p:nvGrpSpPr>
          <p:cNvPr id="91146" name="Grupo 20"/>
          <p:cNvGrpSpPr>
            <a:grpSpLocks/>
          </p:cNvGrpSpPr>
          <p:nvPr/>
        </p:nvGrpSpPr>
        <p:grpSpPr bwMode="auto">
          <a:xfrm>
            <a:off x="6111875" y="4392613"/>
            <a:ext cx="2060575" cy="765175"/>
            <a:chOff x="5508104" y="3789040"/>
            <a:chExt cx="2060522" cy="764378"/>
          </a:xfrm>
        </p:grpSpPr>
        <p:sp>
          <p:nvSpPr>
            <p:cNvPr id="15" name="Retângulo 14"/>
            <p:cNvSpPr/>
            <p:nvPr/>
          </p:nvSpPr>
          <p:spPr>
            <a:xfrm>
              <a:off x="5508104" y="3860403"/>
              <a:ext cx="215894" cy="217261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>
                <a:solidFill>
                  <a:prstClr val="white"/>
                </a:solidFill>
              </a:endParaRPr>
            </a:p>
          </p:txBody>
        </p:sp>
        <p:grpSp>
          <p:nvGrpSpPr>
            <p:cNvPr id="91149" name="Grupo 19"/>
            <p:cNvGrpSpPr>
              <a:grpSpLocks/>
            </p:cNvGrpSpPr>
            <p:nvPr/>
          </p:nvGrpSpPr>
          <p:grpSpPr bwMode="auto">
            <a:xfrm>
              <a:off x="5508104" y="3789040"/>
              <a:ext cx="2060522" cy="764378"/>
              <a:chOff x="5508104" y="3802895"/>
              <a:chExt cx="2060522" cy="764378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5508104" y="4292921"/>
                <a:ext cx="215894" cy="2156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359" name="CaixaDeTexto 17"/>
              <p:cNvSpPr txBox="1">
                <a:spLocks noChangeArrowheads="1"/>
              </p:cNvSpPr>
              <p:nvPr/>
            </p:nvSpPr>
            <p:spPr bwMode="auto">
              <a:xfrm>
                <a:off x="5768447" y="3802895"/>
                <a:ext cx="1800179" cy="337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600" b="1">
                    <a:solidFill>
                      <a:srgbClr val="002060"/>
                    </a:solidFill>
                    <a:latin typeface="Arial" charset="0"/>
                    <a:cs typeface="+mn-cs"/>
                  </a:rPr>
                  <a:t>Empresas</a:t>
                </a:r>
              </a:p>
            </p:txBody>
          </p:sp>
          <p:sp>
            <p:nvSpPr>
              <p:cNvPr id="57360" name="CaixaDeTexto 18"/>
              <p:cNvSpPr txBox="1">
                <a:spLocks noChangeArrowheads="1"/>
              </p:cNvSpPr>
              <p:nvPr/>
            </p:nvSpPr>
            <p:spPr bwMode="auto">
              <a:xfrm>
                <a:off x="5765272" y="4229487"/>
                <a:ext cx="1800179" cy="337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600" b="1">
                    <a:solidFill>
                      <a:srgbClr val="002060"/>
                    </a:solidFill>
                    <a:latin typeface="Arial" charset="0"/>
                    <a:cs typeface="+mn-cs"/>
                  </a:rPr>
                  <a:t>Governo</a:t>
                </a:r>
              </a:p>
            </p:txBody>
          </p:sp>
        </p:grpSp>
      </p:grpSp>
      <p:sp>
        <p:nvSpPr>
          <p:cNvPr id="57355" name="CaixaDeTexto 5"/>
          <p:cNvSpPr txBox="1">
            <a:spLocks noChangeArrowheads="1"/>
          </p:cNvSpPr>
          <p:nvPr/>
        </p:nvSpPr>
        <p:spPr bwMode="auto">
          <a:xfrm>
            <a:off x="7562850" y="5754688"/>
            <a:ext cx="1581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sz="1200">
                <a:solidFill>
                  <a:srgbClr val="002060"/>
                </a:solidFill>
                <a:latin typeface="Calibri" pitchFamily="34" charset="0"/>
                <a:cs typeface="+mn-cs"/>
              </a:rPr>
              <a:t>2010* estimativa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spect="1" noChangeArrowheads="1" noTextEdit="1"/>
          </p:cNvSpPr>
          <p:nvPr/>
        </p:nvSpPr>
        <p:spPr bwMode="auto">
          <a:xfrm>
            <a:off x="833438" y="1223963"/>
            <a:ext cx="7381875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655763" y="1525588"/>
            <a:ext cx="6292850" cy="266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655763" y="1792288"/>
            <a:ext cx="6292850" cy="17303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655763" y="1965325"/>
            <a:ext cx="6292850" cy="139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1655763" y="2105025"/>
            <a:ext cx="6292850" cy="1031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1655763" y="2208213"/>
            <a:ext cx="6292850" cy="825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1655763" y="2290763"/>
            <a:ext cx="6292850" cy="1031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1655763" y="2393950"/>
            <a:ext cx="6292850" cy="809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655763" y="2474913"/>
            <a:ext cx="6292850" cy="809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1655763" y="2555875"/>
            <a:ext cx="6292850" cy="8096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1655763" y="2636838"/>
            <a:ext cx="6292850" cy="69850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655763" y="2706688"/>
            <a:ext cx="6292850" cy="1158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1655763" y="2822575"/>
            <a:ext cx="6292850" cy="10477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1655763" y="2927350"/>
            <a:ext cx="6292850" cy="10477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1655763" y="3032125"/>
            <a:ext cx="6292850" cy="161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1655763" y="3194050"/>
            <a:ext cx="6292850" cy="2778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1655763" y="3471863"/>
            <a:ext cx="6292850" cy="4175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1655763" y="3889375"/>
            <a:ext cx="6292850" cy="18573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1655763" y="4075113"/>
            <a:ext cx="6292850" cy="1381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1655763" y="4213225"/>
            <a:ext cx="6292850" cy="10477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1655763" y="4318000"/>
            <a:ext cx="6292850" cy="10477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1655763" y="4422775"/>
            <a:ext cx="6292850" cy="8096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1655763" y="4503738"/>
            <a:ext cx="6292850" cy="809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1655763" y="4584700"/>
            <a:ext cx="6292850" cy="8096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1655763" y="4665663"/>
            <a:ext cx="6292850" cy="10477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1655763" y="4770438"/>
            <a:ext cx="6292850" cy="809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1655763" y="4851400"/>
            <a:ext cx="6292850" cy="9207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1655763" y="4943475"/>
            <a:ext cx="6292850" cy="9207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1655763" y="5035550"/>
            <a:ext cx="6292850" cy="1158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1655763" y="5151438"/>
            <a:ext cx="6292850" cy="1508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1655763" y="5302250"/>
            <a:ext cx="6292850" cy="24447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1655763" y="1525588"/>
            <a:ext cx="629285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8" name="Line 34"/>
          <p:cNvSpPr>
            <a:spLocks noChangeShapeType="1"/>
          </p:cNvSpPr>
          <p:nvPr/>
        </p:nvSpPr>
        <p:spPr bwMode="auto">
          <a:xfrm>
            <a:off x="1655763" y="5199063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19" name="Line 35"/>
          <p:cNvSpPr>
            <a:spLocks noChangeShapeType="1"/>
          </p:cNvSpPr>
          <p:nvPr/>
        </p:nvSpPr>
        <p:spPr bwMode="auto">
          <a:xfrm>
            <a:off x="1655763" y="4746625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0" name="Line 36"/>
          <p:cNvSpPr>
            <a:spLocks noChangeShapeType="1"/>
          </p:cNvSpPr>
          <p:nvPr/>
        </p:nvSpPr>
        <p:spPr bwMode="auto">
          <a:xfrm>
            <a:off x="1655763" y="4283075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1" name="Line 37"/>
          <p:cNvSpPr>
            <a:spLocks noChangeShapeType="1"/>
          </p:cNvSpPr>
          <p:nvPr/>
        </p:nvSpPr>
        <p:spPr bwMode="auto">
          <a:xfrm>
            <a:off x="1655763" y="3819525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2" name="Line 38"/>
          <p:cNvSpPr>
            <a:spLocks noChangeShapeType="1"/>
          </p:cNvSpPr>
          <p:nvPr/>
        </p:nvSpPr>
        <p:spPr bwMode="auto">
          <a:xfrm>
            <a:off x="1655763" y="3367088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3" name="Line 39"/>
          <p:cNvSpPr>
            <a:spLocks noChangeShapeType="1"/>
          </p:cNvSpPr>
          <p:nvPr/>
        </p:nvSpPr>
        <p:spPr bwMode="auto">
          <a:xfrm>
            <a:off x="1655763" y="2903538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4" name="Line 40"/>
          <p:cNvSpPr>
            <a:spLocks noChangeShapeType="1"/>
          </p:cNvSpPr>
          <p:nvPr/>
        </p:nvSpPr>
        <p:spPr bwMode="auto">
          <a:xfrm>
            <a:off x="1655763" y="2439988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5" name="Line 41"/>
          <p:cNvSpPr>
            <a:spLocks noChangeShapeType="1"/>
          </p:cNvSpPr>
          <p:nvPr/>
        </p:nvSpPr>
        <p:spPr bwMode="auto">
          <a:xfrm>
            <a:off x="1655763" y="1989138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6" name="Line 42"/>
          <p:cNvSpPr>
            <a:spLocks noChangeShapeType="1"/>
          </p:cNvSpPr>
          <p:nvPr/>
        </p:nvSpPr>
        <p:spPr bwMode="auto">
          <a:xfrm>
            <a:off x="1655763" y="1525588"/>
            <a:ext cx="6292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7" name="Rectangle 43"/>
          <p:cNvSpPr>
            <a:spLocks noChangeArrowheads="1"/>
          </p:cNvSpPr>
          <p:nvPr/>
        </p:nvSpPr>
        <p:spPr bwMode="auto">
          <a:xfrm>
            <a:off x="1655763" y="1525588"/>
            <a:ext cx="6292850" cy="413702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8" name="Line 44"/>
          <p:cNvSpPr>
            <a:spLocks noChangeShapeType="1"/>
          </p:cNvSpPr>
          <p:nvPr/>
        </p:nvSpPr>
        <p:spPr bwMode="auto">
          <a:xfrm>
            <a:off x="1655763" y="1525588"/>
            <a:ext cx="0" cy="4137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29" name="Line 45"/>
          <p:cNvSpPr>
            <a:spLocks noChangeShapeType="1"/>
          </p:cNvSpPr>
          <p:nvPr/>
        </p:nvSpPr>
        <p:spPr bwMode="auto">
          <a:xfrm>
            <a:off x="1609725" y="5199063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0" name="Line 46"/>
          <p:cNvSpPr>
            <a:spLocks noChangeShapeType="1"/>
          </p:cNvSpPr>
          <p:nvPr/>
        </p:nvSpPr>
        <p:spPr bwMode="auto">
          <a:xfrm>
            <a:off x="1609725" y="4746625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1" name="Line 47"/>
          <p:cNvSpPr>
            <a:spLocks noChangeShapeType="1"/>
          </p:cNvSpPr>
          <p:nvPr/>
        </p:nvSpPr>
        <p:spPr bwMode="auto">
          <a:xfrm>
            <a:off x="1609725" y="4283075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2" name="Line 48"/>
          <p:cNvSpPr>
            <a:spLocks noChangeShapeType="1"/>
          </p:cNvSpPr>
          <p:nvPr/>
        </p:nvSpPr>
        <p:spPr bwMode="auto">
          <a:xfrm>
            <a:off x="1609725" y="3819525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3" name="Line 49"/>
          <p:cNvSpPr>
            <a:spLocks noChangeShapeType="1"/>
          </p:cNvSpPr>
          <p:nvPr/>
        </p:nvSpPr>
        <p:spPr bwMode="auto">
          <a:xfrm>
            <a:off x="1609725" y="3367088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4" name="Line 50"/>
          <p:cNvSpPr>
            <a:spLocks noChangeShapeType="1"/>
          </p:cNvSpPr>
          <p:nvPr/>
        </p:nvSpPr>
        <p:spPr bwMode="auto">
          <a:xfrm>
            <a:off x="1609725" y="2903538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5" name="Line 51"/>
          <p:cNvSpPr>
            <a:spLocks noChangeShapeType="1"/>
          </p:cNvSpPr>
          <p:nvPr/>
        </p:nvSpPr>
        <p:spPr bwMode="auto">
          <a:xfrm>
            <a:off x="1609725" y="2439988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6" name="Line 52"/>
          <p:cNvSpPr>
            <a:spLocks noChangeShapeType="1"/>
          </p:cNvSpPr>
          <p:nvPr/>
        </p:nvSpPr>
        <p:spPr bwMode="auto">
          <a:xfrm>
            <a:off x="1609725" y="1989138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37" name="Line 53"/>
          <p:cNvSpPr>
            <a:spLocks noChangeShapeType="1"/>
          </p:cNvSpPr>
          <p:nvPr/>
        </p:nvSpPr>
        <p:spPr bwMode="auto">
          <a:xfrm>
            <a:off x="1609725" y="1525588"/>
            <a:ext cx="460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609725" y="5546725"/>
            <a:ext cx="6338888" cy="425450"/>
            <a:chOff x="1014" y="3395"/>
            <a:chExt cx="3993" cy="268"/>
          </a:xfrm>
        </p:grpSpPr>
        <p:sp>
          <p:nvSpPr>
            <p:cNvPr id="67727" name="Rectangle 55"/>
            <p:cNvSpPr>
              <a:spLocks noChangeArrowheads="1"/>
            </p:cNvSpPr>
            <p:nvPr/>
          </p:nvSpPr>
          <p:spPr bwMode="auto">
            <a:xfrm>
              <a:off x="1043" y="3395"/>
              <a:ext cx="3964" cy="7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8" name="Line 56"/>
            <p:cNvSpPr>
              <a:spLocks noChangeShapeType="1"/>
            </p:cNvSpPr>
            <p:nvPr/>
          </p:nvSpPr>
          <p:spPr bwMode="auto">
            <a:xfrm>
              <a:off x="1014" y="3468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9" name="Line 57"/>
            <p:cNvSpPr>
              <a:spLocks noChangeShapeType="1"/>
            </p:cNvSpPr>
            <p:nvPr/>
          </p:nvSpPr>
          <p:spPr bwMode="auto">
            <a:xfrm>
              <a:off x="1043" y="3468"/>
              <a:ext cx="39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0" name="Line 58"/>
            <p:cNvSpPr>
              <a:spLocks noChangeShapeType="1"/>
            </p:cNvSpPr>
            <p:nvPr/>
          </p:nvSpPr>
          <p:spPr bwMode="auto">
            <a:xfrm flipV="1">
              <a:off x="1043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1" name="Line 59"/>
            <p:cNvSpPr>
              <a:spLocks noChangeShapeType="1"/>
            </p:cNvSpPr>
            <p:nvPr/>
          </p:nvSpPr>
          <p:spPr bwMode="auto">
            <a:xfrm flipV="1">
              <a:off x="1437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2" name="Line 60"/>
            <p:cNvSpPr>
              <a:spLocks noChangeShapeType="1"/>
            </p:cNvSpPr>
            <p:nvPr/>
          </p:nvSpPr>
          <p:spPr bwMode="auto">
            <a:xfrm flipV="1">
              <a:off x="1839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3" name="Line 61"/>
            <p:cNvSpPr>
              <a:spLocks noChangeShapeType="1"/>
            </p:cNvSpPr>
            <p:nvPr/>
          </p:nvSpPr>
          <p:spPr bwMode="auto">
            <a:xfrm flipV="1">
              <a:off x="2233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4" name="Line 62"/>
            <p:cNvSpPr>
              <a:spLocks noChangeShapeType="1"/>
            </p:cNvSpPr>
            <p:nvPr/>
          </p:nvSpPr>
          <p:spPr bwMode="auto">
            <a:xfrm flipV="1">
              <a:off x="2627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5" name="Line 63"/>
            <p:cNvSpPr>
              <a:spLocks noChangeShapeType="1"/>
            </p:cNvSpPr>
            <p:nvPr/>
          </p:nvSpPr>
          <p:spPr bwMode="auto">
            <a:xfrm flipV="1">
              <a:off x="3029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6" name="Line 64"/>
            <p:cNvSpPr>
              <a:spLocks noChangeShapeType="1"/>
            </p:cNvSpPr>
            <p:nvPr/>
          </p:nvSpPr>
          <p:spPr bwMode="auto">
            <a:xfrm flipV="1">
              <a:off x="3423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7" name="Line 65"/>
            <p:cNvSpPr>
              <a:spLocks noChangeShapeType="1"/>
            </p:cNvSpPr>
            <p:nvPr/>
          </p:nvSpPr>
          <p:spPr bwMode="auto">
            <a:xfrm flipV="1">
              <a:off x="3817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8" name="Line 66"/>
            <p:cNvSpPr>
              <a:spLocks noChangeShapeType="1"/>
            </p:cNvSpPr>
            <p:nvPr/>
          </p:nvSpPr>
          <p:spPr bwMode="auto">
            <a:xfrm flipV="1">
              <a:off x="4211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39" name="Line 67"/>
            <p:cNvSpPr>
              <a:spLocks noChangeShapeType="1"/>
            </p:cNvSpPr>
            <p:nvPr/>
          </p:nvSpPr>
          <p:spPr bwMode="auto">
            <a:xfrm flipV="1">
              <a:off x="4613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0" name="Line 68"/>
            <p:cNvSpPr>
              <a:spLocks noChangeShapeType="1"/>
            </p:cNvSpPr>
            <p:nvPr/>
          </p:nvSpPr>
          <p:spPr bwMode="auto">
            <a:xfrm flipV="1">
              <a:off x="5007" y="3468"/>
              <a:ext cx="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1" name="Rectangle 69"/>
            <p:cNvSpPr>
              <a:spLocks noChangeArrowheads="1"/>
            </p:cNvSpPr>
            <p:nvPr/>
          </p:nvSpPr>
          <p:spPr bwMode="auto">
            <a:xfrm>
              <a:off x="1160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1981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2" name="Rectangle 70"/>
            <p:cNvSpPr>
              <a:spLocks noChangeArrowheads="1"/>
            </p:cNvSpPr>
            <p:nvPr/>
          </p:nvSpPr>
          <p:spPr bwMode="auto">
            <a:xfrm>
              <a:off x="1555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1984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3" name="Rectangle 71"/>
            <p:cNvSpPr>
              <a:spLocks noChangeArrowheads="1"/>
            </p:cNvSpPr>
            <p:nvPr/>
          </p:nvSpPr>
          <p:spPr bwMode="auto">
            <a:xfrm>
              <a:off x="1955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1987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4" name="Rectangle 72"/>
            <p:cNvSpPr>
              <a:spLocks noChangeArrowheads="1"/>
            </p:cNvSpPr>
            <p:nvPr/>
          </p:nvSpPr>
          <p:spPr bwMode="auto">
            <a:xfrm>
              <a:off x="2350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1990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5" name="Rectangle 73"/>
            <p:cNvSpPr>
              <a:spLocks noChangeArrowheads="1"/>
            </p:cNvSpPr>
            <p:nvPr/>
          </p:nvSpPr>
          <p:spPr bwMode="auto">
            <a:xfrm>
              <a:off x="2744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1993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6" name="Rectangle 74"/>
            <p:cNvSpPr>
              <a:spLocks noChangeArrowheads="1"/>
            </p:cNvSpPr>
            <p:nvPr/>
          </p:nvSpPr>
          <p:spPr bwMode="auto">
            <a:xfrm>
              <a:off x="3145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1996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7" name="Rectangle 75"/>
            <p:cNvSpPr>
              <a:spLocks noChangeArrowheads="1"/>
            </p:cNvSpPr>
            <p:nvPr/>
          </p:nvSpPr>
          <p:spPr bwMode="auto">
            <a:xfrm>
              <a:off x="3539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1999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8" name="Rectangle 76"/>
            <p:cNvSpPr>
              <a:spLocks noChangeArrowheads="1"/>
            </p:cNvSpPr>
            <p:nvPr/>
          </p:nvSpPr>
          <p:spPr bwMode="auto">
            <a:xfrm>
              <a:off x="3934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2002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49" name="Rectangle 77"/>
            <p:cNvSpPr>
              <a:spLocks noChangeArrowheads="1"/>
            </p:cNvSpPr>
            <p:nvPr/>
          </p:nvSpPr>
          <p:spPr bwMode="auto">
            <a:xfrm>
              <a:off x="4335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2005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50" name="Rectangle 78"/>
            <p:cNvSpPr>
              <a:spLocks noChangeArrowheads="1"/>
            </p:cNvSpPr>
            <p:nvPr/>
          </p:nvSpPr>
          <p:spPr bwMode="auto">
            <a:xfrm>
              <a:off x="4729" y="3548"/>
              <a:ext cx="2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2008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67639" name="Rectangle 79"/>
          <p:cNvSpPr>
            <a:spLocks noChangeArrowheads="1"/>
          </p:cNvSpPr>
          <p:nvPr/>
        </p:nvSpPr>
        <p:spPr bwMode="auto">
          <a:xfrm>
            <a:off x="4506913" y="6272213"/>
            <a:ext cx="3444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1400" b="1">
                <a:solidFill>
                  <a:srgbClr val="000000"/>
                </a:solidFill>
                <a:latin typeface="Arial" pitchFamily="34" charset="0"/>
                <a:cs typeface="+mn-cs"/>
              </a:rPr>
              <a:t>Ano</a:t>
            </a:r>
            <a:endParaRPr lang="pt-BR" sz="14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0" name="Rectangle 80"/>
          <p:cNvSpPr>
            <a:spLocks noChangeArrowheads="1"/>
          </p:cNvSpPr>
          <p:nvPr/>
        </p:nvSpPr>
        <p:spPr bwMode="auto">
          <a:xfrm rot="-5400000">
            <a:off x="504826" y="3394075"/>
            <a:ext cx="1123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1400" b="1">
                <a:solidFill>
                  <a:srgbClr val="000000"/>
                </a:solidFill>
                <a:latin typeface="Arial" pitchFamily="34" charset="0"/>
                <a:cs typeface="+mn-cs"/>
              </a:rPr>
              <a:t>Valor relativo</a:t>
            </a:r>
            <a:endParaRPr lang="pt-BR" sz="14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1" name="Rectangle 81"/>
          <p:cNvSpPr>
            <a:spLocks noChangeArrowheads="1"/>
          </p:cNvSpPr>
          <p:nvPr/>
        </p:nvSpPr>
        <p:spPr bwMode="auto">
          <a:xfrm>
            <a:off x="1952625" y="4292600"/>
            <a:ext cx="892175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2" name="Rectangle 82"/>
          <p:cNvSpPr>
            <a:spLocks noChangeArrowheads="1"/>
          </p:cNvSpPr>
          <p:nvPr/>
        </p:nvSpPr>
        <p:spPr bwMode="auto">
          <a:xfrm>
            <a:off x="1952625" y="4303713"/>
            <a:ext cx="892175" cy="2381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3" name="Rectangle 83"/>
          <p:cNvSpPr>
            <a:spLocks noChangeArrowheads="1"/>
          </p:cNvSpPr>
          <p:nvPr/>
        </p:nvSpPr>
        <p:spPr bwMode="auto">
          <a:xfrm>
            <a:off x="1952625" y="4327525"/>
            <a:ext cx="892175" cy="11113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4" name="Rectangle 84"/>
          <p:cNvSpPr>
            <a:spLocks noChangeArrowheads="1"/>
          </p:cNvSpPr>
          <p:nvPr/>
        </p:nvSpPr>
        <p:spPr bwMode="auto">
          <a:xfrm>
            <a:off x="1952625" y="4338638"/>
            <a:ext cx="892175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5" name="Rectangle 85"/>
          <p:cNvSpPr>
            <a:spLocks noChangeArrowheads="1"/>
          </p:cNvSpPr>
          <p:nvPr/>
        </p:nvSpPr>
        <p:spPr bwMode="auto">
          <a:xfrm>
            <a:off x="1952625" y="4349750"/>
            <a:ext cx="892175" cy="1270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6" name="Rectangle 86"/>
          <p:cNvSpPr>
            <a:spLocks noChangeArrowheads="1"/>
          </p:cNvSpPr>
          <p:nvPr/>
        </p:nvSpPr>
        <p:spPr bwMode="auto">
          <a:xfrm>
            <a:off x="1952625" y="4362450"/>
            <a:ext cx="892175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7" name="Rectangle 87"/>
          <p:cNvSpPr>
            <a:spLocks noChangeArrowheads="1"/>
          </p:cNvSpPr>
          <p:nvPr/>
        </p:nvSpPr>
        <p:spPr bwMode="auto">
          <a:xfrm>
            <a:off x="1952625" y="4373563"/>
            <a:ext cx="892175" cy="111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8" name="Rectangle 88"/>
          <p:cNvSpPr>
            <a:spLocks noChangeArrowheads="1"/>
          </p:cNvSpPr>
          <p:nvPr/>
        </p:nvSpPr>
        <p:spPr bwMode="auto">
          <a:xfrm>
            <a:off x="1952625" y="4384675"/>
            <a:ext cx="892175" cy="127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49" name="Rectangle 89"/>
          <p:cNvSpPr>
            <a:spLocks noChangeArrowheads="1"/>
          </p:cNvSpPr>
          <p:nvPr/>
        </p:nvSpPr>
        <p:spPr bwMode="auto">
          <a:xfrm>
            <a:off x="1952625" y="4397375"/>
            <a:ext cx="892175" cy="1111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0" name="Rectangle 90"/>
          <p:cNvSpPr>
            <a:spLocks noChangeArrowheads="1"/>
          </p:cNvSpPr>
          <p:nvPr/>
        </p:nvSpPr>
        <p:spPr bwMode="auto">
          <a:xfrm>
            <a:off x="1952625" y="4408488"/>
            <a:ext cx="892175" cy="11112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1" name="Rectangle 91"/>
          <p:cNvSpPr>
            <a:spLocks noChangeArrowheads="1"/>
          </p:cNvSpPr>
          <p:nvPr/>
        </p:nvSpPr>
        <p:spPr bwMode="auto">
          <a:xfrm>
            <a:off x="1952625" y="4419600"/>
            <a:ext cx="892175" cy="1111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2" name="Rectangle 92"/>
          <p:cNvSpPr>
            <a:spLocks noChangeArrowheads="1"/>
          </p:cNvSpPr>
          <p:nvPr/>
        </p:nvSpPr>
        <p:spPr bwMode="auto">
          <a:xfrm>
            <a:off x="1952625" y="4430713"/>
            <a:ext cx="892175" cy="1270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3" name="Rectangle 93"/>
          <p:cNvSpPr>
            <a:spLocks noChangeArrowheads="1"/>
          </p:cNvSpPr>
          <p:nvPr/>
        </p:nvSpPr>
        <p:spPr bwMode="auto">
          <a:xfrm>
            <a:off x="1952625" y="4443413"/>
            <a:ext cx="892175" cy="11112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4" name="Rectangle 94"/>
          <p:cNvSpPr>
            <a:spLocks noChangeArrowheads="1"/>
          </p:cNvSpPr>
          <p:nvPr/>
        </p:nvSpPr>
        <p:spPr bwMode="auto">
          <a:xfrm>
            <a:off x="1952625" y="4454525"/>
            <a:ext cx="892175" cy="1111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5" name="Rectangle 95"/>
          <p:cNvSpPr>
            <a:spLocks noChangeArrowheads="1"/>
          </p:cNvSpPr>
          <p:nvPr/>
        </p:nvSpPr>
        <p:spPr bwMode="auto">
          <a:xfrm>
            <a:off x="1952625" y="4465638"/>
            <a:ext cx="892175" cy="1270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6" name="Rectangle 96"/>
          <p:cNvSpPr>
            <a:spLocks noChangeArrowheads="1"/>
          </p:cNvSpPr>
          <p:nvPr/>
        </p:nvSpPr>
        <p:spPr bwMode="auto">
          <a:xfrm>
            <a:off x="1952625" y="4478338"/>
            <a:ext cx="892175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7" name="Rectangle 97"/>
          <p:cNvSpPr>
            <a:spLocks noChangeArrowheads="1"/>
          </p:cNvSpPr>
          <p:nvPr/>
        </p:nvSpPr>
        <p:spPr bwMode="auto">
          <a:xfrm>
            <a:off x="1952625" y="4489450"/>
            <a:ext cx="892175" cy="23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8" name="Rectangle 98"/>
          <p:cNvSpPr>
            <a:spLocks noChangeArrowheads="1"/>
          </p:cNvSpPr>
          <p:nvPr/>
        </p:nvSpPr>
        <p:spPr bwMode="auto">
          <a:xfrm>
            <a:off x="1952625" y="4513263"/>
            <a:ext cx="892175" cy="222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59" name="Rectangle 99"/>
          <p:cNvSpPr>
            <a:spLocks noChangeArrowheads="1"/>
          </p:cNvSpPr>
          <p:nvPr/>
        </p:nvSpPr>
        <p:spPr bwMode="auto">
          <a:xfrm>
            <a:off x="1952625" y="4535488"/>
            <a:ext cx="892175" cy="238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0" name="Rectangle 100"/>
          <p:cNvSpPr>
            <a:spLocks noChangeArrowheads="1"/>
          </p:cNvSpPr>
          <p:nvPr/>
        </p:nvSpPr>
        <p:spPr bwMode="auto">
          <a:xfrm>
            <a:off x="1952625" y="4559300"/>
            <a:ext cx="892175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1" name="Rectangle 101"/>
          <p:cNvSpPr>
            <a:spLocks noChangeArrowheads="1"/>
          </p:cNvSpPr>
          <p:nvPr/>
        </p:nvSpPr>
        <p:spPr bwMode="auto">
          <a:xfrm>
            <a:off x="1952625" y="4570413"/>
            <a:ext cx="892175" cy="11112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2" name="Rectangle 102"/>
          <p:cNvSpPr>
            <a:spLocks noChangeArrowheads="1"/>
          </p:cNvSpPr>
          <p:nvPr/>
        </p:nvSpPr>
        <p:spPr bwMode="auto">
          <a:xfrm>
            <a:off x="1952625" y="4581525"/>
            <a:ext cx="892175" cy="127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3" name="Rectangle 103"/>
          <p:cNvSpPr>
            <a:spLocks noChangeArrowheads="1"/>
          </p:cNvSpPr>
          <p:nvPr/>
        </p:nvSpPr>
        <p:spPr bwMode="auto">
          <a:xfrm>
            <a:off x="1952625" y="4594225"/>
            <a:ext cx="892175" cy="1111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4" name="Rectangle 104"/>
          <p:cNvSpPr>
            <a:spLocks noChangeArrowheads="1"/>
          </p:cNvSpPr>
          <p:nvPr/>
        </p:nvSpPr>
        <p:spPr bwMode="auto">
          <a:xfrm>
            <a:off x="1952625" y="4605338"/>
            <a:ext cx="892175" cy="11112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5" name="Rectangle 105"/>
          <p:cNvSpPr>
            <a:spLocks noChangeArrowheads="1"/>
          </p:cNvSpPr>
          <p:nvPr/>
        </p:nvSpPr>
        <p:spPr bwMode="auto">
          <a:xfrm>
            <a:off x="1952625" y="4616450"/>
            <a:ext cx="892175" cy="1270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6" name="Rectangle 106"/>
          <p:cNvSpPr>
            <a:spLocks noChangeArrowheads="1"/>
          </p:cNvSpPr>
          <p:nvPr/>
        </p:nvSpPr>
        <p:spPr bwMode="auto">
          <a:xfrm>
            <a:off x="1952625" y="4629150"/>
            <a:ext cx="892175" cy="1111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7" name="Rectangle 107"/>
          <p:cNvSpPr>
            <a:spLocks noChangeArrowheads="1"/>
          </p:cNvSpPr>
          <p:nvPr/>
        </p:nvSpPr>
        <p:spPr bwMode="auto">
          <a:xfrm>
            <a:off x="1952625" y="4640263"/>
            <a:ext cx="892175" cy="11112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8" name="Rectangle 108"/>
          <p:cNvSpPr>
            <a:spLocks noChangeArrowheads="1"/>
          </p:cNvSpPr>
          <p:nvPr/>
        </p:nvSpPr>
        <p:spPr bwMode="auto">
          <a:xfrm>
            <a:off x="1952625" y="4651375"/>
            <a:ext cx="892175" cy="111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69" name="Rectangle 109"/>
          <p:cNvSpPr>
            <a:spLocks noChangeArrowheads="1"/>
          </p:cNvSpPr>
          <p:nvPr/>
        </p:nvSpPr>
        <p:spPr bwMode="auto">
          <a:xfrm>
            <a:off x="1952625" y="4662488"/>
            <a:ext cx="892175" cy="1270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0" name="Rectangle 110"/>
          <p:cNvSpPr>
            <a:spLocks noChangeArrowheads="1"/>
          </p:cNvSpPr>
          <p:nvPr/>
        </p:nvSpPr>
        <p:spPr bwMode="auto">
          <a:xfrm>
            <a:off x="1952625" y="4675188"/>
            <a:ext cx="892175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1" name="Rectangle 111"/>
          <p:cNvSpPr>
            <a:spLocks noChangeArrowheads="1"/>
          </p:cNvSpPr>
          <p:nvPr/>
        </p:nvSpPr>
        <p:spPr bwMode="auto">
          <a:xfrm>
            <a:off x="1952625" y="4686300"/>
            <a:ext cx="892175" cy="111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2" name="Rectangle 112"/>
          <p:cNvSpPr>
            <a:spLocks noChangeArrowheads="1"/>
          </p:cNvSpPr>
          <p:nvPr/>
        </p:nvSpPr>
        <p:spPr bwMode="auto">
          <a:xfrm>
            <a:off x="1952625" y="4697413"/>
            <a:ext cx="892175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3" name="Rectangle 113"/>
          <p:cNvSpPr>
            <a:spLocks noChangeArrowheads="1"/>
          </p:cNvSpPr>
          <p:nvPr/>
        </p:nvSpPr>
        <p:spPr bwMode="auto">
          <a:xfrm>
            <a:off x="1952625" y="4710113"/>
            <a:ext cx="892175" cy="1111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4" name="Rectangle 114"/>
          <p:cNvSpPr>
            <a:spLocks noChangeArrowheads="1"/>
          </p:cNvSpPr>
          <p:nvPr/>
        </p:nvSpPr>
        <p:spPr bwMode="auto">
          <a:xfrm>
            <a:off x="1952625" y="4721225"/>
            <a:ext cx="892175" cy="23813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5" name="Rectangle 115"/>
          <p:cNvSpPr>
            <a:spLocks noChangeArrowheads="1"/>
          </p:cNvSpPr>
          <p:nvPr/>
        </p:nvSpPr>
        <p:spPr bwMode="auto">
          <a:xfrm>
            <a:off x="1952625" y="4745038"/>
            <a:ext cx="892175" cy="111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6" name="Rectangle 116"/>
          <p:cNvSpPr>
            <a:spLocks noChangeArrowheads="1"/>
          </p:cNvSpPr>
          <p:nvPr/>
        </p:nvSpPr>
        <p:spPr bwMode="auto">
          <a:xfrm>
            <a:off x="1952625" y="4292600"/>
            <a:ext cx="892175" cy="4635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7" name="Line 117"/>
          <p:cNvSpPr>
            <a:spLocks noChangeShapeType="1"/>
          </p:cNvSpPr>
          <p:nvPr/>
        </p:nvSpPr>
        <p:spPr bwMode="auto">
          <a:xfrm>
            <a:off x="2011363" y="4419600"/>
            <a:ext cx="32385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8" name="Freeform 118"/>
          <p:cNvSpPr>
            <a:spLocks/>
          </p:cNvSpPr>
          <p:nvPr/>
        </p:nvSpPr>
        <p:spPr bwMode="auto">
          <a:xfrm>
            <a:off x="2127250" y="4373563"/>
            <a:ext cx="92075" cy="92075"/>
          </a:xfrm>
          <a:custGeom>
            <a:avLst/>
            <a:gdLst>
              <a:gd name="T0" fmla="*/ 2147483647 w 48"/>
              <a:gd name="T1" fmla="*/ 0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0 w 48"/>
              <a:gd name="T7" fmla="*/ 2147483647 h 48"/>
              <a:gd name="T8" fmla="*/ 2147483647 w 48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24" y="0"/>
                </a:moveTo>
                <a:lnTo>
                  <a:pt x="48" y="24"/>
                </a:lnTo>
                <a:lnTo>
                  <a:pt x="24" y="48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79" name="Rectangle 119"/>
          <p:cNvSpPr>
            <a:spLocks noChangeArrowheads="1"/>
          </p:cNvSpPr>
          <p:nvPr/>
        </p:nvSpPr>
        <p:spPr bwMode="auto">
          <a:xfrm>
            <a:off x="2435225" y="4327525"/>
            <a:ext cx="3190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Brasil</a:t>
            </a:r>
            <a:endParaRPr lang="pt-BR" sz="16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80" name="Line 120"/>
          <p:cNvSpPr>
            <a:spLocks noChangeShapeType="1"/>
          </p:cNvSpPr>
          <p:nvPr/>
        </p:nvSpPr>
        <p:spPr bwMode="auto">
          <a:xfrm>
            <a:off x="2011363" y="4651375"/>
            <a:ext cx="32385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81" name="Oval 121"/>
          <p:cNvSpPr>
            <a:spLocks noChangeArrowheads="1"/>
          </p:cNvSpPr>
          <p:nvPr/>
        </p:nvSpPr>
        <p:spPr bwMode="auto">
          <a:xfrm>
            <a:off x="2127250" y="4605338"/>
            <a:ext cx="80963" cy="8096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82" name="Rectangle 122"/>
          <p:cNvSpPr>
            <a:spLocks noChangeArrowheads="1"/>
          </p:cNvSpPr>
          <p:nvPr/>
        </p:nvSpPr>
        <p:spPr bwMode="auto">
          <a:xfrm>
            <a:off x="2443163" y="4559300"/>
            <a:ext cx="374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900" b="1">
                <a:solidFill>
                  <a:srgbClr val="000000"/>
                </a:solidFill>
                <a:latin typeface="Arial" pitchFamily="34" charset="0"/>
                <a:cs typeface="+mn-cs"/>
              </a:rPr>
              <a:t>Mundo</a:t>
            </a:r>
            <a:endParaRPr lang="pt-BR" sz="16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683" name="Rectangle 123"/>
          <p:cNvSpPr>
            <a:spLocks noChangeArrowheads="1"/>
          </p:cNvSpPr>
          <p:nvPr/>
        </p:nvSpPr>
        <p:spPr bwMode="auto">
          <a:xfrm>
            <a:off x="736600" y="1049338"/>
            <a:ext cx="7537450" cy="56562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3" name="Group 124"/>
          <p:cNvGrpSpPr>
            <a:grpSpLocks/>
          </p:cNvGrpSpPr>
          <p:nvPr/>
        </p:nvGrpSpPr>
        <p:grpSpPr bwMode="auto">
          <a:xfrm>
            <a:off x="1900238" y="1884363"/>
            <a:ext cx="5805487" cy="3614737"/>
            <a:chOff x="1197" y="1088"/>
            <a:chExt cx="3657" cy="2277"/>
          </a:xfrm>
        </p:grpSpPr>
        <p:sp>
          <p:nvSpPr>
            <p:cNvPr id="67716" name="Freeform 125"/>
            <p:cNvSpPr>
              <a:spLocks/>
            </p:cNvSpPr>
            <p:nvPr/>
          </p:nvSpPr>
          <p:spPr bwMode="auto">
            <a:xfrm>
              <a:off x="1240" y="1132"/>
              <a:ext cx="3570" cy="2190"/>
            </a:xfrm>
            <a:custGeom>
              <a:avLst/>
              <a:gdLst>
                <a:gd name="T0" fmla="*/ 0 w 489"/>
                <a:gd name="T1" fmla="*/ 2147483647 h 300"/>
                <a:gd name="T2" fmla="*/ 435466067 w 489"/>
                <a:gd name="T3" fmla="*/ 2147483647 h 300"/>
                <a:gd name="T4" fmla="*/ 879848927 w 489"/>
                <a:gd name="T5" fmla="*/ 2147483647 h 300"/>
                <a:gd name="T6" fmla="*/ 1315459021 w 489"/>
                <a:gd name="T7" fmla="*/ 2147483647 h 300"/>
                <a:gd name="T8" fmla="*/ 1750905347 w 489"/>
                <a:gd name="T9" fmla="*/ 2147483647 h 300"/>
                <a:gd name="T10" fmla="*/ 2147483647 w 489"/>
                <a:gd name="T11" fmla="*/ 2072508635 h 300"/>
                <a:gd name="T12" fmla="*/ 2147483647 w 489"/>
                <a:gd name="T13" fmla="*/ 1814037348 h 300"/>
                <a:gd name="T14" fmla="*/ 2147483647 w 489"/>
                <a:gd name="T15" fmla="*/ 1620643725 h 300"/>
                <a:gd name="T16" fmla="*/ 2147483647 w 489"/>
                <a:gd name="T17" fmla="*/ 1241705434 h 300"/>
                <a:gd name="T18" fmla="*/ 2147483647 w 489"/>
                <a:gd name="T19" fmla="*/ 0 h 3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9"/>
                <a:gd name="T31" fmla="*/ 0 h 300"/>
                <a:gd name="T32" fmla="*/ 489 w 489"/>
                <a:gd name="T33" fmla="*/ 300 h 3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9" h="300">
                  <a:moveTo>
                    <a:pt x="0" y="300"/>
                  </a:moveTo>
                  <a:lnTo>
                    <a:pt x="54" y="296"/>
                  </a:lnTo>
                  <a:lnTo>
                    <a:pt x="109" y="293"/>
                  </a:lnTo>
                  <a:lnTo>
                    <a:pt x="163" y="283"/>
                  </a:lnTo>
                  <a:lnTo>
                    <a:pt x="217" y="274"/>
                  </a:lnTo>
                  <a:lnTo>
                    <a:pt x="272" y="257"/>
                  </a:lnTo>
                  <a:lnTo>
                    <a:pt x="326" y="225"/>
                  </a:lnTo>
                  <a:lnTo>
                    <a:pt x="380" y="201"/>
                  </a:lnTo>
                  <a:lnTo>
                    <a:pt x="435" y="154"/>
                  </a:lnTo>
                  <a:lnTo>
                    <a:pt x="489" y="0"/>
                  </a:lnTo>
                </a:path>
              </a:pathLst>
            </a:custGeom>
            <a:noFill/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7" name="Freeform 126"/>
            <p:cNvSpPr>
              <a:spLocks/>
            </p:cNvSpPr>
            <p:nvPr/>
          </p:nvSpPr>
          <p:spPr bwMode="auto">
            <a:xfrm>
              <a:off x="1197" y="3278"/>
              <a:ext cx="87" cy="87"/>
            </a:xfrm>
            <a:custGeom>
              <a:avLst/>
              <a:gdLst>
                <a:gd name="T0" fmla="*/ 163 w 72"/>
                <a:gd name="T1" fmla="*/ 0 h 72"/>
                <a:gd name="T2" fmla="*/ 327 w 72"/>
                <a:gd name="T3" fmla="*/ 163 h 72"/>
                <a:gd name="T4" fmla="*/ 163 w 72"/>
                <a:gd name="T5" fmla="*/ 327 h 72"/>
                <a:gd name="T6" fmla="*/ 0 w 72"/>
                <a:gd name="T7" fmla="*/ 163 h 72"/>
                <a:gd name="T8" fmla="*/ 163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8" name="Freeform 127"/>
            <p:cNvSpPr>
              <a:spLocks/>
            </p:cNvSpPr>
            <p:nvPr/>
          </p:nvSpPr>
          <p:spPr bwMode="auto">
            <a:xfrm>
              <a:off x="1591" y="3249"/>
              <a:ext cx="87" cy="87"/>
            </a:xfrm>
            <a:custGeom>
              <a:avLst/>
              <a:gdLst>
                <a:gd name="T0" fmla="*/ 163 w 72"/>
                <a:gd name="T1" fmla="*/ 0 h 72"/>
                <a:gd name="T2" fmla="*/ 327 w 72"/>
                <a:gd name="T3" fmla="*/ 163 h 72"/>
                <a:gd name="T4" fmla="*/ 163 w 72"/>
                <a:gd name="T5" fmla="*/ 327 h 72"/>
                <a:gd name="T6" fmla="*/ 0 w 72"/>
                <a:gd name="T7" fmla="*/ 163 h 72"/>
                <a:gd name="T8" fmla="*/ 163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9" name="Freeform 128"/>
            <p:cNvSpPr>
              <a:spLocks/>
            </p:cNvSpPr>
            <p:nvPr/>
          </p:nvSpPr>
          <p:spPr bwMode="auto">
            <a:xfrm>
              <a:off x="1992" y="3227"/>
              <a:ext cx="88" cy="87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63 h 72"/>
                <a:gd name="T4" fmla="*/ 181 w 72"/>
                <a:gd name="T5" fmla="*/ 327 h 72"/>
                <a:gd name="T6" fmla="*/ 0 w 72"/>
                <a:gd name="T7" fmla="*/ 163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0" name="Freeform 129"/>
            <p:cNvSpPr>
              <a:spLocks/>
            </p:cNvSpPr>
            <p:nvPr/>
          </p:nvSpPr>
          <p:spPr bwMode="auto">
            <a:xfrm>
              <a:off x="2386" y="3154"/>
              <a:ext cx="88" cy="87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63 h 72"/>
                <a:gd name="T4" fmla="*/ 181 w 72"/>
                <a:gd name="T5" fmla="*/ 327 h 72"/>
                <a:gd name="T6" fmla="*/ 0 w 72"/>
                <a:gd name="T7" fmla="*/ 163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1" name="Freeform 130"/>
            <p:cNvSpPr>
              <a:spLocks/>
            </p:cNvSpPr>
            <p:nvPr/>
          </p:nvSpPr>
          <p:spPr bwMode="auto">
            <a:xfrm>
              <a:off x="2781" y="3088"/>
              <a:ext cx="87" cy="88"/>
            </a:xfrm>
            <a:custGeom>
              <a:avLst/>
              <a:gdLst>
                <a:gd name="T0" fmla="*/ 163 w 72"/>
                <a:gd name="T1" fmla="*/ 0 h 72"/>
                <a:gd name="T2" fmla="*/ 327 w 72"/>
                <a:gd name="T3" fmla="*/ 181 h 72"/>
                <a:gd name="T4" fmla="*/ 163 w 72"/>
                <a:gd name="T5" fmla="*/ 361 h 72"/>
                <a:gd name="T6" fmla="*/ 0 w 72"/>
                <a:gd name="T7" fmla="*/ 181 h 72"/>
                <a:gd name="T8" fmla="*/ 163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2" name="Freeform 131"/>
            <p:cNvSpPr>
              <a:spLocks/>
            </p:cNvSpPr>
            <p:nvPr/>
          </p:nvSpPr>
          <p:spPr bwMode="auto">
            <a:xfrm>
              <a:off x="3182" y="2964"/>
              <a:ext cx="88" cy="88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81 h 72"/>
                <a:gd name="T4" fmla="*/ 181 w 72"/>
                <a:gd name="T5" fmla="*/ 361 h 72"/>
                <a:gd name="T6" fmla="*/ 0 w 72"/>
                <a:gd name="T7" fmla="*/ 181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3" name="Freeform 132"/>
            <p:cNvSpPr>
              <a:spLocks/>
            </p:cNvSpPr>
            <p:nvPr/>
          </p:nvSpPr>
          <p:spPr bwMode="auto">
            <a:xfrm>
              <a:off x="3576" y="2730"/>
              <a:ext cx="88" cy="88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81 h 72"/>
                <a:gd name="T4" fmla="*/ 181 w 72"/>
                <a:gd name="T5" fmla="*/ 361 h 72"/>
                <a:gd name="T6" fmla="*/ 0 w 72"/>
                <a:gd name="T7" fmla="*/ 181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4" name="Freeform 133"/>
            <p:cNvSpPr>
              <a:spLocks/>
            </p:cNvSpPr>
            <p:nvPr/>
          </p:nvSpPr>
          <p:spPr bwMode="auto">
            <a:xfrm>
              <a:off x="3971" y="2555"/>
              <a:ext cx="87" cy="88"/>
            </a:xfrm>
            <a:custGeom>
              <a:avLst/>
              <a:gdLst>
                <a:gd name="T0" fmla="*/ 163 w 72"/>
                <a:gd name="T1" fmla="*/ 0 h 72"/>
                <a:gd name="T2" fmla="*/ 327 w 72"/>
                <a:gd name="T3" fmla="*/ 181 h 72"/>
                <a:gd name="T4" fmla="*/ 163 w 72"/>
                <a:gd name="T5" fmla="*/ 361 h 72"/>
                <a:gd name="T6" fmla="*/ 0 w 72"/>
                <a:gd name="T7" fmla="*/ 181 h 72"/>
                <a:gd name="T8" fmla="*/ 163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5" name="Freeform 134"/>
            <p:cNvSpPr>
              <a:spLocks/>
            </p:cNvSpPr>
            <p:nvPr/>
          </p:nvSpPr>
          <p:spPr bwMode="auto">
            <a:xfrm>
              <a:off x="4372" y="2212"/>
              <a:ext cx="88" cy="88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81 h 72"/>
                <a:gd name="T4" fmla="*/ 181 w 72"/>
                <a:gd name="T5" fmla="*/ 361 h 72"/>
                <a:gd name="T6" fmla="*/ 0 w 72"/>
                <a:gd name="T7" fmla="*/ 181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26" name="Freeform 135"/>
            <p:cNvSpPr>
              <a:spLocks/>
            </p:cNvSpPr>
            <p:nvPr/>
          </p:nvSpPr>
          <p:spPr bwMode="auto">
            <a:xfrm>
              <a:off x="4766" y="1088"/>
              <a:ext cx="88" cy="88"/>
            </a:xfrm>
            <a:custGeom>
              <a:avLst/>
              <a:gdLst>
                <a:gd name="T0" fmla="*/ 181 w 72"/>
                <a:gd name="T1" fmla="*/ 0 h 72"/>
                <a:gd name="T2" fmla="*/ 361 w 72"/>
                <a:gd name="T3" fmla="*/ 181 h 72"/>
                <a:gd name="T4" fmla="*/ 181 w 72"/>
                <a:gd name="T5" fmla="*/ 361 h 72"/>
                <a:gd name="T6" fmla="*/ 0 w 72"/>
                <a:gd name="T7" fmla="*/ 181 h 72"/>
                <a:gd name="T8" fmla="*/ 181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4" name="Group 136"/>
          <p:cNvGrpSpPr>
            <a:grpSpLocks/>
          </p:cNvGrpSpPr>
          <p:nvPr/>
        </p:nvGrpSpPr>
        <p:grpSpPr bwMode="auto">
          <a:xfrm>
            <a:off x="1911350" y="4838700"/>
            <a:ext cx="5770563" cy="638175"/>
            <a:chOff x="1204" y="2949"/>
            <a:chExt cx="3635" cy="402"/>
          </a:xfrm>
        </p:grpSpPr>
        <p:sp>
          <p:nvSpPr>
            <p:cNvPr id="67705" name="Freeform 137"/>
            <p:cNvSpPr>
              <a:spLocks/>
            </p:cNvSpPr>
            <p:nvPr/>
          </p:nvSpPr>
          <p:spPr bwMode="auto">
            <a:xfrm>
              <a:off x="1240" y="2986"/>
              <a:ext cx="3570" cy="336"/>
            </a:xfrm>
            <a:custGeom>
              <a:avLst/>
              <a:gdLst>
                <a:gd name="T0" fmla="*/ 0 w 489"/>
                <a:gd name="T1" fmla="*/ 372704283 h 46"/>
                <a:gd name="T2" fmla="*/ 435466067 w 489"/>
                <a:gd name="T3" fmla="*/ 364950457 h 46"/>
                <a:gd name="T4" fmla="*/ 879848927 w 489"/>
                <a:gd name="T5" fmla="*/ 348400330 h 46"/>
                <a:gd name="T6" fmla="*/ 1315459021 w 489"/>
                <a:gd name="T7" fmla="*/ 323947952 h 46"/>
                <a:gd name="T8" fmla="*/ 1750905347 w 489"/>
                <a:gd name="T9" fmla="*/ 308456897 h 46"/>
                <a:gd name="T10" fmla="*/ 2147483647 w 489"/>
                <a:gd name="T11" fmla="*/ 284004753 h 46"/>
                <a:gd name="T12" fmla="*/ 2147483647 w 489"/>
                <a:gd name="T13" fmla="*/ 267309474 h 46"/>
                <a:gd name="T14" fmla="*/ 2147483647 w 489"/>
                <a:gd name="T15" fmla="*/ 259552376 h 46"/>
                <a:gd name="T16" fmla="*/ 2147483647 w 489"/>
                <a:gd name="T17" fmla="*/ 203058757 h 46"/>
                <a:gd name="T18" fmla="*/ 2147483647 w 489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9"/>
                <a:gd name="T31" fmla="*/ 0 h 46"/>
                <a:gd name="T32" fmla="*/ 489 w 489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9" h="46">
                  <a:moveTo>
                    <a:pt x="0" y="46"/>
                  </a:moveTo>
                  <a:lnTo>
                    <a:pt x="54" y="45"/>
                  </a:lnTo>
                  <a:lnTo>
                    <a:pt x="109" y="43"/>
                  </a:lnTo>
                  <a:lnTo>
                    <a:pt x="163" y="40"/>
                  </a:lnTo>
                  <a:lnTo>
                    <a:pt x="217" y="38"/>
                  </a:lnTo>
                  <a:lnTo>
                    <a:pt x="272" y="35"/>
                  </a:lnTo>
                  <a:lnTo>
                    <a:pt x="326" y="33"/>
                  </a:lnTo>
                  <a:lnTo>
                    <a:pt x="380" y="32"/>
                  </a:lnTo>
                  <a:lnTo>
                    <a:pt x="435" y="25"/>
                  </a:lnTo>
                  <a:lnTo>
                    <a:pt x="489" y="0"/>
                  </a:lnTo>
                </a:path>
              </a:pathLst>
            </a:custGeom>
            <a:noFill/>
            <a:ln w="9525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6" name="Oval 138"/>
            <p:cNvSpPr>
              <a:spLocks noChangeArrowheads="1"/>
            </p:cNvSpPr>
            <p:nvPr/>
          </p:nvSpPr>
          <p:spPr bwMode="auto">
            <a:xfrm>
              <a:off x="1204" y="3285"/>
              <a:ext cx="66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7" name="Oval 139"/>
            <p:cNvSpPr>
              <a:spLocks noChangeArrowheads="1"/>
            </p:cNvSpPr>
            <p:nvPr/>
          </p:nvSpPr>
          <p:spPr bwMode="auto">
            <a:xfrm>
              <a:off x="1598" y="3278"/>
              <a:ext cx="66" cy="6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8" name="Oval 140"/>
            <p:cNvSpPr>
              <a:spLocks noChangeArrowheads="1"/>
            </p:cNvSpPr>
            <p:nvPr/>
          </p:nvSpPr>
          <p:spPr bwMode="auto">
            <a:xfrm>
              <a:off x="2000" y="3263"/>
              <a:ext cx="65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9" name="Oval 141"/>
            <p:cNvSpPr>
              <a:spLocks noChangeArrowheads="1"/>
            </p:cNvSpPr>
            <p:nvPr/>
          </p:nvSpPr>
          <p:spPr bwMode="auto">
            <a:xfrm>
              <a:off x="2394" y="3241"/>
              <a:ext cx="65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0" name="Oval 142"/>
            <p:cNvSpPr>
              <a:spLocks noChangeArrowheads="1"/>
            </p:cNvSpPr>
            <p:nvPr/>
          </p:nvSpPr>
          <p:spPr bwMode="auto">
            <a:xfrm>
              <a:off x="2788" y="3227"/>
              <a:ext cx="66" cy="6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1" name="Oval 143"/>
            <p:cNvSpPr>
              <a:spLocks noChangeArrowheads="1"/>
            </p:cNvSpPr>
            <p:nvPr/>
          </p:nvSpPr>
          <p:spPr bwMode="auto">
            <a:xfrm>
              <a:off x="3189" y="3205"/>
              <a:ext cx="66" cy="6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2" name="Oval 144"/>
            <p:cNvSpPr>
              <a:spLocks noChangeArrowheads="1"/>
            </p:cNvSpPr>
            <p:nvPr/>
          </p:nvSpPr>
          <p:spPr bwMode="auto">
            <a:xfrm>
              <a:off x="3584" y="3190"/>
              <a:ext cx="65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3" name="Oval 145"/>
            <p:cNvSpPr>
              <a:spLocks noChangeArrowheads="1"/>
            </p:cNvSpPr>
            <p:nvPr/>
          </p:nvSpPr>
          <p:spPr bwMode="auto">
            <a:xfrm>
              <a:off x="3978" y="3183"/>
              <a:ext cx="66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4" name="Oval 146"/>
            <p:cNvSpPr>
              <a:spLocks noChangeArrowheads="1"/>
            </p:cNvSpPr>
            <p:nvPr/>
          </p:nvSpPr>
          <p:spPr bwMode="auto">
            <a:xfrm>
              <a:off x="4379" y="3132"/>
              <a:ext cx="66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15" name="Oval 147"/>
            <p:cNvSpPr>
              <a:spLocks noChangeArrowheads="1"/>
            </p:cNvSpPr>
            <p:nvPr/>
          </p:nvSpPr>
          <p:spPr bwMode="auto">
            <a:xfrm>
              <a:off x="4774" y="2949"/>
              <a:ext cx="65" cy="6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endParaRPr lang="pt-BR" sz="20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67686" name="Line 148"/>
          <p:cNvSpPr>
            <a:spLocks noChangeShapeType="1"/>
          </p:cNvSpPr>
          <p:nvPr/>
        </p:nvSpPr>
        <p:spPr bwMode="auto">
          <a:xfrm>
            <a:off x="1662113" y="5437188"/>
            <a:ext cx="257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FontTx/>
              <a:buChar char="•"/>
            </a:pPr>
            <a:endParaRPr lang="pt-BR" sz="2000" b="1">
              <a:solidFill>
                <a:srgbClr val="000066"/>
              </a:solidFill>
              <a:latin typeface="Arial" pitchFamily="34" charset="0"/>
              <a:cs typeface="+mn-cs"/>
            </a:endParaRPr>
          </a:p>
        </p:txBody>
      </p:sp>
      <p:sp>
        <p:nvSpPr>
          <p:cNvPr id="3418261" name="Text Box 149"/>
          <p:cNvSpPr txBox="1">
            <a:spLocks noChangeArrowheads="1"/>
          </p:cNvSpPr>
          <p:nvPr/>
        </p:nvSpPr>
        <p:spPr bwMode="auto">
          <a:xfrm>
            <a:off x="3050714" y="1473200"/>
            <a:ext cx="41488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pt-BR" sz="1600" b="1" dirty="0">
                <a:solidFill>
                  <a:srgbClr val="993300"/>
                </a:solidFill>
                <a:latin typeface="Arial" pitchFamily="34" charset="0"/>
                <a:cs typeface="+mn-cs"/>
              </a:rPr>
              <a:t>Aumento de 11,3%/ano</a:t>
            </a: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pt-BR" sz="1600" b="1" dirty="0" smtClean="0">
                <a:solidFill>
                  <a:srgbClr val="993300"/>
                </a:solidFill>
                <a:latin typeface="Arial" pitchFamily="34" charset="0"/>
                <a:cs typeface="+mn-cs"/>
              </a:rPr>
              <a:t>4,8 </a:t>
            </a:r>
            <a:r>
              <a:rPr lang="pt-BR" sz="1600" b="1" dirty="0">
                <a:solidFill>
                  <a:srgbClr val="993300"/>
                </a:solidFill>
                <a:latin typeface="Arial" pitchFamily="34" charset="0"/>
                <a:cs typeface="+mn-cs"/>
              </a:rPr>
              <a:t>x a média mundial e</a:t>
            </a: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pt-BR" sz="1600" b="1" dirty="0" smtClean="0">
                <a:solidFill>
                  <a:srgbClr val="993300"/>
                </a:solidFill>
                <a:latin typeface="Arial" pitchFamily="34" charset="0"/>
                <a:cs typeface="+mn-cs"/>
              </a:rPr>
              <a:t>2,69% </a:t>
            </a:r>
            <a:r>
              <a:rPr lang="pt-BR" sz="1600" b="1" dirty="0">
                <a:solidFill>
                  <a:srgbClr val="993300"/>
                </a:solidFill>
                <a:latin typeface="Arial" pitchFamily="34" charset="0"/>
                <a:cs typeface="+mn-cs"/>
              </a:rPr>
              <a:t>da produção mundial em </a:t>
            </a:r>
            <a:r>
              <a:rPr lang="pt-BR" sz="1600" b="1" dirty="0" smtClean="0">
                <a:solidFill>
                  <a:srgbClr val="993300"/>
                </a:solidFill>
                <a:latin typeface="Arial" pitchFamily="34" charset="0"/>
                <a:cs typeface="+mn-cs"/>
              </a:rPr>
              <a:t>2009</a:t>
            </a:r>
            <a:endParaRPr lang="pt-BR" sz="1600" b="1" dirty="0">
              <a:solidFill>
                <a:srgbClr val="993300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5" name="Group 150"/>
          <p:cNvGrpSpPr>
            <a:grpSpLocks/>
          </p:cNvGrpSpPr>
          <p:nvPr/>
        </p:nvGrpSpPr>
        <p:grpSpPr bwMode="auto">
          <a:xfrm>
            <a:off x="1409700" y="1431925"/>
            <a:ext cx="168275" cy="4319588"/>
            <a:chOff x="888" y="803"/>
            <a:chExt cx="106" cy="2721"/>
          </a:xfrm>
        </p:grpSpPr>
        <p:sp>
          <p:nvSpPr>
            <p:cNvPr id="67694" name="Rectangle 151"/>
            <p:cNvSpPr>
              <a:spLocks noChangeArrowheads="1"/>
            </p:cNvSpPr>
            <p:nvPr/>
          </p:nvSpPr>
          <p:spPr bwMode="auto">
            <a:xfrm>
              <a:off x="940" y="340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0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695" name="Rectangle 152"/>
            <p:cNvSpPr>
              <a:spLocks noChangeArrowheads="1"/>
            </p:cNvSpPr>
            <p:nvPr/>
          </p:nvSpPr>
          <p:spPr bwMode="auto">
            <a:xfrm>
              <a:off x="940" y="3117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2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696" name="Rectangle 153"/>
            <p:cNvSpPr>
              <a:spLocks noChangeArrowheads="1"/>
            </p:cNvSpPr>
            <p:nvPr/>
          </p:nvSpPr>
          <p:spPr bwMode="auto">
            <a:xfrm>
              <a:off x="940" y="283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4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697" name="Rectangle 154"/>
            <p:cNvSpPr>
              <a:spLocks noChangeArrowheads="1"/>
            </p:cNvSpPr>
            <p:nvPr/>
          </p:nvSpPr>
          <p:spPr bwMode="auto">
            <a:xfrm>
              <a:off x="940" y="2541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6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698" name="Rectangle 155"/>
            <p:cNvSpPr>
              <a:spLocks noChangeArrowheads="1"/>
            </p:cNvSpPr>
            <p:nvPr/>
          </p:nvSpPr>
          <p:spPr bwMode="auto">
            <a:xfrm>
              <a:off x="940" y="224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8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699" name="Rectangle 156"/>
            <p:cNvSpPr>
              <a:spLocks noChangeArrowheads="1"/>
            </p:cNvSpPr>
            <p:nvPr/>
          </p:nvSpPr>
          <p:spPr bwMode="auto">
            <a:xfrm>
              <a:off x="888" y="1964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10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0" name="Rectangle 157"/>
            <p:cNvSpPr>
              <a:spLocks noChangeArrowheads="1"/>
            </p:cNvSpPr>
            <p:nvPr/>
          </p:nvSpPr>
          <p:spPr bwMode="auto">
            <a:xfrm>
              <a:off x="888" y="1672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12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1" name="Rectangle 158"/>
            <p:cNvSpPr>
              <a:spLocks noChangeArrowheads="1"/>
            </p:cNvSpPr>
            <p:nvPr/>
          </p:nvSpPr>
          <p:spPr bwMode="auto">
            <a:xfrm>
              <a:off x="888" y="1380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14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2" name="Rectangle 159"/>
            <p:cNvSpPr>
              <a:spLocks noChangeArrowheads="1"/>
            </p:cNvSpPr>
            <p:nvPr/>
          </p:nvSpPr>
          <p:spPr bwMode="auto">
            <a:xfrm>
              <a:off x="888" y="1095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16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3" name="Rectangle 160"/>
            <p:cNvSpPr>
              <a:spLocks noChangeArrowheads="1"/>
            </p:cNvSpPr>
            <p:nvPr/>
          </p:nvSpPr>
          <p:spPr bwMode="auto">
            <a:xfrm>
              <a:off x="888" y="803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18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7704" name="Rectangle 161"/>
            <p:cNvSpPr>
              <a:spLocks noChangeArrowheads="1"/>
            </p:cNvSpPr>
            <p:nvPr/>
          </p:nvSpPr>
          <p:spPr bwMode="auto">
            <a:xfrm>
              <a:off x="932" y="325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Char char="•"/>
              </a:pPr>
              <a:r>
                <a:rPr lang="pt-BR" sz="1200" b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1</a:t>
              </a:r>
              <a:endParaRPr lang="pt-BR" sz="1200" b="1">
                <a:solidFill>
                  <a:srgbClr val="000066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67690" name="Text Box 166"/>
          <p:cNvSpPr txBox="1">
            <a:spLocks noChangeArrowheads="1"/>
          </p:cNvSpPr>
          <p:nvPr/>
        </p:nvSpPr>
        <p:spPr bwMode="auto">
          <a:xfrm>
            <a:off x="2843808" y="476672"/>
            <a:ext cx="6072187" cy="40640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rgbClr val="E8FFD1"/>
              </a:gs>
            </a:gsLst>
            <a:lin ang="0" scaled="1"/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2000" dirty="0">
                <a:solidFill>
                  <a:srgbClr val="003366"/>
                </a:solidFill>
                <a:latin typeface="Arial" pitchFamily="34" charset="0"/>
                <a:cs typeface="+mn-cs"/>
              </a:rPr>
              <a:t>Crescimento das publicações científicas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41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82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upo 9"/>
          <p:cNvGrpSpPr>
            <a:grpSpLocks/>
          </p:cNvGrpSpPr>
          <p:nvPr/>
        </p:nvGrpSpPr>
        <p:grpSpPr bwMode="auto">
          <a:xfrm>
            <a:off x="209550" y="612775"/>
            <a:ext cx="8713788" cy="5480050"/>
            <a:chOff x="251520" y="612666"/>
            <a:chExt cx="8713093" cy="5480705"/>
          </a:xfrm>
        </p:grpSpPr>
        <p:pic>
          <p:nvPicPr>
            <p:cNvPr id="931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744" t="13289" r="17609" b="11407"/>
            <a:stretch>
              <a:fillRect/>
            </a:stretch>
          </p:blipFill>
          <p:spPr bwMode="auto">
            <a:xfrm>
              <a:off x="280988" y="692696"/>
              <a:ext cx="8683625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1" name="CaixaDeTexto 8"/>
            <p:cNvSpPr txBox="1">
              <a:spLocks noChangeArrowheads="1"/>
            </p:cNvSpPr>
            <p:nvPr/>
          </p:nvSpPr>
          <p:spPr bwMode="auto">
            <a:xfrm>
              <a:off x="251520" y="612666"/>
              <a:ext cx="8712968" cy="10156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/>
                <a:t>Distribuição percentual dos doutores titulados no Brasil no período 1996-2006, empregados durante o ano de 2008, por seção da classificação nacional de atividades econômicas dos estabelecimentos empregadores</a:t>
              </a:r>
            </a:p>
          </p:txBody>
        </p:sp>
      </p:grpSp>
      <p:grpSp>
        <p:nvGrpSpPr>
          <p:cNvPr id="93187" name="Group 7"/>
          <p:cNvGrpSpPr>
            <a:grpSpLocks/>
          </p:cNvGrpSpPr>
          <p:nvPr/>
        </p:nvGrpSpPr>
        <p:grpSpPr bwMode="auto">
          <a:xfrm>
            <a:off x="6669088" y="5881688"/>
            <a:ext cx="2451100" cy="1003300"/>
            <a:chOff x="0" y="0"/>
            <a:chExt cx="2195" cy="899"/>
          </a:xfrm>
        </p:grpSpPr>
        <p:pic>
          <p:nvPicPr>
            <p:cNvPr id="931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195" cy="8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3189" name="Rectangle 9"/>
            <p:cNvSpPr>
              <a:spLocks/>
            </p:cNvSpPr>
            <p:nvPr/>
          </p:nvSpPr>
          <p:spPr bwMode="auto">
            <a:xfrm>
              <a:off x="1268" y="657"/>
              <a:ext cx="909" cy="2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/>
            <a:lstStyle/>
            <a:p>
              <a:pPr marL="39688"/>
              <a:r>
                <a:rPr lang="en-US" sz="1300">
                  <a:solidFill>
                    <a:srgbClr val="000000"/>
                  </a:solidFill>
                  <a:ea typeface="MS PGothic" pitchFamily="34" charset="-128"/>
                  <a:sym typeface="Times New Roman" pitchFamily="18" charset="0"/>
                </a:rPr>
                <a:t>CGEE, 2010</a:t>
              </a: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288" y="803275"/>
            <a:ext cx="770413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AutoShape 6"/>
          <p:cNvSpPr>
            <a:spLocks/>
          </p:cNvSpPr>
          <p:nvPr/>
        </p:nvSpPr>
        <p:spPr bwMode="auto">
          <a:xfrm>
            <a:off x="1571625" y="2955925"/>
            <a:ext cx="4991100" cy="749300"/>
          </a:xfrm>
          <a:prstGeom prst="roundRect">
            <a:avLst>
              <a:gd name="adj" fmla="val 17856"/>
            </a:avLst>
          </a:prstGeom>
          <a:noFill/>
          <a:ln w="38100">
            <a:solidFill>
              <a:srgbClr val="A408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endParaRPr lang="pt-BR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97285" name="Group 7"/>
          <p:cNvGrpSpPr>
            <a:grpSpLocks/>
          </p:cNvGrpSpPr>
          <p:nvPr/>
        </p:nvGrpSpPr>
        <p:grpSpPr bwMode="auto">
          <a:xfrm>
            <a:off x="6443663" y="5516563"/>
            <a:ext cx="2451100" cy="1004887"/>
            <a:chOff x="0" y="0"/>
            <a:chExt cx="2195" cy="899"/>
          </a:xfrm>
        </p:grpSpPr>
        <p:pic>
          <p:nvPicPr>
            <p:cNvPr id="9728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195" cy="8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7287" name="Rectangle 9"/>
            <p:cNvSpPr>
              <a:spLocks/>
            </p:cNvSpPr>
            <p:nvPr/>
          </p:nvSpPr>
          <p:spPr bwMode="auto">
            <a:xfrm>
              <a:off x="1268" y="657"/>
              <a:ext cx="909" cy="2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/>
            <a:lstStyle/>
            <a:p>
              <a:pPr marL="39688"/>
              <a:r>
                <a:rPr lang="en-US" sz="1300">
                  <a:solidFill>
                    <a:srgbClr val="000000"/>
                  </a:solidFill>
                  <a:ea typeface="MS PGothic" pitchFamily="34" charset="-128"/>
                  <a:sym typeface="Times New Roman" pitchFamily="18" charset="0"/>
                </a:rPr>
                <a:t>CGEE, 2010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"/>
          <p:cNvSpPr>
            <a:spLocks noGrp="1" noChangeArrowheads="1"/>
          </p:cNvSpPr>
          <p:nvPr>
            <p:ph type="title"/>
          </p:nvPr>
        </p:nvSpPr>
        <p:spPr>
          <a:xfrm>
            <a:off x="976313" y="4694238"/>
            <a:ext cx="7358062" cy="1316037"/>
          </a:xfrm>
        </p:spPr>
        <p:txBody>
          <a:bodyPr anchor="t"/>
          <a:lstStyle/>
          <a:p>
            <a:pPr eaLnBrk="1" hangingPunct="1"/>
            <a:r>
              <a:rPr lang="pt-BR" sz="2200" smtClean="0"/>
              <a:t>UM PROGRAMA ESPECIAL DE MOBILIDADE INTERNACIONAL EM CIÊNCIA, TECNOLOGIA e INOVAÇÃO.</a:t>
            </a:r>
            <a:endParaRPr lang="en-US" sz="220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" y="1201738"/>
            <a:ext cx="7265988" cy="3478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1403350" y="339725"/>
            <a:ext cx="6003925" cy="658813"/>
            <a:chOff x="876" y="421"/>
            <a:chExt cx="9585" cy="862"/>
          </a:xfrm>
        </p:grpSpPr>
        <p:pic>
          <p:nvPicPr>
            <p:cNvPr id="23558" name="Imagem 1"/>
            <p:cNvPicPr>
              <a:picLocks noChangeAspect="1" noChangeArrowheads="1"/>
            </p:cNvPicPr>
            <p:nvPr/>
          </p:nvPicPr>
          <p:blipFill>
            <a:blip r:embed="rId5" cstate="print"/>
            <a:srcRect l="7269" t="18823" r="56528" b="64470"/>
            <a:stretch>
              <a:fillRect/>
            </a:stretch>
          </p:blipFill>
          <p:spPr bwMode="auto">
            <a:xfrm>
              <a:off x="8280" y="561"/>
              <a:ext cx="2181" cy="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3554" name="Object 7"/>
            <p:cNvGraphicFramePr>
              <a:graphicFrameLocks noChangeAspect="1"/>
            </p:cNvGraphicFramePr>
            <p:nvPr/>
          </p:nvGraphicFramePr>
          <p:xfrm>
            <a:off x="4869" y="421"/>
            <a:ext cx="2154" cy="862"/>
          </p:xfrm>
          <a:graphic>
            <a:graphicData uri="http://schemas.openxmlformats.org/presentationml/2006/ole">
              <p:oleObj spid="_x0000_s23554" r:id="rId6" imgW="2857899" imgH="1142857" progId="">
                <p:embed/>
              </p:oleObj>
            </a:graphicData>
          </a:graphic>
        </p:graphicFrame>
        <p:pic>
          <p:nvPicPr>
            <p:cNvPr id="23559" name="Picture 8" descr="logo-mc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6" y="561"/>
              <a:ext cx="306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7750175" y="-1588"/>
          <a:ext cx="1358900" cy="1373188"/>
        </p:xfrm>
        <a:graphic>
          <a:graphicData uri="http://schemas.openxmlformats.org/presentationml/2006/ole">
            <p:oleObj spid="_x0000_s22530" name="Photo Editor Photo" r:id="rId4" imgW="2857899" imgH="2886478" progId="">
              <p:embed/>
            </p:oleObj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75" y="0"/>
            <a:ext cx="2087563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" name="Conector reto 7"/>
          <p:cNvCxnSpPr/>
          <p:nvPr/>
        </p:nvCxnSpPr>
        <p:spPr bwMode="auto">
          <a:xfrm>
            <a:off x="0" y="1052513"/>
            <a:ext cx="81724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3" name="Conector reto 12"/>
          <p:cNvCxnSpPr/>
          <p:nvPr/>
        </p:nvCxnSpPr>
        <p:spPr bwMode="auto">
          <a:xfrm>
            <a:off x="273050" y="6769100"/>
            <a:ext cx="8642350" cy="0"/>
          </a:xfrm>
          <a:prstGeom prst="lin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graphicFrame>
        <p:nvGraphicFramePr>
          <p:cNvPr id="22531" name="Object 7"/>
          <p:cNvGraphicFramePr>
            <a:graphicFrameLocks noChangeAspect="1"/>
          </p:cNvGraphicFramePr>
          <p:nvPr/>
        </p:nvGraphicFramePr>
        <p:xfrm>
          <a:off x="3852863" y="6084888"/>
          <a:ext cx="1582737" cy="773112"/>
        </p:xfrm>
        <a:graphic>
          <a:graphicData uri="http://schemas.openxmlformats.org/presentationml/2006/ole">
            <p:oleObj spid="_x0000_s22531" r:id="rId7" imgW="2857899" imgH="1142857" progId="">
              <p:embed/>
            </p:oleObj>
          </a:graphicData>
        </a:graphic>
      </p:graphicFrame>
      <p:sp>
        <p:nvSpPr>
          <p:cNvPr id="22535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268413"/>
            <a:ext cx="8218487" cy="854075"/>
          </a:xfrm>
        </p:spPr>
        <p:txBody>
          <a:bodyPr lIns="64291" tIns="32146" rIns="64291" bIns="32146" anchor="t"/>
          <a:lstStyle/>
          <a:p>
            <a:pPr eaLnBrk="1" hangingPunct="1"/>
            <a:r>
              <a:rPr lang="en-US" sz="4400" smtClean="0">
                <a:solidFill>
                  <a:srgbClr val="000000"/>
                </a:solidFill>
              </a:rPr>
              <a:t>Como superar estes desafios?</a:t>
            </a:r>
          </a:p>
        </p:txBody>
      </p:sp>
      <p:sp>
        <p:nvSpPr>
          <p:cNvPr id="2253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 lIns="64291" tIns="32146" rIns="64291" bIns="32146"/>
          <a:lstStyle/>
          <a:p>
            <a:pPr marL="715963" indent="-441325" algn="l" eaLnBrk="1" hangingPunct="1">
              <a:spcBef>
                <a:spcPts val="1800"/>
              </a:spcBef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Investir na formação de pessoal altamente qualificado nas competências e habilidades necessárias para o avanço da economia do conhecimento</a:t>
            </a:r>
          </a:p>
          <a:p>
            <a:pPr marL="715963" indent="-441325" algn="l" eaLnBrk="1" hangingPunct="1">
              <a:spcBef>
                <a:spcPts val="1800"/>
              </a:spcBef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Foco nos grandes desafios nacionais</a:t>
            </a:r>
          </a:p>
          <a:p>
            <a:pPr marL="1249363" lvl="3" indent="-350838" algn="l" eaLnBrk="1" hangingPunct="1">
              <a:spcBef>
                <a:spcPts val="600"/>
              </a:spcBef>
              <a:buFontTx/>
              <a:buChar char="−"/>
            </a:pPr>
            <a:r>
              <a:rPr lang="en-US" sz="2400" smtClean="0">
                <a:solidFill>
                  <a:srgbClr val="000000"/>
                </a:solidFill>
              </a:rPr>
              <a:t>Engenharias e demais áreas tecnológicas</a:t>
            </a:r>
          </a:p>
          <a:p>
            <a:pPr marL="1249363" lvl="3" indent="-350838" algn="l" eaLnBrk="1" hangingPunct="1">
              <a:spcBef>
                <a:spcPts val="600"/>
              </a:spcBef>
              <a:buFontTx/>
              <a:buChar char="−"/>
            </a:pPr>
            <a:r>
              <a:rPr lang="en-US" sz="2400" smtClean="0">
                <a:solidFill>
                  <a:srgbClr val="000000"/>
                </a:solidFill>
              </a:rPr>
              <a:t>Áreas Estratégicas</a:t>
            </a:r>
          </a:p>
          <a:p>
            <a:pPr marL="715963" indent="-441325" algn="l" eaLnBrk="1" hangingPunct="1">
              <a:spcBef>
                <a:spcPts val="1800"/>
              </a:spcBef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Promoção da P&amp;D&amp;I empresarial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upo 15"/>
          <p:cNvGrpSpPr>
            <a:grpSpLocks/>
          </p:cNvGrpSpPr>
          <p:nvPr/>
        </p:nvGrpSpPr>
        <p:grpSpPr bwMode="auto">
          <a:xfrm>
            <a:off x="0" y="0"/>
            <a:ext cx="9112250" cy="6858000"/>
            <a:chOff x="0" y="0"/>
            <a:chExt cx="9112250" cy="6858000"/>
          </a:xfrm>
        </p:grpSpPr>
        <p:graphicFrame>
          <p:nvGraphicFramePr>
            <p:cNvPr id="24578" name="Object 3"/>
            <p:cNvGraphicFramePr>
              <a:graphicFrameLocks noChangeAspect="1"/>
            </p:cNvGraphicFramePr>
            <p:nvPr/>
          </p:nvGraphicFramePr>
          <p:xfrm>
            <a:off x="7753350" y="0"/>
            <a:ext cx="1358900" cy="1373188"/>
          </p:xfrm>
          <a:graphic>
            <a:graphicData uri="http://schemas.openxmlformats.org/presentationml/2006/ole">
              <p:oleObj spid="_x0000_s24578" name="Photo Editor Photo" r:id="rId4" imgW="2857899" imgH="2886478" progId="">
                <p:embed/>
              </p:oleObj>
            </a:graphicData>
          </a:graphic>
        </p:graphicFrame>
        <p:pic>
          <p:nvPicPr>
            <p:cNvPr id="2458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588"/>
              <a:ext cx="2087563" cy="1000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8" name="Conector reto 7"/>
            <p:cNvCxnSpPr/>
            <p:nvPr/>
          </p:nvCxnSpPr>
          <p:spPr bwMode="auto">
            <a:xfrm>
              <a:off x="3175" y="1054100"/>
              <a:ext cx="81724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cxnSp>
          <p:nvCxnSpPr>
            <p:cNvPr id="13" name="Conector reto 12"/>
            <p:cNvCxnSpPr/>
            <p:nvPr/>
          </p:nvCxnSpPr>
          <p:spPr bwMode="auto">
            <a:xfrm>
              <a:off x="276225" y="6769100"/>
              <a:ext cx="86423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graphicFrame>
          <p:nvGraphicFramePr>
            <p:cNvPr id="24579" name="Object 7"/>
            <p:cNvGraphicFramePr>
              <a:graphicFrameLocks noChangeAspect="1"/>
            </p:cNvGraphicFramePr>
            <p:nvPr/>
          </p:nvGraphicFramePr>
          <p:xfrm>
            <a:off x="3856038" y="6084888"/>
            <a:ext cx="1582737" cy="773112"/>
          </p:xfrm>
          <a:graphic>
            <a:graphicData uri="http://schemas.openxmlformats.org/presentationml/2006/ole">
              <p:oleObj spid="_x0000_s24579" r:id="rId7" imgW="2857899" imgH="1142857" progId="">
                <p:embed/>
              </p:oleObj>
            </a:graphicData>
          </a:graphic>
        </p:graphicFrame>
      </p:grpSp>
      <p:sp>
        <p:nvSpPr>
          <p:cNvPr id="245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68413"/>
            <a:ext cx="8229600" cy="1143000"/>
          </a:xfrm>
        </p:spPr>
        <p:txBody>
          <a:bodyPr lIns="64291" tIns="32146" rIns="64291" bIns="32146" anchor="t"/>
          <a:lstStyle/>
          <a:p>
            <a:pPr eaLnBrk="1" hangingPunct="1"/>
            <a:r>
              <a:rPr lang="en-US" sz="3200" smtClean="0">
                <a:solidFill>
                  <a:srgbClr val="000000"/>
                </a:solidFill>
              </a:rPr>
              <a:t>Porque investir em Bolsas no Exterior para estudantes e pesquisadores brasileiros?</a:t>
            </a:r>
          </a:p>
        </p:txBody>
      </p:sp>
      <p:sp>
        <p:nvSpPr>
          <p:cNvPr id="2458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492375"/>
            <a:ext cx="8229600" cy="3816350"/>
          </a:xfrm>
        </p:spPr>
        <p:txBody>
          <a:bodyPr lIns="64291" tIns="32146" rIns="64291" bIns="32146"/>
          <a:lstStyle/>
          <a:p>
            <a:pPr marL="623888" indent="-352425" algn="l" eaLnBrk="1" hangingPunct="1">
              <a:spcBef>
                <a:spcPts val="1200"/>
              </a:spcBef>
              <a:buFontTx/>
              <a:buChar char="•"/>
            </a:pPr>
            <a:r>
              <a:rPr lang="pt-BR" sz="2000" dirty="0" smtClean="0">
                <a:solidFill>
                  <a:srgbClr val="000000"/>
                </a:solidFill>
              </a:rPr>
              <a:t>Melhor aproveitamento do conhecimento desenvolvido nas melhores instituições de ensino e pesquisa do mundo;</a:t>
            </a:r>
          </a:p>
          <a:p>
            <a:pPr marL="623888" indent="-352425" algn="l" eaLnBrk="1" hangingPunct="1">
              <a:spcBef>
                <a:spcPts val="1200"/>
              </a:spcBef>
              <a:buFontTx/>
              <a:buChar char="•"/>
            </a:pPr>
            <a:r>
              <a:rPr lang="pt-BR" sz="2000" dirty="0" smtClean="0">
                <a:solidFill>
                  <a:srgbClr val="000000"/>
                </a:solidFill>
              </a:rPr>
              <a:t>Exposição dos melhores talentos nacionais a um ambiente educacional e profissional onde inovação, empreendedorismo e competitividade já são o padrão;</a:t>
            </a:r>
          </a:p>
          <a:p>
            <a:pPr marL="623888" indent="-352425" algn="l" eaLnBrk="1" hangingPunct="1">
              <a:spcBef>
                <a:spcPts val="1200"/>
              </a:spcBef>
              <a:buFontTx/>
              <a:buChar char="•"/>
            </a:pPr>
            <a:r>
              <a:rPr lang="pt-BR" sz="2000" dirty="0" smtClean="0">
                <a:solidFill>
                  <a:srgbClr val="000000"/>
                </a:solidFill>
              </a:rPr>
              <a:t>Preparação dos jovens brasileiros para um mundo e sua economia cada vez mais globalizados</a:t>
            </a:r>
          </a:p>
          <a:p>
            <a:pPr marL="623888" indent="-352425" algn="l" eaLnBrk="1" hangingPunct="1">
              <a:spcBef>
                <a:spcPts val="1200"/>
              </a:spcBef>
              <a:buFontTx/>
              <a:buChar char="•"/>
            </a:pPr>
            <a:r>
              <a:rPr lang="pt-BR" sz="2000" dirty="0" smtClean="0">
                <a:solidFill>
                  <a:srgbClr val="000000"/>
                </a:solidFill>
              </a:rPr>
              <a:t>Maior visibilidade e inserção dos avanços nacionais;</a:t>
            </a:r>
          </a:p>
          <a:p>
            <a:pPr marL="623888" indent="-352425" algn="l" eaLnBrk="1" hangingPunct="1">
              <a:spcBef>
                <a:spcPts val="1200"/>
              </a:spcBef>
              <a:buFontTx/>
              <a:buChar char="•"/>
            </a:pPr>
            <a:r>
              <a:rPr lang="pt-BR" sz="2000" dirty="0" smtClean="0">
                <a:solidFill>
                  <a:srgbClr val="000000"/>
                </a:solidFill>
              </a:rPr>
              <a:t>Maior inserção das empresas brasileiras no mundo da </a:t>
            </a:r>
            <a:r>
              <a:rPr lang="pt-BR" sz="2000" dirty="0" err="1" smtClean="0">
                <a:solidFill>
                  <a:srgbClr val="000000"/>
                </a:solidFill>
              </a:rPr>
              <a:t>inovacão</a:t>
            </a:r>
            <a:endParaRPr lang="pt-BR" sz="2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ítulo 1"/>
          <p:cNvSpPr>
            <a:spLocks noGrp="1"/>
          </p:cNvSpPr>
          <p:nvPr>
            <p:ph type="title"/>
          </p:nvPr>
        </p:nvSpPr>
        <p:spPr>
          <a:xfrm>
            <a:off x="827088" y="1125538"/>
            <a:ext cx="7358062" cy="1089025"/>
          </a:xfrm>
        </p:spPr>
        <p:txBody>
          <a:bodyPr/>
          <a:lstStyle/>
          <a:p>
            <a:pPr eaLnBrk="1" hangingPunct="1"/>
            <a:r>
              <a:rPr lang="pt-BR" sz="4000" smtClean="0">
                <a:solidFill>
                  <a:srgbClr val="000000"/>
                </a:solidFill>
              </a:rPr>
              <a:t>Objetivos</a:t>
            </a:r>
          </a:p>
        </p:txBody>
      </p:sp>
      <p:sp>
        <p:nvSpPr>
          <p:cNvPr id="25605" name="Espaço Reservado para Conteúdo 5"/>
          <p:cNvSpPr>
            <a:spLocks noGrp="1"/>
          </p:cNvSpPr>
          <p:nvPr>
            <p:ph idx="1"/>
          </p:nvPr>
        </p:nvSpPr>
        <p:spPr>
          <a:xfrm>
            <a:off x="893763" y="2146300"/>
            <a:ext cx="7358062" cy="4019550"/>
          </a:xfrm>
        </p:spPr>
        <p:txBody>
          <a:bodyPr/>
          <a:lstStyle/>
          <a:p>
            <a:pPr marL="365125" indent="-365125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pt-BR" sz="2200" smtClean="0">
                <a:solidFill>
                  <a:srgbClr val="000000"/>
                </a:solidFill>
              </a:rPr>
              <a:t>Avanço da ciência, tecnologia, inovação e competitividade industrial através da expansão da mobilidade internacional</a:t>
            </a:r>
          </a:p>
          <a:p>
            <a:pPr marL="365125" indent="-365125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pt-BR" sz="2200" smtClean="0">
                <a:solidFill>
                  <a:srgbClr val="000000"/>
                </a:solidFill>
              </a:rPr>
              <a:t>Aumentar a presença de estudantes e pesquisadores brasileiros em instituições de excelência no exterior</a:t>
            </a:r>
          </a:p>
          <a:p>
            <a:pPr marL="365125" indent="-365125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pt-BR" sz="2200" smtClean="0">
                <a:solidFill>
                  <a:srgbClr val="000000"/>
                </a:solidFill>
              </a:rPr>
              <a:t>Promover maior internacionalização das universidades brasileiras </a:t>
            </a:r>
          </a:p>
          <a:p>
            <a:pPr marL="365125" indent="-365125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pt-BR" sz="2200" smtClean="0">
                <a:solidFill>
                  <a:srgbClr val="000000"/>
                </a:solidFill>
              </a:rPr>
              <a:t>Aumentar o conhecimento inovador do pessoal das indústrias brasileiras</a:t>
            </a:r>
          </a:p>
          <a:p>
            <a:pPr marL="365125" indent="-365125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pt-BR" sz="2200" smtClean="0">
                <a:solidFill>
                  <a:srgbClr val="000000"/>
                </a:solidFill>
              </a:rPr>
              <a:t>Atrair jovens talentos e pesquisadores altamente qualificados para trabalhar no Brasil</a:t>
            </a:r>
          </a:p>
        </p:txBody>
      </p:sp>
      <p:sp>
        <p:nvSpPr>
          <p:cNvPr id="25606" name="AutoShape 9"/>
          <p:cNvSpPr>
            <a:spLocks noChangeAspect="1" noChangeArrowheads="1"/>
          </p:cNvSpPr>
          <p:nvPr/>
        </p:nvSpPr>
        <p:spPr bwMode="auto">
          <a:xfrm>
            <a:off x="107950" y="3068638"/>
            <a:ext cx="90360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5607" name="Grupo 16"/>
          <p:cNvGrpSpPr>
            <a:grpSpLocks/>
          </p:cNvGrpSpPr>
          <p:nvPr/>
        </p:nvGrpSpPr>
        <p:grpSpPr bwMode="auto">
          <a:xfrm>
            <a:off x="0" y="0"/>
            <a:ext cx="9112250" cy="6769100"/>
            <a:chOff x="0" y="0"/>
            <a:chExt cx="9112250" cy="6769100"/>
          </a:xfrm>
        </p:grpSpPr>
        <p:graphicFrame>
          <p:nvGraphicFramePr>
            <p:cNvPr id="25602" name="Object 3"/>
            <p:cNvGraphicFramePr>
              <a:graphicFrameLocks noChangeAspect="1"/>
            </p:cNvGraphicFramePr>
            <p:nvPr/>
          </p:nvGraphicFramePr>
          <p:xfrm>
            <a:off x="7753350" y="0"/>
            <a:ext cx="1358900" cy="1373188"/>
          </p:xfrm>
          <a:graphic>
            <a:graphicData uri="http://schemas.openxmlformats.org/presentationml/2006/ole">
              <p:oleObj spid="_x0000_s25602" name="Photo Editor Photo" r:id="rId4" imgW="2857899" imgH="2886478" progId="">
                <p:embed/>
              </p:oleObj>
            </a:graphicData>
          </a:graphic>
        </p:graphicFrame>
        <p:pic>
          <p:nvPicPr>
            <p:cNvPr id="256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588"/>
              <a:ext cx="2087563" cy="1000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14" name="Conector reto 13"/>
            <p:cNvCxnSpPr/>
            <p:nvPr/>
          </p:nvCxnSpPr>
          <p:spPr bwMode="auto">
            <a:xfrm>
              <a:off x="3175" y="1054100"/>
              <a:ext cx="81724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cxnSp>
          <p:nvCxnSpPr>
            <p:cNvPr id="15" name="Conector reto 14"/>
            <p:cNvCxnSpPr/>
            <p:nvPr/>
          </p:nvCxnSpPr>
          <p:spPr bwMode="auto">
            <a:xfrm>
              <a:off x="276225" y="6769100"/>
              <a:ext cx="86423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graphicFrame>
          <p:nvGraphicFramePr>
            <p:cNvPr id="25603" name="Object 7"/>
            <p:cNvGraphicFramePr>
              <a:graphicFrameLocks noChangeAspect="1"/>
            </p:cNvGraphicFramePr>
            <p:nvPr/>
          </p:nvGraphicFramePr>
          <p:xfrm>
            <a:off x="3856038" y="188640"/>
            <a:ext cx="1582737" cy="773112"/>
          </p:xfrm>
          <a:graphic>
            <a:graphicData uri="http://schemas.openxmlformats.org/presentationml/2006/ole">
              <p:oleObj spid="_x0000_s25603" r:id="rId7" imgW="2857899" imgH="1142857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ítulo 1"/>
          <p:cNvSpPr>
            <a:spLocks noGrp="1"/>
          </p:cNvSpPr>
          <p:nvPr>
            <p:ph type="title"/>
          </p:nvPr>
        </p:nvSpPr>
        <p:spPr>
          <a:xfrm>
            <a:off x="893763" y="1089025"/>
            <a:ext cx="7358062" cy="720725"/>
          </a:xfrm>
        </p:spPr>
        <p:txBody>
          <a:bodyPr/>
          <a:lstStyle/>
          <a:p>
            <a:pPr eaLnBrk="1" hangingPunct="1"/>
            <a:r>
              <a:rPr lang="pt-BR" sz="3800" smtClean="0"/>
              <a:t>Áreas Prioritárias</a:t>
            </a:r>
          </a:p>
        </p:txBody>
      </p:sp>
      <p:sp>
        <p:nvSpPr>
          <p:cNvPr id="26629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71488" y="1946275"/>
            <a:ext cx="3998912" cy="4722813"/>
          </a:xfrm>
          <a:ln w="3175">
            <a:solidFill>
              <a:schemeClr val="tx1"/>
            </a:solidFill>
          </a:ln>
        </p:spPr>
        <p:txBody>
          <a:bodyPr lIns="25307" tIns="25307" rIns="25307" bIns="25307" anchor="t"/>
          <a:lstStyle/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Engenharias e demais áreas tecnológicas;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Ciências Exatas e da Terra: Física, Química, Matemática,Geociências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Biologia, Ciências Biomédicas e da Saúde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Computação e tecnologias da informação;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Tecnologia Aeroespacial;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Fármacos;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Produção Agrícola Sustentável;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Petróleo, Gás e Carvão Mineral;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Energias Renováveis;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dirty="0" smtClean="0"/>
              <a:t>Tecnologia Mineral;</a:t>
            </a:r>
          </a:p>
        </p:txBody>
      </p:sp>
      <p:sp>
        <p:nvSpPr>
          <p:cNvPr id="26630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92675" y="1946275"/>
            <a:ext cx="4033838" cy="4722813"/>
          </a:xfrm>
          <a:ln>
            <a:solidFill>
              <a:schemeClr val="tx1"/>
            </a:solidFill>
          </a:ln>
        </p:spPr>
        <p:txBody>
          <a:bodyPr lIns="25307" tIns="25307" rIns="25307" bIns="25307" anchor="t"/>
          <a:lstStyle/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Tecnologia Nuclear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Biotecnologia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Nanotecnologia e Novos materiais;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Tecnologias de Prevenção e Mitigação de Desastres Naturais;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Tecnologias de transição para a economia verde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Biodiversidade e Bioprospecção;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Ciências do Mar;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Indústria criativa;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Novas Tecnologias de Engenharia Construtiva</a:t>
            </a:r>
          </a:p>
          <a:p>
            <a:pPr marL="250825" indent="-250825" eaLnBrk="1" hangingPunct="1">
              <a:spcBef>
                <a:spcPct val="0"/>
              </a:spcBef>
            </a:pPr>
            <a:r>
              <a:rPr lang="pt-BR" smtClean="0"/>
              <a:t>Formação de Tecnólogos.</a:t>
            </a:r>
          </a:p>
          <a:p>
            <a:pPr marL="250825" indent="-250825" eaLnBrk="1" hangingPunct="1">
              <a:spcBef>
                <a:spcPct val="0"/>
              </a:spcBef>
            </a:pPr>
            <a:endParaRPr lang="pt-BR" smtClean="0"/>
          </a:p>
        </p:txBody>
      </p:sp>
      <p:grpSp>
        <p:nvGrpSpPr>
          <p:cNvPr id="26631" name="Grupo 10"/>
          <p:cNvGrpSpPr>
            <a:grpSpLocks/>
          </p:cNvGrpSpPr>
          <p:nvPr/>
        </p:nvGrpSpPr>
        <p:grpSpPr bwMode="auto">
          <a:xfrm>
            <a:off x="0" y="0"/>
            <a:ext cx="9112250" cy="6769100"/>
            <a:chOff x="0" y="0"/>
            <a:chExt cx="9112250" cy="6769100"/>
          </a:xfrm>
        </p:grpSpPr>
        <p:graphicFrame>
          <p:nvGraphicFramePr>
            <p:cNvPr id="26626" name="Object 3"/>
            <p:cNvGraphicFramePr>
              <a:graphicFrameLocks noChangeAspect="1"/>
            </p:cNvGraphicFramePr>
            <p:nvPr/>
          </p:nvGraphicFramePr>
          <p:xfrm>
            <a:off x="7753350" y="0"/>
            <a:ext cx="1358900" cy="1373188"/>
          </p:xfrm>
          <a:graphic>
            <a:graphicData uri="http://schemas.openxmlformats.org/presentationml/2006/ole">
              <p:oleObj spid="_x0000_s26626" name="Photo Editor Photo" r:id="rId4" imgW="2857899" imgH="2886478" progId="">
                <p:embed/>
              </p:oleObj>
            </a:graphicData>
          </a:graphic>
        </p:graphicFrame>
        <p:pic>
          <p:nvPicPr>
            <p:cNvPr id="266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588"/>
              <a:ext cx="2087563" cy="1000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14" name="Conector reto 13"/>
            <p:cNvCxnSpPr/>
            <p:nvPr/>
          </p:nvCxnSpPr>
          <p:spPr bwMode="auto">
            <a:xfrm>
              <a:off x="3175" y="1054100"/>
              <a:ext cx="81724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cxnSp>
          <p:nvCxnSpPr>
            <p:cNvPr id="15" name="Conector reto 14"/>
            <p:cNvCxnSpPr/>
            <p:nvPr/>
          </p:nvCxnSpPr>
          <p:spPr bwMode="auto">
            <a:xfrm>
              <a:off x="276225" y="6769100"/>
              <a:ext cx="86423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graphicFrame>
          <p:nvGraphicFramePr>
            <p:cNvPr id="26627" name="Object 7"/>
            <p:cNvGraphicFramePr>
              <a:graphicFrameLocks noChangeAspect="1"/>
            </p:cNvGraphicFramePr>
            <p:nvPr/>
          </p:nvGraphicFramePr>
          <p:xfrm>
            <a:off x="3856038" y="188640"/>
            <a:ext cx="1582737" cy="773112"/>
          </p:xfrm>
          <a:graphic>
            <a:graphicData uri="http://schemas.openxmlformats.org/presentationml/2006/ole">
              <p:oleObj spid="_x0000_s26627" r:id="rId7" imgW="2857899" imgH="1142857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1"/>
          <p:cNvSpPr>
            <a:spLocks noGrp="1" noChangeArrowheads="1"/>
          </p:cNvSpPr>
          <p:nvPr>
            <p:ph type="title"/>
          </p:nvPr>
        </p:nvSpPr>
        <p:spPr>
          <a:xfrm>
            <a:off x="723900" y="1049338"/>
            <a:ext cx="7864475" cy="942975"/>
          </a:xfrm>
        </p:spPr>
        <p:txBody>
          <a:bodyPr/>
          <a:lstStyle/>
          <a:p>
            <a:pPr eaLnBrk="1" hangingPunct="1"/>
            <a:r>
              <a:rPr lang="en-US" sz="3400" smtClean="0"/>
              <a:t>Modalidades de Bolsas e Metas Globais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774700" y="1960563"/>
          <a:ext cx="7757739" cy="4231613"/>
        </p:xfrm>
        <a:graphic>
          <a:graphicData uri="http://schemas.openxmlformats.org/drawingml/2006/table">
            <a:tbl>
              <a:tblPr/>
              <a:tblGrid>
                <a:gridCol w="6262324"/>
                <a:gridCol w="1495415"/>
              </a:tblGrid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Graduação- sanduíche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27.100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84138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Doutorado-sanduíche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24.600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Doutorado integral no exterior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9.790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Pós-doutorado</a:t>
                      </a: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 no exterior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8.900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Estágio </a:t>
                      </a:r>
                      <a:r>
                        <a:rPr kumimoji="0" lang="pt-B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Senior</a:t>
                      </a: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 no Exterior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2.660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Treinamento de Especialistas de Empresas no Exterior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700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Jovens cientistas de grande talento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860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033">
                <a:tc>
                  <a:txBody>
                    <a:bodyPr/>
                    <a:lstStyle/>
                    <a:p>
                      <a:pPr marL="841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Pesquisadores Visitantes Especiais (grandes lideranças científicas)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390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8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Total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N W3" charset="-128"/>
                          <a:sym typeface="Gill Sans" charset="0"/>
                        </a:rPr>
                        <a:t>75.000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7685" name="Grupo 9"/>
          <p:cNvGrpSpPr>
            <a:grpSpLocks/>
          </p:cNvGrpSpPr>
          <p:nvPr/>
        </p:nvGrpSpPr>
        <p:grpSpPr bwMode="auto">
          <a:xfrm>
            <a:off x="0" y="0"/>
            <a:ext cx="9112250" cy="6769100"/>
            <a:chOff x="0" y="0"/>
            <a:chExt cx="9112250" cy="6769100"/>
          </a:xfrm>
        </p:grpSpPr>
        <p:graphicFrame>
          <p:nvGraphicFramePr>
            <p:cNvPr id="27650" name="Object 3"/>
            <p:cNvGraphicFramePr>
              <a:graphicFrameLocks noChangeAspect="1"/>
            </p:cNvGraphicFramePr>
            <p:nvPr/>
          </p:nvGraphicFramePr>
          <p:xfrm>
            <a:off x="7753350" y="0"/>
            <a:ext cx="1358900" cy="1373188"/>
          </p:xfrm>
          <a:graphic>
            <a:graphicData uri="http://schemas.openxmlformats.org/presentationml/2006/ole">
              <p:oleObj spid="_x0000_s27650" name="Photo Editor Photo" r:id="rId4" imgW="2857899" imgH="2886478" progId="">
                <p:embed/>
              </p:oleObj>
            </a:graphicData>
          </a:graphic>
        </p:graphicFrame>
        <p:pic>
          <p:nvPicPr>
            <p:cNvPr id="2768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588"/>
              <a:ext cx="2087563" cy="1000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13" name="Conector reto 12"/>
            <p:cNvCxnSpPr/>
            <p:nvPr/>
          </p:nvCxnSpPr>
          <p:spPr bwMode="auto">
            <a:xfrm>
              <a:off x="3175" y="1054100"/>
              <a:ext cx="81724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cxnSp>
          <p:nvCxnSpPr>
            <p:cNvPr id="14" name="Conector reto 13"/>
            <p:cNvCxnSpPr/>
            <p:nvPr/>
          </p:nvCxnSpPr>
          <p:spPr bwMode="auto">
            <a:xfrm>
              <a:off x="276225" y="6769100"/>
              <a:ext cx="8642350" cy="0"/>
            </a:xfrm>
            <a:prstGeom prst="line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</p:cxnSp>
        <p:graphicFrame>
          <p:nvGraphicFramePr>
            <p:cNvPr id="27651" name="Object 7"/>
            <p:cNvGraphicFramePr>
              <a:graphicFrameLocks noChangeAspect="1"/>
            </p:cNvGraphicFramePr>
            <p:nvPr/>
          </p:nvGraphicFramePr>
          <p:xfrm>
            <a:off x="3856038" y="188640"/>
            <a:ext cx="1582737" cy="773112"/>
          </p:xfrm>
          <a:graphic>
            <a:graphicData uri="http://schemas.openxmlformats.org/presentationml/2006/ole">
              <p:oleObj spid="_x0000_s27651" r:id="rId7" imgW="2857899" imgH="1142857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t-BR" smtClean="0"/>
              <a:t>FOMENTO – </a:t>
            </a:r>
            <a:r>
              <a:rPr lang="pt-BR" sz="4000" smtClean="0"/>
              <a:t>Ciência sem Fronteiras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988" y="260350"/>
            <a:ext cx="2486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Retângulo 1"/>
          <p:cNvSpPr>
            <a:spLocks noChangeArrowheads="1"/>
          </p:cNvSpPr>
          <p:nvPr/>
        </p:nvSpPr>
        <p:spPr bwMode="auto">
          <a:xfrm>
            <a:off x="838200" y="1600200"/>
            <a:ext cx="7777163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smtClean="0">
                <a:solidFill>
                  <a:srgbClr val="000000"/>
                </a:solidFill>
              </a:rPr>
              <a:t>Programa de Mobilidade internacional da Ciência brasileira com o objetivo de ampliar a formação de pesquisadores altamente diferenciados em ambiente competitivo e de inovação, no exterior e, ao mesmo tempo, tentar atrair jovens doutores talentosos e pesquisadores seniores para se fixarem no Brasil. </a:t>
            </a:r>
          </a:p>
          <a:p>
            <a:pPr algn="just"/>
            <a:endParaRPr lang="pt-BR" sz="1600" smtClean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sz="2000" smtClean="0">
                <a:solidFill>
                  <a:srgbClr val="000000"/>
                </a:solidFill>
              </a:rPr>
              <a:t>Lançado o site do programa : www.cienciasemfronteiras.cnpq.br</a:t>
            </a:r>
          </a:p>
          <a:p>
            <a:pPr algn="just"/>
            <a:endParaRPr lang="pt-BR" sz="1600" smtClean="0">
              <a:solidFill>
                <a:srgbClr val="000000"/>
              </a:solidFill>
            </a:endParaRPr>
          </a:p>
          <a:p>
            <a:pPr algn="just"/>
            <a:endParaRPr lang="pt-BR" sz="1600" smtClean="0">
              <a:solidFill>
                <a:srgbClr val="000000"/>
              </a:solidFill>
            </a:endParaRPr>
          </a:p>
        </p:txBody>
      </p:sp>
      <p:sp>
        <p:nvSpPr>
          <p:cNvPr id="12293" name="CaixaDeTexto 6"/>
          <p:cNvSpPr txBox="1">
            <a:spLocks noChangeArrowheads="1"/>
          </p:cNvSpPr>
          <p:nvPr/>
        </p:nvSpPr>
        <p:spPr bwMode="auto">
          <a:xfrm>
            <a:off x="827088" y="3290888"/>
            <a:ext cx="4681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BR" sz="2000" smtClean="0">
                <a:solidFill>
                  <a:srgbClr val="000000"/>
                </a:solidFill>
              </a:rPr>
              <a:t>Bolsas  já Concedidas</a:t>
            </a:r>
            <a:r>
              <a:rPr lang="pt-BR" smtClean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268538" y="3933825"/>
          <a:ext cx="5759450" cy="1987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3313"/>
                <a:gridCol w="1596938"/>
                <a:gridCol w="759199"/>
              </a:tblGrid>
              <a:tr h="28393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Descrição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Modalidade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C00000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smtClean="0">
                          <a:effectLst/>
                        </a:rPr>
                        <a:t>Sanduiche </a:t>
                      </a:r>
                      <a:r>
                        <a:rPr lang="pt-BR" sz="1800" u="none" strike="noStrike" dirty="0">
                          <a:effectLst/>
                        </a:rPr>
                        <a:t>na Graduação</a:t>
                      </a:r>
                      <a:endParaRPr lang="pt-BR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SWG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effectLst/>
                        </a:rPr>
                        <a:t>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Pós doutorado no Exterior</a:t>
                      </a:r>
                      <a:endParaRPr lang="pt-BR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PDE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69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Sanduiche no Exterior</a:t>
                      </a:r>
                      <a:endParaRPr lang="pt-BR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SWE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73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Doutorado Pleno no Exterior</a:t>
                      </a:r>
                      <a:endParaRPr lang="pt-BR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GDE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</a:tr>
              <a:tr h="28393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Estagio </a:t>
                      </a:r>
                      <a:r>
                        <a:rPr lang="pt-BR" sz="1800" u="none" strike="noStrike" dirty="0" err="1">
                          <a:effectLst/>
                        </a:rPr>
                        <a:t>Senior</a:t>
                      </a:r>
                      <a:r>
                        <a:rPr lang="pt-BR" sz="1800" u="none" strike="noStrike" dirty="0">
                          <a:effectLst/>
                        </a:rPr>
                        <a:t> </a:t>
                      </a:r>
                      <a:endParaRPr lang="pt-BR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3" marB="0" anchor="b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ESN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F5E5D7"/>
                    </a:solidFill>
                  </a:tcPr>
                </a:tc>
              </a:tr>
              <a:tr h="2839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b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4.161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2327" name="CaixaDeTexto 10"/>
          <p:cNvSpPr txBox="1">
            <a:spLocks noChangeArrowheads="1"/>
          </p:cNvSpPr>
          <p:nvPr/>
        </p:nvSpPr>
        <p:spPr bwMode="auto">
          <a:xfrm>
            <a:off x="900113" y="6267450"/>
            <a:ext cx="6007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BR" sz="2000" smtClean="0">
                <a:solidFill>
                  <a:srgbClr val="000000"/>
                </a:solidFill>
              </a:rPr>
              <a:t>Em lançamento as Chamadas para Bolsas BJT e PVE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6" descr="\\SRV5\acs\ACS\glacombe\2011\Apresentações\ab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828675" y="4725988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3200" b="1">
                <a:solidFill>
                  <a:srgbClr val="003399"/>
                </a:solidFill>
                <a:latin typeface="Cambria" pitchFamily="18" charset="0"/>
              </a:rPr>
              <a:t>Muito Obrigado pela Atenção</a:t>
            </a:r>
          </a:p>
        </p:txBody>
      </p:sp>
      <p:sp>
        <p:nvSpPr>
          <p:cNvPr id="39941" name="Retângulo 1"/>
          <p:cNvSpPr>
            <a:spLocks noChangeArrowheads="1"/>
          </p:cNvSpPr>
          <p:nvPr/>
        </p:nvSpPr>
        <p:spPr bwMode="auto">
          <a:xfrm>
            <a:off x="4724400" y="6019800"/>
            <a:ext cx="28360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 err="1">
                <a:solidFill>
                  <a:srgbClr val="003399"/>
                </a:solidFill>
                <a:latin typeface="Cambria" pitchFamily="18" charset="0"/>
              </a:rPr>
              <a:t>E-mail</a:t>
            </a:r>
            <a:r>
              <a:rPr lang="pt-BR" sz="2000" b="1" dirty="0">
                <a:solidFill>
                  <a:srgbClr val="003399"/>
                </a:solidFill>
                <a:latin typeface="Cambria" pitchFamily="18" charset="0"/>
              </a:rPr>
              <a:t> : </a:t>
            </a:r>
            <a:r>
              <a:rPr lang="pt-BR" sz="2000" b="1" dirty="0" smtClean="0">
                <a:solidFill>
                  <a:srgbClr val="003399"/>
                </a:solidFill>
                <a:latin typeface="Cambria" pitchFamily="18" charset="0"/>
              </a:rPr>
              <a:t>dabs@cnpq.br</a:t>
            </a:r>
            <a:endParaRPr lang="pt-BR" sz="20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10" name="Imagem 9" descr="Nova_M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949280"/>
            <a:ext cx="3442286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369888" y="6346825"/>
            <a:ext cx="13684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000" b="1" dirty="0">
                <a:solidFill>
                  <a:srgbClr val="000000"/>
                </a:solidFill>
                <a:latin typeface="Arial" pitchFamily="34" charset="0"/>
                <a:cs typeface="+mn-cs"/>
              </a:rPr>
              <a:t>e Inovação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616624" cy="1143000"/>
          </a:xfrm>
        </p:spPr>
        <p:txBody>
          <a:bodyPr/>
          <a:lstStyle/>
          <a:p>
            <a:r>
              <a:rPr lang="pt-BR" i="1" dirty="0" smtClean="0"/>
              <a:t>Ranking</a:t>
            </a:r>
            <a:r>
              <a:rPr lang="pt-BR" dirty="0" smtClean="0"/>
              <a:t> da produção científica</a:t>
            </a:r>
            <a:endParaRPr lang="en-US" dirty="0"/>
          </a:p>
        </p:txBody>
      </p:sp>
      <p:pic>
        <p:nvPicPr>
          <p:cNvPr id="4" name="Content Placeholder 3" descr="Ranking percentual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530" y="1703040"/>
            <a:ext cx="8471958" cy="496632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Impacto relativo das publicações brasileiras</a:t>
            </a:r>
            <a:endParaRPr lang="en-US" dirty="0" smtClean="0"/>
          </a:p>
        </p:txBody>
      </p:sp>
      <p:pic>
        <p:nvPicPr>
          <p:cNvPr id="28675" name="Content Placeholder 3" descr="bric_graph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4463" y="1797521"/>
            <a:ext cx="5943600" cy="4295775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5"/>
          <p:cNvGraphicFramePr>
            <a:graphicFrameLocks noChangeAspect="1"/>
          </p:cNvGraphicFramePr>
          <p:nvPr/>
        </p:nvGraphicFramePr>
        <p:xfrm>
          <a:off x="684213" y="1457325"/>
          <a:ext cx="8134350" cy="4708525"/>
        </p:xfrm>
        <a:graphic>
          <a:graphicData uri="http://schemas.openxmlformats.org/presentationml/2006/ole">
            <p:oleObj spid="_x0000_s458754" name="Planilha" r:id="rId4" imgW="9534327" imgH="4524390" progId="Excel.Sheet.8">
              <p:embed/>
            </p:oleObj>
          </a:graphicData>
        </a:graphic>
      </p:graphicFrame>
      <p:sp>
        <p:nvSpPr>
          <p:cNvPr id="25603" name="Rectangle 1029"/>
          <p:cNvSpPr>
            <a:spLocks noChangeArrowheads="1"/>
          </p:cNvSpPr>
          <p:nvPr/>
        </p:nvSpPr>
        <p:spPr bwMode="auto">
          <a:xfrm>
            <a:off x="6604000" y="4089400"/>
            <a:ext cx="2008188" cy="498475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300" b="1">
                <a:solidFill>
                  <a:srgbClr val="003366"/>
                </a:solidFill>
                <a:latin typeface="Arial" pitchFamily="34" charset="0"/>
                <a:cs typeface="+mn-cs"/>
              </a:rPr>
              <a:t>11,4 mil doutores titulados em 2009</a:t>
            </a:r>
          </a:p>
        </p:txBody>
      </p:sp>
      <p:sp>
        <p:nvSpPr>
          <p:cNvPr id="25604" name="Rectangle 1030"/>
          <p:cNvSpPr>
            <a:spLocks noChangeArrowheads="1"/>
          </p:cNvSpPr>
          <p:nvPr/>
        </p:nvSpPr>
        <p:spPr bwMode="auto">
          <a:xfrm>
            <a:off x="6297613" y="1798638"/>
            <a:ext cx="2008187" cy="492125"/>
          </a:xfrm>
          <a:prstGeom prst="rect">
            <a:avLst/>
          </a:prstGeom>
          <a:solidFill>
            <a:srgbClr val="CCEC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300" b="1">
                <a:solidFill>
                  <a:srgbClr val="000000"/>
                </a:solidFill>
                <a:latin typeface="Arial" pitchFamily="34" charset="0"/>
                <a:cs typeface="+mn-cs"/>
              </a:rPr>
              <a:t>38,8 mil mestres   titulados em 2009</a:t>
            </a:r>
          </a:p>
        </p:txBody>
      </p:sp>
      <p:sp>
        <p:nvSpPr>
          <p:cNvPr id="25605" name="Title 1"/>
          <p:cNvSpPr>
            <a:spLocks/>
          </p:cNvSpPr>
          <p:nvPr/>
        </p:nvSpPr>
        <p:spPr bwMode="auto">
          <a:xfrm>
            <a:off x="2916238" y="260350"/>
            <a:ext cx="60737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pt-BR" b="1">
                <a:solidFill>
                  <a:srgbClr val="000000"/>
                </a:solidFill>
                <a:latin typeface="Arial" pitchFamily="34" charset="0"/>
                <a:cs typeface="+mn-cs"/>
              </a:rPr>
              <a:t>Mestres e Doutores Titulados Anualmente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600" smtClean="0"/>
              <a:t>Pesquisadores por milhão de habitantes</a:t>
            </a:r>
          </a:p>
        </p:txBody>
      </p:sp>
      <p:graphicFrame>
        <p:nvGraphicFramePr>
          <p:cNvPr id="21506" name="Object 2"/>
          <p:cNvGraphicFramePr>
            <a:graphicFrameLocks/>
          </p:cNvGraphicFramePr>
          <p:nvPr/>
        </p:nvGraphicFramePr>
        <p:xfrm>
          <a:off x="1006475" y="1473200"/>
          <a:ext cx="6097588" cy="5232400"/>
        </p:xfrm>
        <a:graphic>
          <a:graphicData uri="http://schemas.openxmlformats.org/presentationml/2006/ole">
            <p:oleObj spid="_x0000_s21506" name="Chart" r:id="rId4" imgW="12186178" imgH="10456116" progId="MSGraph.Chart.8">
              <p:embed/>
            </p:oleObj>
          </a:graphicData>
        </a:graphic>
      </p:graphicFrame>
      <p:sp>
        <p:nvSpPr>
          <p:cNvPr id="21508" name="Rectangle 3"/>
          <p:cNvSpPr>
            <a:spLocks/>
          </p:cNvSpPr>
          <p:nvPr/>
        </p:nvSpPr>
        <p:spPr bwMode="auto">
          <a:xfrm>
            <a:off x="4859338" y="6537325"/>
            <a:ext cx="34432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  <a:latin typeface="Gill Sans" charset="0"/>
                <a:ea typeface="MS PGothic" pitchFamily="34" charset="-128"/>
                <a:sym typeface="Gill Sans" charset="0"/>
              </a:rPr>
              <a:t>Baseado em dados do UNESCO Report, 2010</a:t>
            </a:r>
          </a:p>
        </p:txBody>
      </p:sp>
      <p:sp>
        <p:nvSpPr>
          <p:cNvPr id="21509" name="Retângulo 4"/>
          <p:cNvSpPr>
            <a:spLocks noChangeArrowheads="1"/>
          </p:cNvSpPr>
          <p:nvPr/>
        </p:nvSpPr>
        <p:spPr bwMode="auto">
          <a:xfrm>
            <a:off x="7235825" y="2852738"/>
            <a:ext cx="431800" cy="360362"/>
          </a:xfrm>
          <a:prstGeom prst="rect">
            <a:avLst/>
          </a:prstGeom>
          <a:solidFill>
            <a:srgbClr val="006699"/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pt-BR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1510" name="Retângulo 6"/>
          <p:cNvSpPr>
            <a:spLocks noChangeArrowheads="1"/>
          </p:cNvSpPr>
          <p:nvPr/>
        </p:nvSpPr>
        <p:spPr bwMode="auto">
          <a:xfrm>
            <a:off x="7235825" y="3500438"/>
            <a:ext cx="431800" cy="360362"/>
          </a:xfrm>
          <a:prstGeom prst="rect">
            <a:avLst/>
          </a:prstGeom>
          <a:solidFill>
            <a:srgbClr val="669900"/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pt-BR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1511" name="CaixaDeTexto 7"/>
          <p:cNvSpPr txBox="1">
            <a:spLocks noChangeArrowheads="1"/>
          </p:cNvSpPr>
          <p:nvPr/>
        </p:nvSpPr>
        <p:spPr bwMode="auto">
          <a:xfrm>
            <a:off x="7705725" y="279241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ill Sans MT" pitchFamily="34" charset="0"/>
              </a:rPr>
              <a:t>2002</a:t>
            </a:r>
          </a:p>
        </p:txBody>
      </p:sp>
      <p:sp>
        <p:nvSpPr>
          <p:cNvPr id="21512" name="CaixaDeTexto 8"/>
          <p:cNvSpPr txBox="1">
            <a:spLocks noChangeArrowheads="1"/>
          </p:cNvSpPr>
          <p:nvPr/>
        </p:nvSpPr>
        <p:spPr bwMode="auto">
          <a:xfrm>
            <a:off x="7710488" y="3455988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ill Sans MT" pitchFamily="34" charset="0"/>
              </a:rPr>
              <a:t>2007</a:t>
            </a:r>
          </a:p>
        </p:txBody>
      </p:sp>
      <p:pic>
        <p:nvPicPr>
          <p:cNvPr id="21513" name="Picture 3" descr="C:\Users\glaucius\Desktop\CDES\unesco-re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1588" y="4508500"/>
            <a:ext cx="1343025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 descr="Universidades_Federais_sedes2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501650"/>
            <a:ext cx="66071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05" name="Rectangle 21"/>
          <p:cNvSpPr>
            <a:spLocks noChangeArrowheads="1"/>
          </p:cNvSpPr>
          <p:nvPr/>
        </p:nvSpPr>
        <p:spPr bwMode="auto">
          <a:xfrm>
            <a:off x="198438" y="5067300"/>
            <a:ext cx="3276600" cy="15716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t-BR" sz="1600" b="1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6020" name="CaixaDeTexto 7"/>
          <p:cNvSpPr txBox="1">
            <a:spLocks noChangeArrowheads="1"/>
          </p:cNvSpPr>
          <p:nvPr/>
        </p:nvSpPr>
        <p:spPr bwMode="auto">
          <a:xfrm>
            <a:off x="107950" y="5157788"/>
            <a:ext cx="3228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Universidades federais  </a:t>
            </a:r>
          </a:p>
          <a:p>
            <a:pPr algn="ctr"/>
            <a:r>
              <a:rPr lang="pt-BR" sz="1800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em 2002 </a:t>
            </a:r>
          </a:p>
        </p:txBody>
      </p:sp>
      <p:sp>
        <p:nvSpPr>
          <p:cNvPr id="86021" name="CaixaDeTexto 10"/>
          <p:cNvSpPr txBox="1">
            <a:spLocks noChangeArrowheads="1"/>
          </p:cNvSpPr>
          <p:nvPr/>
        </p:nvSpPr>
        <p:spPr bwMode="auto">
          <a:xfrm>
            <a:off x="-36513" y="5732463"/>
            <a:ext cx="2376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Sedes   = 43</a:t>
            </a:r>
          </a:p>
        </p:txBody>
      </p:sp>
      <p:sp>
        <p:nvSpPr>
          <p:cNvPr id="118789" name="Freeform 311"/>
          <p:cNvSpPr>
            <a:spLocks noChangeAspect="1"/>
          </p:cNvSpPr>
          <p:nvPr/>
        </p:nvSpPr>
        <p:spPr bwMode="auto">
          <a:xfrm>
            <a:off x="1187450" y="5876925"/>
            <a:ext cx="65088" cy="73025"/>
          </a:xfrm>
          <a:custGeom>
            <a:avLst/>
            <a:gdLst>
              <a:gd name="T0" fmla="*/ 0 w 22"/>
              <a:gd name="T1" fmla="*/ 100806241 h 23"/>
              <a:gd name="T2" fmla="*/ 10543599 w 22"/>
              <a:gd name="T3" fmla="*/ 40322499 h 23"/>
              <a:gd name="T4" fmla="*/ 42177643 w 22"/>
              <a:gd name="T5" fmla="*/ 20161250 h 23"/>
              <a:gd name="T6" fmla="*/ 73808442 w 22"/>
              <a:gd name="T7" fmla="*/ 10080625 h 23"/>
              <a:gd name="T8" fmla="*/ 115986098 w 22"/>
              <a:gd name="T9" fmla="*/ 0 h 23"/>
              <a:gd name="T10" fmla="*/ 158163728 w 22"/>
              <a:gd name="T11" fmla="*/ 10080625 h 23"/>
              <a:gd name="T12" fmla="*/ 189794515 w 22"/>
              <a:gd name="T13" fmla="*/ 20161250 h 23"/>
              <a:gd name="T14" fmla="*/ 221428600 w 22"/>
              <a:gd name="T15" fmla="*/ 40322499 h 23"/>
              <a:gd name="T16" fmla="*/ 231972196 w 22"/>
              <a:gd name="T17" fmla="*/ 100806241 h 23"/>
              <a:gd name="T18" fmla="*/ 231972196 w 22"/>
              <a:gd name="T19" fmla="*/ 141128753 h 23"/>
              <a:gd name="T20" fmla="*/ 221428600 w 22"/>
              <a:gd name="T21" fmla="*/ 171370618 h 23"/>
              <a:gd name="T22" fmla="*/ 179250919 w 22"/>
              <a:gd name="T23" fmla="*/ 211693154 h 23"/>
              <a:gd name="T24" fmla="*/ 147620132 w 22"/>
              <a:gd name="T25" fmla="*/ 231854397 h 23"/>
              <a:gd name="T26" fmla="*/ 84352038 w 22"/>
              <a:gd name="T27" fmla="*/ 231854397 h 23"/>
              <a:gd name="T28" fmla="*/ 52721238 w 22"/>
              <a:gd name="T29" fmla="*/ 211693154 h 23"/>
              <a:gd name="T30" fmla="*/ 10543599 w 22"/>
              <a:gd name="T31" fmla="*/ 171370618 h 23"/>
              <a:gd name="T32" fmla="*/ 0 w 22"/>
              <a:gd name="T33" fmla="*/ 141128753 h 23"/>
              <a:gd name="T34" fmla="*/ 0 w 22"/>
              <a:gd name="T35" fmla="*/ 100806241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"/>
              <a:gd name="T55" fmla="*/ 0 h 23"/>
              <a:gd name="T56" fmla="*/ 22 w 22"/>
              <a:gd name="T57" fmla="*/ 23 h 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" h="23">
                <a:moveTo>
                  <a:pt x="0" y="10"/>
                </a:moveTo>
                <a:lnTo>
                  <a:pt x="1" y="4"/>
                </a:lnTo>
                <a:lnTo>
                  <a:pt x="4" y="2"/>
                </a:lnTo>
                <a:lnTo>
                  <a:pt x="7" y="1"/>
                </a:lnTo>
                <a:lnTo>
                  <a:pt x="11" y="0"/>
                </a:lnTo>
                <a:lnTo>
                  <a:pt x="15" y="1"/>
                </a:lnTo>
                <a:lnTo>
                  <a:pt x="18" y="2"/>
                </a:lnTo>
                <a:lnTo>
                  <a:pt x="21" y="4"/>
                </a:lnTo>
                <a:lnTo>
                  <a:pt x="22" y="10"/>
                </a:lnTo>
                <a:lnTo>
                  <a:pt x="22" y="14"/>
                </a:lnTo>
                <a:lnTo>
                  <a:pt x="21" y="17"/>
                </a:lnTo>
                <a:lnTo>
                  <a:pt x="17" y="21"/>
                </a:lnTo>
                <a:lnTo>
                  <a:pt x="14" y="23"/>
                </a:lnTo>
                <a:lnTo>
                  <a:pt x="8" y="23"/>
                </a:lnTo>
                <a:lnTo>
                  <a:pt x="5" y="21"/>
                </a:lnTo>
                <a:lnTo>
                  <a:pt x="1" y="17"/>
                </a:lnTo>
                <a:lnTo>
                  <a:pt x="0" y="14"/>
                </a:lnTo>
                <a:lnTo>
                  <a:pt x="0" y="1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pt-BR" sz="1600" b="1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4067175" y="260350"/>
            <a:ext cx="5076825" cy="3698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Descentralização das universidades federais</a:t>
            </a:r>
          </a:p>
        </p:txBody>
      </p:sp>
      <p:sp>
        <p:nvSpPr>
          <p:cNvPr id="86024" name="Rectangle 12"/>
          <p:cNvSpPr>
            <a:spLocks noChangeArrowheads="1"/>
          </p:cNvSpPr>
          <p:nvPr/>
        </p:nvSpPr>
        <p:spPr bwMode="auto">
          <a:xfrm>
            <a:off x="250825" y="5157788"/>
            <a:ext cx="2881313" cy="122396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1800" i="1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Espaço Reservado para Número de Slide 3"/>
          <p:cNvSpPr txBox="1">
            <a:spLocks/>
          </p:cNvSpPr>
          <p:nvPr/>
        </p:nvSpPr>
        <p:spPr>
          <a:xfrm>
            <a:off x="87313" y="6348413"/>
            <a:ext cx="5238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411026-F1CE-474A-B67B-227CFC89B8E7}" type="slidenum">
              <a:rPr lang="pt-BR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9</a:t>
            </a:fld>
            <a:endParaRPr lang="pt-BR" sz="1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o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Tema do Office">
  <a:themeElements>
    <a:clrScheme name="Tema do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o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F7F7F7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strutura padrão copy 15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Estrutura padrão copy 15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strutura padrão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sF-tema1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alibri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o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specto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9684</TotalTime>
  <Words>2172</Words>
  <Application>Microsoft Office PowerPoint</Application>
  <PresentationFormat>On-screen Show (4:3)</PresentationFormat>
  <Paragraphs>686</Paragraphs>
  <Slides>49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5_Tema do Office</vt:lpstr>
      <vt:lpstr>Title &amp; Subtitle</vt:lpstr>
      <vt:lpstr>Title &amp; Bullets</vt:lpstr>
      <vt:lpstr>1_Title &amp; Bullets</vt:lpstr>
      <vt:lpstr>Estrutura padrão copy 15</vt:lpstr>
      <vt:lpstr>1_Title &amp; Subtitle</vt:lpstr>
      <vt:lpstr>CsF-tema1</vt:lpstr>
      <vt:lpstr>2_Estrutura padrão</vt:lpstr>
      <vt:lpstr>2_Tema do Office</vt:lpstr>
      <vt:lpstr>3_Tema do Office</vt:lpstr>
      <vt:lpstr>6_Tema do Office</vt:lpstr>
      <vt:lpstr>4_Tema do Office</vt:lpstr>
      <vt:lpstr>Figura</vt:lpstr>
      <vt:lpstr>Microsoft Word Picture</vt:lpstr>
      <vt:lpstr>Planilha</vt:lpstr>
      <vt:lpstr>Photo Editor Photo</vt:lpstr>
      <vt:lpstr>Clip</vt:lpstr>
      <vt:lpstr>Worksheet</vt:lpstr>
      <vt:lpstr>Gráfico</vt:lpstr>
      <vt:lpstr>Chart</vt:lpstr>
      <vt:lpstr>Slide 1</vt:lpstr>
      <vt:lpstr>Slide 2</vt:lpstr>
      <vt:lpstr>Número de artigos brasileiros publicados em periódicos científicos indexados pela Thomson/ISI e participação percentual do Brasil na América Latina e no mundo,  1985-2009 </vt:lpstr>
      <vt:lpstr>Slide 4</vt:lpstr>
      <vt:lpstr>Ranking da produção científica</vt:lpstr>
      <vt:lpstr>Impacto relativo das publicações brasileiras</vt:lpstr>
      <vt:lpstr>Slide 7</vt:lpstr>
      <vt:lpstr>Pesquisadores por milhão de habitantes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Produção agropecuária Brasileira impulsionada por C,T&amp;I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Investimento em Pesquisa e Desenvolvimento (P&amp;D)</vt:lpstr>
      <vt:lpstr>Inovação: Falta de Protagonismo das Empresas</vt:lpstr>
      <vt:lpstr>Slide 40</vt:lpstr>
      <vt:lpstr>Slide 41</vt:lpstr>
      <vt:lpstr>UM PROGRAMA ESPECIAL DE MOBILIDADE INTERNACIONAL EM CIÊNCIA, TECNOLOGIA e INOVAÇÃO.</vt:lpstr>
      <vt:lpstr>Como superar estes desafios?</vt:lpstr>
      <vt:lpstr>Porque investir em Bolsas no Exterior para estudantes e pesquisadores brasileiros?</vt:lpstr>
      <vt:lpstr>Objetivos</vt:lpstr>
      <vt:lpstr>Áreas Prioritárias</vt:lpstr>
      <vt:lpstr>Modalidades de Bolsas e Metas Globais</vt:lpstr>
      <vt:lpstr>FOMENTO – Ciência sem Fronteiras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glacombe</dc:creator>
  <cp:lastModifiedBy>Valued Acer Customer</cp:lastModifiedBy>
  <cp:revision>303</cp:revision>
  <cp:lastPrinted>2011-03-11T12:59:03Z</cp:lastPrinted>
  <dcterms:created xsi:type="dcterms:W3CDTF">2011-03-10T18:35:14Z</dcterms:created>
  <dcterms:modified xsi:type="dcterms:W3CDTF">2011-10-07T03:22:25Z</dcterms:modified>
</cp:coreProperties>
</file>