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62" r:id="rId8"/>
    <p:sldId id="263" r:id="rId9"/>
    <p:sldId id="264" r:id="rId10"/>
    <p:sldId id="283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4" r:id="rId21"/>
    <p:sldId id="275" r:id="rId22"/>
    <p:sldId id="276" r:id="rId23"/>
    <p:sldId id="274" r:id="rId24"/>
    <p:sldId id="277" r:id="rId25"/>
    <p:sldId id="285" r:id="rId26"/>
    <p:sldId id="278" r:id="rId27"/>
    <p:sldId id="279" r:id="rId28"/>
    <p:sldId id="280" r:id="rId29"/>
    <p:sldId id="281" r:id="rId30"/>
    <p:sldId id="286" r:id="rId31"/>
    <p:sldId id="289" r:id="rId32"/>
    <p:sldId id="287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3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Relationship Id="rId2" Type="http://schemas.openxmlformats.org/officeDocument/2006/relationships/chartUserShapes" Target="../drawings/drawing1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APasta%20Soares\A_Francisco%20Soares\A_Escolas\A_UESPI\ADMINISTRATIVO\PREG\Secretaria%20C&#226;mara%20de%20Ensino%20ABRUEM\Dados%20Universidades\ABRU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Formas de ingresso na IES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Ingresso!$A$3:$A$6</c:f>
              <c:strCache>
                <c:ptCount val="4"/>
                <c:pt idx="0">
                  <c:v>Vestibular próprio</c:v>
                </c:pt>
                <c:pt idx="1">
                  <c:v>ENEM/SiSU</c:v>
                </c:pt>
                <c:pt idx="2">
                  <c:v>Outros</c:v>
                </c:pt>
                <c:pt idx="3">
                  <c:v>Misto: Vestibular X ENEM</c:v>
                </c:pt>
              </c:strCache>
            </c:strRef>
          </c:cat>
          <c:val>
            <c:numRef>
              <c:f>Ingresso!$B$3:$B$6</c:f>
              <c:numCache>
                <c:formatCode>General</c:formatCode>
                <c:ptCount val="4"/>
                <c:pt idx="0">
                  <c:v>8.0</c:v>
                </c:pt>
                <c:pt idx="1">
                  <c:v>4.0</c:v>
                </c:pt>
                <c:pt idx="2">
                  <c:v>2.0</c:v>
                </c:pt>
                <c:pt idx="3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Financiamento da Assistência Estudantil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Ingresso!$A$93:$A$95</c:f>
              <c:strCache>
                <c:ptCount val="3"/>
                <c:pt idx="0">
                  <c:v>Somente recursos próprios</c:v>
                </c:pt>
                <c:pt idx="1">
                  <c:v>Órgãos estaduais</c:v>
                </c:pt>
                <c:pt idx="2">
                  <c:v>FIES</c:v>
                </c:pt>
              </c:strCache>
            </c:strRef>
          </c:cat>
          <c:val>
            <c:numRef>
              <c:f>Ingresso!$B$93:$B$95</c:f>
              <c:numCache>
                <c:formatCode>General</c:formatCode>
                <c:ptCount val="3"/>
                <c:pt idx="0">
                  <c:v>15.0</c:v>
                </c:pt>
                <c:pt idx="1">
                  <c:v>4.0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Financiamento auxilia</a:t>
            </a:r>
            <a:r>
              <a:rPr lang="pt-BR" baseline="0"/>
              <a:t>r para estudantes de graduação</a:t>
            </a:r>
            <a:endParaRPr lang="pt-BR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Permanência!$A$41:$A$42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Permanência!$B$41:$B$42</c:f>
              <c:numCache>
                <c:formatCode>General</c:formatCode>
                <c:ptCount val="2"/>
                <c:pt idx="0">
                  <c:v>8.0</c:v>
                </c:pt>
                <c:pt idx="1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sua IES possui Programa de Nivelamento?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Permanência!$A$45:$A$46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Permanência!$B$45:$B$46</c:f>
              <c:numCache>
                <c:formatCode>General</c:formatCode>
                <c:ptCount val="2"/>
                <c:pt idx="0">
                  <c:v>3.0</c:v>
                </c:pt>
                <c:pt idx="1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IES possui programa próprio de Mobilidade Acadêmica?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'Mobilidade Acadêmica'!$A$4:$A$5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'Mobilidade Acadêmica'!$B$4:$B$5</c:f>
              <c:numCache>
                <c:formatCode>General</c:formatCode>
                <c:ptCount val="2"/>
                <c:pt idx="0">
                  <c:v>12.0</c:v>
                </c:pt>
                <c:pt idx="1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IES participa de programa</a:t>
            </a:r>
            <a:r>
              <a:rPr lang="pt-BR" baseline="0"/>
              <a:t> de Mobilidade financiado pelo MEC?</a:t>
            </a:r>
            <a:endParaRPr lang="pt-BR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'Mobilidade Acadêmica'!$A$8:$A$9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'Mobilidade Acadêmica'!$B$8:$B$9</c:f>
              <c:numCache>
                <c:formatCode>General</c:formatCode>
                <c:ptCount val="2"/>
                <c:pt idx="0">
                  <c:v>15.0</c:v>
                </c:pt>
                <c:pt idx="1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Convênios</a:t>
            </a:r>
            <a:r>
              <a:rPr lang="pt-BR" baseline="0"/>
              <a:t> Internacionais</a:t>
            </a:r>
            <a:endParaRPr lang="pt-BR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'Mobilidade Acadêmica'!$H$13</c:f>
              <c:strCache>
                <c:ptCount val="1"/>
                <c:pt idx="0">
                  <c:v>Sim</c:v>
                </c:pt>
              </c:strCache>
            </c:strRef>
          </c:tx>
          <c:invertIfNegative val="0"/>
          <c:val>
            <c:numRef>
              <c:f>'Mobilidade Acadêmica'!$H$14:$H$17</c:f>
              <c:numCache>
                <c:formatCode>General</c:formatCode>
                <c:ptCount val="4"/>
                <c:pt idx="0">
                  <c:v>18.0</c:v>
                </c:pt>
                <c:pt idx="1">
                  <c:v>16.0</c:v>
                </c:pt>
                <c:pt idx="2">
                  <c:v>12.0</c:v>
                </c:pt>
                <c:pt idx="3">
                  <c:v>5.0</c:v>
                </c:pt>
              </c:numCache>
            </c:numRef>
          </c:val>
        </c:ser>
        <c:ser>
          <c:idx val="1"/>
          <c:order val="1"/>
          <c:tx>
            <c:strRef>
              <c:f>'Mobilidade Acadêmica'!$I$13</c:f>
              <c:strCache>
                <c:ptCount val="1"/>
                <c:pt idx="0">
                  <c:v>Não</c:v>
                </c:pt>
              </c:strCache>
            </c:strRef>
          </c:tx>
          <c:invertIfNegative val="0"/>
          <c:val>
            <c:numRef>
              <c:f>'Mobilidade Acadêmica'!$I$14:$I$17</c:f>
              <c:numCache>
                <c:formatCode>General</c:formatCode>
                <c:ptCount val="4"/>
                <c:pt idx="0">
                  <c:v>2.0</c:v>
                </c:pt>
                <c:pt idx="1">
                  <c:v>4.0</c:v>
                </c:pt>
                <c:pt idx="2">
                  <c:v>8.0</c:v>
                </c:pt>
                <c:pt idx="3">
                  <c:v>15.0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833712984"/>
        <c:axId val="1833715960"/>
      </c:barChart>
      <c:catAx>
        <c:axId val="1833712984"/>
        <c:scaling>
          <c:orientation val="minMax"/>
        </c:scaling>
        <c:delete val="0"/>
        <c:axPos val="b"/>
        <c:majorTickMark val="none"/>
        <c:minorTickMark val="none"/>
        <c:tickLblPos val="none"/>
        <c:crossAx val="1833715960"/>
        <c:crosses val="autoZero"/>
        <c:auto val="1"/>
        <c:lblAlgn val="ctr"/>
        <c:lblOffset val="100"/>
        <c:noMultiLvlLbl val="0"/>
      </c:catAx>
      <c:valAx>
        <c:axId val="18337159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833712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IES aderiu ao SINAES?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Avaliação!$A$4:$A$5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Avaliação!$B$4:$B$5</c:f>
              <c:numCache>
                <c:formatCode>General</c:formatCode>
                <c:ptCount val="2"/>
                <c:pt idx="0">
                  <c:v>13.0</c:v>
                </c:pt>
                <c:pt idx="1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 IES realiza avaliação</a:t>
            </a:r>
            <a:r>
              <a:rPr lang="pt-BR" baseline="0"/>
              <a:t> própria?</a:t>
            </a:r>
            <a:endParaRPr lang="pt-BR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Avaliação!$A$7:$A$8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Avaliação!$B$7:$B$8</c:f>
              <c:numCache>
                <c:formatCode>General</c:formatCode>
                <c:ptCount val="2"/>
                <c:pt idx="0">
                  <c:v>17.0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Estratégias de avaliação citadas pelas IES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Avaliação!$A$10:$A$13</c:f>
              <c:strCache>
                <c:ptCount val="4"/>
                <c:pt idx="0">
                  <c:v>Aplica instrumentais de avaliação</c:v>
                </c:pt>
                <c:pt idx="1">
                  <c:v>Utiliza informações do Censo</c:v>
                </c:pt>
                <c:pt idx="2">
                  <c:v>Apresenta Sistema próprio de Avaliação</c:v>
                </c:pt>
                <c:pt idx="3">
                  <c:v>Utiliza resultados do ENADE</c:v>
                </c:pt>
              </c:strCache>
            </c:strRef>
          </c:cat>
          <c:val>
            <c:numRef>
              <c:f>Avaliação!$B$10:$B$13</c:f>
              <c:numCache>
                <c:formatCode>General</c:formatCode>
                <c:ptCount val="4"/>
                <c:pt idx="0">
                  <c:v>11.0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4520840"/>
        <c:axId val="1834523784"/>
      </c:barChart>
      <c:catAx>
        <c:axId val="1834520840"/>
        <c:scaling>
          <c:orientation val="minMax"/>
        </c:scaling>
        <c:delete val="0"/>
        <c:axPos val="l"/>
        <c:majorTickMark val="none"/>
        <c:minorTickMark val="none"/>
        <c:tickLblPos val="nextTo"/>
        <c:crossAx val="1834523784"/>
        <c:crosses val="autoZero"/>
        <c:auto val="1"/>
        <c:lblAlgn val="ctr"/>
        <c:lblOffset val="100"/>
        <c:noMultiLvlLbl val="0"/>
      </c:catAx>
      <c:valAx>
        <c:axId val="183452378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834520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Distribuição de vagas no SiSU (entre as instituições que aderiram ao mesmo)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Ingresso!$A$9:$A$10</c:f>
              <c:strCache>
                <c:ptCount val="2"/>
                <c:pt idx="0">
                  <c:v>Classe 1 (100%)</c:v>
                </c:pt>
                <c:pt idx="1">
                  <c:v>Classe 2 (25%)</c:v>
                </c:pt>
              </c:strCache>
            </c:strRef>
          </c:cat>
          <c:val>
            <c:numRef>
              <c:f>Ingresso!$B$9:$B$10</c:f>
              <c:numCache>
                <c:formatCode>General</c:formatCode>
                <c:ptCount val="2"/>
                <c:pt idx="0">
                  <c:v>3.0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Conhecem o Sistema SAT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Ingresso!$A$12:$A$13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Ingresso!$B$12:$B$13</c:f>
              <c:numCache>
                <c:formatCode>General</c:formatCode>
                <c:ptCount val="2"/>
                <c:pt idx="0">
                  <c:v>7.0</c:v>
                </c:pt>
                <c:pt idx="1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Das que conhecem o Sistema SAT, quantas o utilizariam?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Ingresso!$A$15:$A$16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Ingresso!$B$15:$B$16</c:f>
              <c:numCache>
                <c:formatCode>General</c:formatCode>
                <c:ptCount val="2"/>
                <c:pt idx="0">
                  <c:v>4.0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Principais causas da evasão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Permanência!$A$4:$A$10</c:f>
              <c:strCache>
                <c:ptCount val="7"/>
                <c:pt idx="0">
                  <c:v>Dificuldades de acompanhar o curso</c:v>
                </c:pt>
                <c:pt idx="1">
                  <c:v>Dificuldades financeiras</c:v>
                </c:pt>
                <c:pt idx="2">
                  <c:v>Desencanto pela escolha da profissão</c:v>
                </c:pt>
                <c:pt idx="3">
                  <c:v>Adaptação ao local</c:v>
                </c:pt>
                <c:pt idx="4">
                  <c:v>Desvalorização da profissão escolhida</c:v>
                </c:pt>
                <c:pt idx="5">
                  <c:v>Falta de Estrutura da IES</c:v>
                </c:pt>
                <c:pt idx="6">
                  <c:v>Despreparo docente</c:v>
                </c:pt>
              </c:strCache>
            </c:strRef>
          </c:cat>
          <c:val>
            <c:numRef>
              <c:f>Permanência!$B$4:$B$10</c:f>
              <c:numCache>
                <c:formatCode>General</c:formatCode>
                <c:ptCount val="7"/>
                <c:pt idx="0">
                  <c:v>12.0</c:v>
                </c:pt>
                <c:pt idx="1">
                  <c:v>12.0</c:v>
                </c:pt>
                <c:pt idx="2">
                  <c:v>8.0</c:v>
                </c:pt>
                <c:pt idx="3">
                  <c:v>4.0</c:v>
                </c:pt>
                <c:pt idx="4">
                  <c:v>3.0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26818392"/>
        <c:axId val="1826852616"/>
        <c:axId val="0"/>
      </c:bar3DChart>
      <c:catAx>
        <c:axId val="18268183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Causas citadas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826852616"/>
        <c:crosses val="autoZero"/>
        <c:auto val="1"/>
        <c:lblAlgn val="ctr"/>
        <c:lblOffset val="100"/>
        <c:noMultiLvlLbl val="0"/>
      </c:catAx>
      <c:valAx>
        <c:axId val="182685261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Número de citações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26818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Possuem programa/atividade</a:t>
            </a:r>
            <a:r>
              <a:rPr lang="pt-BR" baseline="0"/>
              <a:t> para combate da Evasão</a:t>
            </a:r>
            <a:endParaRPr lang="pt-BR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Permanência!$A$13:$A$14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Permanência!$B$13:$B$14</c:f>
              <c:numCache>
                <c:formatCode>General</c:formatCode>
                <c:ptCount val="2"/>
                <c:pt idx="0">
                  <c:v>19.0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Ações de combate a evasão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Ingresso!$A$19:$A$26</c:f>
              <c:strCache>
                <c:ptCount val="8"/>
                <c:pt idx="0">
                  <c:v>Bolsas e auxílios</c:v>
                </c:pt>
                <c:pt idx="1">
                  <c:v>Atividades suplementares</c:v>
                </c:pt>
                <c:pt idx="2">
                  <c:v>Acompanhamento psicopedagógico</c:v>
                </c:pt>
                <c:pt idx="3">
                  <c:v>Orientação vocacional</c:v>
                </c:pt>
                <c:pt idx="4">
                  <c:v>Recepção dos calouros</c:v>
                </c:pt>
                <c:pt idx="5">
                  <c:v>Valorização dos cursos</c:v>
                </c:pt>
                <c:pt idx="6">
                  <c:v>Formação continuada dos docentes</c:v>
                </c:pt>
                <c:pt idx="7">
                  <c:v>Estudo de novas técnicas</c:v>
                </c:pt>
              </c:strCache>
            </c:strRef>
          </c:cat>
          <c:val>
            <c:numRef>
              <c:f>Ingresso!$B$19:$B$26</c:f>
              <c:numCache>
                <c:formatCode>General</c:formatCode>
                <c:ptCount val="8"/>
                <c:pt idx="0">
                  <c:v>9.0</c:v>
                </c:pt>
                <c:pt idx="1">
                  <c:v>5.0</c:v>
                </c:pt>
                <c:pt idx="2">
                  <c:v>2.0</c:v>
                </c:pt>
                <c:pt idx="3">
                  <c:v>2.0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43230248"/>
        <c:axId val="1843233192"/>
      </c:barChart>
      <c:catAx>
        <c:axId val="1843230248"/>
        <c:scaling>
          <c:orientation val="minMax"/>
        </c:scaling>
        <c:delete val="0"/>
        <c:axPos val="l"/>
        <c:majorTickMark val="none"/>
        <c:minorTickMark val="none"/>
        <c:tickLblPos val="nextTo"/>
        <c:crossAx val="1843233192"/>
        <c:crosses val="autoZero"/>
        <c:auto val="1"/>
        <c:lblAlgn val="ctr"/>
        <c:lblOffset val="100"/>
        <c:noMultiLvlLbl val="0"/>
      </c:catAx>
      <c:valAx>
        <c:axId val="184323319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843230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Possuem Programa de Assistência Estudantil?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Ingresso!$A$63:$A$64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Ingresso!$B$63:$B$64</c:f>
              <c:numCache>
                <c:formatCode>General</c:formatCode>
                <c:ptCount val="2"/>
                <c:pt idx="0">
                  <c:v>12.0</c:v>
                </c:pt>
                <c:pt idx="1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Principais atividades de Assistência</a:t>
            </a:r>
            <a:r>
              <a:rPr lang="pt-BR" baseline="0"/>
              <a:t> Estudantil executadas</a:t>
            </a:r>
            <a:endParaRPr lang="pt-BR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Ingresso!$A$79:$A$84</c:f>
              <c:strCache>
                <c:ptCount val="6"/>
                <c:pt idx="0">
                  <c:v>Bolsas e auxílios</c:v>
                </c:pt>
                <c:pt idx="1">
                  <c:v>Auxílio alimentação</c:v>
                </c:pt>
                <c:pt idx="2">
                  <c:v>Residência estudantil</c:v>
                </c:pt>
                <c:pt idx="3">
                  <c:v>Auxílio transporte</c:v>
                </c:pt>
                <c:pt idx="4">
                  <c:v>Assistência médica</c:v>
                </c:pt>
                <c:pt idx="5">
                  <c:v>Apoio pedagógico</c:v>
                </c:pt>
              </c:strCache>
            </c:strRef>
          </c:cat>
          <c:val>
            <c:numRef>
              <c:f>Ingresso!$B$79:$B$84</c:f>
              <c:numCache>
                <c:formatCode>General</c:formatCode>
                <c:ptCount val="6"/>
                <c:pt idx="0">
                  <c:v>14.0</c:v>
                </c:pt>
                <c:pt idx="1">
                  <c:v>13.0</c:v>
                </c:pt>
                <c:pt idx="2">
                  <c:v>5.0</c:v>
                </c:pt>
                <c:pt idx="3">
                  <c:v>3.0</c:v>
                </c:pt>
                <c:pt idx="4">
                  <c:v>2.0</c:v>
                </c:pt>
                <c:pt idx="5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43294088"/>
        <c:axId val="1843297096"/>
      </c:barChart>
      <c:catAx>
        <c:axId val="1843294088"/>
        <c:scaling>
          <c:orientation val="minMax"/>
        </c:scaling>
        <c:delete val="0"/>
        <c:axPos val="l"/>
        <c:majorTickMark val="none"/>
        <c:minorTickMark val="none"/>
        <c:tickLblPos val="nextTo"/>
        <c:crossAx val="1843297096"/>
        <c:crosses val="autoZero"/>
        <c:auto val="1"/>
        <c:lblAlgn val="ctr"/>
        <c:lblOffset val="100"/>
        <c:noMultiLvlLbl val="0"/>
      </c:catAx>
      <c:valAx>
        <c:axId val="184329709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843294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0.12281</cdr:x>
      <cdr:y>0.9125</cdr:y>
    </cdr:from>
    <cdr:to>
      <cdr:x>0.25235</cdr:x>
      <cdr:y>0.9776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008112" y="5256584"/>
          <a:ext cx="1063416" cy="375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Graduação</a:t>
          </a:r>
        </a:p>
      </cdr:txBody>
    </cdr:sp>
  </cdr:relSizeAnchor>
  <cdr:relSizeAnchor xmlns:cdr="http://schemas.openxmlformats.org/drawingml/2006/chartDrawing">
    <cdr:from>
      <cdr:x>0.33333</cdr:x>
      <cdr:y>0.9125</cdr:y>
    </cdr:from>
    <cdr:to>
      <cdr:x>0.50313</cdr:x>
      <cdr:y>0.975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736304" y="5256584"/>
          <a:ext cx="139385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Pós-Graduação</a:t>
          </a:r>
        </a:p>
      </cdr:txBody>
    </cdr:sp>
  </cdr:relSizeAnchor>
  <cdr:relSizeAnchor xmlns:cdr="http://schemas.openxmlformats.org/drawingml/2006/chartDrawing">
    <cdr:from>
      <cdr:x>0.57895</cdr:x>
      <cdr:y>0.9125</cdr:y>
    </cdr:from>
    <cdr:to>
      <cdr:x>0.69693</cdr:x>
      <cdr:y>0.9625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752528" y="5256584"/>
          <a:ext cx="9685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Pesquisa</a:t>
          </a:r>
        </a:p>
      </cdr:txBody>
    </cdr:sp>
  </cdr:relSizeAnchor>
  <cdr:relSizeAnchor xmlns:cdr="http://schemas.openxmlformats.org/drawingml/2006/chartDrawing">
    <cdr:from>
      <cdr:x>0.80702</cdr:x>
      <cdr:y>0.9125</cdr:y>
    </cdr:from>
    <cdr:to>
      <cdr:x>0.92982</cdr:x>
      <cdr:y>0.95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6624736" y="5256584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Extensão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E8B599-A906-4A72-8220-36987DC6493B}" type="datetimeFigureOut">
              <a:rPr lang="pt-BR" smtClean="0"/>
              <a:pPr/>
              <a:t>18/10/12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323A84-B04F-4B51-A63E-0924E8830910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Dados do </a:t>
            </a:r>
            <a:r>
              <a:rPr lang="en-US" dirty="0" err="1" smtClean="0"/>
              <a:t>questionário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Câmara</a:t>
            </a:r>
            <a:r>
              <a:rPr lang="en-US" dirty="0" smtClean="0"/>
              <a:t> de </a:t>
            </a:r>
            <a:r>
              <a:rPr lang="en-US" dirty="0" err="1" smtClean="0"/>
              <a:t>Ensino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ABRUEM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134672" cy="2985745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Prof. Carlos Alberto Pereira </a:t>
            </a:r>
            <a:r>
              <a:rPr lang="en-US" sz="1800" dirty="0" err="1" smtClean="0"/>
              <a:t>da</a:t>
            </a:r>
            <a:r>
              <a:rPr lang="en-US" sz="1800" dirty="0" smtClean="0"/>
              <a:t> Silva</a:t>
            </a:r>
          </a:p>
          <a:p>
            <a:r>
              <a:rPr lang="en-US" sz="1800" dirty="0" err="1" smtClean="0"/>
              <a:t>Reitor</a:t>
            </a:r>
            <a:r>
              <a:rPr lang="en-US" sz="1800" dirty="0" smtClean="0"/>
              <a:t> da UESPI-</a:t>
            </a:r>
            <a:r>
              <a:rPr lang="en-US" sz="1800" dirty="0" err="1" smtClean="0"/>
              <a:t>Presidente</a:t>
            </a:r>
            <a:r>
              <a:rPr lang="en-US" sz="1800" dirty="0" smtClean="0"/>
              <a:t> da </a:t>
            </a:r>
            <a:r>
              <a:rPr lang="en-US" sz="1800" dirty="0" err="1" smtClean="0"/>
              <a:t>Câmara</a:t>
            </a:r>
            <a:r>
              <a:rPr lang="en-US" sz="1800" dirty="0" smtClean="0"/>
              <a:t> de </a:t>
            </a:r>
            <a:r>
              <a:rPr lang="en-US" sz="1800" dirty="0" err="1" smtClean="0"/>
              <a:t>Ensino</a:t>
            </a:r>
            <a:r>
              <a:rPr lang="en-US" sz="1800" dirty="0" smtClean="0"/>
              <a:t> da ABRUEM</a:t>
            </a:r>
          </a:p>
          <a:p>
            <a:r>
              <a:rPr lang="en-US" sz="1800" dirty="0" err="1" smtClean="0"/>
              <a:t>Elisabete</a:t>
            </a:r>
            <a:r>
              <a:rPr lang="en-US" sz="1800" dirty="0" smtClean="0"/>
              <a:t> </a:t>
            </a:r>
            <a:r>
              <a:rPr lang="en-US" sz="1800" dirty="0" err="1" smtClean="0"/>
              <a:t>Brocki</a:t>
            </a:r>
            <a:r>
              <a:rPr lang="en-US" sz="1800" dirty="0" smtClean="0"/>
              <a:t>(UEA)</a:t>
            </a:r>
          </a:p>
          <a:p>
            <a:r>
              <a:rPr lang="en-US" sz="1800" dirty="0" err="1" smtClean="0"/>
              <a:t>Izabel</a:t>
            </a:r>
            <a:r>
              <a:rPr lang="en-US" sz="1800" dirty="0" smtClean="0"/>
              <a:t> </a:t>
            </a:r>
            <a:r>
              <a:rPr lang="en-US" sz="1800" dirty="0" err="1" smtClean="0"/>
              <a:t>Avelar</a:t>
            </a:r>
            <a:r>
              <a:rPr lang="en-US" sz="1800" dirty="0" smtClean="0"/>
              <a:t>(UPE)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Luciano Hack(UDESC)</a:t>
            </a:r>
          </a:p>
          <a:p>
            <a:r>
              <a:rPr lang="en-US" sz="1800" dirty="0" err="1" smtClean="0">
                <a:solidFill>
                  <a:schemeClr val="bg1"/>
                </a:solidFill>
              </a:rPr>
              <a:t>Anete</a:t>
            </a:r>
            <a:r>
              <a:rPr lang="en-US" sz="1800" dirty="0" smtClean="0">
                <a:solidFill>
                  <a:schemeClr val="bg1"/>
                </a:solidFill>
              </a:rPr>
              <a:t> Marilia Pereira(UNIMONTES)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Ana Maria Di </a:t>
            </a:r>
            <a:r>
              <a:rPr lang="en-US" sz="1800" dirty="0" err="1" smtClean="0">
                <a:solidFill>
                  <a:schemeClr val="bg1"/>
                </a:solidFill>
              </a:rPr>
              <a:t>Renso</a:t>
            </a:r>
            <a:r>
              <a:rPr lang="en-US" sz="1800" dirty="0" smtClean="0">
                <a:solidFill>
                  <a:schemeClr val="bg1"/>
                </a:solidFill>
              </a:rPr>
              <a:t>(UNEMAT)</a:t>
            </a:r>
          </a:p>
          <a:p>
            <a:r>
              <a:rPr lang="en-US" sz="1800" dirty="0" err="1" smtClean="0">
                <a:solidFill>
                  <a:schemeClr val="bg1"/>
                </a:solidFill>
              </a:rPr>
              <a:t>Ludoviko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Carnascialli</a:t>
            </a:r>
            <a:r>
              <a:rPr lang="en-US" sz="1800" dirty="0" smtClean="0">
                <a:solidFill>
                  <a:schemeClr val="bg1"/>
                </a:solidFill>
              </a:rPr>
              <a:t> dos Santos(UEL)</a:t>
            </a:r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ii) </a:t>
            </a:r>
            <a:r>
              <a:rPr lang="en-US" dirty="0" err="1" smtClean="0"/>
              <a:t>Permanência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957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dirty="0" smtClean="0"/>
              <a:t>16,45%</a:t>
            </a:r>
          </a:p>
          <a:p>
            <a:pPr algn="ctr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Média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Taxa</a:t>
            </a:r>
            <a:r>
              <a:rPr lang="en-US" sz="2800" dirty="0" smtClean="0"/>
              <a:t> de </a:t>
            </a:r>
            <a:r>
              <a:rPr lang="en-US" sz="2800" dirty="0" err="1" smtClean="0"/>
              <a:t>Evasão</a:t>
            </a:r>
            <a:r>
              <a:rPr lang="en-US" sz="2800" dirty="0" smtClean="0"/>
              <a:t> </a:t>
            </a:r>
            <a:r>
              <a:rPr lang="en-US" sz="2800" dirty="0" err="1" smtClean="0"/>
              <a:t>Média</a:t>
            </a:r>
            <a:r>
              <a:rPr lang="en-US" sz="2800" dirty="0" smtClean="0"/>
              <a:t> das </a:t>
            </a:r>
            <a:r>
              <a:rPr lang="en-US" sz="2800" dirty="0" err="1" smtClean="0"/>
              <a:t>Instituições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responderam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questionário</a:t>
            </a:r>
            <a:r>
              <a:rPr lang="en-US" sz="2800" dirty="0" smtClean="0"/>
              <a:t>)</a:t>
            </a: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Permanência</a:t>
            </a:r>
            <a:endParaRPr lang="pt-BR" dirty="0"/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457200" y="4262256"/>
            <a:ext cx="8229600" cy="2595744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1,3% a 38,37%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Faixa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Evasão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Média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Instituições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responderam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questionário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467544" y="332656"/>
          <a:ext cx="8352928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539552" y="404664"/>
          <a:ext cx="8208911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395536" y="332656"/>
          <a:ext cx="835292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467544" y="332656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539552" y="404664"/>
          <a:ext cx="813690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611560" y="260648"/>
          <a:ext cx="820891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539552" y="332656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479715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(*) </a:t>
            </a:r>
            <a:r>
              <a:rPr lang="en-US" sz="2400" dirty="0" err="1" smtClean="0"/>
              <a:t>Proveniente</a:t>
            </a:r>
            <a:r>
              <a:rPr lang="en-US" sz="2400" dirty="0" smtClean="0"/>
              <a:t> de </a:t>
            </a:r>
            <a:r>
              <a:rPr lang="en-US" sz="2400" dirty="0" err="1" smtClean="0"/>
              <a:t>programas</a:t>
            </a:r>
            <a:r>
              <a:rPr lang="en-US" sz="2400" dirty="0" smtClean="0"/>
              <a:t> do </a:t>
            </a:r>
            <a:r>
              <a:rPr lang="en-US" sz="2400" dirty="0" err="1" smtClean="0"/>
              <a:t>Ministério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Educação</a:t>
            </a:r>
            <a:r>
              <a:rPr lang="en-US" sz="2400" dirty="0" smtClean="0"/>
              <a:t> (MEC) e </a:t>
            </a:r>
            <a:r>
              <a:rPr lang="en-US" sz="2400" dirty="0" err="1" smtClean="0"/>
              <a:t>outros</a:t>
            </a:r>
            <a:r>
              <a:rPr lang="en-US" sz="2400" dirty="0" smtClean="0"/>
              <a:t> </a:t>
            </a:r>
            <a:r>
              <a:rPr lang="en-US" sz="2400" dirty="0" err="1" smtClean="0"/>
              <a:t>órgãos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CNPq</a:t>
            </a:r>
            <a:r>
              <a:rPr lang="en-US" sz="2400" dirty="0" smtClean="0"/>
              <a:t>, </a:t>
            </a:r>
            <a:r>
              <a:rPr lang="en-US" sz="2400" dirty="0" err="1" smtClean="0"/>
              <a:t>Ministério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Saúde</a:t>
            </a:r>
            <a:r>
              <a:rPr lang="en-US" sz="2400" dirty="0" smtClean="0"/>
              <a:t> (MS): PIBIC, PIBID, PROEXT, PET, PET-SAÚDE, LIFE etc.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539552" y="260648"/>
          <a:ext cx="8136904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619672" y="5036983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(*) </a:t>
            </a:r>
            <a:r>
              <a:rPr lang="en-US" sz="2400" dirty="0" err="1" smtClean="0"/>
              <a:t>Executado</a:t>
            </a:r>
            <a:r>
              <a:rPr lang="en-US" sz="2400" dirty="0" smtClean="0"/>
              <a:t> com </a:t>
            </a:r>
            <a:r>
              <a:rPr lang="en-US" sz="2400" dirty="0" err="1" smtClean="0"/>
              <a:t>recursos</a:t>
            </a:r>
            <a:r>
              <a:rPr lang="en-US" sz="2400" dirty="0" smtClean="0"/>
              <a:t> </a:t>
            </a:r>
            <a:r>
              <a:rPr lang="en-US" sz="2400" dirty="0" err="1" smtClean="0"/>
              <a:t>próprios</a:t>
            </a:r>
            <a:r>
              <a:rPr lang="en-US" sz="2400" dirty="0" smtClean="0"/>
              <a:t> </a:t>
            </a:r>
            <a:r>
              <a:rPr lang="en-US" sz="2400" dirty="0" err="1" smtClean="0"/>
              <a:t>através</a:t>
            </a:r>
            <a:r>
              <a:rPr lang="en-US" sz="2400" dirty="0" smtClean="0"/>
              <a:t> de </a:t>
            </a:r>
            <a:r>
              <a:rPr lang="en-US" sz="2400" dirty="0" err="1" smtClean="0"/>
              <a:t>ciclos</a:t>
            </a:r>
            <a:r>
              <a:rPr lang="en-US" sz="2400" dirty="0" smtClean="0"/>
              <a:t> de </a:t>
            </a:r>
            <a:r>
              <a:rPr lang="en-US" sz="2400" dirty="0" err="1" smtClean="0"/>
              <a:t>Seminários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utilizando</a:t>
            </a:r>
            <a:r>
              <a:rPr lang="en-US" sz="2400" dirty="0" smtClean="0"/>
              <a:t> </a:t>
            </a:r>
            <a:r>
              <a:rPr lang="en-US" sz="2400" dirty="0" err="1" smtClean="0"/>
              <a:t>recursos</a:t>
            </a:r>
            <a:r>
              <a:rPr lang="en-US" sz="2400" dirty="0" smtClean="0"/>
              <a:t> do </a:t>
            </a:r>
            <a:r>
              <a:rPr lang="en-US" sz="2400" dirty="0" err="1" smtClean="0"/>
              <a:t>Ensino</a:t>
            </a:r>
            <a:r>
              <a:rPr lang="en-US" sz="2400" dirty="0" smtClean="0"/>
              <a:t> à </a:t>
            </a:r>
            <a:r>
              <a:rPr lang="en-US" sz="2400" dirty="0" err="1" smtClean="0"/>
              <a:t>Distância</a:t>
            </a:r>
            <a:r>
              <a:rPr lang="en-US" sz="2400" dirty="0" smtClean="0"/>
              <a:t> (</a:t>
            </a:r>
            <a:r>
              <a:rPr lang="en-US" sz="2400" dirty="0" err="1" smtClean="0"/>
              <a:t>EaD</a:t>
            </a:r>
            <a:r>
              <a:rPr lang="en-US" sz="2400" dirty="0" smtClean="0"/>
              <a:t>).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81328"/>
            <a:ext cx="8712968" cy="511602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 </a:t>
            </a:r>
            <a:r>
              <a:rPr lang="en-US" dirty="0" err="1" smtClean="0"/>
              <a:t>questionário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respondido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20 </a:t>
            </a:r>
            <a:r>
              <a:rPr lang="en-US" dirty="0" err="1" smtClean="0"/>
              <a:t>instituições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: UDESC, UEL, UENP, UEPG, UERGS.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Sudeste</a:t>
            </a:r>
            <a:r>
              <a:rPr lang="en-US" dirty="0" smtClean="0"/>
              <a:t>: UEMG, UERJ, UMSCS, UNIMONTES.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Centro-</a:t>
            </a:r>
            <a:r>
              <a:rPr lang="en-US" dirty="0" err="1" smtClean="0"/>
              <a:t>Oeste:UNEMAT</a:t>
            </a:r>
            <a:r>
              <a:rPr lang="en-US" dirty="0" smtClean="0"/>
              <a:t>, UNICENTRO.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Norte: UEA, UEAP, UEPA, UNITINS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Nordeste</a:t>
            </a:r>
            <a:r>
              <a:rPr lang="en-US" dirty="0" smtClean="0"/>
              <a:t>: UEFS, UESC, UESPI, UNEAL, UPE.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iii) </a:t>
            </a:r>
            <a:r>
              <a:rPr lang="en-US" dirty="0" err="1" smtClean="0"/>
              <a:t>Mobilidade</a:t>
            </a:r>
            <a:r>
              <a:rPr lang="en-US" dirty="0" smtClean="0"/>
              <a:t> </a:t>
            </a:r>
            <a:r>
              <a:rPr lang="en-US" dirty="0" err="1" smtClean="0"/>
              <a:t>acadêmica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395536" y="404664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1043608" y="404664"/>
          <a:ext cx="74888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71600" y="573325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Obs.: A </a:t>
            </a:r>
            <a:r>
              <a:rPr lang="en-US" sz="2800" dirty="0" err="1" smtClean="0"/>
              <a:t>maior</a:t>
            </a:r>
            <a:r>
              <a:rPr lang="en-US" sz="2800" dirty="0" smtClean="0"/>
              <a:t> parte das IES </a:t>
            </a:r>
            <a:r>
              <a:rPr lang="en-US" sz="2800" dirty="0" err="1" smtClean="0"/>
              <a:t>participam</a:t>
            </a:r>
            <a:r>
              <a:rPr lang="en-US" sz="2800" dirty="0" smtClean="0"/>
              <a:t> do </a:t>
            </a:r>
            <a:r>
              <a:rPr lang="en-US" sz="2800" dirty="0" err="1" smtClean="0"/>
              <a:t>Programa</a:t>
            </a:r>
            <a:r>
              <a:rPr lang="en-US" sz="2800" dirty="0" smtClean="0"/>
              <a:t> </a:t>
            </a:r>
            <a:r>
              <a:rPr lang="en-US" sz="2800" dirty="0" err="1" smtClean="0"/>
              <a:t>Ciência</a:t>
            </a:r>
            <a:r>
              <a:rPr lang="en-US" sz="2800" dirty="0" smtClean="0"/>
              <a:t> </a:t>
            </a:r>
            <a:r>
              <a:rPr lang="en-US" sz="2800" dirty="0" err="1" smtClean="0"/>
              <a:t>sem</a:t>
            </a:r>
            <a:r>
              <a:rPr lang="en-US" sz="2800" dirty="0" smtClean="0"/>
              <a:t> </a:t>
            </a:r>
            <a:r>
              <a:rPr lang="en-US" sz="2800" dirty="0" err="1" smtClean="0"/>
              <a:t>Fronteiras</a:t>
            </a:r>
            <a:r>
              <a:rPr lang="en-US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467544" y="548680"/>
          <a:ext cx="8208912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dirty="0" smtClean="0"/>
              <a:t>19</a:t>
            </a:r>
            <a:endParaRPr lang="en-US" sz="2400" dirty="0" smtClean="0"/>
          </a:p>
          <a:p>
            <a:pPr algn="ctr">
              <a:buNone/>
            </a:pPr>
            <a:r>
              <a:rPr lang="en-US" sz="2800" dirty="0" smtClean="0"/>
              <a:t>É a </a:t>
            </a:r>
            <a:r>
              <a:rPr lang="en-US" sz="2800" dirty="0" err="1" smtClean="0"/>
              <a:t>média</a:t>
            </a:r>
            <a:r>
              <a:rPr lang="en-US" sz="2800" dirty="0" smtClean="0"/>
              <a:t> de </a:t>
            </a:r>
            <a:r>
              <a:rPr lang="en-US" sz="2800" dirty="0" err="1" smtClean="0"/>
              <a:t>Universidades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Estrangeiras</a:t>
            </a:r>
            <a:r>
              <a:rPr lang="en-US" sz="2800" dirty="0" smtClean="0"/>
              <a:t> </a:t>
            </a:r>
            <a:r>
              <a:rPr lang="en-US" sz="2800" dirty="0" err="1" smtClean="0"/>
              <a:t>parceiras</a:t>
            </a:r>
            <a:r>
              <a:rPr lang="en-US" sz="2800" dirty="0" smtClean="0"/>
              <a:t> com as </a:t>
            </a:r>
            <a:r>
              <a:rPr lang="en-US" sz="2800" dirty="0" err="1" smtClean="0"/>
              <a:t>Universidades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pesquisadas</a:t>
            </a:r>
            <a:endParaRPr lang="en-US" sz="2800" dirty="0" smtClean="0"/>
          </a:p>
          <a:p>
            <a:pPr algn="ctr">
              <a:buNone/>
            </a:pPr>
            <a:r>
              <a:rPr lang="en-US" sz="9600" dirty="0" smtClean="0"/>
              <a:t>2 a 150</a:t>
            </a:r>
          </a:p>
          <a:p>
            <a:pPr algn="ctr">
              <a:buNone/>
            </a:pPr>
            <a:r>
              <a:rPr lang="en-US" sz="2800" dirty="0" smtClean="0"/>
              <a:t>São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números</a:t>
            </a:r>
            <a:r>
              <a:rPr lang="en-US" sz="2800" dirty="0" smtClean="0"/>
              <a:t> de </a:t>
            </a:r>
            <a:r>
              <a:rPr lang="en-US" sz="2800" dirty="0" err="1" smtClean="0"/>
              <a:t>Universidades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Estrangeiras</a:t>
            </a:r>
            <a:r>
              <a:rPr lang="en-US" sz="2800" dirty="0" smtClean="0"/>
              <a:t> </a:t>
            </a:r>
            <a:r>
              <a:rPr lang="en-US" sz="2800" dirty="0" err="1" smtClean="0"/>
              <a:t>parceiras</a:t>
            </a:r>
            <a:r>
              <a:rPr lang="en-US" sz="2800" dirty="0" smtClean="0"/>
              <a:t> com as </a:t>
            </a:r>
            <a:r>
              <a:rPr lang="en-US" sz="2800" dirty="0" err="1" smtClean="0"/>
              <a:t>Universidades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pesquisadas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Convênios</a:t>
            </a:r>
            <a:r>
              <a:rPr lang="en-US" sz="3200" dirty="0" smtClean="0"/>
              <a:t> com </a:t>
            </a:r>
            <a:r>
              <a:rPr lang="en-US" sz="3200" dirty="0" err="1" smtClean="0"/>
              <a:t>Universidades</a:t>
            </a:r>
            <a:r>
              <a:rPr lang="en-US" sz="3200" dirty="0" smtClean="0"/>
              <a:t> </a:t>
            </a:r>
            <a:r>
              <a:rPr lang="en-US" sz="3200" dirty="0" err="1" smtClean="0"/>
              <a:t>Estrangeiras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iv) </a:t>
            </a:r>
            <a:r>
              <a:rPr lang="en-US" dirty="0" err="1" smtClean="0"/>
              <a:t>Avaliação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467544" y="404664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/>
          <a:lstStyle/>
          <a:p>
            <a:pPr algn="ctr">
              <a:buNone/>
            </a:pPr>
            <a:r>
              <a:rPr lang="en-US" sz="9600" dirty="0" smtClean="0"/>
              <a:t>100%</a:t>
            </a:r>
          </a:p>
          <a:p>
            <a:pPr algn="ctr">
              <a:buNone/>
            </a:pPr>
            <a:r>
              <a:rPr lang="en-US" sz="3200" dirty="0" smtClean="0"/>
              <a:t>É o </a:t>
            </a:r>
            <a:r>
              <a:rPr lang="en-US" sz="3200" dirty="0" err="1" smtClean="0"/>
              <a:t>percentual</a:t>
            </a:r>
            <a:r>
              <a:rPr lang="en-US" sz="3200" dirty="0" smtClean="0"/>
              <a:t> de IES </a:t>
            </a:r>
            <a:r>
              <a:rPr lang="en-US" sz="3200" dirty="0" err="1" smtClean="0"/>
              <a:t>autorizadas</a:t>
            </a:r>
            <a:r>
              <a:rPr lang="en-US" sz="3200" dirty="0" smtClean="0"/>
              <a:t> </a:t>
            </a:r>
            <a:r>
              <a:rPr lang="en-US" sz="3200" dirty="0" err="1" smtClean="0"/>
              <a:t>pelos</a:t>
            </a:r>
            <a:r>
              <a:rPr lang="en-US" sz="3200" dirty="0" smtClean="0"/>
              <a:t> CEEs</a:t>
            </a:r>
          </a:p>
          <a:p>
            <a:pPr algn="ctr">
              <a:buNone/>
            </a:pPr>
            <a:r>
              <a:rPr lang="en-US" sz="3600" dirty="0" smtClean="0"/>
              <a:t>A </a:t>
            </a:r>
            <a:r>
              <a:rPr lang="en-US" sz="3600" dirty="0" err="1" smtClean="0"/>
              <a:t>adesão</a:t>
            </a:r>
            <a:r>
              <a:rPr lang="en-US" sz="3600" dirty="0" smtClean="0"/>
              <a:t> </a:t>
            </a:r>
            <a:r>
              <a:rPr lang="en-US" sz="3600" dirty="0" err="1" smtClean="0"/>
              <a:t>ao</a:t>
            </a:r>
            <a:r>
              <a:rPr lang="en-US" sz="3600" dirty="0" smtClean="0"/>
              <a:t> SINAES </a:t>
            </a:r>
            <a:r>
              <a:rPr lang="en-US" sz="3600" dirty="0" err="1" smtClean="0"/>
              <a:t>varia</a:t>
            </a:r>
            <a:r>
              <a:rPr lang="en-US" sz="3600" dirty="0" smtClean="0"/>
              <a:t> de </a:t>
            </a:r>
            <a:r>
              <a:rPr lang="en-US" sz="3600" dirty="0" err="1" smtClean="0"/>
              <a:t>instituição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instituição</a:t>
            </a: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Adesão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SINAES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611560" y="332656"/>
          <a:ext cx="799288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395536" y="404664"/>
          <a:ext cx="8280919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I) </a:t>
            </a:r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instituição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II) </a:t>
            </a:r>
            <a:r>
              <a:rPr lang="en-US" dirty="0" err="1" smtClean="0"/>
              <a:t>Permanência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instituição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III) </a:t>
            </a:r>
            <a:r>
              <a:rPr lang="en-US" dirty="0" err="1" smtClean="0"/>
              <a:t>Mobilidade</a:t>
            </a:r>
            <a:r>
              <a:rPr lang="en-US" dirty="0" smtClean="0"/>
              <a:t> </a:t>
            </a:r>
            <a:r>
              <a:rPr lang="en-US" dirty="0" err="1" smtClean="0"/>
              <a:t>acadêmica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IV) </a:t>
            </a:r>
            <a:r>
              <a:rPr lang="en-US" dirty="0" err="1" smtClean="0"/>
              <a:t>Avaliação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V) </a:t>
            </a:r>
            <a:r>
              <a:rPr lang="en-US" dirty="0" err="1" smtClean="0"/>
              <a:t>Proposta</a:t>
            </a:r>
            <a:r>
              <a:rPr lang="en-US" dirty="0" smtClean="0"/>
              <a:t> de </a:t>
            </a:r>
            <a:r>
              <a:rPr lang="en-US" dirty="0" err="1" smtClean="0"/>
              <a:t>interven</a:t>
            </a:r>
            <a:r>
              <a:rPr lang="en-US" dirty="0" err="1" smtClean="0"/>
              <a:t>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Foco</a:t>
            </a:r>
            <a:r>
              <a:rPr lang="en-US" dirty="0" smtClean="0"/>
              <a:t> do </a:t>
            </a:r>
            <a:r>
              <a:rPr lang="en-US" dirty="0" err="1" smtClean="0"/>
              <a:t>questionário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972008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Os dados </a:t>
            </a:r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apresentados</a:t>
            </a:r>
            <a:r>
              <a:rPr lang="en-US" dirty="0" smtClean="0"/>
              <a:t> </a:t>
            </a:r>
            <a:r>
              <a:rPr lang="en-US" dirty="0" err="1" smtClean="0"/>
              <a:t>demonstram</a:t>
            </a:r>
            <a:r>
              <a:rPr lang="en-US" dirty="0" smtClean="0"/>
              <a:t> a </a:t>
            </a:r>
            <a:r>
              <a:rPr lang="en-US" dirty="0" err="1" smtClean="0"/>
              <a:t>análise</a:t>
            </a:r>
            <a:r>
              <a:rPr lang="en-US" dirty="0" smtClean="0"/>
              <a:t> das </a:t>
            </a:r>
            <a:r>
              <a:rPr lang="en-US" dirty="0" err="1" smtClean="0"/>
              <a:t>respostas</a:t>
            </a:r>
            <a:r>
              <a:rPr lang="en-US" dirty="0" smtClean="0"/>
              <a:t> </a:t>
            </a:r>
            <a:r>
              <a:rPr lang="en-US" dirty="0" err="1" smtClean="0"/>
              <a:t>dadas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questionário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20 </a:t>
            </a:r>
            <a:r>
              <a:rPr lang="en-US" dirty="0" err="1" smtClean="0"/>
              <a:t>instituições</a:t>
            </a:r>
            <a:r>
              <a:rPr lang="en-US" dirty="0" smtClean="0"/>
              <a:t> de </a:t>
            </a:r>
            <a:r>
              <a:rPr lang="en-US" dirty="0" err="1" smtClean="0"/>
              <a:t>ensino</a:t>
            </a:r>
            <a:r>
              <a:rPr lang="en-US" dirty="0" smtClean="0"/>
              <a:t> superior, </a:t>
            </a:r>
            <a:r>
              <a:rPr lang="en-US" dirty="0" err="1" smtClean="0"/>
              <a:t>integrantes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ABRUEM.</a:t>
            </a:r>
          </a:p>
          <a:p>
            <a:pPr algn="just">
              <a:buNone/>
            </a:pPr>
            <a:r>
              <a:rPr lang="en-US" dirty="0" smtClean="0"/>
              <a:t>Com </a:t>
            </a:r>
            <a:r>
              <a:rPr lang="en-US" dirty="0" err="1" smtClean="0"/>
              <a:t>estes</a:t>
            </a:r>
            <a:r>
              <a:rPr lang="en-US" dirty="0" smtClean="0"/>
              <a:t> dados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instituição</a:t>
            </a:r>
            <a:r>
              <a:rPr lang="en-US" dirty="0" smtClean="0"/>
              <a:t> </a:t>
            </a:r>
            <a:r>
              <a:rPr lang="en-US" dirty="0" err="1" smtClean="0"/>
              <a:t>possa</a:t>
            </a:r>
            <a:r>
              <a:rPr lang="en-US" dirty="0" smtClean="0"/>
              <a:t> </a:t>
            </a:r>
            <a:r>
              <a:rPr lang="en-US" dirty="0" err="1" smtClean="0"/>
              <a:t>apresentar</a:t>
            </a:r>
            <a:r>
              <a:rPr lang="en-US" dirty="0" smtClean="0"/>
              <a:t> um </a:t>
            </a:r>
            <a:r>
              <a:rPr lang="en-US" dirty="0" err="1" smtClean="0"/>
              <a:t>olhar</a:t>
            </a:r>
            <a:r>
              <a:rPr lang="en-US" dirty="0" smtClean="0"/>
              <a:t> </a:t>
            </a:r>
            <a:r>
              <a:rPr lang="en-US" dirty="0" err="1" smtClean="0"/>
              <a:t>diferenciado</a:t>
            </a:r>
            <a:r>
              <a:rPr lang="en-US" dirty="0" smtClean="0"/>
              <a:t>, </a:t>
            </a:r>
            <a:r>
              <a:rPr lang="en-US" dirty="0" err="1" smtClean="0"/>
              <a:t>apontando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questões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natureza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reflexão</a:t>
            </a:r>
            <a:r>
              <a:rPr lang="en-US" dirty="0" smtClean="0"/>
              <a:t>…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v) </a:t>
            </a:r>
            <a:r>
              <a:rPr lang="en-US" dirty="0" err="1" smtClean="0"/>
              <a:t>P</a:t>
            </a:r>
            <a:r>
              <a:rPr lang="en-US" dirty="0" err="1" smtClean="0"/>
              <a:t>roposta</a:t>
            </a:r>
            <a:r>
              <a:rPr lang="en-US" dirty="0" smtClean="0"/>
              <a:t> de </a:t>
            </a:r>
            <a:r>
              <a:rPr lang="en-US" dirty="0" err="1" smtClean="0"/>
              <a:t>interven</a:t>
            </a:r>
            <a:r>
              <a:rPr lang="en-US" dirty="0" err="1" smtClean="0"/>
              <a:t>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23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1. </a:t>
            </a:r>
            <a:r>
              <a:rPr lang="en-US" sz="3200" dirty="0" err="1" smtClean="0"/>
              <a:t>Qualidade</a:t>
            </a:r>
            <a:r>
              <a:rPr lang="en-US" sz="3200" dirty="0" smtClean="0"/>
              <a:t> da </a:t>
            </a:r>
            <a:r>
              <a:rPr lang="en-US" sz="3200" dirty="0" err="1" smtClean="0"/>
              <a:t>forma</a:t>
            </a:r>
            <a:r>
              <a:rPr lang="en-US" sz="3200" dirty="0" err="1" smtClean="0"/>
              <a:t>ção</a:t>
            </a:r>
            <a:r>
              <a:rPr lang="en-US" sz="3200" dirty="0" smtClean="0"/>
              <a:t> </a:t>
            </a: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cursos</a:t>
            </a:r>
            <a:r>
              <a:rPr lang="en-US" sz="3200" dirty="0" smtClean="0"/>
              <a:t> </a:t>
            </a:r>
            <a:r>
              <a:rPr lang="en-US" sz="3200" dirty="0" err="1" smtClean="0"/>
              <a:t>superiores</a:t>
            </a:r>
            <a:r>
              <a:rPr lang="en-US" sz="3200" dirty="0" smtClean="0"/>
              <a:t>;</a:t>
            </a:r>
          </a:p>
          <a:p>
            <a:endParaRPr lang="en-US" sz="3200" dirty="0" smtClean="0"/>
          </a:p>
          <a:p>
            <a:r>
              <a:rPr lang="en-US" sz="3200" dirty="0" smtClean="0"/>
              <a:t>2. </a:t>
            </a:r>
            <a:r>
              <a:rPr lang="en-US" sz="3200" dirty="0" err="1" smtClean="0"/>
              <a:t>Flexibilização</a:t>
            </a:r>
            <a:r>
              <a:rPr lang="en-US" sz="3200" dirty="0" smtClean="0"/>
              <a:t> curricular e </a:t>
            </a:r>
            <a:r>
              <a:rPr lang="en-US" sz="3200" dirty="0" err="1" smtClean="0"/>
              <a:t>mobilidade</a:t>
            </a:r>
            <a:r>
              <a:rPr lang="en-US" sz="3200" dirty="0" smtClean="0"/>
              <a:t> </a:t>
            </a:r>
            <a:r>
              <a:rPr lang="en-US" sz="3200" dirty="0" err="1" smtClean="0"/>
              <a:t>estudantil</a:t>
            </a:r>
            <a:r>
              <a:rPr lang="en-US" sz="3200" dirty="0" smtClean="0"/>
              <a:t>;</a:t>
            </a:r>
          </a:p>
          <a:p>
            <a:endParaRPr lang="en-US" sz="3200" dirty="0" smtClean="0"/>
          </a:p>
          <a:p>
            <a:r>
              <a:rPr lang="en-US" sz="3200" dirty="0" smtClean="0"/>
              <a:t>3. </a:t>
            </a:r>
            <a:r>
              <a:rPr lang="en-US" sz="3200" dirty="0" err="1" smtClean="0"/>
              <a:t>Fortalecimento</a:t>
            </a:r>
            <a:r>
              <a:rPr lang="en-US" sz="3200" dirty="0" smtClean="0"/>
              <a:t> do </a:t>
            </a:r>
            <a:r>
              <a:rPr lang="en-US" sz="3200" dirty="0" err="1" smtClean="0"/>
              <a:t>financiamento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a </a:t>
            </a:r>
            <a:r>
              <a:rPr lang="en-US" sz="3200" dirty="0" err="1" smtClean="0"/>
              <a:t>graduação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P</a:t>
            </a:r>
            <a:r>
              <a:rPr lang="en-US" dirty="0" err="1" smtClean="0"/>
              <a:t>ropostas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interve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4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IES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IES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1340768"/>
          <a:ext cx="8136905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u="sng" dirty="0" err="1" smtClean="0"/>
              <a:t>Outros</a:t>
            </a:r>
            <a:r>
              <a:rPr lang="en-US" dirty="0" smtClean="0"/>
              <a:t>: </a:t>
            </a:r>
            <a:r>
              <a:rPr lang="en-US" dirty="0" err="1" smtClean="0"/>
              <a:t>combinam</a:t>
            </a:r>
            <a:r>
              <a:rPr lang="en-US" dirty="0" smtClean="0"/>
              <a:t> o vestibular </a:t>
            </a:r>
            <a:r>
              <a:rPr lang="en-US" dirty="0" err="1" smtClean="0"/>
              <a:t>próprio</a:t>
            </a:r>
            <a:r>
              <a:rPr lang="en-US" dirty="0" smtClean="0"/>
              <a:t> com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seriado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b="1" u="sng" dirty="0" err="1" smtClean="0"/>
              <a:t>Misto</a:t>
            </a:r>
            <a:r>
              <a:rPr lang="en-US" dirty="0" smtClean="0"/>
              <a:t>: </a:t>
            </a:r>
            <a:r>
              <a:rPr lang="en-US" dirty="0" err="1" smtClean="0"/>
              <a:t>oferece</a:t>
            </a:r>
            <a:r>
              <a:rPr lang="en-US" dirty="0" smtClean="0"/>
              <a:t> parte das </a:t>
            </a:r>
            <a:r>
              <a:rPr lang="en-US" dirty="0" err="1" smtClean="0"/>
              <a:t>vagas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vestibular </a:t>
            </a:r>
            <a:r>
              <a:rPr lang="en-US" dirty="0" err="1" smtClean="0"/>
              <a:t>próprio</a:t>
            </a:r>
            <a:r>
              <a:rPr lang="en-US" dirty="0" smtClean="0"/>
              <a:t> e parte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adesão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SiSU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Detalhes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/>
        </p:nvGraphicFramePr>
        <p:xfrm>
          <a:off x="539552" y="332656"/>
          <a:ext cx="81369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/>
        </p:nvGraphicFramePr>
        <p:xfrm>
          <a:off x="323529" y="404664"/>
          <a:ext cx="856895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/>
        </p:nvGraphicFramePr>
        <p:xfrm>
          <a:off x="467544" y="404664"/>
          <a:ext cx="8280919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579</Words>
  <Application>Microsoft Macintosh PowerPoint</Application>
  <PresentationFormat>On-screen Show (4:3)</PresentationFormat>
  <Paragraphs>82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Concurso</vt:lpstr>
      <vt:lpstr>Dados do questionário da Câmara de Ensino da ABRUEM</vt:lpstr>
      <vt:lpstr>Considerações preliminares</vt:lpstr>
      <vt:lpstr>Foco do questionário</vt:lpstr>
      <vt:lpstr>i) Ingresso na IES</vt:lpstr>
      <vt:lpstr>Ingresso na IES</vt:lpstr>
      <vt:lpstr>Detalhes</vt:lpstr>
      <vt:lpstr>PowerPoint Presentation</vt:lpstr>
      <vt:lpstr>PowerPoint Presentation</vt:lpstr>
      <vt:lpstr>PowerPoint Presentation</vt:lpstr>
      <vt:lpstr>ii) Permanência</vt:lpstr>
      <vt:lpstr>Permanência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iii) Mobilidade acadêmica</vt:lpstr>
      <vt:lpstr>PowerPoint Presentation</vt:lpstr>
      <vt:lpstr>PowerPoint Presentation</vt:lpstr>
      <vt:lpstr>PowerPoint Presentation</vt:lpstr>
      <vt:lpstr>Convênios com Universidades Estrangeiras</vt:lpstr>
      <vt:lpstr>iv) Avaliação</vt:lpstr>
      <vt:lpstr>PowerPoint Presentation</vt:lpstr>
      <vt:lpstr>Adesão ao SINAES</vt:lpstr>
      <vt:lpstr>PowerPoint Presentation</vt:lpstr>
      <vt:lpstr>PowerPoint Presentation</vt:lpstr>
      <vt:lpstr>Para reflexão…</vt:lpstr>
      <vt:lpstr>v) Proposta de intervenção</vt:lpstr>
      <vt:lpstr>Propostas para interveção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Dados do questionário da Câmara de Ensino da ABRUEM</dc:title>
  <dc:creator>Francisco Soares</dc:creator>
  <cp:lastModifiedBy>carlos alberto  silva</cp:lastModifiedBy>
  <cp:revision>11</cp:revision>
  <dcterms:created xsi:type="dcterms:W3CDTF">2012-10-12T15:46:54Z</dcterms:created>
  <dcterms:modified xsi:type="dcterms:W3CDTF">2012-10-18T15:02:29Z</dcterms:modified>
</cp:coreProperties>
</file>