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58" r:id="rId4"/>
    <p:sldId id="270" r:id="rId5"/>
    <p:sldId id="259" r:id="rId6"/>
    <p:sldId id="266" r:id="rId7"/>
    <p:sldId id="260" r:id="rId8"/>
    <p:sldId id="265" r:id="rId9"/>
    <p:sldId id="257" r:id="rId10"/>
    <p:sldId id="280" r:id="rId11"/>
    <p:sldId id="267" r:id="rId12"/>
    <p:sldId id="271" r:id="rId13"/>
    <p:sldId id="268" r:id="rId14"/>
    <p:sldId id="273" r:id="rId15"/>
    <p:sldId id="283" r:id="rId16"/>
    <p:sldId id="272" r:id="rId17"/>
    <p:sldId id="274" r:id="rId18"/>
    <p:sldId id="276" r:id="rId19"/>
    <p:sldId id="281" r:id="rId20"/>
    <p:sldId id="279" r:id="rId21"/>
    <p:sldId id="284" r:id="rId22"/>
    <p:sldId id="285" r:id="rId23"/>
    <p:sldId id="26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33A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5" autoAdjust="0"/>
    <p:restoredTop sz="94660"/>
  </p:normalViewPr>
  <p:slideViewPr>
    <p:cSldViewPr>
      <p:cViewPr>
        <p:scale>
          <a:sx n="60" d="100"/>
          <a:sy n="60" d="100"/>
        </p:scale>
        <p:origin x="-7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DN-FOPROP\dados_cap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CT_INFRA_resultad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CT_INFRA_resultad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CT_INFRA_resultad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CT_INFRA_resultad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pro_equipamentos_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pro_equipamentos_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da\Desktop\pro_equipamentos_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cat>
            <c:strRef>
              <c:f>Plan1!$A$2:$A$6</c:f>
              <c:strCache>
                <c:ptCount val="5"/>
                <c:pt idx="0">
                  <c:v>Estadual</c:v>
                </c:pt>
                <c:pt idx="1">
                  <c:v>Federal</c:v>
                </c:pt>
                <c:pt idx="2">
                  <c:v>Municipal </c:v>
                </c:pt>
                <c:pt idx="3">
                  <c:v>Particular</c:v>
                </c:pt>
                <c:pt idx="4">
                  <c:v>TOTAL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496</c:v>
                </c:pt>
                <c:pt idx="1">
                  <c:v>996</c:v>
                </c:pt>
                <c:pt idx="2">
                  <c:v>9</c:v>
                </c:pt>
                <c:pt idx="3">
                  <c:v>292</c:v>
                </c:pt>
                <c:pt idx="4">
                  <c:v>1793</c:v>
                </c:pt>
              </c:numCache>
            </c:numRef>
          </c:val>
        </c:ser>
        <c:ser>
          <c:idx val="1"/>
          <c:order val="1"/>
          <c:spPr>
            <a:solidFill>
              <a:srgbClr val="00B0F0"/>
            </a:solidFill>
          </c:spPr>
          <c:cat>
            <c:strRef>
              <c:f>Plan1!$A$2:$A$6</c:f>
              <c:strCache>
                <c:ptCount val="5"/>
                <c:pt idx="0">
                  <c:v>Estadual</c:v>
                </c:pt>
                <c:pt idx="1">
                  <c:v>Federal</c:v>
                </c:pt>
                <c:pt idx="2">
                  <c:v>Municipal </c:v>
                </c:pt>
                <c:pt idx="3">
                  <c:v>Particular</c:v>
                </c:pt>
                <c:pt idx="4">
                  <c:v>TOTAL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626</c:v>
                </c:pt>
                <c:pt idx="1">
                  <c:v>1360</c:v>
                </c:pt>
                <c:pt idx="2">
                  <c:v>15</c:v>
                </c:pt>
                <c:pt idx="3">
                  <c:v>436</c:v>
                </c:pt>
                <c:pt idx="4">
                  <c:v>2436</c:v>
                </c:pt>
              </c:numCache>
            </c:numRef>
          </c:val>
        </c:ser>
        <c:shape val="box"/>
        <c:axId val="71157632"/>
        <c:axId val="71159168"/>
        <c:axId val="0"/>
      </c:bar3DChart>
      <c:catAx>
        <c:axId val="71157632"/>
        <c:scaling>
          <c:orientation val="minMax"/>
        </c:scaling>
        <c:axPos val="b"/>
        <c:tickLblPos val="nextTo"/>
        <c:crossAx val="71159168"/>
        <c:crosses val="autoZero"/>
        <c:auto val="1"/>
        <c:lblAlgn val="ctr"/>
        <c:lblOffset val="100"/>
      </c:catAx>
      <c:valAx>
        <c:axId val="71159168"/>
        <c:scaling>
          <c:orientation val="minMax"/>
        </c:scaling>
        <c:axPos val="l"/>
        <c:numFmt formatCode="General" sourceLinked="1"/>
        <c:tickLblPos val="nextTo"/>
        <c:crossAx val="71157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Plan2!$L$4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Plan2!$K$5:$K$8</c:f>
              <c:strCache>
                <c:ptCount val="4"/>
                <c:pt idx="0">
                  <c:v>Estadual</c:v>
                </c:pt>
                <c:pt idx="1">
                  <c:v>Federal</c:v>
                </c:pt>
                <c:pt idx="2">
                  <c:v>municipal</c:v>
                </c:pt>
                <c:pt idx="3">
                  <c:v>particular</c:v>
                </c:pt>
              </c:strCache>
            </c:strRef>
          </c:cat>
          <c:val>
            <c:numRef>
              <c:f>Plan2!$L$5:$L$8</c:f>
              <c:numCache>
                <c:formatCode>General</c:formatCode>
                <c:ptCount val="4"/>
                <c:pt idx="0">
                  <c:v>368</c:v>
                </c:pt>
                <c:pt idx="1">
                  <c:v>590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Plan2!$M$4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Plan2!$K$5:$K$8</c:f>
              <c:strCache>
                <c:ptCount val="4"/>
                <c:pt idx="0">
                  <c:v>Estadual</c:v>
                </c:pt>
                <c:pt idx="1">
                  <c:v>Federal</c:v>
                </c:pt>
                <c:pt idx="2">
                  <c:v>municipal</c:v>
                </c:pt>
                <c:pt idx="3">
                  <c:v>particular</c:v>
                </c:pt>
              </c:strCache>
            </c:strRef>
          </c:cat>
          <c:val>
            <c:numRef>
              <c:f>Plan2!$M$5:$M$8</c:f>
              <c:numCache>
                <c:formatCode>General</c:formatCode>
                <c:ptCount val="4"/>
                <c:pt idx="0">
                  <c:v>434</c:v>
                </c:pt>
                <c:pt idx="1">
                  <c:v>814</c:v>
                </c:pt>
                <c:pt idx="2">
                  <c:v>2</c:v>
                </c:pt>
                <c:pt idx="3">
                  <c:v>172</c:v>
                </c:pt>
              </c:numCache>
            </c:numRef>
          </c:val>
        </c:ser>
        <c:shape val="box"/>
        <c:axId val="67392256"/>
        <c:axId val="67393792"/>
        <c:axId val="0"/>
      </c:bar3DChart>
      <c:catAx>
        <c:axId val="67392256"/>
        <c:scaling>
          <c:orientation val="minMax"/>
        </c:scaling>
        <c:axPos val="b"/>
        <c:tickLblPos val="nextTo"/>
        <c:crossAx val="67393792"/>
        <c:crosses val="autoZero"/>
        <c:auto val="1"/>
        <c:lblAlgn val="ctr"/>
        <c:lblOffset val="100"/>
      </c:catAx>
      <c:valAx>
        <c:axId val="67393792"/>
        <c:scaling>
          <c:orientation val="minMax"/>
        </c:scaling>
        <c:axPos val="l"/>
        <c:majorGridlines/>
        <c:numFmt formatCode="General" sourceLinked="1"/>
        <c:tickLblPos val="nextTo"/>
        <c:crossAx val="67392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Plan3!$B$4</c:f>
              <c:strCache>
                <c:ptCount val="1"/>
                <c:pt idx="0">
                  <c:v>Mestrado </c:v>
                </c:pt>
              </c:strCache>
            </c:strRef>
          </c:tx>
          <c:cat>
            <c:strRef>
              <c:f>Plan3!$A$5:$A$9</c:f>
              <c:strCache>
                <c:ptCount val="5"/>
                <c:pt idx="0">
                  <c:v>CO </c:v>
                </c:pt>
                <c:pt idx="1">
                  <c:v>NE </c:v>
                </c:pt>
                <c:pt idx="2">
                  <c:v>N </c:v>
                </c:pt>
                <c:pt idx="3">
                  <c:v>SE </c:v>
                </c:pt>
                <c:pt idx="4">
                  <c:v>S </c:v>
                </c:pt>
              </c:strCache>
            </c:strRef>
          </c:cat>
          <c:val>
            <c:numRef>
              <c:f>Plan3!$B$5:$B$9</c:f>
              <c:numCache>
                <c:formatCode>General</c:formatCode>
                <c:ptCount val="5"/>
                <c:pt idx="0">
                  <c:v>7.5</c:v>
                </c:pt>
                <c:pt idx="1">
                  <c:v>18.600000000000001</c:v>
                </c:pt>
                <c:pt idx="2">
                  <c:v>4.3</c:v>
                </c:pt>
                <c:pt idx="3">
                  <c:v>48.7</c:v>
                </c:pt>
                <c:pt idx="4">
                  <c:v>20.9</c:v>
                </c:pt>
              </c:numCache>
            </c:numRef>
          </c:val>
        </c:ser>
        <c:ser>
          <c:idx val="1"/>
          <c:order val="1"/>
          <c:tx>
            <c:strRef>
              <c:f>Plan3!$C$4</c:f>
              <c:strCache>
                <c:ptCount val="1"/>
                <c:pt idx="0">
                  <c:v>Mestrado Profissional </c:v>
                </c:pt>
              </c:strCache>
            </c:strRef>
          </c:tx>
          <c:cat>
            <c:strRef>
              <c:f>Plan3!$A$5:$A$9</c:f>
              <c:strCache>
                <c:ptCount val="5"/>
                <c:pt idx="0">
                  <c:v>CO </c:v>
                </c:pt>
                <c:pt idx="1">
                  <c:v>NE </c:v>
                </c:pt>
                <c:pt idx="2">
                  <c:v>N </c:v>
                </c:pt>
                <c:pt idx="3">
                  <c:v>SE </c:v>
                </c:pt>
                <c:pt idx="4">
                  <c:v>S </c:v>
                </c:pt>
              </c:strCache>
            </c:strRef>
          </c:cat>
          <c:val>
            <c:numRef>
              <c:f>Plan3!$C$5:$C$9</c:f>
              <c:numCache>
                <c:formatCode>General</c:formatCode>
                <c:ptCount val="5"/>
                <c:pt idx="0">
                  <c:v>6.9</c:v>
                </c:pt>
                <c:pt idx="1">
                  <c:v>16.2</c:v>
                </c:pt>
                <c:pt idx="2">
                  <c:v>2.9</c:v>
                </c:pt>
                <c:pt idx="3">
                  <c:v>53.4</c:v>
                </c:pt>
                <c:pt idx="4">
                  <c:v>20.6</c:v>
                </c:pt>
              </c:numCache>
            </c:numRef>
          </c:val>
        </c:ser>
        <c:ser>
          <c:idx val="2"/>
          <c:order val="2"/>
          <c:tx>
            <c:strRef>
              <c:f>Plan3!$D$4</c:f>
              <c:strCache>
                <c:ptCount val="1"/>
                <c:pt idx="0">
                  <c:v>Doutorado </c:v>
                </c:pt>
              </c:strCache>
            </c:strRef>
          </c:tx>
          <c:cat>
            <c:strRef>
              <c:f>Plan3!$A$5:$A$9</c:f>
              <c:strCache>
                <c:ptCount val="5"/>
                <c:pt idx="0">
                  <c:v>CO </c:v>
                </c:pt>
                <c:pt idx="1">
                  <c:v>NE </c:v>
                </c:pt>
                <c:pt idx="2">
                  <c:v>N </c:v>
                </c:pt>
                <c:pt idx="3">
                  <c:v>SE </c:v>
                </c:pt>
                <c:pt idx="4">
                  <c:v>S </c:v>
                </c:pt>
              </c:strCache>
            </c:strRef>
          </c:cat>
          <c:val>
            <c:numRef>
              <c:f>Plan3!$D$5:$D$9</c:f>
              <c:numCache>
                <c:formatCode>General</c:formatCode>
                <c:ptCount val="5"/>
                <c:pt idx="0">
                  <c:v>6.1</c:v>
                </c:pt>
                <c:pt idx="1">
                  <c:v>14</c:v>
                </c:pt>
                <c:pt idx="2">
                  <c:v>3</c:v>
                </c:pt>
                <c:pt idx="3">
                  <c:v>57.9</c:v>
                </c:pt>
                <c:pt idx="4">
                  <c:v>19</c:v>
                </c:pt>
              </c:numCache>
            </c:numRef>
          </c:val>
        </c:ser>
        <c:shape val="box"/>
        <c:axId val="76355840"/>
        <c:axId val="76361728"/>
        <c:axId val="0"/>
      </c:bar3DChart>
      <c:catAx>
        <c:axId val="76355840"/>
        <c:scaling>
          <c:orientation val="minMax"/>
        </c:scaling>
        <c:axPos val="b"/>
        <c:tickLblPos val="nextTo"/>
        <c:crossAx val="76361728"/>
        <c:crosses val="autoZero"/>
        <c:auto val="1"/>
        <c:lblAlgn val="ctr"/>
        <c:lblOffset val="100"/>
      </c:catAx>
      <c:valAx>
        <c:axId val="76361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pt-BR"/>
          </a:p>
        </c:txPr>
        <c:crossAx val="76355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Arial Black" pitchFamily="34" charset="0"/>
            </a:defRPr>
          </a:pPr>
          <a:endParaRPr lang="pt-B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Plan4!$B$4</c:f>
              <c:strCache>
                <c:ptCount val="1"/>
                <c:pt idx="0">
                  <c:v>CO (217) 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Plan4!$C$3:$G$3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Plan4!$C$4:$G$4</c:f>
              <c:numCache>
                <c:formatCode>General</c:formatCode>
                <c:ptCount val="5"/>
                <c:pt idx="0">
                  <c:v>50.7</c:v>
                </c:pt>
                <c:pt idx="1">
                  <c:v>35.9</c:v>
                </c:pt>
                <c:pt idx="2">
                  <c:v>10.6</c:v>
                </c:pt>
                <c:pt idx="3">
                  <c:v>2.2999999999999998</c:v>
                </c:pt>
                <c:pt idx="4">
                  <c:v>0.5</c:v>
                </c:pt>
              </c:numCache>
            </c:numRef>
          </c:val>
        </c:ser>
        <c:ser>
          <c:idx val="1"/>
          <c:order val="1"/>
          <c:tx>
            <c:strRef>
              <c:f>Plan4!$B$5</c:f>
              <c:strCache>
                <c:ptCount val="1"/>
                <c:pt idx="0">
                  <c:v>NE (545) 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Plan4!$C$3:$G$3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Plan4!$C$5:$G$5</c:f>
              <c:numCache>
                <c:formatCode>General</c:formatCode>
                <c:ptCount val="5"/>
                <c:pt idx="0">
                  <c:v>52.6</c:v>
                </c:pt>
                <c:pt idx="1">
                  <c:v>33.6</c:v>
                </c:pt>
                <c:pt idx="2">
                  <c:v>11.4</c:v>
                </c:pt>
                <c:pt idx="3">
                  <c:v>2.2000000000000002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Plan4!$B$6</c:f>
              <c:strCache>
                <c:ptCount val="1"/>
                <c:pt idx="0">
                  <c:v>N (136) 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Plan4!$C$3:$G$3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Plan4!$C$6:$G$6</c:f>
              <c:numCache>
                <c:formatCode>General</c:formatCode>
                <c:ptCount val="5"/>
                <c:pt idx="0">
                  <c:v>66.2</c:v>
                </c:pt>
                <c:pt idx="1">
                  <c:v>29.4</c:v>
                </c:pt>
                <c:pt idx="2">
                  <c:v>3.7</c:v>
                </c:pt>
                <c:pt idx="3">
                  <c:v>0.70000000000000018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Plan4!$B$7</c:f>
              <c:strCache>
                <c:ptCount val="1"/>
                <c:pt idx="0">
                  <c:v>SE (1430) 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Plan4!$C$3:$G$3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Plan4!$C$7:$G$7</c:f>
              <c:numCache>
                <c:formatCode>General</c:formatCode>
                <c:ptCount val="5"/>
                <c:pt idx="0">
                  <c:v>32.6</c:v>
                </c:pt>
                <c:pt idx="1">
                  <c:v>30.6</c:v>
                </c:pt>
                <c:pt idx="2">
                  <c:v>23.8</c:v>
                </c:pt>
                <c:pt idx="3">
                  <c:v>8.1</c:v>
                </c:pt>
                <c:pt idx="4">
                  <c:v>4.9000000000000004</c:v>
                </c:pt>
              </c:numCache>
            </c:numRef>
          </c:val>
        </c:ser>
        <c:ser>
          <c:idx val="4"/>
          <c:order val="4"/>
          <c:tx>
            <c:strRef>
              <c:f>Plan4!$B$8</c:f>
              <c:strCache>
                <c:ptCount val="1"/>
                <c:pt idx="0">
                  <c:v>S (591) </c:v>
                </c:pt>
              </c:strCache>
            </c:strRef>
          </c:tx>
          <c:spPr>
            <a:solidFill>
              <a:srgbClr val="FF3300"/>
            </a:solidFill>
          </c:spPr>
          <c:cat>
            <c:numRef>
              <c:f>Plan4!$C$3:$G$3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Plan4!$C$8:$G$8</c:f>
              <c:numCache>
                <c:formatCode>General</c:formatCode>
                <c:ptCount val="5"/>
                <c:pt idx="0">
                  <c:v>42.3</c:v>
                </c:pt>
                <c:pt idx="1">
                  <c:v>35</c:v>
                </c:pt>
                <c:pt idx="2">
                  <c:v>17.3</c:v>
                </c:pt>
                <c:pt idx="3">
                  <c:v>3.7</c:v>
                </c:pt>
                <c:pt idx="4">
                  <c:v>1.7</c:v>
                </c:pt>
              </c:numCache>
            </c:numRef>
          </c:val>
        </c:ser>
        <c:shape val="box"/>
        <c:axId val="82620416"/>
        <c:axId val="82621952"/>
        <c:axId val="0"/>
      </c:bar3DChart>
      <c:catAx>
        <c:axId val="82620416"/>
        <c:scaling>
          <c:orientation val="minMax"/>
        </c:scaling>
        <c:axPos val="b"/>
        <c:numFmt formatCode="General" sourceLinked="1"/>
        <c:tickLblPos val="nextTo"/>
        <c:crossAx val="82621952"/>
        <c:crosses val="autoZero"/>
        <c:auto val="1"/>
        <c:lblAlgn val="ctr"/>
        <c:lblOffset val="100"/>
      </c:catAx>
      <c:valAx>
        <c:axId val="82621952"/>
        <c:scaling>
          <c:orientation val="minMax"/>
        </c:scaling>
        <c:axPos val="l"/>
        <c:majorGridlines/>
        <c:numFmt formatCode="General" sourceLinked="1"/>
        <c:tickLblPos val="nextTo"/>
        <c:crossAx val="8262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Plan1!$A$5:$A$8</c:f>
              <c:strCache>
                <c:ptCount val="4"/>
                <c:pt idx="0">
                  <c:v>Federais</c:v>
                </c:pt>
                <c:pt idx="1">
                  <c:v>estaduais</c:v>
                </c:pt>
                <c:pt idx="2">
                  <c:v>outros</c:v>
                </c:pt>
                <c:pt idx="3">
                  <c:v>total</c:v>
                </c:pt>
              </c:strCache>
            </c:strRef>
          </c:cat>
          <c:val>
            <c:numRef>
              <c:f>Plan1!$B$5:$B$8</c:f>
              <c:numCache>
                <c:formatCode>#,##0.00</c:formatCode>
                <c:ptCount val="4"/>
                <c:pt idx="0">
                  <c:v>264285606</c:v>
                </c:pt>
                <c:pt idx="1">
                  <c:v>68094531</c:v>
                </c:pt>
                <c:pt idx="2">
                  <c:v>54904541</c:v>
                </c:pt>
                <c:pt idx="3">
                  <c:v>387284678</c:v>
                </c:pt>
              </c:numCache>
            </c:numRef>
          </c:val>
        </c:ser>
        <c:shape val="box"/>
        <c:axId val="82627968"/>
        <c:axId val="82633856"/>
        <c:axId val="0"/>
      </c:bar3DChart>
      <c:catAx>
        <c:axId val="82627968"/>
        <c:scaling>
          <c:orientation val="minMax"/>
        </c:scaling>
        <c:axPos val="b"/>
        <c:tickLblPos val="nextTo"/>
        <c:crossAx val="82633856"/>
        <c:crosses val="autoZero"/>
        <c:auto val="1"/>
        <c:lblAlgn val="ctr"/>
        <c:lblOffset val="100"/>
      </c:catAx>
      <c:valAx>
        <c:axId val="82633856"/>
        <c:scaling>
          <c:orientation val="minMax"/>
        </c:scaling>
        <c:axPos val="l"/>
        <c:majorGridlines/>
        <c:numFmt formatCode="#,##0.00" sourceLinked="1"/>
        <c:tickLblPos val="nextTo"/>
        <c:crossAx val="826279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Plan1!$I$9</c:f>
              <c:strCache>
                <c:ptCount val="1"/>
                <c:pt idx="0">
                  <c:v>Estaduais</c:v>
                </c:pt>
              </c:strCache>
            </c:strRef>
          </c:tx>
          <c:cat>
            <c:strRef>
              <c:f>Plan1!$H$10:$H$14</c:f>
              <c:strCache>
                <c:ptCount val="5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Plan1!$I$10:$I$14</c:f>
              <c:numCache>
                <c:formatCode>#,##0.00</c:formatCode>
                <c:ptCount val="5"/>
                <c:pt idx="0">
                  <c:v>870000</c:v>
                </c:pt>
                <c:pt idx="1">
                  <c:v>4216712.7300000004</c:v>
                </c:pt>
                <c:pt idx="2">
                  <c:v>833000</c:v>
                </c:pt>
                <c:pt idx="3">
                  <c:v>12183477.65</c:v>
                </c:pt>
                <c:pt idx="4" formatCode="#,##0">
                  <c:v>5124202.6100000003</c:v>
                </c:pt>
              </c:numCache>
            </c:numRef>
          </c:val>
        </c:ser>
        <c:shape val="box"/>
        <c:axId val="83263488"/>
        <c:axId val="83265024"/>
        <c:axId val="0"/>
      </c:bar3DChart>
      <c:catAx>
        <c:axId val="83263488"/>
        <c:scaling>
          <c:orientation val="minMax"/>
        </c:scaling>
        <c:axPos val="b"/>
        <c:tickLblPos val="nextTo"/>
        <c:crossAx val="83265024"/>
        <c:crosses val="autoZero"/>
        <c:auto val="1"/>
        <c:lblAlgn val="ctr"/>
        <c:lblOffset val="100"/>
      </c:catAx>
      <c:valAx>
        <c:axId val="83265024"/>
        <c:scaling>
          <c:orientation val="minMax"/>
        </c:scaling>
        <c:axPos val="l"/>
        <c:majorGridlines/>
        <c:numFmt formatCode="#,##0.00" sourceLinked="1"/>
        <c:tickLblPos val="nextTo"/>
        <c:crossAx val="832634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Plan1!$I$18</c:f>
              <c:strCache>
                <c:ptCount val="1"/>
                <c:pt idx="0">
                  <c:v>Federais</c:v>
                </c:pt>
              </c:strCache>
            </c:strRef>
          </c:tx>
          <c:cat>
            <c:strRef>
              <c:f>Plan1!$H$19:$H$23</c:f>
              <c:strCache>
                <c:ptCount val="5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Plan1!$I$19:$I$23</c:f>
              <c:numCache>
                <c:formatCode>#,##0.00</c:formatCode>
                <c:ptCount val="5"/>
                <c:pt idx="0">
                  <c:v>8322879.8700000001</c:v>
                </c:pt>
                <c:pt idx="1">
                  <c:v>20909168.859999999</c:v>
                </c:pt>
                <c:pt idx="2">
                  <c:v>6315890.8600000003</c:v>
                </c:pt>
                <c:pt idx="3">
                  <c:v>29101493.390000001</c:v>
                </c:pt>
                <c:pt idx="4">
                  <c:v>13796062.539999999</c:v>
                </c:pt>
              </c:numCache>
            </c:numRef>
          </c:val>
        </c:ser>
        <c:shape val="box"/>
        <c:axId val="35706368"/>
        <c:axId val="35725312"/>
        <c:axId val="0"/>
      </c:bar3DChart>
      <c:catAx>
        <c:axId val="35706368"/>
        <c:scaling>
          <c:orientation val="minMax"/>
        </c:scaling>
        <c:axPos val="b"/>
        <c:tickLblPos val="nextTo"/>
        <c:crossAx val="35725312"/>
        <c:crosses val="autoZero"/>
        <c:auto val="1"/>
        <c:lblAlgn val="ctr"/>
        <c:lblOffset val="100"/>
      </c:catAx>
      <c:valAx>
        <c:axId val="35725312"/>
        <c:scaling>
          <c:orientation val="minMax"/>
        </c:scaling>
        <c:axPos val="l"/>
        <c:majorGridlines/>
        <c:numFmt formatCode="#,##0.00" sourceLinked="1"/>
        <c:tickLblPos val="nextTo"/>
        <c:crossAx val="35706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Plan1!$K$11:$K$13</c:f>
              <c:strCache>
                <c:ptCount val="3"/>
                <c:pt idx="0">
                  <c:v>Estaduais</c:v>
                </c:pt>
                <c:pt idx="1">
                  <c:v>Federais</c:v>
                </c:pt>
                <c:pt idx="2">
                  <c:v>TOTAL</c:v>
                </c:pt>
              </c:strCache>
            </c:strRef>
          </c:cat>
          <c:val>
            <c:numRef>
              <c:f>Plan1!$L$11:$L$13</c:f>
              <c:numCache>
                <c:formatCode>#,##0.00</c:formatCode>
                <c:ptCount val="3"/>
                <c:pt idx="0">
                  <c:v>23227392.989999998</c:v>
                </c:pt>
                <c:pt idx="1">
                  <c:v>78445495.519999996</c:v>
                </c:pt>
                <c:pt idx="2">
                  <c:v>101672888.50999999</c:v>
                </c:pt>
              </c:numCache>
            </c:numRef>
          </c:val>
        </c:ser>
        <c:shape val="box"/>
        <c:axId val="35587584"/>
        <c:axId val="35589504"/>
        <c:axId val="0"/>
      </c:bar3DChart>
      <c:catAx>
        <c:axId val="35587584"/>
        <c:scaling>
          <c:orientation val="minMax"/>
        </c:scaling>
        <c:axPos val="b"/>
        <c:tickLblPos val="nextTo"/>
        <c:crossAx val="35589504"/>
        <c:crosses val="autoZero"/>
        <c:auto val="1"/>
        <c:lblAlgn val="ctr"/>
        <c:lblOffset val="100"/>
      </c:catAx>
      <c:valAx>
        <c:axId val="35589504"/>
        <c:scaling>
          <c:orientation val="minMax"/>
        </c:scaling>
        <c:axPos val="l"/>
        <c:majorGridlines/>
        <c:numFmt formatCode="#,##0.00" sourceLinked="1"/>
        <c:tickLblPos val="nextTo"/>
        <c:crossAx val="35587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40B0A3-B112-4DD9-9C76-4F3C4D1E1B8F}" type="datetimeFigureOut">
              <a:rPr lang="pt-BR" smtClean="0"/>
              <a:pPr/>
              <a:t>18/10/2012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ECC103-981C-438F-B7F8-C34F26518B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Planilha_do_Microsoft_Office_Excel_97-2003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Planilha_do_Microsoft_Office_Excel_97-20035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1019175" cy="1038225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Políticas de pesquisa e pós-graduação: o papel das universidades estaduais e municipais</a:t>
            </a: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Fórum de Pró-reitores – DN</a:t>
            </a:r>
            <a:endParaRPr lang="pt-BR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Hélio </a:t>
            </a:r>
            <a:r>
              <a:rPr lang="pt-BR" sz="2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Leaes</a:t>
            </a:r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Hey</a:t>
            </a:r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UFSM</a:t>
            </a:r>
          </a:p>
          <a:p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Paulo C. Duque-Estrada – PUC/RIO</a:t>
            </a:r>
          </a:p>
          <a:p>
            <a:r>
              <a:rPr lang="pt-BR" sz="2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Élida</a:t>
            </a:r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Ferreira - UESC </a:t>
            </a:r>
          </a:p>
          <a:p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360040" y="1270501"/>
            <a:ext cx="8748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Distribuição em porcentagem dos programas de pós-graduação de avaliação 3, 4, 5, 6 e 7 por região (o número de programas aparece entre parênteses).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1988840"/>
          <a:ext cx="5489576" cy="1472184"/>
        </p:xfrm>
        <a:graphic>
          <a:graphicData uri="http://schemas.openxmlformats.org/drawingml/2006/table">
            <a:tbl>
              <a:tblPr/>
              <a:tblGrid>
                <a:gridCol w="914506"/>
                <a:gridCol w="914506"/>
                <a:gridCol w="915141"/>
                <a:gridCol w="915141"/>
                <a:gridCol w="915141"/>
                <a:gridCol w="915141"/>
              </a:tblGrid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CO (217)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35,9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NE (545)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33,6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N (136)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66,2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SE (1430)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32,6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30,6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23,8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S (591)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42,3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35,0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17,3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pt-BR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30535"/>
            <a:ext cx="1019175" cy="10382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3923928" y="3501008"/>
          <a:ext cx="47525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4440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67544" y="1652166"/>
          <a:ext cx="8242300" cy="4729162"/>
        </p:xfrm>
        <a:graphic>
          <a:graphicData uri="http://schemas.openxmlformats.org/presentationml/2006/ole">
            <p:oleObj spid="_x0000_s4098" name="Gráfico" r:id="rId4" imgW="5515087" imgH="3162174" progId="Excel.Sheet.8">
              <p:embed/>
            </p:oleObj>
          </a:graphicData>
        </a:graphic>
      </p:graphicFrame>
      <p:sp>
        <p:nvSpPr>
          <p:cNvPr id="7" name="Retângulo 2"/>
          <p:cNvSpPr>
            <a:spLocks noChangeArrowheads="1"/>
          </p:cNvSpPr>
          <p:nvPr/>
        </p:nvSpPr>
        <p:spPr bwMode="auto">
          <a:xfrm>
            <a:off x="250254" y="662459"/>
            <a:ext cx="8858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Bolsas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Estudo no País: Evolução em todos os níveis</a:t>
            </a:r>
            <a:b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Número de Bolsas, 2004 a 2011*</a:t>
            </a:r>
            <a:endParaRPr lang="pt-BR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6093296"/>
            <a:ext cx="3744416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Fonte:</a:t>
            </a:r>
            <a:r>
              <a:rPr lang="pt-BR" sz="1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GeoCapes</a:t>
            </a:r>
            <a:endParaRPr lang="pt-BR" sz="1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endParaRPr lang="pt-BR" b="1" dirty="0">
              <a:solidFill>
                <a:schemeClr val="tx2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4440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54721"/>
            <a:ext cx="3552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26384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404664"/>
            <a:ext cx="1019175" cy="1038225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9208" y="2060848"/>
            <a:ext cx="35052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412777"/>
            <a:ext cx="21602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6119718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2011- CAPES</a:t>
            </a:r>
            <a:endParaRPr lang="pt-BR" sz="11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-571" y="1412776"/>
          <a:ext cx="9109075" cy="4522787"/>
        </p:xfrm>
        <a:graphic>
          <a:graphicData uri="http://schemas.openxmlformats.org/presentationml/2006/ole">
            <p:oleObj spid="_x0000_s5123" name="Gráfico" r:id="rId4" imgW="6924769" imgH="3267169" progId="Excel.Sheet.8">
              <p:embed/>
            </p:oleObj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47664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Número de Docentes da Pós-graduação</a:t>
            </a:r>
          </a:p>
          <a:p>
            <a:pPr algn="ctr">
              <a:defRPr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1998 a 2010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504" y="5831686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4551"/>
            <a:ext cx="1019175" cy="1038225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0781" y="2024980"/>
            <a:ext cx="34956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75656" y="651605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484784"/>
            <a:ext cx="2736303" cy="42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5659" y="1844824"/>
            <a:ext cx="33623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1268761"/>
            <a:ext cx="28083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4440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4551"/>
            <a:ext cx="1019175" cy="1038225"/>
          </a:xfrm>
          <a:prstGeom prst="rect">
            <a:avLst/>
          </a:prstGeom>
          <a:noFill/>
        </p:spPr>
      </p:pic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916832"/>
            <a:ext cx="59769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979712" y="76470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Número de instituições,  número de doutores/dependência administração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88900" y="1844675"/>
          <a:ext cx="9091613" cy="4527550"/>
        </p:xfrm>
        <a:graphic>
          <a:graphicData uri="http://schemas.openxmlformats.org/presentationml/2006/ole">
            <p:oleObj spid="_x0000_s6146" name="Gráfico" r:id="rId3" imgW="6829504" imgH="3248111" progId="Excel.Sheet.8">
              <p:embed/>
            </p:oleObj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351" y="510307"/>
            <a:ext cx="799313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Número de Alunos Matriculados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nos Cursos de Mestrado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1998 a 2010</a:t>
            </a:r>
          </a:p>
        </p:txBody>
      </p:sp>
      <p:pic>
        <p:nvPicPr>
          <p:cNvPr id="6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4551"/>
            <a:ext cx="1019175" cy="10382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475656" y="651605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6047710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32656"/>
            <a:ext cx="1019175" cy="1038225"/>
          </a:xfrm>
          <a:prstGeom prst="rect">
            <a:avLst/>
          </a:prstGeom>
          <a:noFill/>
        </p:spPr>
      </p:pic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65088" y="1916113"/>
          <a:ext cx="9066212" cy="4387850"/>
        </p:xfrm>
        <a:graphic>
          <a:graphicData uri="http://schemas.openxmlformats.org/presentationml/2006/ole">
            <p:oleObj spid="_x0000_s7170" name="Worksheet" r:id="rId4" imgW="6734307" imgH="2810009" progId="Excel.Sheet.8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589096"/>
            <a:ext cx="7632848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Número de Alunos Matriculados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nos Cursos de Doutorado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1998 a 2010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6021288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559"/>
            <a:ext cx="1019175" cy="1038225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957" y="1700808"/>
            <a:ext cx="34194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124744"/>
            <a:ext cx="2232248" cy="45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565498"/>
            <a:ext cx="35147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908720"/>
            <a:ext cx="26289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0505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7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16632"/>
            <a:ext cx="1019175" cy="1038225"/>
          </a:xfrm>
          <a:prstGeom prst="rect">
            <a:avLst/>
          </a:prstGeom>
          <a:noFill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0288" y="836712"/>
            <a:ext cx="4543425" cy="7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274915"/>
            <a:ext cx="2634089" cy="38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2483768" y="3212976"/>
          <a:ext cx="61206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2" y="1700808"/>
          <a:ext cx="2952328" cy="1266056"/>
        </p:xfrm>
        <a:graphic>
          <a:graphicData uri="http://schemas.openxmlformats.org/drawingml/2006/table">
            <a:tbl>
              <a:tblPr/>
              <a:tblGrid>
                <a:gridCol w="1171173"/>
                <a:gridCol w="1781155"/>
              </a:tblGrid>
              <a:tr h="3165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Federais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264.285.606,00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staduais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68.094.531,00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utros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54.904.541,00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1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387.284.678,00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31640" y="98072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CT-INFRA 2011/2012</a:t>
            </a:r>
            <a:endParaRPr lang="pt-BR" dirty="0"/>
          </a:p>
        </p:txBody>
      </p:sp>
      <p:pic>
        <p:nvPicPr>
          <p:cNvPr id="6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33" y="86519"/>
            <a:ext cx="1019175" cy="1038225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1115616" y="651605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251520" y="1844824"/>
          <a:ext cx="4464496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16632"/>
            <a:ext cx="1019175" cy="10382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4860032" y="1628800"/>
          <a:ext cx="40324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835696" y="1196752"/>
            <a:ext cx="496855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Pró-equipamentos – 2012 (resultado)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3131840" y="1844824"/>
          <a:ext cx="460851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16632"/>
            <a:ext cx="1019175" cy="10382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835696" y="1196752"/>
            <a:ext cx="496855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Pró-equipamentos – 2012 (resultado)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6" y="2348880"/>
          <a:ext cx="2256780" cy="1365870"/>
        </p:xfrm>
        <a:graphic>
          <a:graphicData uri="http://schemas.openxmlformats.org/drawingml/2006/table">
            <a:tbl>
              <a:tblPr/>
              <a:tblGrid>
                <a:gridCol w="895252"/>
                <a:gridCol w="1361528"/>
              </a:tblGrid>
              <a:tr h="455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Estaduais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23.227.392,99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Federais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78.445.495,52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101.672.888,51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123728" y="4509120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Obrigada</a:t>
            </a:r>
          </a:p>
          <a:p>
            <a:pPr algn="ctr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epferreira@uesc.br</a:t>
            </a:r>
            <a:endParaRPr lang="pt-BR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4440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4551"/>
            <a:ext cx="1019175" cy="1038225"/>
          </a:xfrm>
          <a:prstGeom prst="rect">
            <a:avLst/>
          </a:prstGeom>
          <a:noFill/>
        </p:spPr>
      </p:pic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916832"/>
            <a:ext cx="59769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979712" y="76470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Número de instituições,  número de doutores/dependência administração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67544" y="1699939"/>
          <a:ext cx="8208912" cy="4465365"/>
        </p:xfrm>
        <a:graphic>
          <a:graphicData uri="http://schemas.openxmlformats.org/presentationml/2006/ole">
            <p:oleObj spid="_x0000_s2051" name="Gráfico" r:id="rId3" imgW="6077067" imgH="2781210" progId="Excel.Sheet.8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15616" y="561975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233AA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Número de Programas de Pós-graduação</a:t>
            </a:r>
          </a:p>
          <a:p>
            <a:pPr algn="ctr">
              <a:defRPr/>
            </a:pPr>
            <a:r>
              <a:rPr lang="pt-BR" sz="2800" b="1" dirty="0">
                <a:solidFill>
                  <a:srgbClr val="233AA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1998 a 2010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332656"/>
            <a:ext cx="1019175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10668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Evolução do Sistema Nacional de Pós-Graduação: Cursos recomendados e habilitados ao funcionamento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4949725" cy="325531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74551"/>
            <a:ext cx="1019175" cy="10382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36004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23528" y="5687670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2011- CAPES</a:t>
            </a:r>
            <a:endParaRPr lang="pt-BR" sz="11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27423"/>
            <a:ext cx="3672408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8190" y="1694656"/>
            <a:ext cx="35242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14367" y="980729"/>
            <a:ext cx="24860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1795847"/>
          <a:ext cx="4824535" cy="2641265"/>
        </p:xfrm>
        <a:graphic>
          <a:graphicData uri="http://schemas.openxmlformats.org/drawingml/2006/table">
            <a:tbl>
              <a:tblPr/>
              <a:tblGrid>
                <a:gridCol w="1893770"/>
                <a:gridCol w="863047"/>
                <a:gridCol w="699567"/>
                <a:gridCol w="1368151"/>
              </a:tblGrid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Dependência </a:t>
                      </a:r>
                      <a:r>
                        <a:rPr lang="pt-BR" sz="1800" b="1" i="0" u="none" strike="noStrike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Administrativa</a:t>
                      </a:r>
                      <a:endParaRPr lang="pt-BR" sz="1800" b="1" i="0" u="none" strike="noStrike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crescimento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Estadual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36,55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Municipal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66,67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Particular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35,86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611560" y="5025950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Número de cursos em atividade segundo a dependência administrativa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– mestrado 2004-2009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4494312"/>
            <a:ext cx="2088232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Fonte: capes/MEC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6012160" y="2708920"/>
          <a:ext cx="28083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75656" y="60212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466759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547664" y="705470"/>
            <a:ext cx="5310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Número de cursos em atividade segundo a dependência administrativa</a:t>
            </a:r>
          </a:p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– doutorado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5148064" y="2348880"/>
          <a:ext cx="2736304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9" descr="Description: C:\Users\Vitor\Pictures\Mario Neto\FORP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19175" cy="10382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475656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Florianópolis, 18 de outubro de 2012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368882" y="692696"/>
            <a:ext cx="240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ASSIMETRIA REGIONAL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03648" y="112474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pt-BR" dirty="0" smtClean="0">
                <a:ea typeface="Calibri" pitchFamily="34" charset="0"/>
                <a:cs typeface="Times New Roman" pitchFamily="18" charset="0"/>
              </a:rPr>
              <a:t>Distribuição dos cursos de mestrado, mestrado profissional e doutorado por região em porcentagem.</a:t>
            </a:r>
            <a:endParaRPr lang="pt-BR" dirty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44016" y="2348879"/>
          <a:ext cx="4644008" cy="2208276"/>
        </p:xfrm>
        <a:graphic>
          <a:graphicData uri="http://schemas.openxmlformats.org/drawingml/2006/table">
            <a:tbl>
              <a:tblPr/>
              <a:tblGrid>
                <a:gridCol w="1160599"/>
                <a:gridCol w="1035137"/>
                <a:gridCol w="1286867"/>
                <a:gridCol w="1161405"/>
              </a:tblGrid>
              <a:tr h="626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Mestrado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Mestrado Profissional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Doutorado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NE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48,7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20,9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Gráfico 11"/>
          <p:cNvGraphicFramePr/>
          <p:nvPr/>
        </p:nvGraphicFramePr>
        <p:xfrm>
          <a:off x="5220072" y="2057400"/>
          <a:ext cx="3672408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11560" y="5805264"/>
            <a:ext cx="122413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Fonte: CAPES</a:t>
            </a:r>
            <a:endParaRPr lang="pt-B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1449</TotalTime>
  <Words>513</Words>
  <Application>Microsoft Office PowerPoint</Application>
  <PresentationFormat>Apresentação na tela (4:3)</PresentationFormat>
  <Paragraphs>168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Urbano</vt:lpstr>
      <vt:lpstr>Gráfico</vt:lpstr>
      <vt:lpstr>Worksheet</vt:lpstr>
      <vt:lpstr>Políticas de pesquisa e pós-graduação: o papel das universidades estaduais e municipais</vt:lpstr>
      <vt:lpstr>Slide 2</vt:lpstr>
      <vt:lpstr>Slide 3</vt:lpstr>
      <vt:lpstr>Slide 4</vt:lpstr>
      <vt:lpstr>Evolução do Sistema Nacional de Pós-Graduação: Cursos recomendados e habilitados ao funcionamento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elida</dc:creator>
  <cp:lastModifiedBy>elida</cp:lastModifiedBy>
  <cp:revision>82</cp:revision>
  <dcterms:created xsi:type="dcterms:W3CDTF">2012-10-13T23:48:31Z</dcterms:created>
  <dcterms:modified xsi:type="dcterms:W3CDTF">2012-10-18T15:44:14Z</dcterms:modified>
</cp:coreProperties>
</file>