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BF3D6-A7C3-4BE2-B178-D5A629C431C9}" type="datetimeFigureOut">
              <a:rPr lang="pt-BR" smtClean="0"/>
              <a:pPr/>
              <a:t>13/10/2012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DBD9B-7650-48B6-9729-3DAA948C97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183E-7F5B-401F-A1BC-7A478C6CA2E7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8D97-3F13-45B0-A04B-BBF339988576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364-86E9-4A83-B78B-310A6A6BBB2F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8B09-8E0B-4EA5-8137-A4331E6A4E66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F7F3-B7DE-48E5-8F93-C99FDD6F6428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57D8-BC05-4C49-BB7B-19C574139176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0771-82DA-49CA-B512-925EE42A126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C526-A577-4B62-8036-4C3175CA1FCC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6872-7271-4A1B-B04B-2FD0A4AA2693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18F0-8879-45FF-930F-F080A897B71A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3FB311-396E-4E03-A0C5-600E07C11184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20868C-B096-4CFD-B34C-2E880E800BE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ABRUEM – Associação Brasileira de Reitores das Universidades Estaduais e Municipais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119209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Proposta de Participação do Governo Federal no Financiamento das Universidades Estaduais e Municipais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80112" y="55892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Paulo Roberto Godoy</a:t>
            </a:r>
            <a:endParaRPr lang="pt-BR" dirty="0"/>
          </a:p>
        </p:txBody>
      </p:sp>
      <p:pic>
        <p:nvPicPr>
          <p:cNvPr id="12289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447675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4800" b="1" dirty="0" smtClean="0"/>
              <a:t> Importantes Considerações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55679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A educação superior é de responsabilidade da União.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accent1"/>
                </a:solidFill>
              </a:rPr>
              <a:t>O vazio de oferta de educação superior, pela União, em tempo hábil, em quantidade suficiente e com alto grau de qualidade, fez com que os governos dos Estados e dos Municípios se vissem na contingência de suprir esta deficiência, comprometendo boa parte de seus orçamentos para oferecer esta modalidade de ensino.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A capacidade financeira dos Estados e Municípios, senão esgotada, está no limite para esse tipo de investimento.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accent1"/>
                </a:solidFill>
              </a:rPr>
              <a:t>Nos números apresentados até aqui, é perceptível a grande contribuição, ao longo da história , que tiveram as Universidades e Faculdades Estaduais e Municipais para o Ensino Superior Público no Brasil.</a:t>
            </a:r>
          </a:p>
        </p:txBody>
      </p:sp>
      <p:pic>
        <p:nvPicPr>
          <p:cNvPr id="8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4800" b="1" dirty="0" smtClean="0"/>
              <a:t> Importantes Considerações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55679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As Universidades e Faculdades Estaduais e Municipais são as grandes responsáveis pela interiorização de Ensino Superior, </a:t>
            </a:r>
            <a:r>
              <a:rPr lang="pt-BR" sz="2400" dirty="0" smtClean="0"/>
              <a:t>pela grande participação na formação de professores para os outros graus de ensino, além </a:t>
            </a:r>
            <a:r>
              <a:rPr lang="pt-BR" sz="2400" dirty="0" smtClean="0"/>
              <a:t>da oferta de cursos, em todos os turnos, especialmente os noturnos.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A diversidade de oferta, conjugada com a excelente qualidade, comprovada em todos os sistemas avaliativos, tem sido a marca das IES Estaduais e Municipais.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Já há algum tempo as IES Estaduais e Municipais enfrentam enormes dificuldades, pela falta de recursos financeiros para os seus programas de Investimento e, </a:t>
            </a:r>
            <a:r>
              <a:rPr lang="pt-BR" sz="2400" dirty="0" smtClean="0"/>
              <a:t>principalmente, </a:t>
            </a:r>
            <a:r>
              <a:rPr lang="pt-BR" sz="2400" dirty="0" smtClean="0"/>
              <a:t>para o Custeio.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solidFill>
                <a:srgbClr val="FF0000"/>
              </a:solidFill>
            </a:endParaRPr>
          </a:p>
        </p:txBody>
      </p:sp>
      <p:pic>
        <p:nvPicPr>
          <p:cNvPr id="7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4800" b="1" dirty="0" smtClean="0"/>
              <a:t> Importantes Considerações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55679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A luta pela participação da União, de forma sistemática e permanente, no financiamento das Universidades e Faculdades Estaduais é muito antiga.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accent1"/>
                </a:solidFill>
              </a:rPr>
              <a:t>Em 2001, a Consultoria de Orçamentos, Fiscalização e Controle do Senado Federal, através da Nota Técnica nº 20/2001, emitiu parecer contendo os seguintes fundamentos:</a:t>
            </a:r>
          </a:p>
          <a:p>
            <a:pPr>
              <a:buFont typeface="Arial" pitchFamily="34" charset="0"/>
              <a:buChar char="•"/>
            </a:pPr>
            <a:r>
              <a:rPr lang="pt-BR" sz="2400" b="1" u="sng" dirty="0" smtClean="0"/>
              <a:t>Constituição Federal</a:t>
            </a:r>
          </a:p>
          <a:p>
            <a:pPr lvl="1">
              <a:buFont typeface="Arial" pitchFamily="34" charset="0"/>
              <a:buChar char="•"/>
            </a:pPr>
            <a:r>
              <a:rPr lang="pt-BR" sz="2400" b="1" dirty="0" smtClean="0"/>
              <a:t>Art. 23</a:t>
            </a:r>
            <a:r>
              <a:rPr lang="pt-BR" sz="2400" dirty="0" smtClean="0"/>
              <a:t> É da competência comum da União, dos Estados, do Distrito Federal e dos Municípios: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/>
              <a:t>V – proporcionar os meios de acesso à cultura, </a:t>
            </a:r>
            <a:r>
              <a:rPr lang="pt-BR" sz="2400" b="1" dirty="0" smtClean="0"/>
              <a:t>à educação </a:t>
            </a:r>
            <a:r>
              <a:rPr lang="pt-BR" sz="2400" dirty="0" smtClean="0"/>
              <a:t>e à ciência. (grifo nosso)</a:t>
            </a:r>
          </a:p>
        </p:txBody>
      </p:sp>
      <p:pic>
        <p:nvPicPr>
          <p:cNvPr id="7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4800" b="1" dirty="0" smtClean="0"/>
              <a:t> Importantes Considerações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556792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pt-BR" sz="2400" b="1" dirty="0" smtClean="0"/>
              <a:t>Art. 211</a:t>
            </a:r>
            <a:r>
              <a:rPr lang="pt-BR" sz="2400" dirty="0" smtClean="0"/>
              <a:t> A União, os Estados, o Distrito Federal e os Municípios organização em regime de colaboração seus sistemas de ensino.</a:t>
            </a:r>
          </a:p>
          <a:p>
            <a:pPr lvl="1"/>
            <a:r>
              <a:rPr lang="pt-BR" sz="2400" b="1" dirty="0" smtClean="0"/>
              <a:t>§ 1º</a:t>
            </a:r>
            <a:r>
              <a:rPr lang="pt-BR" sz="2400" dirty="0" smtClean="0"/>
              <a:t> A União organizará o sistema federal de ensino e o dos Territórios, financiará as instituições de ensino públicas federais e exercerá, em matéria educacional, função redistributiva e supletiva, de forma a garantir a equalização de oportunidades educacionais e padrão mínimo de qualidade do ensino mediante </a:t>
            </a:r>
            <a:r>
              <a:rPr lang="pt-BR" sz="2400" b="1" dirty="0" smtClean="0"/>
              <a:t>assistência técnica e financeira aos Estados, ao Distrito Federal e aos Municípios. </a:t>
            </a:r>
            <a:r>
              <a:rPr lang="pt-BR" sz="2400" dirty="0" smtClean="0"/>
              <a:t>(grifo nosso)</a:t>
            </a:r>
          </a:p>
        </p:txBody>
      </p:sp>
      <p:pic>
        <p:nvPicPr>
          <p:cNvPr id="7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4800" b="1" dirty="0" smtClean="0"/>
              <a:t> Proposta </a:t>
            </a:r>
            <a:r>
              <a:rPr lang="pt-BR" sz="3600" b="1" dirty="0" smtClean="0"/>
              <a:t>(12/07/2005)</a:t>
            </a:r>
            <a:endParaRPr lang="pt-BR" sz="36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556792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/>
              <a:t>Art. xx</a:t>
            </a:r>
            <a:r>
              <a:rPr lang="pt-BR" sz="2200" dirty="0" smtClean="0"/>
              <a:t> A União participará do financiamento das instituições de ensino superior públicas estaduais e municipais que com ela celebrarem convênios ou consórcios públicos, com o compromisso do aumento da oferta de vagas e de qualificação dos cursos e programas, inclusive visando à criação de novos estabelecimentos e cursos de educação superior, </a:t>
            </a:r>
            <a:r>
              <a:rPr lang="pt-BR" sz="2200" b="1" dirty="0" smtClean="0"/>
              <a:t>destinando-lhes anualmente dotação orçamentária a ser definida tomando por base o número de alunos matriculados em cursos de graduação, cursos sequenciais e programas de mestrado e doutorado no ano anterior. </a:t>
            </a:r>
            <a:endParaRPr lang="pt-BR" sz="2200" dirty="0"/>
          </a:p>
          <a:p>
            <a:r>
              <a:rPr lang="pt-BR" sz="2200" b="1" dirty="0" smtClean="0"/>
              <a:t>Parágrafo Único – Para fazer face às despesas decorrentes deste artigo, fica o Poder Executivo autorizado a utilizar os recursos oriundos do pagamento da dívida dos respectivos Estados junto à União.</a:t>
            </a:r>
          </a:p>
        </p:txBody>
      </p:sp>
      <p:pic>
        <p:nvPicPr>
          <p:cNvPr id="7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4800" b="1" dirty="0" smtClean="0"/>
              <a:t> Repercussão Financeira</a:t>
            </a:r>
            <a:endParaRPr lang="pt-BR" sz="36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556792"/>
            <a:ext cx="8064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/>
              <a:t>Conforme o Censo da Educação Superior de 2010, as instituições de ensino superior estaduais e municipais tinham 754.440 alunos. </a:t>
            </a:r>
            <a:endParaRPr lang="pt-BR" sz="2200" b="1" dirty="0" smtClean="0"/>
          </a:p>
          <a:p>
            <a:pPr>
              <a:buFont typeface="Arial" pitchFamily="34" charset="0"/>
              <a:buChar char="•"/>
            </a:pPr>
            <a:r>
              <a:rPr lang="pt-BR" sz="2200" b="1" dirty="0" smtClean="0"/>
              <a:t>Considerando </a:t>
            </a:r>
            <a:r>
              <a:rPr lang="pt-BR" sz="2200" b="1" dirty="0" smtClean="0"/>
              <a:t>a proposta de R$ 2.000,00 (dois mil reais) por aluno/ano, a repercussão financeira no Orçamento da União seria a seguinte:</a:t>
            </a:r>
          </a:p>
        </p:txBody>
      </p:sp>
      <p:pic>
        <p:nvPicPr>
          <p:cNvPr id="7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55577" y="3861048"/>
          <a:ext cx="7704855" cy="2160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51073"/>
                <a:gridCol w="1425391"/>
                <a:gridCol w="1368152"/>
                <a:gridCol w="2160239"/>
              </a:tblGrid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Discriminação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Estaduais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Municipais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Total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Matrículas em Graduação</a:t>
                      </a:r>
                      <a:endParaRPr lang="pt-BR" sz="16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latin typeface="+mj-lt"/>
                        </a:rPr>
                        <a:t>  601.112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latin typeface="+mj-lt"/>
                        </a:rPr>
                        <a:t>     103.530 </a:t>
                      </a:r>
                      <a:endParaRPr lang="pt-BR" sz="18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latin typeface="+mj-lt"/>
                        </a:rPr>
                        <a:t> </a:t>
                      </a:r>
                      <a:r>
                        <a:rPr lang="pt-BR" sz="1800" u="none" strike="noStrike" dirty="0" smtClean="0">
                          <a:latin typeface="+mj-lt"/>
                        </a:rPr>
                        <a:t>704.642 </a:t>
                      </a:r>
                      <a:endParaRPr lang="pt-BR" sz="18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Matrículas em </a:t>
                      </a:r>
                      <a:r>
                        <a:rPr lang="pt-BR" sz="1600" u="none" strike="noStrike" dirty="0" smtClean="0"/>
                        <a:t>Pós-Graduação</a:t>
                      </a:r>
                      <a:endParaRPr lang="pt-BR" sz="16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 dirty="0" smtClean="0">
                          <a:latin typeface="+mj-lt"/>
                        </a:rPr>
                        <a:t>48.950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latin typeface="+mj-lt"/>
                        </a:rPr>
                        <a:t>848 </a:t>
                      </a:r>
                      <a:endParaRPr lang="pt-BR" sz="18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latin typeface="+mj-lt"/>
                        </a:rPr>
                        <a:t> </a:t>
                      </a:r>
                      <a:r>
                        <a:rPr lang="pt-BR" sz="1800" u="none" strike="noStrike" dirty="0" smtClean="0">
                          <a:latin typeface="+mj-lt"/>
                        </a:rPr>
                        <a:t>  </a:t>
                      </a:r>
                      <a:r>
                        <a:rPr lang="pt-BR" sz="1800" u="none" strike="noStrike" dirty="0">
                          <a:latin typeface="+mj-lt"/>
                        </a:rPr>
                        <a:t>49.798 </a:t>
                      </a:r>
                      <a:endParaRPr lang="pt-BR" sz="18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SOMA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1" u="none" strike="noStrike" dirty="0">
                          <a:latin typeface="+mj-lt"/>
                        </a:rPr>
                        <a:t>  650.062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1" u="none" strike="noStrike" dirty="0">
                          <a:latin typeface="+mj-lt"/>
                        </a:rPr>
                        <a:t>     104.378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1" u="none" strike="noStrike" dirty="0" smtClean="0">
                          <a:latin typeface="+mj-lt"/>
                        </a:rPr>
                        <a:t>754.440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Valor Proposto por aluno/ano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latin typeface="+mj-lt"/>
                        </a:rPr>
                        <a:t>R$ 2.000,00</a:t>
                      </a:r>
                      <a:endParaRPr lang="pt-BR" sz="18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Valor a ser consignado no Orçamento da União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latin typeface="+mj-lt"/>
                        </a:rPr>
                        <a:t>R$ 1.508.880.000,00</a:t>
                      </a:r>
                      <a:endParaRPr lang="pt-BR" sz="18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536" y="692696"/>
          <a:ext cx="8280920" cy="54452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60957"/>
                <a:gridCol w="865837"/>
                <a:gridCol w="756084"/>
                <a:gridCol w="1056892"/>
                <a:gridCol w="987786"/>
                <a:gridCol w="1056892"/>
                <a:gridCol w="658525"/>
                <a:gridCol w="963398"/>
                <a:gridCol w="874549"/>
              </a:tblGrid>
              <a:tr h="33413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/>
                        <a:t>Evolução </a:t>
                      </a:r>
                      <a:r>
                        <a:rPr lang="pt-BR" sz="2000" b="1" u="none" strike="noStrike" dirty="0"/>
                        <a:t>da Matrícula no Brasil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949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Ano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Total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Federal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Estadual</a:t>
                      </a:r>
                      <a:r>
                        <a:rPr lang="pt-BR" sz="1600" b="1" u="none" strike="noStrike" dirty="0" smtClean="0"/>
                        <a:t>/</a:t>
                      </a:r>
                    </a:p>
                    <a:p>
                      <a:pPr algn="ctr" fontAlgn="t"/>
                      <a:r>
                        <a:rPr lang="pt-BR" sz="1600" b="1" u="none" strike="noStrike" dirty="0" smtClean="0"/>
                        <a:t>Municipal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Privada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1980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1.377.286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316.715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23,00%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175.517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12,74%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885.054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64,26%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2001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3.036.113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504.797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16,63%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439.787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14,49%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2.091.529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68,89%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3.520.627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543.598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15,44%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542.379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15,41%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2.434.650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69,15%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3.936.933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583.633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14,82%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592.541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15,05%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2.760.759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70,12%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4.223.344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latin typeface="+mj-lt"/>
                        </a:rPr>
                        <a:t>592.705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14,03%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621.612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14,72%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 3.009.027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71,25%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4.567.798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latin typeface="+mj-lt"/>
                        </a:rPr>
                        <a:t>595.327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13,03%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651.377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14,26%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 3.321.094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72,71%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4.883.852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latin typeface="+mj-lt"/>
                        </a:rPr>
                        <a:t>607.180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12,43%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644.185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13,19%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 3.632.487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74,38%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5.250.147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latin typeface="+mj-lt"/>
                        </a:rPr>
                        <a:t>641.094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12,21%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694.083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13,22%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 3.914.970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74,57%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5.808.017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698.319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12,02%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854.634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14,71%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 4.255.064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73,26%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5.954.021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latin typeface="+mj-lt"/>
                        </a:rPr>
                        <a:t>839.397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14,10%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latin typeface="+mj-lt"/>
                        </a:rPr>
                        <a:t>684.467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11,50%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 4.430.157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74,41%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2010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6.379.299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latin typeface="+mj-lt"/>
                        </a:rPr>
                        <a:t>938.656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j-lt"/>
                        </a:rPr>
                        <a:t>14,71%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 smtClean="0">
                          <a:latin typeface="+mj-lt"/>
                        </a:rPr>
                        <a:t>704.642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11,05%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 4.736.001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j-lt"/>
                        </a:rPr>
                        <a:t>74,24%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</a:tr>
              <a:tr h="270488">
                <a:tc gridSpan="9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latin typeface="+mj-lt"/>
                        </a:rPr>
                        <a:t>Fonte: </a:t>
                      </a:r>
                      <a:r>
                        <a:rPr lang="pt-BR" sz="1200" u="none" strike="noStrike" dirty="0" smtClean="0">
                          <a:latin typeface="+mj-lt"/>
                        </a:rPr>
                        <a:t>MEC/INEP</a:t>
                      </a:r>
                      <a:endParaRPr lang="pt-BR" sz="1200" b="1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41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Matrículas em Cursos Presenciais em 2010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  5.449.120 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85,42%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</a:tr>
              <a:tr h="3341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Matrículas em Cursos a Distância em 2010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     930.179 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14,58%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99" marR="9199" marT="91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latin typeface="Calibri"/>
                      </a:endParaRPr>
                    </a:p>
                  </a:txBody>
                  <a:tcPr marL="9199" marR="9199" marT="9199" marB="0" anchor="b"/>
                </a:tc>
              </a:tr>
            </a:tbl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6C0-4E67-4F6E-BCF8-F0B2FC9EF08F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1025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169-DB32-478F-A740-9757246F7299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3</a:t>
            </a:fld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31640" y="1052732"/>
          <a:ext cx="6624736" cy="49411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82897"/>
                <a:gridCol w="1210179"/>
                <a:gridCol w="1068139"/>
                <a:gridCol w="1477213"/>
                <a:gridCol w="1386308"/>
              </a:tblGrid>
              <a:tr h="370327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pt-BR" sz="2000" b="1" u="none" strike="noStrike" dirty="0"/>
                        <a:t>% </a:t>
                      </a:r>
                      <a:r>
                        <a:rPr lang="pt-BR" sz="2000" b="1" u="none" strike="noStrike" dirty="0" smtClean="0"/>
                        <a:t>de</a:t>
                      </a:r>
                      <a:r>
                        <a:rPr lang="pt-BR" sz="2000" b="1" u="none" strike="noStrike" baseline="0" dirty="0" smtClean="0"/>
                        <a:t> crescimento da matrícula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975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Ano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Total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Federal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Estadual</a:t>
                      </a:r>
                      <a:r>
                        <a:rPr lang="pt-BR" sz="1600" b="1" u="none" strike="noStrike" dirty="0" smtClean="0"/>
                        <a:t>/</a:t>
                      </a:r>
                    </a:p>
                    <a:p>
                      <a:pPr algn="ctr" fontAlgn="t"/>
                      <a:r>
                        <a:rPr lang="pt-BR" sz="1600" b="1" u="none" strike="noStrike" dirty="0" smtClean="0"/>
                        <a:t>Municipal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Privada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2001/1980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120,44%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59,39%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150,57%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136,32%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2002/2001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15,96%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7,69%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23,33%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16,41%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2003/2002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11,82%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7,36%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9,25%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13,39%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2004/2003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7,27%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1,55%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4,91%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8,99%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2005/2004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8,16%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0,44%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4,79%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10,37%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2006/2005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6,92%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1,99%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-1,10%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9,38%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2007/2006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7,50%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5,59%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7,75%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7,78%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2008/2007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10,63%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8,93%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23,13%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8,69%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2009/2008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2,51%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20,20%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-19,91%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4,11%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2010/2009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7,14%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11,83%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2,95%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6,90%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32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2010/1980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363,18%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196,37%</a:t>
                      </a:r>
                      <a:endParaRPr lang="pt-BR" sz="16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301,47%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435,11%</a:t>
                      </a:r>
                      <a:endParaRPr lang="pt-BR" sz="16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6385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C526-A577-4B62-8036-4C3175CA1FCC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4</a:t>
            </a:fld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836712"/>
          <a:ext cx="7920880" cy="524324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36736"/>
                <a:gridCol w="732822"/>
                <a:gridCol w="796753"/>
                <a:gridCol w="890072"/>
                <a:gridCol w="827801"/>
                <a:gridCol w="1034539"/>
                <a:gridCol w="711658"/>
                <a:gridCol w="882386"/>
                <a:gridCol w="1008113"/>
              </a:tblGrid>
              <a:tr h="4320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Evolução do nº de instituições por categoria administrativa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Ano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Total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Federal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Estadual</a:t>
                      </a:r>
                      <a:r>
                        <a:rPr lang="pt-BR" sz="1600" b="1" u="none" strike="noStrike" dirty="0" smtClean="0"/>
                        <a:t>/</a:t>
                      </a:r>
                    </a:p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 smtClean="0"/>
                        <a:t>Municipal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Privada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2001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1.391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67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4,82%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116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8,34%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1.208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86,84%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1.637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73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4,46%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122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7,45%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1.442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88,09%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>
                          <a:latin typeface="+mj-lt"/>
                        </a:rPr>
                        <a:t>1.859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4,46%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124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6,67%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1.652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88,86%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2.013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87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4,32%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137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6,81%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1.789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88,87%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2.165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97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4,48%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134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6,19%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1.934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89,33%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2.270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4,63%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143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6,30%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2.022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89,07%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2.281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4,65%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143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6,27%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2.032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89,08%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>
                          <a:latin typeface="+mj-lt"/>
                        </a:rPr>
                        <a:t>2.252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93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4,13%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143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6,35%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2.016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89,52%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2009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2.314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94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4,06%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151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6,53%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2.069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89,41%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432000"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b="1" u="none" strike="noStrike" dirty="0"/>
                        <a:t>2010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2.378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4,16%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179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7,53%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920"/>
                        </a:lnSpc>
                      </a:pPr>
                      <a:r>
                        <a:rPr lang="pt-BR" sz="1600" u="none" strike="noStrike" dirty="0" smtClean="0">
                          <a:latin typeface="+mj-lt"/>
                        </a:rPr>
                        <a:t>2.100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920"/>
                        </a:lnSpc>
                      </a:pPr>
                      <a:r>
                        <a:rPr lang="pt-BR" sz="1600" u="none" strike="noStrike" dirty="0">
                          <a:latin typeface="+mj-lt"/>
                        </a:rPr>
                        <a:t>88,31%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259632" y="6165304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"/>
            <a:r>
              <a:rPr lang="pt-BR" sz="1000" dirty="0">
                <a:latin typeface="+mj-lt"/>
              </a:rPr>
              <a:t>Fonte: MEC/INEP</a:t>
            </a:r>
            <a:endParaRPr lang="pt-BR" sz="1000" b="1" dirty="0">
              <a:latin typeface="+mj-lt"/>
            </a:endParaRPr>
          </a:p>
        </p:txBody>
      </p:sp>
      <p:pic>
        <p:nvPicPr>
          <p:cNvPr id="29697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C526-A577-4B62-8036-4C3175CA1FCC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5</a:t>
            </a:fld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1124744"/>
          <a:ext cx="7560840" cy="507456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64000"/>
                <a:gridCol w="864000"/>
                <a:gridCol w="604835"/>
                <a:gridCol w="864000"/>
                <a:gridCol w="864000"/>
                <a:gridCol w="1051733"/>
                <a:gridCol w="648072"/>
                <a:gridCol w="1008112"/>
                <a:gridCol w="792088"/>
              </a:tblGrid>
              <a:tr h="3600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Evolução do nº de ingressos (todas as formas) por categoria administrativa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Ano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Total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Federal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Estadual</a:t>
                      </a:r>
                      <a:r>
                        <a:rPr lang="pt-BR" sz="1600" b="1" u="none" strike="noStrike" dirty="0" smtClean="0"/>
                        <a:t>/</a:t>
                      </a:r>
                    </a:p>
                    <a:p>
                      <a:pPr algn="ctr" fontAlgn="t"/>
                      <a:r>
                        <a:rPr lang="pt-BR" sz="1600" b="1" u="none" strike="noStrike" dirty="0" smtClean="0"/>
                        <a:t>Municipal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Privada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1980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356.667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62.044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17,40%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55.370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15,52%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239.253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67,08%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2001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1.043.308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125.701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12,05%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125.538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12,03%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792.069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75,92%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/>
                        <a:t>2002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1.431.893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148.843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10,39%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185.227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12,94%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1.097.823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76,67%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/>
                        <a:t>2003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1.554.664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153.393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9,87%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172.012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11,06%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1.229.259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79,07%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1.646.414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   </a:t>
                      </a:r>
                      <a:r>
                        <a:rPr lang="pt-BR" sz="1600" u="none" strike="noStrike" dirty="0">
                          <a:latin typeface="+mj-lt"/>
                        </a:rPr>
                        <a:t>165.685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10,06%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198.962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12,08%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1.281.767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77,85%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/>
                        <a:t>2005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1.805.102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   </a:t>
                      </a:r>
                      <a:r>
                        <a:rPr lang="pt-BR" sz="1600" u="none" strike="noStrike" dirty="0">
                          <a:latin typeface="+mj-lt"/>
                        </a:rPr>
                        <a:t>148.206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8,21%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214.011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11,86%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1.442.885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79,93%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/>
                        <a:t>2006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1.965.314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      </a:t>
                      </a:r>
                      <a:r>
                        <a:rPr lang="pt-BR" sz="1600" u="none" strike="noStrike" dirty="0" smtClean="0">
                          <a:latin typeface="+mj-lt"/>
                        </a:rPr>
                        <a:t>77.232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9,02%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191.162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9,73%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1.596.920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81,26%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2.138.241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   </a:t>
                      </a:r>
                      <a:r>
                        <a:rPr lang="pt-BR" sz="1600" u="none" strike="noStrike" dirty="0">
                          <a:latin typeface="+mj-lt"/>
                        </a:rPr>
                        <a:t>193.919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9,07%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222.259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10,39%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1.722.063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80,54%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2.336.899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211.183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9,04%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327.291</a:t>
                      </a:r>
                      <a:r>
                        <a:rPr lang="pt-BR" sz="1600" u="none" strike="noStrike" dirty="0" smtClean="0">
                          <a:latin typeface="+mj-lt"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14,01%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 </a:t>
                      </a:r>
                      <a:r>
                        <a:rPr lang="pt-BR" sz="1600" u="none" strike="noStrike" dirty="0">
                          <a:latin typeface="+mj-lt"/>
                        </a:rPr>
                        <a:t>1.798.425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76,96%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/>
                        <a:t>2009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2.065.082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   </a:t>
                      </a:r>
                      <a:r>
                        <a:rPr lang="pt-BR" sz="1600" u="none" strike="noStrike" dirty="0">
                          <a:latin typeface="+mj-lt"/>
                        </a:rPr>
                        <a:t>253.642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12,28%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168.678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8,17%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1.642.762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79,55%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  <a:tr h="360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2010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2.182.229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latin typeface="+mj-lt"/>
                        </a:rPr>
                        <a:t>100%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   </a:t>
                      </a:r>
                      <a:r>
                        <a:rPr lang="pt-BR" sz="1600" u="none" strike="noStrike" dirty="0">
                          <a:latin typeface="+mj-lt"/>
                        </a:rPr>
                        <a:t>302.359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13,86%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173.525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7,95%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 smtClean="0">
                          <a:latin typeface="+mj-lt"/>
                        </a:rPr>
                        <a:t>1.706.345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643" marR="8643" marT="86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78,19%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8643" marR="8643" marT="8643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31640" y="63093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"/>
            <a:r>
              <a:rPr lang="pt-BR" sz="1000" dirty="0">
                <a:latin typeface="+mj-lt"/>
              </a:rPr>
              <a:t>Fonte: MEC/INEP</a:t>
            </a:r>
            <a:endParaRPr lang="pt-BR" sz="1000" b="1" dirty="0">
              <a:latin typeface="+mj-lt"/>
            </a:endParaRPr>
          </a:p>
        </p:txBody>
      </p:sp>
      <p:pic>
        <p:nvPicPr>
          <p:cNvPr id="30721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C526-A577-4B62-8036-4C3175CA1FCC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6</a:t>
            </a:fld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836717"/>
          <a:ext cx="7848871" cy="5417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80846"/>
                <a:gridCol w="878715"/>
                <a:gridCol w="923398"/>
                <a:gridCol w="878715"/>
                <a:gridCol w="804249"/>
                <a:gridCol w="1176586"/>
                <a:gridCol w="804249"/>
                <a:gridCol w="997864"/>
                <a:gridCol w="804249"/>
              </a:tblGrid>
              <a:tr h="2880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Evolução do nº de concluintes por categoria administrativa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39066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Ano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Total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Federal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Estadual</a:t>
                      </a:r>
                      <a:r>
                        <a:rPr lang="pt-BR" sz="1600" b="1" u="none" strike="noStrike" dirty="0" smtClean="0"/>
                        <a:t>/</a:t>
                      </a:r>
                    </a:p>
                    <a:p>
                      <a:pPr algn="ctr" fontAlgn="t"/>
                      <a:r>
                        <a:rPr lang="pt-BR" sz="1600" b="1" u="none" strike="noStrike" dirty="0" smtClean="0"/>
                        <a:t>Municipal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Privada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%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1980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226.423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100,00%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44.353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19,59%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36.595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16,16%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145.475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64,25%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2001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396.119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65.571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16,55%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67.176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16,96%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latin typeface="+mj-lt"/>
                        </a:rPr>
                        <a:t>263.372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66,49%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2002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467.972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72.054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15,40%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80.759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17,26%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315.159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67,35%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2003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532.228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85.461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16,06%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87.680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16,47%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359.087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67,47%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2004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633.363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90.269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14,25%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    118.739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18,75%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424.355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67,00%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2005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730.484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92.626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12,68%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    111.063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15,20%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526.795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72,12%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>
                          <a:latin typeface="+mn-lt"/>
                        </a:rPr>
                        <a:t>2006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762.633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84.813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11,12%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    110.418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14,48%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567.402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74,40%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2007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786.611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91.152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11,59%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    105.888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13,46%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589.571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74,95%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2008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870.386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85.634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9,84%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    110.299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12,67%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674.453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77,49%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2009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959.197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93.510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9,75%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    113.367 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11,82%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752.320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78,43%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953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latin typeface="+mn-lt"/>
                        </a:rPr>
                        <a:t>2010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973.839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100,00%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99.945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10,26%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     90.652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latin typeface="+mj-lt"/>
                        </a:rPr>
                        <a:t>9,31%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latin typeface="+mj-lt"/>
                        </a:rPr>
                        <a:t> 783.242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latin typeface="+mj-lt"/>
                        </a:rPr>
                        <a:t>80,43%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9146">
                <a:tc gridSpan="9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/>
                        <a:t>Fonte: MEC/INEP</a:t>
                      </a:r>
                      <a:endParaRPr lang="pt-BR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769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C526-A577-4B62-8036-4C3175CA1FCC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268760"/>
          <a:ext cx="7200801" cy="428433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89385"/>
                <a:gridCol w="1344234"/>
                <a:gridCol w="1186460"/>
                <a:gridCol w="1640849"/>
                <a:gridCol w="1539873"/>
              </a:tblGrid>
              <a:tr h="3960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Relação Concluintes/Ingressos (4 anos antes) por categoria administrativa</a:t>
                      </a:r>
                      <a:endParaRPr lang="pt-BR" sz="2000" b="1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Ano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Total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Federal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Estadual</a:t>
                      </a:r>
                      <a:r>
                        <a:rPr lang="pt-BR" sz="1600" b="1" u="none" strike="noStrike" dirty="0" smtClean="0"/>
                        <a:t>/</a:t>
                      </a:r>
                    </a:p>
                    <a:p>
                      <a:pPr algn="ctr" fontAlgn="t"/>
                      <a:r>
                        <a:rPr lang="pt-BR" sz="1600" b="1" u="none" strike="noStrike" dirty="0" smtClean="0"/>
                        <a:t>Municipal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Privada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6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2004/2001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60,71%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71,81%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94,58%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53,58%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6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2005/2002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51,02%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62,23%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59,96%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47,99%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6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2006/2003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49,05%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55,29%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64,19%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46,16%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6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2007/2004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47,78%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55,02%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53,22%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46,00%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6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2008/2005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48,22%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57,78%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51,54%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46,74%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6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2009/2006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48,81%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52,76%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59,30%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47,11%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60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2010/2007</a:t>
                      </a:r>
                      <a:endParaRPr lang="pt-BR" sz="1600" b="1" i="0" u="none" strike="noStrike" dirty="0"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45,54%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51,54%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>
                          <a:latin typeface="+mj-lt"/>
                        </a:rPr>
                        <a:t>40,79%</a:t>
                      </a:r>
                      <a:endParaRPr lang="pt-BR" sz="1600" b="0" i="0" u="none" strike="noStrike"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latin typeface="+mj-lt"/>
                        </a:rPr>
                        <a:t>45,48%</a:t>
                      </a:r>
                      <a:endParaRPr lang="pt-BR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960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/>
                        <a:t>Fonte: MEC/INEP</a:t>
                      </a:r>
                      <a:endParaRPr lang="pt-BR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793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4800" b="1" dirty="0" smtClean="0"/>
              <a:t> O que é a ABRUEM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8</a:t>
            </a:fld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835696" y="2852936"/>
          <a:ext cx="5040560" cy="3240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59607"/>
                <a:gridCol w="1572841"/>
                <a:gridCol w="1008112"/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Titulação 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 Quantidade 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/>
                        <a:t>%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/>
                        <a:t>Graduados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 </a:t>
                      </a:r>
                      <a:r>
                        <a:rPr lang="pt-BR" sz="2000" u="none" strike="noStrike" dirty="0" smtClean="0">
                          <a:latin typeface="+mj-lt"/>
                        </a:rPr>
                        <a:t>1.728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4,07%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/>
                        <a:t>Especialistas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latin typeface="+mj-lt"/>
                        </a:rPr>
                        <a:t>           </a:t>
                      </a:r>
                      <a:r>
                        <a:rPr lang="pt-BR" sz="2000" u="none" strike="noStrike" dirty="0">
                          <a:latin typeface="+mj-lt"/>
                        </a:rPr>
                        <a:t>8.441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19,87%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/>
                        <a:t>Mestres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latin typeface="+mj-lt"/>
                        </a:rPr>
                        <a:t>         </a:t>
                      </a:r>
                      <a:r>
                        <a:rPr lang="pt-BR" sz="2000" u="none" strike="noStrike" dirty="0">
                          <a:latin typeface="+mj-lt"/>
                        </a:rPr>
                        <a:t>13.041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30,70%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4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/>
                        <a:t>Doutores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latin typeface="+mj-lt"/>
                        </a:rPr>
                        <a:t>         </a:t>
                      </a:r>
                      <a:r>
                        <a:rPr lang="pt-BR" sz="2000" u="none" strike="noStrike" dirty="0">
                          <a:latin typeface="+mj-lt"/>
                        </a:rPr>
                        <a:t>19.275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45,37%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/>
                        <a:t>SOMA</a:t>
                      </a:r>
                      <a:endParaRPr lang="pt-BR" sz="18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 smtClean="0">
                          <a:latin typeface="+mj-lt"/>
                        </a:rPr>
                        <a:t>         </a:t>
                      </a:r>
                      <a:r>
                        <a:rPr lang="pt-BR" sz="2000" b="1" u="none" strike="noStrike" dirty="0">
                          <a:latin typeface="+mj-lt"/>
                        </a:rPr>
                        <a:t>42.485 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>
                          <a:latin typeface="+mj-lt"/>
                        </a:rPr>
                        <a:t>100,00%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611560" y="155679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A ABRUEM congrega 41 Universidades em 22 estados brasileiros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O Corpo Docente totaliza 42.485 professores assim distribuídos:</a:t>
            </a:r>
          </a:p>
        </p:txBody>
      </p:sp>
      <p:pic>
        <p:nvPicPr>
          <p:cNvPr id="12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sz="4800" b="1" dirty="0" smtClean="0"/>
              <a:t> O que é a ABRUEM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2F53-D334-47A1-91F7-D82DD35FA4E2}" type="datetime1">
              <a:rPr lang="pt-BR" smtClean="0"/>
              <a:pPr/>
              <a:t>13/10/2012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868C-B096-4CFD-B34C-2E880E800BEB}" type="slidenum">
              <a:rPr lang="pt-BR" smtClean="0"/>
              <a:pPr/>
              <a:t>9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195736" y="1772816"/>
          <a:ext cx="5452110" cy="404841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005898"/>
                <a:gridCol w="34925"/>
                <a:gridCol w="1411287"/>
              </a:tblGrid>
              <a:tr h="432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Técnicos Administrativos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66.724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19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Hospitais Universitários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      26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19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Hospitais Veterinários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      13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19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Estruturas Odontológicas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      69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31969">
                <a:tc gridSpan="3"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Nº de Cursos de Graduação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  2.234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Nº de Alunos de Graduação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581.366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Nº de Mestrados Acadêmicos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    788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856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Nº de Mestrados Profissionalizantes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      23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Nº de Doutorados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      521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030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Nº de Alunos de Pós-Graduação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111.290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196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latin typeface="+mj-lt"/>
                        </a:rPr>
                        <a:t>Nº total de alunos</a:t>
                      </a:r>
                      <a:endParaRPr lang="pt-BR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latin typeface="+mj-lt"/>
                        </a:rPr>
                        <a:t>        692.656 </a:t>
                      </a:r>
                      <a:endParaRPr lang="pt-BR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1" descr="ABRUE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679</TotalTime>
  <Words>1688</Words>
  <Application>Microsoft Office PowerPoint</Application>
  <PresentationFormat>Apresentação na tela (4:3)</PresentationFormat>
  <Paragraphs>665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Fluxo</vt:lpstr>
      <vt:lpstr>ABRUEM – Associação Brasileira de Reitores das Universidades Estaduais e Municipais</vt:lpstr>
      <vt:lpstr>Slide 2</vt:lpstr>
      <vt:lpstr>Slide 3</vt:lpstr>
      <vt:lpstr>Slide 4</vt:lpstr>
      <vt:lpstr>Slide 5</vt:lpstr>
      <vt:lpstr>Slide 6</vt:lpstr>
      <vt:lpstr>Slide 7</vt:lpstr>
      <vt:lpstr>  O que é a ABRUEM</vt:lpstr>
      <vt:lpstr>  O que é a ABRUEM</vt:lpstr>
      <vt:lpstr>  Importantes Considerações </vt:lpstr>
      <vt:lpstr>  Importantes Considerações </vt:lpstr>
      <vt:lpstr>  Importantes Considerações </vt:lpstr>
      <vt:lpstr>  Importantes Considerações </vt:lpstr>
      <vt:lpstr>  Proposta (12/07/2005)</vt:lpstr>
      <vt:lpstr>  Repercussão Financeira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ABRUEM – Associação Brasileira de Reitores da Universidades Estaduais e Municipais</dc:title>
  <dc:creator>Paulo Roberto Godoy</dc:creator>
  <cp:lastModifiedBy>Paulo Roberto Godoy</cp:lastModifiedBy>
  <cp:revision>54</cp:revision>
  <dcterms:created xsi:type="dcterms:W3CDTF">2012-10-12T15:36:54Z</dcterms:created>
  <dcterms:modified xsi:type="dcterms:W3CDTF">2012-10-14T02:39:01Z</dcterms:modified>
</cp:coreProperties>
</file>