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56"/>
  </p:notesMasterIdLst>
  <p:sldIdLst>
    <p:sldId id="281" r:id="rId2"/>
    <p:sldId id="362" r:id="rId3"/>
    <p:sldId id="366" r:id="rId4"/>
    <p:sldId id="342" r:id="rId5"/>
    <p:sldId id="344" r:id="rId6"/>
    <p:sldId id="346" r:id="rId7"/>
    <p:sldId id="336" r:id="rId8"/>
    <p:sldId id="339" r:id="rId9"/>
    <p:sldId id="341" r:id="rId10"/>
    <p:sldId id="365" r:id="rId11"/>
    <p:sldId id="349" r:id="rId12"/>
    <p:sldId id="360" r:id="rId13"/>
    <p:sldId id="397" r:id="rId14"/>
    <p:sldId id="350" r:id="rId15"/>
    <p:sldId id="352" r:id="rId16"/>
    <p:sldId id="356" r:id="rId17"/>
    <p:sldId id="354" r:id="rId18"/>
    <p:sldId id="294" r:id="rId19"/>
    <p:sldId id="295" r:id="rId20"/>
    <p:sldId id="309" r:id="rId21"/>
    <p:sldId id="305" r:id="rId22"/>
    <p:sldId id="297" r:id="rId23"/>
    <p:sldId id="371" r:id="rId24"/>
    <p:sldId id="358" r:id="rId25"/>
    <p:sldId id="407" r:id="rId26"/>
    <p:sldId id="405" r:id="rId27"/>
    <p:sldId id="409" r:id="rId28"/>
    <p:sldId id="408" r:id="rId29"/>
    <p:sldId id="406" r:id="rId30"/>
    <p:sldId id="411" r:id="rId31"/>
    <p:sldId id="412" r:id="rId32"/>
    <p:sldId id="413" r:id="rId33"/>
    <p:sldId id="404" r:id="rId34"/>
    <p:sldId id="376" r:id="rId35"/>
    <p:sldId id="392" r:id="rId36"/>
    <p:sldId id="393" r:id="rId37"/>
    <p:sldId id="394" r:id="rId38"/>
    <p:sldId id="395" r:id="rId39"/>
    <p:sldId id="377" r:id="rId40"/>
    <p:sldId id="378" r:id="rId41"/>
    <p:sldId id="382" r:id="rId42"/>
    <p:sldId id="383" r:id="rId43"/>
    <p:sldId id="384" r:id="rId44"/>
    <p:sldId id="380" r:id="rId45"/>
    <p:sldId id="385" r:id="rId46"/>
    <p:sldId id="391" r:id="rId47"/>
    <p:sldId id="372" r:id="rId48"/>
    <p:sldId id="373" r:id="rId49"/>
    <p:sldId id="398" r:id="rId50"/>
    <p:sldId id="399" r:id="rId51"/>
    <p:sldId id="400" r:id="rId52"/>
    <p:sldId id="401" r:id="rId53"/>
    <p:sldId id="402" r:id="rId54"/>
    <p:sldId id="340" r:id="rId55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rmano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7957"/>
    <a:srgbClr val="647C54"/>
    <a:srgbClr val="5D7957"/>
    <a:srgbClr val="748971"/>
    <a:srgbClr val="7B7B73"/>
    <a:srgbClr val="65655F"/>
    <a:srgbClr val="919789"/>
    <a:srgbClr val="8C9D83"/>
    <a:srgbClr val="8B9789"/>
    <a:srgbClr val="2EF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681" autoAdjust="0"/>
    <p:restoredTop sz="94660"/>
  </p:normalViewPr>
  <p:slideViewPr>
    <p:cSldViewPr>
      <p:cViewPr>
        <p:scale>
          <a:sx n="66" d="100"/>
          <a:sy n="66" d="100"/>
        </p:scale>
        <p:origin x="-127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792B6C-5632-498F-B748-FADC9AEDD29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EFB7C22-A8B6-4B1D-BFF8-91B2A91665A9}">
      <dgm:prSet phldrT="[Texto]" custT="1"/>
      <dgm:spPr/>
      <dgm:t>
        <a:bodyPr/>
        <a:lstStyle/>
        <a:p>
          <a:r>
            <a:rPr lang="pt-BR" sz="1800" b="1" dirty="0" err="1" smtClean="0"/>
            <a:t>SisNANO</a:t>
          </a:r>
          <a:endParaRPr lang="pt-BR" sz="1800" b="1" dirty="0"/>
        </a:p>
      </dgm:t>
    </dgm:pt>
    <dgm:pt modelId="{691B8B02-4E71-4902-B62B-D32CFD2CEC1F}" type="parTrans" cxnId="{0BEFBF9D-1C3C-4C1A-B343-D669CBB7CC7F}">
      <dgm:prSet/>
      <dgm:spPr/>
      <dgm:t>
        <a:bodyPr/>
        <a:lstStyle/>
        <a:p>
          <a:endParaRPr lang="pt-BR"/>
        </a:p>
      </dgm:t>
    </dgm:pt>
    <dgm:pt modelId="{73E11760-FAAD-4F89-AB55-AA19B3F781EF}" type="sibTrans" cxnId="{0BEFBF9D-1C3C-4C1A-B343-D669CBB7CC7F}">
      <dgm:prSet/>
      <dgm:spPr/>
      <dgm:t>
        <a:bodyPr/>
        <a:lstStyle/>
        <a:p>
          <a:endParaRPr lang="pt-BR"/>
        </a:p>
      </dgm:t>
    </dgm:pt>
    <dgm:pt modelId="{581A647C-A1B3-4509-BD58-8C286952E878}">
      <dgm:prSet phldrT="[Texto]"/>
      <dgm:spPr/>
      <dgm:t>
        <a:bodyPr/>
        <a:lstStyle/>
        <a:p>
          <a:r>
            <a:rPr lang="pt-BR" b="1" dirty="0" smtClean="0"/>
            <a:t>Estratégicos </a:t>
          </a:r>
          <a:endParaRPr lang="pt-BR" b="1" dirty="0"/>
        </a:p>
      </dgm:t>
    </dgm:pt>
    <dgm:pt modelId="{4B636823-4E4A-4362-B63E-67D64F27A5BD}" type="parTrans" cxnId="{9274B4DD-38E3-489E-A9CD-A375116AD3B2}">
      <dgm:prSet/>
      <dgm:spPr/>
      <dgm:t>
        <a:bodyPr/>
        <a:lstStyle/>
        <a:p>
          <a:endParaRPr lang="pt-BR"/>
        </a:p>
      </dgm:t>
    </dgm:pt>
    <dgm:pt modelId="{3E7B3C1C-8137-4DDA-B486-6285C808F7F5}" type="sibTrans" cxnId="{9274B4DD-38E3-489E-A9CD-A375116AD3B2}">
      <dgm:prSet/>
      <dgm:spPr/>
      <dgm:t>
        <a:bodyPr/>
        <a:lstStyle/>
        <a:p>
          <a:endParaRPr lang="pt-BR"/>
        </a:p>
      </dgm:t>
    </dgm:pt>
    <dgm:pt modelId="{1B52F520-9092-4AEB-AA6E-341E0D1F735C}">
      <dgm:prSet phldrT="[Texto]"/>
      <dgm:spPr/>
      <dgm:t>
        <a:bodyPr/>
        <a:lstStyle/>
        <a:p>
          <a:r>
            <a:rPr lang="pt-BR" b="1" dirty="0" smtClean="0"/>
            <a:t>Associados</a:t>
          </a:r>
          <a:endParaRPr lang="pt-BR" b="1" dirty="0"/>
        </a:p>
      </dgm:t>
    </dgm:pt>
    <dgm:pt modelId="{3EC8C126-FF3C-4852-8C06-45A3A4B3679D}" type="parTrans" cxnId="{99B3A163-0417-467B-9F8B-970E4C80A714}">
      <dgm:prSet/>
      <dgm:spPr/>
      <dgm:t>
        <a:bodyPr/>
        <a:lstStyle/>
        <a:p>
          <a:endParaRPr lang="pt-BR"/>
        </a:p>
      </dgm:t>
    </dgm:pt>
    <dgm:pt modelId="{A813073A-7D28-488C-B344-FAD020B132A3}" type="sibTrans" cxnId="{99B3A163-0417-467B-9F8B-970E4C80A714}">
      <dgm:prSet/>
      <dgm:spPr/>
      <dgm:t>
        <a:bodyPr/>
        <a:lstStyle/>
        <a:p>
          <a:endParaRPr lang="pt-BR"/>
        </a:p>
      </dgm:t>
    </dgm:pt>
    <dgm:pt modelId="{6A7B34CB-9456-4F99-8853-F50ECD70BD06}" type="pres">
      <dgm:prSet presAssocID="{70792B6C-5632-498F-B748-FADC9AEDD29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23BA5EC-296A-4F79-8167-7364B8B76E34}" type="pres">
      <dgm:prSet presAssocID="{AEFB7C22-A8B6-4B1D-BFF8-91B2A91665A9}" presName="hierRoot1" presStyleCnt="0"/>
      <dgm:spPr/>
    </dgm:pt>
    <dgm:pt modelId="{14C4316C-C62D-44C3-B4C2-8412CEF2360E}" type="pres">
      <dgm:prSet presAssocID="{AEFB7C22-A8B6-4B1D-BFF8-91B2A91665A9}" presName="composite" presStyleCnt="0"/>
      <dgm:spPr/>
    </dgm:pt>
    <dgm:pt modelId="{D8238FE6-DF6F-45BB-8BF7-CD5B60FA0E75}" type="pres">
      <dgm:prSet presAssocID="{AEFB7C22-A8B6-4B1D-BFF8-91B2A91665A9}" presName="background" presStyleLbl="node0" presStyleIdx="0" presStyleCnt="1"/>
      <dgm:spPr>
        <a:solidFill>
          <a:schemeClr val="bg2"/>
        </a:solidFill>
      </dgm:spPr>
      <dgm:t>
        <a:bodyPr/>
        <a:lstStyle/>
        <a:p>
          <a:endParaRPr lang="pt-BR"/>
        </a:p>
      </dgm:t>
    </dgm:pt>
    <dgm:pt modelId="{9449203E-2E0C-4331-947F-36EAD05300C7}" type="pres">
      <dgm:prSet presAssocID="{AEFB7C22-A8B6-4B1D-BFF8-91B2A91665A9}" presName="text" presStyleLbl="fgAcc0" presStyleIdx="0" presStyleCnt="1" custScaleX="1445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FEAD0F-23B2-4BD6-86A7-6E573D44A089}" type="pres">
      <dgm:prSet presAssocID="{AEFB7C22-A8B6-4B1D-BFF8-91B2A91665A9}" presName="hierChild2" presStyleCnt="0"/>
      <dgm:spPr/>
    </dgm:pt>
    <dgm:pt modelId="{D271F161-6E1F-4676-BC8D-75F5719AF3CF}" type="pres">
      <dgm:prSet presAssocID="{4B636823-4E4A-4362-B63E-67D64F27A5BD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0DB46B8-7BF6-48BF-A2EC-032B85492B4B}" type="pres">
      <dgm:prSet presAssocID="{581A647C-A1B3-4509-BD58-8C286952E878}" presName="hierRoot2" presStyleCnt="0"/>
      <dgm:spPr/>
    </dgm:pt>
    <dgm:pt modelId="{200C1AE5-FAA5-4A7D-864C-A846192FC4A2}" type="pres">
      <dgm:prSet presAssocID="{581A647C-A1B3-4509-BD58-8C286952E878}" presName="composite2" presStyleCnt="0"/>
      <dgm:spPr/>
    </dgm:pt>
    <dgm:pt modelId="{CC49B6B7-1829-4B89-8D97-233859F9EBBC}" type="pres">
      <dgm:prSet presAssocID="{581A647C-A1B3-4509-BD58-8C286952E878}" presName="background2" presStyleLbl="node2" presStyleIdx="0" presStyleCnt="2"/>
      <dgm:spPr>
        <a:solidFill>
          <a:schemeClr val="bg2"/>
        </a:solidFill>
      </dgm:spPr>
      <dgm:t>
        <a:bodyPr/>
        <a:lstStyle/>
        <a:p>
          <a:endParaRPr lang="pt-BR"/>
        </a:p>
      </dgm:t>
    </dgm:pt>
    <dgm:pt modelId="{4B6FA2A4-F706-453A-A5AE-51C2A17C7DD9}" type="pres">
      <dgm:prSet presAssocID="{581A647C-A1B3-4509-BD58-8C286952E87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3EEF1AE-70F0-43A6-BED1-7698BE89A7CB}" type="pres">
      <dgm:prSet presAssocID="{581A647C-A1B3-4509-BD58-8C286952E878}" presName="hierChild3" presStyleCnt="0"/>
      <dgm:spPr/>
    </dgm:pt>
    <dgm:pt modelId="{11F2F951-4859-43BD-BE6D-607260D29E49}" type="pres">
      <dgm:prSet presAssocID="{3EC8C126-FF3C-4852-8C06-45A3A4B3679D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A0BA0EF-315F-426A-94F6-33A27129F07B}" type="pres">
      <dgm:prSet presAssocID="{1B52F520-9092-4AEB-AA6E-341E0D1F735C}" presName="hierRoot2" presStyleCnt="0"/>
      <dgm:spPr/>
    </dgm:pt>
    <dgm:pt modelId="{66F3A177-34C1-484A-9B70-D60184C37CDD}" type="pres">
      <dgm:prSet presAssocID="{1B52F520-9092-4AEB-AA6E-341E0D1F735C}" presName="composite2" presStyleCnt="0"/>
      <dgm:spPr/>
    </dgm:pt>
    <dgm:pt modelId="{8C31C064-CE21-433F-8457-3CAE6BF46F0C}" type="pres">
      <dgm:prSet presAssocID="{1B52F520-9092-4AEB-AA6E-341E0D1F735C}" presName="background2" presStyleLbl="node2" presStyleIdx="1" presStyleCnt="2"/>
      <dgm:spPr>
        <a:solidFill>
          <a:schemeClr val="bg2"/>
        </a:solidFill>
      </dgm:spPr>
      <dgm:t>
        <a:bodyPr/>
        <a:lstStyle/>
        <a:p>
          <a:endParaRPr lang="pt-BR"/>
        </a:p>
      </dgm:t>
    </dgm:pt>
    <dgm:pt modelId="{5BEE865F-07A0-48C6-AAAA-0D1F22A730B0}" type="pres">
      <dgm:prSet presAssocID="{1B52F520-9092-4AEB-AA6E-341E0D1F735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0E925A-E609-493D-8EDD-5F29105243F4}" type="pres">
      <dgm:prSet presAssocID="{1B52F520-9092-4AEB-AA6E-341E0D1F735C}" presName="hierChild3" presStyleCnt="0"/>
      <dgm:spPr/>
    </dgm:pt>
  </dgm:ptLst>
  <dgm:cxnLst>
    <dgm:cxn modelId="{99B3A163-0417-467B-9F8B-970E4C80A714}" srcId="{AEFB7C22-A8B6-4B1D-BFF8-91B2A91665A9}" destId="{1B52F520-9092-4AEB-AA6E-341E0D1F735C}" srcOrd="1" destOrd="0" parTransId="{3EC8C126-FF3C-4852-8C06-45A3A4B3679D}" sibTransId="{A813073A-7D28-488C-B344-FAD020B132A3}"/>
    <dgm:cxn modelId="{C271A138-A12B-4012-B267-74594168E72C}" type="presOf" srcId="{3EC8C126-FF3C-4852-8C06-45A3A4B3679D}" destId="{11F2F951-4859-43BD-BE6D-607260D29E49}" srcOrd="0" destOrd="0" presId="urn:microsoft.com/office/officeart/2005/8/layout/hierarchy1"/>
    <dgm:cxn modelId="{FED259DB-4EC2-4CF7-90DA-142F9F9B4787}" type="presOf" srcId="{70792B6C-5632-498F-B748-FADC9AEDD29B}" destId="{6A7B34CB-9456-4F99-8853-F50ECD70BD06}" srcOrd="0" destOrd="0" presId="urn:microsoft.com/office/officeart/2005/8/layout/hierarchy1"/>
    <dgm:cxn modelId="{9274B4DD-38E3-489E-A9CD-A375116AD3B2}" srcId="{AEFB7C22-A8B6-4B1D-BFF8-91B2A91665A9}" destId="{581A647C-A1B3-4509-BD58-8C286952E878}" srcOrd="0" destOrd="0" parTransId="{4B636823-4E4A-4362-B63E-67D64F27A5BD}" sibTransId="{3E7B3C1C-8137-4DDA-B486-6285C808F7F5}"/>
    <dgm:cxn modelId="{C8C58524-76D3-4BE9-B2E1-750DE983204E}" type="presOf" srcId="{1B52F520-9092-4AEB-AA6E-341E0D1F735C}" destId="{5BEE865F-07A0-48C6-AAAA-0D1F22A730B0}" srcOrd="0" destOrd="0" presId="urn:microsoft.com/office/officeart/2005/8/layout/hierarchy1"/>
    <dgm:cxn modelId="{A9AB6023-9187-451C-B1BA-05BCA0E659AD}" type="presOf" srcId="{4B636823-4E4A-4362-B63E-67D64F27A5BD}" destId="{D271F161-6E1F-4676-BC8D-75F5719AF3CF}" srcOrd="0" destOrd="0" presId="urn:microsoft.com/office/officeart/2005/8/layout/hierarchy1"/>
    <dgm:cxn modelId="{D958BF27-D77F-47B1-BB8F-AEFD8E8C438E}" type="presOf" srcId="{581A647C-A1B3-4509-BD58-8C286952E878}" destId="{4B6FA2A4-F706-453A-A5AE-51C2A17C7DD9}" srcOrd="0" destOrd="0" presId="urn:microsoft.com/office/officeart/2005/8/layout/hierarchy1"/>
    <dgm:cxn modelId="{DA950C5B-BC12-40D8-A3C3-7E296ECE596E}" type="presOf" srcId="{AEFB7C22-A8B6-4B1D-BFF8-91B2A91665A9}" destId="{9449203E-2E0C-4331-947F-36EAD05300C7}" srcOrd="0" destOrd="0" presId="urn:microsoft.com/office/officeart/2005/8/layout/hierarchy1"/>
    <dgm:cxn modelId="{0BEFBF9D-1C3C-4C1A-B343-D669CBB7CC7F}" srcId="{70792B6C-5632-498F-B748-FADC9AEDD29B}" destId="{AEFB7C22-A8B6-4B1D-BFF8-91B2A91665A9}" srcOrd="0" destOrd="0" parTransId="{691B8B02-4E71-4902-B62B-D32CFD2CEC1F}" sibTransId="{73E11760-FAAD-4F89-AB55-AA19B3F781EF}"/>
    <dgm:cxn modelId="{7A68620A-C4C0-438D-8568-7DA17A7ADC6E}" type="presParOf" srcId="{6A7B34CB-9456-4F99-8853-F50ECD70BD06}" destId="{323BA5EC-296A-4F79-8167-7364B8B76E34}" srcOrd="0" destOrd="0" presId="urn:microsoft.com/office/officeart/2005/8/layout/hierarchy1"/>
    <dgm:cxn modelId="{E9B406B5-D78E-4172-BAE7-ECED984CC3F7}" type="presParOf" srcId="{323BA5EC-296A-4F79-8167-7364B8B76E34}" destId="{14C4316C-C62D-44C3-B4C2-8412CEF2360E}" srcOrd="0" destOrd="0" presId="urn:microsoft.com/office/officeart/2005/8/layout/hierarchy1"/>
    <dgm:cxn modelId="{BF02B74C-A0E0-4FDC-9F2C-28BD376A1F86}" type="presParOf" srcId="{14C4316C-C62D-44C3-B4C2-8412CEF2360E}" destId="{D8238FE6-DF6F-45BB-8BF7-CD5B60FA0E75}" srcOrd="0" destOrd="0" presId="urn:microsoft.com/office/officeart/2005/8/layout/hierarchy1"/>
    <dgm:cxn modelId="{ADE100BD-1843-4E97-8833-20D3F6B2ACFC}" type="presParOf" srcId="{14C4316C-C62D-44C3-B4C2-8412CEF2360E}" destId="{9449203E-2E0C-4331-947F-36EAD05300C7}" srcOrd="1" destOrd="0" presId="urn:microsoft.com/office/officeart/2005/8/layout/hierarchy1"/>
    <dgm:cxn modelId="{7F3565F3-7812-4566-8B4F-D33043BA2650}" type="presParOf" srcId="{323BA5EC-296A-4F79-8167-7364B8B76E34}" destId="{E8FEAD0F-23B2-4BD6-86A7-6E573D44A089}" srcOrd="1" destOrd="0" presId="urn:microsoft.com/office/officeart/2005/8/layout/hierarchy1"/>
    <dgm:cxn modelId="{159C8FB3-56B8-47D9-8140-64B8F68DEEDB}" type="presParOf" srcId="{E8FEAD0F-23B2-4BD6-86A7-6E573D44A089}" destId="{D271F161-6E1F-4676-BC8D-75F5719AF3CF}" srcOrd="0" destOrd="0" presId="urn:microsoft.com/office/officeart/2005/8/layout/hierarchy1"/>
    <dgm:cxn modelId="{55D61491-44AD-48AC-B5B8-80BC47D80366}" type="presParOf" srcId="{E8FEAD0F-23B2-4BD6-86A7-6E573D44A089}" destId="{50DB46B8-7BF6-48BF-A2EC-032B85492B4B}" srcOrd="1" destOrd="0" presId="urn:microsoft.com/office/officeart/2005/8/layout/hierarchy1"/>
    <dgm:cxn modelId="{B86EB212-7EF4-4B5E-88E0-FC7AFD948BD7}" type="presParOf" srcId="{50DB46B8-7BF6-48BF-A2EC-032B85492B4B}" destId="{200C1AE5-FAA5-4A7D-864C-A846192FC4A2}" srcOrd="0" destOrd="0" presId="urn:microsoft.com/office/officeart/2005/8/layout/hierarchy1"/>
    <dgm:cxn modelId="{B8D12554-B746-48A8-AFBD-4EE41530683E}" type="presParOf" srcId="{200C1AE5-FAA5-4A7D-864C-A846192FC4A2}" destId="{CC49B6B7-1829-4B89-8D97-233859F9EBBC}" srcOrd="0" destOrd="0" presId="urn:microsoft.com/office/officeart/2005/8/layout/hierarchy1"/>
    <dgm:cxn modelId="{34A40E22-9EB0-4696-B1C7-265C3FF7A220}" type="presParOf" srcId="{200C1AE5-FAA5-4A7D-864C-A846192FC4A2}" destId="{4B6FA2A4-F706-453A-A5AE-51C2A17C7DD9}" srcOrd="1" destOrd="0" presId="urn:microsoft.com/office/officeart/2005/8/layout/hierarchy1"/>
    <dgm:cxn modelId="{043510EA-7AFF-4826-BE5C-67C85E8FB5CD}" type="presParOf" srcId="{50DB46B8-7BF6-48BF-A2EC-032B85492B4B}" destId="{23EEF1AE-70F0-43A6-BED1-7698BE89A7CB}" srcOrd="1" destOrd="0" presId="urn:microsoft.com/office/officeart/2005/8/layout/hierarchy1"/>
    <dgm:cxn modelId="{5A1A9F8C-F0F9-4387-9B51-12C7F04F96EA}" type="presParOf" srcId="{E8FEAD0F-23B2-4BD6-86A7-6E573D44A089}" destId="{11F2F951-4859-43BD-BE6D-607260D29E49}" srcOrd="2" destOrd="0" presId="urn:microsoft.com/office/officeart/2005/8/layout/hierarchy1"/>
    <dgm:cxn modelId="{7989FE01-DBFC-42FC-887D-23E02DE45F97}" type="presParOf" srcId="{E8FEAD0F-23B2-4BD6-86A7-6E573D44A089}" destId="{4A0BA0EF-315F-426A-94F6-33A27129F07B}" srcOrd="3" destOrd="0" presId="urn:microsoft.com/office/officeart/2005/8/layout/hierarchy1"/>
    <dgm:cxn modelId="{3152E826-6D76-4448-86E7-E89F0052184F}" type="presParOf" srcId="{4A0BA0EF-315F-426A-94F6-33A27129F07B}" destId="{66F3A177-34C1-484A-9B70-D60184C37CDD}" srcOrd="0" destOrd="0" presId="urn:microsoft.com/office/officeart/2005/8/layout/hierarchy1"/>
    <dgm:cxn modelId="{A1FB7923-C5C6-4719-988F-60F366C18923}" type="presParOf" srcId="{66F3A177-34C1-484A-9B70-D60184C37CDD}" destId="{8C31C064-CE21-433F-8457-3CAE6BF46F0C}" srcOrd="0" destOrd="0" presId="urn:microsoft.com/office/officeart/2005/8/layout/hierarchy1"/>
    <dgm:cxn modelId="{5B702BE5-A14F-435B-8E98-32763A9FB886}" type="presParOf" srcId="{66F3A177-34C1-484A-9B70-D60184C37CDD}" destId="{5BEE865F-07A0-48C6-AAAA-0D1F22A730B0}" srcOrd="1" destOrd="0" presId="urn:microsoft.com/office/officeart/2005/8/layout/hierarchy1"/>
    <dgm:cxn modelId="{0759315F-E675-4996-A4E2-22754706FEFD}" type="presParOf" srcId="{4A0BA0EF-315F-426A-94F6-33A27129F07B}" destId="{A50E925A-E609-493D-8EDD-5F29105243F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7495EC-58B6-4805-8090-78B41695379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FC17F22-D10A-4794-82A6-F41C75C8966B}">
      <dgm:prSet phldrT="[Texto]" custT="1"/>
      <dgm:spPr>
        <a:solidFill>
          <a:schemeClr val="bg2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Apoio ao desenvolvimento industrial de produtos e processos </a:t>
          </a:r>
          <a:r>
            <a:rPr lang="pt-BR" sz="1800" dirty="0" err="1" smtClean="0">
              <a:solidFill>
                <a:schemeClr val="tx1"/>
              </a:solidFill>
            </a:rPr>
            <a:t>nanotecnológicos</a:t>
          </a:r>
          <a:r>
            <a:rPr lang="pt-BR" sz="1800" dirty="0" smtClean="0">
              <a:solidFill>
                <a:schemeClr val="tx1"/>
              </a:solidFill>
            </a:rPr>
            <a:t>.</a:t>
          </a:r>
          <a:endParaRPr lang="pt-BR" sz="1800" dirty="0">
            <a:solidFill>
              <a:schemeClr val="tx1"/>
            </a:solidFill>
          </a:endParaRPr>
        </a:p>
      </dgm:t>
    </dgm:pt>
    <dgm:pt modelId="{D842D258-8707-405D-8EA8-FFDD760F84C1}" type="parTrans" cxnId="{B9CF98D7-5651-4832-9532-44FE4E08E21D}">
      <dgm:prSet/>
      <dgm:spPr/>
      <dgm:t>
        <a:bodyPr/>
        <a:lstStyle/>
        <a:p>
          <a:endParaRPr lang="pt-BR"/>
        </a:p>
      </dgm:t>
    </dgm:pt>
    <dgm:pt modelId="{9BFC5690-7633-47D3-B4DE-5BDBC63407EB}" type="sibTrans" cxnId="{B9CF98D7-5651-4832-9532-44FE4E08E21D}">
      <dgm:prSet/>
      <dgm:spPr/>
      <dgm:t>
        <a:bodyPr/>
        <a:lstStyle/>
        <a:p>
          <a:endParaRPr lang="pt-BR"/>
        </a:p>
      </dgm:t>
    </dgm:pt>
    <dgm:pt modelId="{DC06C7F4-E34C-4F80-86A6-8AD08FDA629C}">
      <dgm:prSet phldrT="[Texto]" custT="1"/>
      <dgm:spPr>
        <a:solidFill>
          <a:schemeClr val="bg2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Expansão e consolidação de infraestrutura “no estado da arte” para </a:t>
          </a:r>
          <a:r>
            <a:rPr lang="pt-BR" sz="1800" dirty="0" err="1" smtClean="0">
              <a:solidFill>
                <a:schemeClr val="tx1"/>
              </a:solidFill>
            </a:rPr>
            <a:t>PD&amp;I</a:t>
          </a:r>
          <a:r>
            <a:rPr lang="pt-BR" sz="1800" dirty="0" smtClean="0">
              <a:solidFill>
                <a:schemeClr val="tx1"/>
              </a:solidFill>
            </a:rPr>
            <a:t> em nanotecnologias</a:t>
          </a:r>
          <a:r>
            <a:rPr lang="pt-BR" sz="1800" dirty="0" smtClean="0"/>
            <a:t>.</a:t>
          </a:r>
          <a:endParaRPr lang="pt-BR" sz="1800" dirty="0"/>
        </a:p>
      </dgm:t>
    </dgm:pt>
    <dgm:pt modelId="{8F3AA8CF-92B1-4F09-9029-B006FC412511}" type="sibTrans" cxnId="{EF47DE94-AFB3-45BE-9862-C0657CBAD622}">
      <dgm:prSet/>
      <dgm:spPr/>
      <dgm:t>
        <a:bodyPr/>
        <a:lstStyle/>
        <a:p>
          <a:endParaRPr lang="pt-BR"/>
        </a:p>
      </dgm:t>
    </dgm:pt>
    <dgm:pt modelId="{DE6132BB-E66E-4B3D-9999-48AFD2BD37D9}" type="parTrans" cxnId="{EF47DE94-AFB3-45BE-9862-C0657CBAD622}">
      <dgm:prSet/>
      <dgm:spPr/>
      <dgm:t>
        <a:bodyPr/>
        <a:lstStyle/>
        <a:p>
          <a:endParaRPr lang="pt-BR"/>
        </a:p>
      </dgm:t>
    </dgm:pt>
    <dgm:pt modelId="{E2186D17-9FB4-4417-960E-454DF9C1FAB5}">
      <dgm:prSet phldrT="[Texto]" custT="1"/>
      <dgm:spPr>
        <a:solidFill>
          <a:schemeClr val="bg2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Apoio à cooperações internacionais em nanotecnologia.</a:t>
          </a:r>
          <a:endParaRPr lang="pt-BR" sz="1800" dirty="0">
            <a:solidFill>
              <a:schemeClr val="tx1"/>
            </a:solidFill>
          </a:endParaRPr>
        </a:p>
      </dgm:t>
    </dgm:pt>
    <dgm:pt modelId="{B64404D3-BB18-4768-A3F2-28E8D64CF080}" type="parTrans" cxnId="{329C7943-90B1-428F-958D-C22C164CDB5E}">
      <dgm:prSet/>
      <dgm:spPr/>
      <dgm:t>
        <a:bodyPr/>
        <a:lstStyle/>
        <a:p>
          <a:endParaRPr lang="pt-BR"/>
        </a:p>
      </dgm:t>
    </dgm:pt>
    <dgm:pt modelId="{BA32A659-C462-4219-9B7F-B18636B7C30C}" type="sibTrans" cxnId="{329C7943-90B1-428F-958D-C22C164CDB5E}">
      <dgm:prSet/>
      <dgm:spPr/>
      <dgm:t>
        <a:bodyPr/>
        <a:lstStyle/>
        <a:p>
          <a:endParaRPr lang="pt-BR"/>
        </a:p>
      </dgm:t>
    </dgm:pt>
    <dgm:pt modelId="{B725AD79-4176-4B58-B090-D1D222BCA7A9}">
      <dgm:prSet phldrT="[Texto]" custT="1"/>
      <dgm:spPr>
        <a:solidFill>
          <a:schemeClr val="bg2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Formação e capacitação de recursos humanos.</a:t>
          </a:r>
          <a:endParaRPr lang="pt-BR" sz="1800" dirty="0">
            <a:solidFill>
              <a:schemeClr val="tx1"/>
            </a:solidFill>
          </a:endParaRPr>
        </a:p>
      </dgm:t>
    </dgm:pt>
    <dgm:pt modelId="{0D9521FC-2FE9-4654-84F0-CE5DB75659D0}" type="parTrans" cxnId="{23A1CEF8-A428-49FD-B139-C539816702A5}">
      <dgm:prSet/>
      <dgm:spPr/>
      <dgm:t>
        <a:bodyPr/>
        <a:lstStyle/>
        <a:p>
          <a:endParaRPr lang="pt-BR"/>
        </a:p>
      </dgm:t>
    </dgm:pt>
    <dgm:pt modelId="{D1E69404-4BBF-4C82-8DA1-384A8974044C}" type="sibTrans" cxnId="{23A1CEF8-A428-49FD-B139-C539816702A5}">
      <dgm:prSet/>
      <dgm:spPr/>
      <dgm:t>
        <a:bodyPr/>
        <a:lstStyle/>
        <a:p>
          <a:endParaRPr lang="pt-BR"/>
        </a:p>
      </dgm:t>
    </dgm:pt>
    <dgm:pt modelId="{10DC3044-42AB-4C16-992C-F6C6F5CA8CB9}">
      <dgm:prSet phldrT="[Texto]" custT="1"/>
      <dgm:spPr>
        <a:solidFill>
          <a:schemeClr val="bg2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800" dirty="0" smtClean="0">
              <a:solidFill>
                <a:schemeClr val="tx1"/>
              </a:solidFill>
            </a:rPr>
            <a:t>Objetivos</a:t>
          </a:r>
          <a:endParaRPr lang="pt-BR" sz="2800" dirty="0">
            <a:solidFill>
              <a:schemeClr val="tx1"/>
            </a:solidFill>
          </a:endParaRPr>
        </a:p>
      </dgm:t>
    </dgm:pt>
    <dgm:pt modelId="{7FEA7F25-0E51-4DFC-ACB8-82B70540207C}" type="sibTrans" cxnId="{242BAEC8-87DB-45D4-ACA8-86DD06ABF886}">
      <dgm:prSet/>
      <dgm:spPr/>
      <dgm:t>
        <a:bodyPr/>
        <a:lstStyle/>
        <a:p>
          <a:endParaRPr lang="pt-BR"/>
        </a:p>
      </dgm:t>
    </dgm:pt>
    <dgm:pt modelId="{170AD065-0706-4AA9-BFF6-05D071DDD06B}" type="parTrans" cxnId="{242BAEC8-87DB-45D4-ACA8-86DD06ABF886}">
      <dgm:prSet/>
      <dgm:spPr/>
      <dgm:t>
        <a:bodyPr/>
        <a:lstStyle/>
        <a:p>
          <a:endParaRPr lang="pt-BR"/>
        </a:p>
      </dgm:t>
    </dgm:pt>
    <dgm:pt modelId="{304A4B1B-BA56-4FE9-8C8F-0F465CCD2CE5}">
      <dgm:prSet phldrT="[Texto]" custT="1"/>
      <dgm:spPr>
        <a:solidFill>
          <a:schemeClr val="bg2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Apoio à disseminação da nanotecnologia na sociedade. </a:t>
          </a:r>
          <a:endParaRPr lang="pt-BR" sz="1800" dirty="0">
            <a:solidFill>
              <a:schemeClr val="tx1"/>
            </a:solidFill>
          </a:endParaRPr>
        </a:p>
      </dgm:t>
    </dgm:pt>
    <dgm:pt modelId="{DCA670DC-4B8C-40C5-BE80-53AACBD5530C}" type="parTrans" cxnId="{BD7BE000-8626-409E-B23D-CC8AC82E9066}">
      <dgm:prSet/>
      <dgm:spPr/>
      <dgm:t>
        <a:bodyPr/>
        <a:lstStyle/>
        <a:p>
          <a:endParaRPr lang="pt-BR"/>
        </a:p>
      </dgm:t>
    </dgm:pt>
    <dgm:pt modelId="{182AA3A2-6242-47CC-ABE9-29CEFF0A990A}" type="sibTrans" cxnId="{BD7BE000-8626-409E-B23D-CC8AC82E9066}">
      <dgm:prSet/>
      <dgm:spPr/>
      <dgm:t>
        <a:bodyPr/>
        <a:lstStyle/>
        <a:p>
          <a:endParaRPr lang="pt-BR"/>
        </a:p>
      </dgm:t>
    </dgm:pt>
    <dgm:pt modelId="{6D497967-F1F2-42EA-A215-D9990421E247}" type="pres">
      <dgm:prSet presAssocID="{427495EC-58B6-4805-8090-78B4169537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7E35F38-62C2-4C34-8BDD-88EB89ABB968}" type="pres">
      <dgm:prSet presAssocID="{10DC3044-42AB-4C16-992C-F6C6F5CA8CB9}" presName="root1" presStyleCnt="0"/>
      <dgm:spPr/>
    </dgm:pt>
    <dgm:pt modelId="{F4440235-9291-42AA-B4CC-0728E2F241AD}" type="pres">
      <dgm:prSet presAssocID="{10DC3044-42AB-4C16-992C-F6C6F5CA8CB9}" presName="LevelOneTextNode" presStyleLbl="node0" presStyleIdx="0" presStyleCnt="1" custScaleX="260130" custScaleY="163471" custLinFactNeighborX="-44331" custLinFactNeighborY="290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011B9B4-F570-46E7-8815-52D4201C4AD6}" type="pres">
      <dgm:prSet presAssocID="{10DC3044-42AB-4C16-992C-F6C6F5CA8CB9}" presName="level2hierChild" presStyleCnt="0"/>
      <dgm:spPr/>
    </dgm:pt>
    <dgm:pt modelId="{718C1925-E205-4024-89C1-6CC485B10F38}" type="pres">
      <dgm:prSet presAssocID="{D842D258-8707-405D-8EA8-FFDD760F84C1}" presName="conn2-1" presStyleLbl="parChTrans1D2" presStyleIdx="0" presStyleCnt="5"/>
      <dgm:spPr/>
      <dgm:t>
        <a:bodyPr/>
        <a:lstStyle/>
        <a:p>
          <a:endParaRPr lang="pt-BR"/>
        </a:p>
      </dgm:t>
    </dgm:pt>
    <dgm:pt modelId="{9BEDA5FF-C465-4433-98C1-30BF3C500BC0}" type="pres">
      <dgm:prSet presAssocID="{D842D258-8707-405D-8EA8-FFDD760F84C1}" presName="connTx" presStyleLbl="parChTrans1D2" presStyleIdx="0" presStyleCnt="5"/>
      <dgm:spPr/>
      <dgm:t>
        <a:bodyPr/>
        <a:lstStyle/>
        <a:p>
          <a:endParaRPr lang="pt-BR"/>
        </a:p>
      </dgm:t>
    </dgm:pt>
    <dgm:pt modelId="{548F1B95-EA0B-444F-8972-DFC9D59A41EA}" type="pres">
      <dgm:prSet presAssocID="{FFC17F22-D10A-4794-82A6-F41C75C8966B}" presName="root2" presStyleCnt="0"/>
      <dgm:spPr/>
    </dgm:pt>
    <dgm:pt modelId="{2999E79C-73F4-4C0B-9030-9EE9860610DD}" type="pres">
      <dgm:prSet presAssocID="{FFC17F22-D10A-4794-82A6-F41C75C8966B}" presName="LevelTwoTextNode" presStyleLbl="node2" presStyleIdx="0" presStyleCnt="5" custScaleX="803840" custScaleY="150944" custLinFactNeighborX="24616" custLinFactNeighborY="-55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3020BAD-EA46-4013-A675-7AD21E1E3AC4}" type="pres">
      <dgm:prSet presAssocID="{FFC17F22-D10A-4794-82A6-F41C75C8966B}" presName="level3hierChild" presStyleCnt="0"/>
      <dgm:spPr/>
    </dgm:pt>
    <dgm:pt modelId="{5DEB4FEE-EFC5-4BB7-BA7D-8DE61F6DAEAA}" type="pres">
      <dgm:prSet presAssocID="{DE6132BB-E66E-4B3D-9999-48AFD2BD37D9}" presName="conn2-1" presStyleLbl="parChTrans1D2" presStyleIdx="1" presStyleCnt="5"/>
      <dgm:spPr/>
      <dgm:t>
        <a:bodyPr/>
        <a:lstStyle/>
        <a:p>
          <a:endParaRPr lang="pt-BR"/>
        </a:p>
      </dgm:t>
    </dgm:pt>
    <dgm:pt modelId="{B62EE395-F0C1-48CF-B1E8-1201B231A583}" type="pres">
      <dgm:prSet presAssocID="{DE6132BB-E66E-4B3D-9999-48AFD2BD37D9}" presName="connTx" presStyleLbl="parChTrans1D2" presStyleIdx="1" presStyleCnt="5"/>
      <dgm:spPr/>
      <dgm:t>
        <a:bodyPr/>
        <a:lstStyle/>
        <a:p>
          <a:endParaRPr lang="pt-BR"/>
        </a:p>
      </dgm:t>
    </dgm:pt>
    <dgm:pt modelId="{D8C146BF-CD21-402C-A8C2-D8A5CB8B7766}" type="pres">
      <dgm:prSet presAssocID="{DC06C7F4-E34C-4F80-86A6-8AD08FDA629C}" presName="root2" presStyleCnt="0"/>
      <dgm:spPr/>
    </dgm:pt>
    <dgm:pt modelId="{8F1C88D7-893F-404E-8AE0-50CAA5C3DA38}" type="pres">
      <dgm:prSet presAssocID="{DC06C7F4-E34C-4F80-86A6-8AD08FDA629C}" presName="LevelTwoTextNode" presStyleLbl="node2" presStyleIdx="1" presStyleCnt="5" custScaleX="807156" custScaleY="150109" custLinFactNeighborX="24616" custLinFactNeighborY="-638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FBB01E3-2458-473E-AC86-7F6D362E7487}" type="pres">
      <dgm:prSet presAssocID="{DC06C7F4-E34C-4F80-86A6-8AD08FDA629C}" presName="level3hierChild" presStyleCnt="0"/>
      <dgm:spPr/>
    </dgm:pt>
    <dgm:pt modelId="{BFC8B12B-60EF-4901-87E5-45A5B2F051D8}" type="pres">
      <dgm:prSet presAssocID="{B64404D3-BB18-4768-A3F2-28E8D64CF080}" presName="conn2-1" presStyleLbl="parChTrans1D2" presStyleIdx="2" presStyleCnt="5"/>
      <dgm:spPr/>
      <dgm:t>
        <a:bodyPr/>
        <a:lstStyle/>
        <a:p>
          <a:endParaRPr lang="pt-BR"/>
        </a:p>
      </dgm:t>
    </dgm:pt>
    <dgm:pt modelId="{E179521C-9C5D-4999-8A95-30D67B837A1C}" type="pres">
      <dgm:prSet presAssocID="{B64404D3-BB18-4768-A3F2-28E8D64CF080}" presName="connTx" presStyleLbl="parChTrans1D2" presStyleIdx="2" presStyleCnt="5"/>
      <dgm:spPr/>
      <dgm:t>
        <a:bodyPr/>
        <a:lstStyle/>
        <a:p>
          <a:endParaRPr lang="pt-BR"/>
        </a:p>
      </dgm:t>
    </dgm:pt>
    <dgm:pt modelId="{0FCED585-879C-4840-8E15-0EE7D79276FE}" type="pres">
      <dgm:prSet presAssocID="{E2186D17-9FB4-4417-960E-454DF9C1FAB5}" presName="root2" presStyleCnt="0"/>
      <dgm:spPr/>
    </dgm:pt>
    <dgm:pt modelId="{FE84F508-6E11-4D1F-96EE-E4BC240496D7}" type="pres">
      <dgm:prSet presAssocID="{E2186D17-9FB4-4417-960E-454DF9C1FAB5}" presName="LevelTwoTextNode" presStyleLbl="node2" presStyleIdx="2" presStyleCnt="5" custScaleX="805074" custScaleY="121993" custLinFactNeighborX="24616" custLinFactNeighborY="-1137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165DDA9-6F51-41A1-A4B1-D3BA841C5CD4}" type="pres">
      <dgm:prSet presAssocID="{E2186D17-9FB4-4417-960E-454DF9C1FAB5}" presName="level3hierChild" presStyleCnt="0"/>
      <dgm:spPr/>
    </dgm:pt>
    <dgm:pt modelId="{C561524D-9565-441F-96C1-BAAEC92868E1}" type="pres">
      <dgm:prSet presAssocID="{0D9521FC-2FE9-4654-84F0-CE5DB75659D0}" presName="conn2-1" presStyleLbl="parChTrans1D2" presStyleIdx="3" presStyleCnt="5"/>
      <dgm:spPr/>
      <dgm:t>
        <a:bodyPr/>
        <a:lstStyle/>
        <a:p>
          <a:endParaRPr lang="pt-BR"/>
        </a:p>
      </dgm:t>
    </dgm:pt>
    <dgm:pt modelId="{71BCE242-0F9F-4900-A1F0-10A816628942}" type="pres">
      <dgm:prSet presAssocID="{0D9521FC-2FE9-4654-84F0-CE5DB75659D0}" presName="connTx" presStyleLbl="parChTrans1D2" presStyleIdx="3" presStyleCnt="5"/>
      <dgm:spPr/>
      <dgm:t>
        <a:bodyPr/>
        <a:lstStyle/>
        <a:p>
          <a:endParaRPr lang="pt-BR"/>
        </a:p>
      </dgm:t>
    </dgm:pt>
    <dgm:pt modelId="{33C60EA1-51D4-47E1-8991-40FC27C4497B}" type="pres">
      <dgm:prSet presAssocID="{B725AD79-4176-4B58-B090-D1D222BCA7A9}" presName="root2" presStyleCnt="0"/>
      <dgm:spPr/>
    </dgm:pt>
    <dgm:pt modelId="{9E5DBB24-8E65-425C-A913-B13D4CA0B5F9}" type="pres">
      <dgm:prSet presAssocID="{B725AD79-4176-4B58-B090-D1D222BCA7A9}" presName="LevelTwoTextNode" presStyleLbl="node2" presStyleIdx="3" presStyleCnt="5" custScaleX="813063" custLinFactNeighborX="24616" custLinFactNeighborY="-603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508BBED-FFC7-44C4-AAFF-607E091ECD50}" type="pres">
      <dgm:prSet presAssocID="{B725AD79-4176-4B58-B090-D1D222BCA7A9}" presName="level3hierChild" presStyleCnt="0"/>
      <dgm:spPr/>
    </dgm:pt>
    <dgm:pt modelId="{4C9E18DB-526B-44ED-A9BB-CA29F3E9EC5F}" type="pres">
      <dgm:prSet presAssocID="{DCA670DC-4B8C-40C5-BE80-53AACBD5530C}" presName="conn2-1" presStyleLbl="parChTrans1D2" presStyleIdx="4" presStyleCnt="5"/>
      <dgm:spPr/>
      <dgm:t>
        <a:bodyPr/>
        <a:lstStyle/>
        <a:p>
          <a:endParaRPr lang="pt-BR"/>
        </a:p>
      </dgm:t>
    </dgm:pt>
    <dgm:pt modelId="{C8D4151D-CD2E-4298-9B70-AE88BD0BE13E}" type="pres">
      <dgm:prSet presAssocID="{DCA670DC-4B8C-40C5-BE80-53AACBD5530C}" presName="connTx" presStyleLbl="parChTrans1D2" presStyleIdx="4" presStyleCnt="5"/>
      <dgm:spPr/>
      <dgm:t>
        <a:bodyPr/>
        <a:lstStyle/>
        <a:p>
          <a:endParaRPr lang="pt-BR"/>
        </a:p>
      </dgm:t>
    </dgm:pt>
    <dgm:pt modelId="{5CD2D4E3-59A0-40BB-BFAF-AEA22E94A2AA}" type="pres">
      <dgm:prSet presAssocID="{304A4B1B-BA56-4FE9-8C8F-0F465CCD2CE5}" presName="root2" presStyleCnt="0"/>
      <dgm:spPr/>
    </dgm:pt>
    <dgm:pt modelId="{4A574F8D-69D8-4353-9A50-E725540AC021}" type="pres">
      <dgm:prSet presAssocID="{304A4B1B-BA56-4FE9-8C8F-0F465CCD2CE5}" presName="LevelTwoTextNode" presStyleLbl="node2" presStyleIdx="4" presStyleCnt="5" custScaleX="806109" custScaleY="107237" custLinFactNeighborX="25550" custLinFactNeighborY="1702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C1A08A5-F939-4CAF-983D-64937A72A048}" type="pres">
      <dgm:prSet presAssocID="{304A4B1B-BA56-4FE9-8C8F-0F465CCD2CE5}" presName="level3hierChild" presStyleCnt="0"/>
      <dgm:spPr/>
    </dgm:pt>
  </dgm:ptLst>
  <dgm:cxnLst>
    <dgm:cxn modelId="{DC0A28D5-72A8-4C29-9435-97F677C1F0F7}" type="presOf" srcId="{D842D258-8707-405D-8EA8-FFDD760F84C1}" destId="{718C1925-E205-4024-89C1-6CC485B10F38}" srcOrd="0" destOrd="0" presId="urn:microsoft.com/office/officeart/2005/8/layout/hierarchy2"/>
    <dgm:cxn modelId="{48104FDE-E923-4599-B57B-CE482CB14AD7}" type="presOf" srcId="{DE6132BB-E66E-4B3D-9999-48AFD2BD37D9}" destId="{B62EE395-F0C1-48CF-B1E8-1201B231A583}" srcOrd="1" destOrd="0" presId="urn:microsoft.com/office/officeart/2005/8/layout/hierarchy2"/>
    <dgm:cxn modelId="{23A1CEF8-A428-49FD-B139-C539816702A5}" srcId="{10DC3044-42AB-4C16-992C-F6C6F5CA8CB9}" destId="{B725AD79-4176-4B58-B090-D1D222BCA7A9}" srcOrd="3" destOrd="0" parTransId="{0D9521FC-2FE9-4654-84F0-CE5DB75659D0}" sibTransId="{D1E69404-4BBF-4C82-8DA1-384A8974044C}"/>
    <dgm:cxn modelId="{D0BB3995-0F2E-458F-A6E4-6649B972C5C6}" type="presOf" srcId="{FFC17F22-D10A-4794-82A6-F41C75C8966B}" destId="{2999E79C-73F4-4C0B-9030-9EE9860610DD}" srcOrd="0" destOrd="0" presId="urn:microsoft.com/office/officeart/2005/8/layout/hierarchy2"/>
    <dgm:cxn modelId="{61377102-4635-4697-87B3-E9EBDABC136C}" type="presOf" srcId="{0D9521FC-2FE9-4654-84F0-CE5DB75659D0}" destId="{C561524D-9565-441F-96C1-BAAEC92868E1}" srcOrd="0" destOrd="0" presId="urn:microsoft.com/office/officeart/2005/8/layout/hierarchy2"/>
    <dgm:cxn modelId="{EF47DE94-AFB3-45BE-9862-C0657CBAD622}" srcId="{10DC3044-42AB-4C16-992C-F6C6F5CA8CB9}" destId="{DC06C7F4-E34C-4F80-86A6-8AD08FDA629C}" srcOrd="1" destOrd="0" parTransId="{DE6132BB-E66E-4B3D-9999-48AFD2BD37D9}" sibTransId="{8F3AA8CF-92B1-4F09-9029-B006FC412511}"/>
    <dgm:cxn modelId="{5E18F0D0-A374-40C3-8D02-69CFC8A1C8EA}" type="presOf" srcId="{B64404D3-BB18-4768-A3F2-28E8D64CF080}" destId="{E179521C-9C5D-4999-8A95-30D67B837A1C}" srcOrd="1" destOrd="0" presId="urn:microsoft.com/office/officeart/2005/8/layout/hierarchy2"/>
    <dgm:cxn modelId="{B9CF98D7-5651-4832-9532-44FE4E08E21D}" srcId="{10DC3044-42AB-4C16-992C-F6C6F5CA8CB9}" destId="{FFC17F22-D10A-4794-82A6-F41C75C8966B}" srcOrd="0" destOrd="0" parTransId="{D842D258-8707-405D-8EA8-FFDD760F84C1}" sibTransId="{9BFC5690-7633-47D3-B4DE-5BDBC63407EB}"/>
    <dgm:cxn modelId="{1F88DF3F-C40A-4941-A834-D5B9F87287F6}" type="presOf" srcId="{DE6132BB-E66E-4B3D-9999-48AFD2BD37D9}" destId="{5DEB4FEE-EFC5-4BB7-BA7D-8DE61F6DAEAA}" srcOrd="0" destOrd="0" presId="urn:microsoft.com/office/officeart/2005/8/layout/hierarchy2"/>
    <dgm:cxn modelId="{BD7BE000-8626-409E-B23D-CC8AC82E9066}" srcId="{10DC3044-42AB-4C16-992C-F6C6F5CA8CB9}" destId="{304A4B1B-BA56-4FE9-8C8F-0F465CCD2CE5}" srcOrd="4" destOrd="0" parTransId="{DCA670DC-4B8C-40C5-BE80-53AACBD5530C}" sibTransId="{182AA3A2-6242-47CC-ABE9-29CEFF0A990A}"/>
    <dgm:cxn modelId="{E034B0AE-DBB0-4A01-96A4-73DC4EBE6DC9}" type="presOf" srcId="{DC06C7F4-E34C-4F80-86A6-8AD08FDA629C}" destId="{8F1C88D7-893F-404E-8AE0-50CAA5C3DA38}" srcOrd="0" destOrd="0" presId="urn:microsoft.com/office/officeart/2005/8/layout/hierarchy2"/>
    <dgm:cxn modelId="{6341D98E-47B5-41BD-A934-4E4190B00925}" type="presOf" srcId="{DCA670DC-4B8C-40C5-BE80-53AACBD5530C}" destId="{4C9E18DB-526B-44ED-A9BB-CA29F3E9EC5F}" srcOrd="0" destOrd="0" presId="urn:microsoft.com/office/officeart/2005/8/layout/hierarchy2"/>
    <dgm:cxn modelId="{242BAEC8-87DB-45D4-ACA8-86DD06ABF886}" srcId="{427495EC-58B6-4805-8090-78B416953794}" destId="{10DC3044-42AB-4C16-992C-F6C6F5CA8CB9}" srcOrd="0" destOrd="0" parTransId="{170AD065-0706-4AA9-BFF6-05D071DDD06B}" sibTransId="{7FEA7F25-0E51-4DFC-ACB8-82B70540207C}"/>
    <dgm:cxn modelId="{ABC528F5-A704-4C3C-AEA4-37326528E562}" type="presOf" srcId="{B64404D3-BB18-4768-A3F2-28E8D64CF080}" destId="{BFC8B12B-60EF-4901-87E5-45A5B2F051D8}" srcOrd="0" destOrd="0" presId="urn:microsoft.com/office/officeart/2005/8/layout/hierarchy2"/>
    <dgm:cxn modelId="{A5444B58-6152-426E-BAD2-171B433C1B24}" type="presOf" srcId="{E2186D17-9FB4-4417-960E-454DF9C1FAB5}" destId="{FE84F508-6E11-4D1F-96EE-E4BC240496D7}" srcOrd="0" destOrd="0" presId="urn:microsoft.com/office/officeart/2005/8/layout/hierarchy2"/>
    <dgm:cxn modelId="{93F68C01-BD3B-4A1E-8D7D-4F9E8B90F40E}" type="presOf" srcId="{D842D258-8707-405D-8EA8-FFDD760F84C1}" destId="{9BEDA5FF-C465-4433-98C1-30BF3C500BC0}" srcOrd="1" destOrd="0" presId="urn:microsoft.com/office/officeart/2005/8/layout/hierarchy2"/>
    <dgm:cxn modelId="{DCB395F1-48B3-428F-A5D5-91DEE7ACEA75}" type="presOf" srcId="{304A4B1B-BA56-4FE9-8C8F-0F465CCD2CE5}" destId="{4A574F8D-69D8-4353-9A50-E725540AC021}" srcOrd="0" destOrd="0" presId="urn:microsoft.com/office/officeart/2005/8/layout/hierarchy2"/>
    <dgm:cxn modelId="{804401CD-CC66-435E-A80D-ED079EA18BDD}" type="presOf" srcId="{427495EC-58B6-4805-8090-78B416953794}" destId="{6D497967-F1F2-42EA-A215-D9990421E247}" srcOrd="0" destOrd="0" presId="urn:microsoft.com/office/officeart/2005/8/layout/hierarchy2"/>
    <dgm:cxn modelId="{0F002B5F-3C52-4DD2-8ECC-F550D0299852}" type="presOf" srcId="{B725AD79-4176-4B58-B090-D1D222BCA7A9}" destId="{9E5DBB24-8E65-425C-A913-B13D4CA0B5F9}" srcOrd="0" destOrd="0" presId="urn:microsoft.com/office/officeart/2005/8/layout/hierarchy2"/>
    <dgm:cxn modelId="{60555F82-3B75-40E7-88B6-5EC05D540D0E}" type="presOf" srcId="{DCA670DC-4B8C-40C5-BE80-53AACBD5530C}" destId="{C8D4151D-CD2E-4298-9B70-AE88BD0BE13E}" srcOrd="1" destOrd="0" presId="urn:microsoft.com/office/officeart/2005/8/layout/hierarchy2"/>
    <dgm:cxn modelId="{329C7943-90B1-428F-958D-C22C164CDB5E}" srcId="{10DC3044-42AB-4C16-992C-F6C6F5CA8CB9}" destId="{E2186D17-9FB4-4417-960E-454DF9C1FAB5}" srcOrd="2" destOrd="0" parTransId="{B64404D3-BB18-4768-A3F2-28E8D64CF080}" sibTransId="{BA32A659-C462-4219-9B7F-B18636B7C30C}"/>
    <dgm:cxn modelId="{1BFC66D4-9D77-4828-B200-0041A6CCC5E6}" type="presOf" srcId="{10DC3044-42AB-4C16-992C-F6C6F5CA8CB9}" destId="{F4440235-9291-42AA-B4CC-0728E2F241AD}" srcOrd="0" destOrd="0" presId="urn:microsoft.com/office/officeart/2005/8/layout/hierarchy2"/>
    <dgm:cxn modelId="{ACD8BAD5-7CE4-4ECD-B4BD-AA676FFBCEA2}" type="presOf" srcId="{0D9521FC-2FE9-4654-84F0-CE5DB75659D0}" destId="{71BCE242-0F9F-4900-A1F0-10A816628942}" srcOrd="1" destOrd="0" presId="urn:microsoft.com/office/officeart/2005/8/layout/hierarchy2"/>
    <dgm:cxn modelId="{C8DE63CC-3B76-4B36-9319-84EA21B0FD05}" type="presParOf" srcId="{6D497967-F1F2-42EA-A215-D9990421E247}" destId="{B7E35F38-62C2-4C34-8BDD-88EB89ABB968}" srcOrd="0" destOrd="0" presId="urn:microsoft.com/office/officeart/2005/8/layout/hierarchy2"/>
    <dgm:cxn modelId="{9057492E-FAD5-4998-BC4B-0EF4EE707C66}" type="presParOf" srcId="{B7E35F38-62C2-4C34-8BDD-88EB89ABB968}" destId="{F4440235-9291-42AA-B4CC-0728E2F241AD}" srcOrd="0" destOrd="0" presId="urn:microsoft.com/office/officeart/2005/8/layout/hierarchy2"/>
    <dgm:cxn modelId="{537FA607-8B10-4357-A771-9FF9A5F0AD83}" type="presParOf" srcId="{B7E35F38-62C2-4C34-8BDD-88EB89ABB968}" destId="{A011B9B4-F570-46E7-8815-52D4201C4AD6}" srcOrd="1" destOrd="0" presId="urn:microsoft.com/office/officeart/2005/8/layout/hierarchy2"/>
    <dgm:cxn modelId="{8A0AF5F3-7C3D-444E-82CD-61CB4C17C359}" type="presParOf" srcId="{A011B9B4-F570-46E7-8815-52D4201C4AD6}" destId="{718C1925-E205-4024-89C1-6CC485B10F38}" srcOrd="0" destOrd="0" presId="urn:microsoft.com/office/officeart/2005/8/layout/hierarchy2"/>
    <dgm:cxn modelId="{8E396C1E-6104-4FD6-B3B1-CA6CB29FCCA8}" type="presParOf" srcId="{718C1925-E205-4024-89C1-6CC485B10F38}" destId="{9BEDA5FF-C465-4433-98C1-30BF3C500BC0}" srcOrd="0" destOrd="0" presId="urn:microsoft.com/office/officeart/2005/8/layout/hierarchy2"/>
    <dgm:cxn modelId="{F7E30CC1-3B45-4570-B2F4-33ED90CC3834}" type="presParOf" srcId="{A011B9B4-F570-46E7-8815-52D4201C4AD6}" destId="{548F1B95-EA0B-444F-8972-DFC9D59A41EA}" srcOrd="1" destOrd="0" presId="urn:microsoft.com/office/officeart/2005/8/layout/hierarchy2"/>
    <dgm:cxn modelId="{3C2B057F-9848-46BB-8DC5-BA02895BA458}" type="presParOf" srcId="{548F1B95-EA0B-444F-8972-DFC9D59A41EA}" destId="{2999E79C-73F4-4C0B-9030-9EE9860610DD}" srcOrd="0" destOrd="0" presId="urn:microsoft.com/office/officeart/2005/8/layout/hierarchy2"/>
    <dgm:cxn modelId="{5FAD9B8F-3667-48B2-8FDE-552186C5154E}" type="presParOf" srcId="{548F1B95-EA0B-444F-8972-DFC9D59A41EA}" destId="{93020BAD-EA46-4013-A675-7AD21E1E3AC4}" srcOrd="1" destOrd="0" presId="urn:microsoft.com/office/officeart/2005/8/layout/hierarchy2"/>
    <dgm:cxn modelId="{BB3B0725-B65B-4194-B539-BDD78C247F4C}" type="presParOf" srcId="{A011B9B4-F570-46E7-8815-52D4201C4AD6}" destId="{5DEB4FEE-EFC5-4BB7-BA7D-8DE61F6DAEAA}" srcOrd="2" destOrd="0" presId="urn:microsoft.com/office/officeart/2005/8/layout/hierarchy2"/>
    <dgm:cxn modelId="{1B6081A9-CA0D-490D-A1DC-000D6F114955}" type="presParOf" srcId="{5DEB4FEE-EFC5-4BB7-BA7D-8DE61F6DAEAA}" destId="{B62EE395-F0C1-48CF-B1E8-1201B231A583}" srcOrd="0" destOrd="0" presId="urn:microsoft.com/office/officeart/2005/8/layout/hierarchy2"/>
    <dgm:cxn modelId="{4EF76730-2868-4E92-9C78-C3856CFB1EE8}" type="presParOf" srcId="{A011B9B4-F570-46E7-8815-52D4201C4AD6}" destId="{D8C146BF-CD21-402C-A8C2-D8A5CB8B7766}" srcOrd="3" destOrd="0" presId="urn:microsoft.com/office/officeart/2005/8/layout/hierarchy2"/>
    <dgm:cxn modelId="{1D703FFB-F17E-4381-97D6-F646DC31FFD7}" type="presParOf" srcId="{D8C146BF-CD21-402C-A8C2-D8A5CB8B7766}" destId="{8F1C88D7-893F-404E-8AE0-50CAA5C3DA38}" srcOrd="0" destOrd="0" presId="urn:microsoft.com/office/officeart/2005/8/layout/hierarchy2"/>
    <dgm:cxn modelId="{B15EA99E-FAB1-47B5-80C5-CB257866D654}" type="presParOf" srcId="{D8C146BF-CD21-402C-A8C2-D8A5CB8B7766}" destId="{1FBB01E3-2458-473E-AC86-7F6D362E7487}" srcOrd="1" destOrd="0" presId="urn:microsoft.com/office/officeart/2005/8/layout/hierarchy2"/>
    <dgm:cxn modelId="{F00BAA89-FEB4-4BFA-84B6-2444C5915FD1}" type="presParOf" srcId="{A011B9B4-F570-46E7-8815-52D4201C4AD6}" destId="{BFC8B12B-60EF-4901-87E5-45A5B2F051D8}" srcOrd="4" destOrd="0" presId="urn:microsoft.com/office/officeart/2005/8/layout/hierarchy2"/>
    <dgm:cxn modelId="{49B0E2A7-F53E-457C-B275-60FFFC23A75A}" type="presParOf" srcId="{BFC8B12B-60EF-4901-87E5-45A5B2F051D8}" destId="{E179521C-9C5D-4999-8A95-30D67B837A1C}" srcOrd="0" destOrd="0" presId="urn:microsoft.com/office/officeart/2005/8/layout/hierarchy2"/>
    <dgm:cxn modelId="{93EC05DC-4E29-4856-BD25-3AD6AB1BA8A9}" type="presParOf" srcId="{A011B9B4-F570-46E7-8815-52D4201C4AD6}" destId="{0FCED585-879C-4840-8E15-0EE7D79276FE}" srcOrd="5" destOrd="0" presId="urn:microsoft.com/office/officeart/2005/8/layout/hierarchy2"/>
    <dgm:cxn modelId="{7A3E03EF-25A8-4FF6-9113-802AF23256C2}" type="presParOf" srcId="{0FCED585-879C-4840-8E15-0EE7D79276FE}" destId="{FE84F508-6E11-4D1F-96EE-E4BC240496D7}" srcOrd="0" destOrd="0" presId="urn:microsoft.com/office/officeart/2005/8/layout/hierarchy2"/>
    <dgm:cxn modelId="{BD194215-1325-4045-A0BF-C238247F8A4A}" type="presParOf" srcId="{0FCED585-879C-4840-8E15-0EE7D79276FE}" destId="{6165DDA9-6F51-41A1-A4B1-D3BA841C5CD4}" srcOrd="1" destOrd="0" presId="urn:microsoft.com/office/officeart/2005/8/layout/hierarchy2"/>
    <dgm:cxn modelId="{D412FE1F-91C2-4342-9D98-EB9BB42CAD73}" type="presParOf" srcId="{A011B9B4-F570-46E7-8815-52D4201C4AD6}" destId="{C561524D-9565-441F-96C1-BAAEC92868E1}" srcOrd="6" destOrd="0" presId="urn:microsoft.com/office/officeart/2005/8/layout/hierarchy2"/>
    <dgm:cxn modelId="{B90F849A-2D7D-4E5A-85B4-7159F78CC6CB}" type="presParOf" srcId="{C561524D-9565-441F-96C1-BAAEC92868E1}" destId="{71BCE242-0F9F-4900-A1F0-10A816628942}" srcOrd="0" destOrd="0" presId="urn:microsoft.com/office/officeart/2005/8/layout/hierarchy2"/>
    <dgm:cxn modelId="{A8AF1CD1-9A6B-47E1-AFC1-D23DE8246664}" type="presParOf" srcId="{A011B9B4-F570-46E7-8815-52D4201C4AD6}" destId="{33C60EA1-51D4-47E1-8991-40FC27C4497B}" srcOrd="7" destOrd="0" presId="urn:microsoft.com/office/officeart/2005/8/layout/hierarchy2"/>
    <dgm:cxn modelId="{00BAE7B5-7A27-43D0-9A3B-8E2999B92030}" type="presParOf" srcId="{33C60EA1-51D4-47E1-8991-40FC27C4497B}" destId="{9E5DBB24-8E65-425C-A913-B13D4CA0B5F9}" srcOrd="0" destOrd="0" presId="urn:microsoft.com/office/officeart/2005/8/layout/hierarchy2"/>
    <dgm:cxn modelId="{E62A0325-54CA-44FA-B995-7B6D2388A707}" type="presParOf" srcId="{33C60EA1-51D4-47E1-8991-40FC27C4497B}" destId="{5508BBED-FFC7-44C4-AAFF-607E091ECD50}" srcOrd="1" destOrd="0" presId="urn:microsoft.com/office/officeart/2005/8/layout/hierarchy2"/>
    <dgm:cxn modelId="{346144A9-6DEF-48A4-BED0-87764D20E599}" type="presParOf" srcId="{A011B9B4-F570-46E7-8815-52D4201C4AD6}" destId="{4C9E18DB-526B-44ED-A9BB-CA29F3E9EC5F}" srcOrd="8" destOrd="0" presId="urn:microsoft.com/office/officeart/2005/8/layout/hierarchy2"/>
    <dgm:cxn modelId="{C04A58F9-4F35-4EC1-B89C-A3BD5F2F2A7C}" type="presParOf" srcId="{4C9E18DB-526B-44ED-A9BB-CA29F3E9EC5F}" destId="{C8D4151D-CD2E-4298-9B70-AE88BD0BE13E}" srcOrd="0" destOrd="0" presId="urn:microsoft.com/office/officeart/2005/8/layout/hierarchy2"/>
    <dgm:cxn modelId="{10E0296B-2984-44B4-AB3D-D40A8E9F923C}" type="presParOf" srcId="{A011B9B4-F570-46E7-8815-52D4201C4AD6}" destId="{5CD2D4E3-59A0-40BB-BFAF-AEA22E94A2AA}" srcOrd="9" destOrd="0" presId="urn:microsoft.com/office/officeart/2005/8/layout/hierarchy2"/>
    <dgm:cxn modelId="{8324567C-15C8-4EAC-BDE1-97E009B3002D}" type="presParOf" srcId="{5CD2D4E3-59A0-40BB-BFAF-AEA22E94A2AA}" destId="{4A574F8D-69D8-4353-9A50-E725540AC021}" srcOrd="0" destOrd="0" presId="urn:microsoft.com/office/officeart/2005/8/layout/hierarchy2"/>
    <dgm:cxn modelId="{3E66A619-974A-46BF-BB1C-898D14117B59}" type="presParOf" srcId="{5CD2D4E3-59A0-40BB-BFAF-AEA22E94A2AA}" destId="{0C1A08A5-F939-4CAF-983D-64937A72A04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2F951-4859-43BD-BE6D-607260D29E49}">
      <dsp:nvSpPr>
        <dsp:cNvPr id="0" name=""/>
        <dsp:cNvSpPr/>
      </dsp:nvSpPr>
      <dsp:spPr>
        <a:xfrm>
          <a:off x="1642433" y="658576"/>
          <a:ext cx="633697" cy="301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519"/>
              </a:lnTo>
              <a:lnTo>
                <a:pt x="633697" y="205519"/>
              </a:lnTo>
              <a:lnTo>
                <a:pt x="633697" y="30158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1F161-6E1F-4676-BC8D-75F5719AF3CF}">
      <dsp:nvSpPr>
        <dsp:cNvPr id="0" name=""/>
        <dsp:cNvSpPr/>
      </dsp:nvSpPr>
      <dsp:spPr>
        <a:xfrm>
          <a:off x="1008736" y="658576"/>
          <a:ext cx="633697" cy="301582"/>
        </a:xfrm>
        <a:custGeom>
          <a:avLst/>
          <a:gdLst/>
          <a:ahLst/>
          <a:cxnLst/>
          <a:rect l="0" t="0" r="0" b="0"/>
          <a:pathLst>
            <a:path>
              <a:moveTo>
                <a:pt x="633697" y="0"/>
              </a:moveTo>
              <a:lnTo>
                <a:pt x="633697" y="205519"/>
              </a:lnTo>
              <a:lnTo>
                <a:pt x="0" y="205519"/>
              </a:lnTo>
              <a:lnTo>
                <a:pt x="0" y="30158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238FE6-DF6F-45BB-8BF7-CD5B60FA0E75}">
      <dsp:nvSpPr>
        <dsp:cNvPr id="0" name=""/>
        <dsp:cNvSpPr/>
      </dsp:nvSpPr>
      <dsp:spPr>
        <a:xfrm>
          <a:off x="892893" y="107"/>
          <a:ext cx="1499080" cy="658469"/>
        </a:xfrm>
        <a:prstGeom prst="roundRect">
          <a:avLst>
            <a:gd name="adj" fmla="val 10000"/>
          </a:avLst>
        </a:prstGeom>
        <a:solidFill>
          <a:schemeClr val="bg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9203E-2E0C-4331-947F-36EAD05300C7}">
      <dsp:nvSpPr>
        <dsp:cNvPr id="0" name=""/>
        <dsp:cNvSpPr/>
      </dsp:nvSpPr>
      <dsp:spPr>
        <a:xfrm>
          <a:off x="1008111" y="109563"/>
          <a:ext cx="1499080" cy="658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err="1" smtClean="0"/>
            <a:t>SisNANO</a:t>
          </a:r>
          <a:endParaRPr lang="pt-BR" sz="1800" b="1" kern="1200" dirty="0"/>
        </a:p>
      </dsp:txBody>
      <dsp:txXfrm>
        <a:off x="1027397" y="128849"/>
        <a:ext cx="1460508" cy="619897"/>
      </dsp:txXfrm>
    </dsp:sp>
    <dsp:sp modelId="{CC49B6B7-1829-4B89-8D97-233859F9EBBC}">
      <dsp:nvSpPr>
        <dsp:cNvPr id="0" name=""/>
        <dsp:cNvSpPr/>
      </dsp:nvSpPr>
      <dsp:spPr>
        <a:xfrm>
          <a:off x="490256" y="960158"/>
          <a:ext cx="1036959" cy="658469"/>
        </a:xfrm>
        <a:prstGeom prst="roundRect">
          <a:avLst>
            <a:gd name="adj" fmla="val 10000"/>
          </a:avLst>
        </a:prstGeom>
        <a:solidFill>
          <a:schemeClr val="bg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FA2A4-F706-453A-A5AE-51C2A17C7DD9}">
      <dsp:nvSpPr>
        <dsp:cNvPr id="0" name=""/>
        <dsp:cNvSpPr/>
      </dsp:nvSpPr>
      <dsp:spPr>
        <a:xfrm>
          <a:off x="605474" y="1069615"/>
          <a:ext cx="1036959" cy="658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Estratégicos </a:t>
          </a:r>
          <a:endParaRPr lang="pt-BR" sz="1100" b="1" kern="1200" dirty="0"/>
        </a:p>
      </dsp:txBody>
      <dsp:txXfrm>
        <a:off x="624760" y="1088901"/>
        <a:ext cx="998387" cy="619897"/>
      </dsp:txXfrm>
    </dsp:sp>
    <dsp:sp modelId="{8C31C064-CE21-433F-8457-3CAE6BF46F0C}">
      <dsp:nvSpPr>
        <dsp:cNvPr id="0" name=""/>
        <dsp:cNvSpPr/>
      </dsp:nvSpPr>
      <dsp:spPr>
        <a:xfrm>
          <a:off x="1757651" y="960158"/>
          <a:ext cx="1036959" cy="658469"/>
        </a:xfrm>
        <a:prstGeom prst="roundRect">
          <a:avLst>
            <a:gd name="adj" fmla="val 10000"/>
          </a:avLst>
        </a:prstGeom>
        <a:solidFill>
          <a:schemeClr val="bg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E865F-07A0-48C6-AAAA-0D1F22A730B0}">
      <dsp:nvSpPr>
        <dsp:cNvPr id="0" name=""/>
        <dsp:cNvSpPr/>
      </dsp:nvSpPr>
      <dsp:spPr>
        <a:xfrm>
          <a:off x="1872869" y="1069615"/>
          <a:ext cx="1036959" cy="658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Associados</a:t>
          </a:r>
          <a:endParaRPr lang="pt-BR" sz="1100" b="1" kern="1200" dirty="0"/>
        </a:p>
      </dsp:txBody>
      <dsp:txXfrm>
        <a:off x="1892155" y="1088901"/>
        <a:ext cx="998387" cy="619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40235-9291-42AA-B4CC-0728E2F241AD}">
      <dsp:nvSpPr>
        <dsp:cNvPr id="0" name=""/>
        <dsp:cNvSpPr/>
      </dsp:nvSpPr>
      <dsp:spPr>
        <a:xfrm>
          <a:off x="0" y="1028368"/>
          <a:ext cx="2004810" cy="629931"/>
        </a:xfrm>
        <a:prstGeom prst="roundRect">
          <a:avLst>
            <a:gd name="adj" fmla="val 10000"/>
          </a:avLst>
        </a:prstGeom>
        <a:solidFill>
          <a:schemeClr val="bg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chemeClr val="tx1"/>
              </a:solidFill>
            </a:rPr>
            <a:t>Objetivos</a:t>
          </a:r>
          <a:endParaRPr lang="pt-BR" sz="2800" kern="1200" dirty="0">
            <a:solidFill>
              <a:schemeClr val="tx1"/>
            </a:solidFill>
          </a:endParaRPr>
        </a:p>
      </dsp:txBody>
      <dsp:txXfrm>
        <a:off x="18450" y="1046818"/>
        <a:ext cx="1967910" cy="593031"/>
      </dsp:txXfrm>
    </dsp:sp>
    <dsp:sp modelId="{718C1925-E205-4024-89C1-6CC485B10F38}">
      <dsp:nvSpPr>
        <dsp:cNvPr id="0" name=""/>
        <dsp:cNvSpPr/>
      </dsp:nvSpPr>
      <dsp:spPr>
        <a:xfrm rot="18117856">
          <a:off x="1712889" y="804065"/>
          <a:ext cx="1240607" cy="26034"/>
        </a:xfrm>
        <a:custGeom>
          <a:avLst/>
          <a:gdLst/>
          <a:ahLst/>
          <a:cxnLst/>
          <a:rect l="0" t="0" r="0" b="0"/>
          <a:pathLst>
            <a:path>
              <a:moveTo>
                <a:pt x="0" y="13017"/>
              </a:moveTo>
              <a:lnTo>
                <a:pt x="1240607" y="1301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302178" y="786066"/>
        <a:ext cx="62030" cy="62030"/>
      </dsp:txXfrm>
    </dsp:sp>
    <dsp:sp modelId="{2999E79C-73F4-4C0B-9030-9EE9860610DD}">
      <dsp:nvSpPr>
        <dsp:cNvPr id="0" name=""/>
        <dsp:cNvSpPr/>
      </dsp:nvSpPr>
      <dsp:spPr>
        <a:xfrm>
          <a:off x="2661576" y="0"/>
          <a:ext cx="6195159" cy="581659"/>
        </a:xfrm>
        <a:prstGeom prst="roundRect">
          <a:avLst>
            <a:gd name="adj" fmla="val 10000"/>
          </a:avLst>
        </a:prstGeom>
        <a:solidFill>
          <a:schemeClr val="bg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Apoio ao desenvolvimento industrial de produtos e processos </a:t>
          </a:r>
          <a:r>
            <a:rPr lang="pt-BR" sz="1800" kern="1200" dirty="0" err="1" smtClean="0">
              <a:solidFill>
                <a:schemeClr val="tx1"/>
              </a:solidFill>
            </a:rPr>
            <a:t>nanotecnológicos</a:t>
          </a:r>
          <a:r>
            <a:rPr lang="pt-BR" sz="1800" kern="1200" dirty="0" smtClean="0">
              <a:solidFill>
                <a:schemeClr val="tx1"/>
              </a:solidFill>
            </a:rPr>
            <a:t>.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2678612" y="17036"/>
        <a:ext cx="6161087" cy="547587"/>
      </dsp:txXfrm>
    </dsp:sp>
    <dsp:sp modelId="{5DEB4FEE-EFC5-4BB7-BA7D-8DE61F6DAEAA}">
      <dsp:nvSpPr>
        <dsp:cNvPr id="0" name=""/>
        <dsp:cNvSpPr/>
      </dsp:nvSpPr>
      <dsp:spPr>
        <a:xfrm rot="19581321">
          <a:off x="1938734" y="1111771"/>
          <a:ext cx="788917" cy="26034"/>
        </a:xfrm>
        <a:custGeom>
          <a:avLst/>
          <a:gdLst/>
          <a:ahLst/>
          <a:cxnLst/>
          <a:rect l="0" t="0" r="0" b="0"/>
          <a:pathLst>
            <a:path>
              <a:moveTo>
                <a:pt x="0" y="13017"/>
              </a:moveTo>
              <a:lnTo>
                <a:pt x="788917" y="1301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313470" y="1105065"/>
        <a:ext cx="39445" cy="39445"/>
      </dsp:txXfrm>
    </dsp:sp>
    <dsp:sp modelId="{8F1C88D7-893F-404E-8AE0-50CAA5C3DA38}">
      <dsp:nvSpPr>
        <dsp:cNvPr id="0" name=""/>
        <dsp:cNvSpPr/>
      </dsp:nvSpPr>
      <dsp:spPr>
        <a:xfrm>
          <a:off x="2661576" y="617021"/>
          <a:ext cx="6220715" cy="578441"/>
        </a:xfrm>
        <a:prstGeom prst="roundRect">
          <a:avLst>
            <a:gd name="adj" fmla="val 10000"/>
          </a:avLst>
        </a:prstGeom>
        <a:solidFill>
          <a:schemeClr val="bg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Expansão e consolidação de infraestrutura “no estado da arte” para </a:t>
          </a:r>
          <a:r>
            <a:rPr lang="pt-BR" sz="1800" kern="1200" dirty="0" err="1" smtClean="0">
              <a:solidFill>
                <a:schemeClr val="tx1"/>
              </a:solidFill>
            </a:rPr>
            <a:t>PD&amp;I</a:t>
          </a:r>
          <a:r>
            <a:rPr lang="pt-BR" sz="1800" kern="1200" dirty="0" smtClean="0">
              <a:solidFill>
                <a:schemeClr val="tx1"/>
              </a:solidFill>
            </a:rPr>
            <a:t> em nanotecnologias</a:t>
          </a:r>
          <a:r>
            <a:rPr lang="pt-BR" sz="1800" kern="1200" dirty="0" smtClean="0"/>
            <a:t>.</a:t>
          </a:r>
          <a:endParaRPr lang="pt-BR" sz="1800" kern="1200" dirty="0"/>
        </a:p>
      </dsp:txBody>
      <dsp:txXfrm>
        <a:off x="2678518" y="633963"/>
        <a:ext cx="6186831" cy="544557"/>
      </dsp:txXfrm>
    </dsp:sp>
    <dsp:sp modelId="{BFC8B12B-60EF-4901-87E5-45A5B2F051D8}">
      <dsp:nvSpPr>
        <dsp:cNvPr id="0" name=""/>
        <dsp:cNvSpPr/>
      </dsp:nvSpPr>
      <dsp:spPr>
        <a:xfrm rot="650391">
          <a:off x="1998844" y="1393196"/>
          <a:ext cx="668697" cy="26034"/>
        </a:xfrm>
        <a:custGeom>
          <a:avLst/>
          <a:gdLst/>
          <a:ahLst/>
          <a:cxnLst/>
          <a:rect l="0" t="0" r="0" b="0"/>
          <a:pathLst>
            <a:path>
              <a:moveTo>
                <a:pt x="0" y="13017"/>
              </a:moveTo>
              <a:lnTo>
                <a:pt x="668697" y="1301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316475" y="1389496"/>
        <a:ext cx="33434" cy="33434"/>
      </dsp:txXfrm>
    </dsp:sp>
    <dsp:sp modelId="{FE84F508-6E11-4D1F-96EE-E4BC240496D7}">
      <dsp:nvSpPr>
        <dsp:cNvPr id="0" name=""/>
        <dsp:cNvSpPr/>
      </dsp:nvSpPr>
      <dsp:spPr>
        <a:xfrm>
          <a:off x="2661576" y="1234044"/>
          <a:ext cx="6204670" cy="470097"/>
        </a:xfrm>
        <a:prstGeom prst="roundRect">
          <a:avLst>
            <a:gd name="adj" fmla="val 10000"/>
          </a:avLst>
        </a:prstGeom>
        <a:solidFill>
          <a:schemeClr val="bg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Apoio à cooperações internacionais em nanotecnologia.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2675345" y="1247813"/>
        <a:ext cx="6177132" cy="442559"/>
      </dsp:txXfrm>
    </dsp:sp>
    <dsp:sp modelId="{C561524D-9565-441F-96C1-BAAEC92868E1}">
      <dsp:nvSpPr>
        <dsp:cNvPr id="0" name=""/>
        <dsp:cNvSpPr/>
      </dsp:nvSpPr>
      <dsp:spPr>
        <a:xfrm rot="2716457">
          <a:off x="1873064" y="1646240"/>
          <a:ext cx="889316" cy="26034"/>
        </a:xfrm>
        <a:custGeom>
          <a:avLst/>
          <a:gdLst/>
          <a:ahLst/>
          <a:cxnLst/>
          <a:rect l="0" t="0" r="0" b="0"/>
          <a:pathLst>
            <a:path>
              <a:moveTo>
                <a:pt x="0" y="13017"/>
              </a:moveTo>
              <a:lnTo>
                <a:pt x="889316" y="1301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295489" y="1637024"/>
        <a:ext cx="44465" cy="44465"/>
      </dsp:txXfrm>
    </dsp:sp>
    <dsp:sp modelId="{9E5DBB24-8E65-425C-A913-B13D4CA0B5F9}">
      <dsp:nvSpPr>
        <dsp:cNvPr id="0" name=""/>
        <dsp:cNvSpPr/>
      </dsp:nvSpPr>
      <dsp:spPr>
        <a:xfrm>
          <a:off x="2630635" y="1782505"/>
          <a:ext cx="6266240" cy="385347"/>
        </a:xfrm>
        <a:prstGeom prst="roundRect">
          <a:avLst>
            <a:gd name="adj" fmla="val 10000"/>
          </a:avLst>
        </a:prstGeom>
        <a:solidFill>
          <a:schemeClr val="bg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Formação e capacitação de recursos humanos.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2641921" y="1793791"/>
        <a:ext cx="6243668" cy="362775"/>
      </dsp:txXfrm>
    </dsp:sp>
    <dsp:sp modelId="{4C9E18DB-526B-44ED-A9BB-CA29F3E9EC5F}">
      <dsp:nvSpPr>
        <dsp:cNvPr id="0" name=""/>
        <dsp:cNvSpPr/>
      </dsp:nvSpPr>
      <dsp:spPr>
        <a:xfrm rot="3552724">
          <a:off x="1688215" y="1887489"/>
          <a:ext cx="1297154" cy="26034"/>
        </a:xfrm>
        <a:custGeom>
          <a:avLst/>
          <a:gdLst/>
          <a:ahLst/>
          <a:cxnLst/>
          <a:rect l="0" t="0" r="0" b="0"/>
          <a:pathLst>
            <a:path>
              <a:moveTo>
                <a:pt x="0" y="13017"/>
              </a:moveTo>
              <a:lnTo>
                <a:pt x="1297154" y="1301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304363" y="1868077"/>
        <a:ext cx="64857" cy="64857"/>
      </dsp:txXfrm>
    </dsp:sp>
    <dsp:sp modelId="{4A574F8D-69D8-4353-9A50-E725540AC021}">
      <dsp:nvSpPr>
        <dsp:cNvPr id="0" name=""/>
        <dsp:cNvSpPr/>
      </dsp:nvSpPr>
      <dsp:spPr>
        <a:xfrm>
          <a:off x="2668774" y="2251060"/>
          <a:ext cx="6212646" cy="413235"/>
        </a:xfrm>
        <a:prstGeom prst="roundRect">
          <a:avLst>
            <a:gd name="adj" fmla="val 10000"/>
          </a:avLst>
        </a:prstGeom>
        <a:solidFill>
          <a:schemeClr val="bg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Apoio à disseminação da nanotecnologia na sociedade. 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2680877" y="2263163"/>
        <a:ext cx="6188440" cy="389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BF008-5304-4BE1-A16D-78474C21F48D}" type="datetimeFigureOut">
              <a:rPr lang="pt-BR" smtClean="0"/>
              <a:pPr/>
              <a:t>18/04/2013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F23D8-8F79-4E87-B7F0-672A9AA68D9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27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2400" b="1">
                <a:solidFill>
                  <a:srgbClr val="0033CC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47738">
              <a:defRPr sz="2400" b="1">
                <a:solidFill>
                  <a:srgbClr val="0033CC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47738">
              <a:defRPr sz="2400" b="1">
                <a:solidFill>
                  <a:srgbClr val="0033CC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47738">
              <a:defRPr sz="2400" b="1">
                <a:solidFill>
                  <a:srgbClr val="0033CC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47738">
              <a:defRPr sz="2400" b="1">
                <a:solidFill>
                  <a:srgbClr val="0033CC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1BBA317-12BE-4392-A33D-BB815AAFE882}" type="slidenum">
              <a:rPr lang="en-US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50</a:t>
            </a:fld>
            <a:endParaRPr lang="en-US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CE4D-61E5-40F0-9FC8-CC305DA4305B}" type="datetimeFigureOut">
              <a:rPr lang="pt-BR" smtClean="0"/>
              <a:pPr/>
              <a:t>18/04/2013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F65D-BB83-4FD5-8FA2-111FB4612F70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CE4D-61E5-40F0-9FC8-CC305DA4305B}" type="datetimeFigureOut">
              <a:rPr lang="pt-BR" smtClean="0"/>
              <a:pPr/>
              <a:t>18/04/2013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F65D-BB83-4FD5-8FA2-111FB4612F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CE4D-61E5-40F0-9FC8-CC305DA4305B}" type="datetimeFigureOut">
              <a:rPr lang="pt-BR" smtClean="0"/>
              <a:pPr/>
              <a:t>18/04/2013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F65D-BB83-4FD5-8FA2-111FB4612F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CE4D-61E5-40F0-9FC8-CC305DA4305B}" type="datetimeFigureOut">
              <a:rPr lang="pt-BR" smtClean="0"/>
              <a:pPr/>
              <a:t>18/04/2013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F65D-BB83-4FD5-8FA2-111FB4612F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CE4D-61E5-40F0-9FC8-CC305DA4305B}" type="datetimeFigureOut">
              <a:rPr lang="pt-BR" smtClean="0"/>
              <a:pPr/>
              <a:t>18/04/2013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F65D-BB83-4FD5-8FA2-111FB4612F70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CE4D-61E5-40F0-9FC8-CC305DA4305B}" type="datetimeFigureOut">
              <a:rPr lang="pt-BR" smtClean="0"/>
              <a:pPr/>
              <a:t>18/04/2013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F65D-BB83-4FD5-8FA2-111FB4612F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CE4D-61E5-40F0-9FC8-CC305DA4305B}" type="datetimeFigureOut">
              <a:rPr lang="pt-BR" smtClean="0"/>
              <a:pPr/>
              <a:t>18/04/2013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F65D-BB83-4FD5-8FA2-111FB4612F70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CE4D-61E5-40F0-9FC8-CC305DA4305B}" type="datetimeFigureOut">
              <a:rPr lang="pt-BR" smtClean="0"/>
              <a:pPr/>
              <a:t>18/04/2013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F65D-BB83-4FD5-8FA2-111FB4612F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CE4D-61E5-40F0-9FC8-CC305DA4305B}" type="datetimeFigureOut">
              <a:rPr lang="pt-BR" smtClean="0"/>
              <a:pPr/>
              <a:t>18/04/2013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F65D-BB83-4FD5-8FA2-111FB4612F7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5" name="Picture 2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" y="-27384"/>
            <a:ext cx="2052814" cy="1008112"/>
          </a:xfrm>
          <a:prstGeom prst="rect">
            <a:avLst/>
          </a:prstGeom>
          <a:ln w="0">
            <a:noFill/>
            <a:miter lim="800000"/>
            <a:headEnd/>
            <a:tailEnd/>
          </a:ln>
          <a:extLst/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980728"/>
            <a:ext cx="919321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CE4D-61E5-40F0-9FC8-CC305DA4305B}" type="datetimeFigureOut">
              <a:rPr lang="pt-BR" smtClean="0"/>
              <a:pPr/>
              <a:t>18/04/2013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F65D-BB83-4FD5-8FA2-111FB4612F70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CE4D-61E5-40F0-9FC8-CC305DA4305B}" type="datetimeFigureOut">
              <a:rPr lang="pt-BR" smtClean="0"/>
              <a:pPr/>
              <a:t>18/04/2013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F65D-BB83-4FD5-8FA2-111FB4612F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fld id="{95C7BF96-2965-41AE-B8DC-86252E1EA505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t>18/04/2013</a:t>
            </a:fld>
            <a:endParaRPr lang="pt-B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pt-B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fld id="{9DB5A6ED-DB0B-4A62-A223-F89DC3FE6121}" type="slidenum">
              <a:rPr lang="pt-B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source=images&amp;cd=&amp;cad=rja&amp;docid=zKar2rWQX5KMfM&amp;tbnid=GlMstmHfK9995M:&amp;ved=0CAgQjRwwAA&amp;url=http://www.pvdi.com.br/projetos/identidade/bndes.php&amp;ei=7BRnUaqxFefA4AP5vIDoAQ&amp;psig=AFQjCNHAjYT732OPKJlve7B9wJ9JeUBccg&amp;ust=136579646038191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imgres?imgurl=http://www.ufrb.edu.br/vicbc/images/stories/logo_capes.gif&amp;imgrefurl=http://www.ufrb.edu.br/vicbc/index.php/simbolo-do-encontro&amp;h=1095&amp;w=1288&amp;sz=24&amp;tbnid=Z8zKQW1-QG-BnM:&amp;tbnh=90&amp;tbnw=106&amp;prev=/search?q=simbolo+da+capes&amp;tbm=isch&amp;tbo=u&amp;zoom=1&amp;q=simbolo+da+capes&amp;usg=__cH010aWCrlzoi12CKyF72wSk4SU=&amp;docid=k_pVaNY8clFj_M&amp;hl=pt-BR&amp;sa=X&amp;ei=S5_2UMS7AeHU0gHKlIC4Cg&amp;ved=0CEAQ9QEwAg&amp;dur=23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postatecnica.org.br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Untitled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301208"/>
            <a:ext cx="6696744" cy="1368152"/>
          </a:xfrm>
          <a:prstGeom prst="rect">
            <a:avLst/>
          </a:prstGeom>
          <a:noFill/>
        </p:spPr>
      </p:pic>
      <p:pic>
        <p:nvPicPr>
          <p:cNvPr id="5" name="Imagem 13" descr="Logo_MCTI_Horizont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931" y="476672"/>
            <a:ext cx="619268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-41449" y="1916832"/>
            <a:ext cx="9185449" cy="270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/>
          <a:p>
            <a:pPr algn="ctr" eaLnBrk="0" hangingPunct="0">
              <a:lnSpc>
                <a:spcPct val="90000"/>
              </a:lnSpc>
            </a:pPr>
            <a:endParaRPr lang="pt-BR" sz="1000" dirty="0">
              <a:solidFill>
                <a:srgbClr val="10253F"/>
              </a:solidFill>
            </a:endParaRPr>
          </a:p>
          <a:p>
            <a:pPr algn="ctr" eaLnBrk="0" hangingPunct="0">
              <a:lnSpc>
                <a:spcPct val="11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600" b="1" dirty="0" smtClean="0">
                <a:solidFill>
                  <a:srgbClr val="10253F"/>
                </a:solidFill>
              </a:rPr>
              <a:t>Programas de Apoio à Inovação</a:t>
            </a:r>
          </a:p>
          <a:p>
            <a:pPr algn="ctr" eaLnBrk="0" hangingPunct="0">
              <a:lnSpc>
                <a:spcPct val="11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800" dirty="0"/>
              <a:t>52º Fórum Nacional de Reitores da ABRUEM</a:t>
            </a:r>
            <a:endParaRPr lang="pt-BR" sz="2800" b="1" dirty="0" smtClean="0">
              <a:solidFill>
                <a:srgbClr val="10253F"/>
              </a:solidFill>
            </a:endParaRPr>
          </a:p>
          <a:p>
            <a:pPr algn="ctr" eaLnBrk="0" hangingPunct="0">
              <a:lnSpc>
                <a:spcPct val="11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2800" b="1" dirty="0" smtClean="0">
              <a:solidFill>
                <a:srgbClr val="10253F"/>
              </a:solidFill>
            </a:endParaRPr>
          </a:p>
          <a:p>
            <a:pPr algn="ctr" eaLnBrk="0" hangingPunct="0">
              <a:lnSpc>
                <a:spcPct val="115000"/>
              </a:lnSpc>
            </a:pPr>
            <a:r>
              <a:rPr lang="pt-BR" sz="1600" b="1" dirty="0" smtClean="0">
                <a:solidFill>
                  <a:srgbClr val="10253F"/>
                </a:solidFill>
              </a:rPr>
              <a:t>Jorge Mario </a:t>
            </a:r>
            <a:r>
              <a:rPr lang="pt-BR" sz="1600" b="1" dirty="0" err="1" smtClean="0">
                <a:solidFill>
                  <a:srgbClr val="10253F"/>
                </a:solidFill>
              </a:rPr>
              <a:t>Campagnolo</a:t>
            </a:r>
            <a:r>
              <a:rPr lang="pt-BR" sz="1600" b="1" dirty="0" smtClean="0">
                <a:solidFill>
                  <a:srgbClr val="10253F"/>
                </a:solidFill>
              </a:rPr>
              <a:t>, </a:t>
            </a:r>
            <a:r>
              <a:rPr lang="pt-BR" sz="1600" b="1" dirty="0" err="1" smtClean="0">
                <a:solidFill>
                  <a:srgbClr val="10253F"/>
                </a:solidFill>
              </a:rPr>
              <a:t>D.Sc</a:t>
            </a:r>
            <a:r>
              <a:rPr lang="pt-BR" sz="1600" b="1" dirty="0" smtClean="0">
                <a:solidFill>
                  <a:srgbClr val="10253F"/>
                </a:solidFill>
              </a:rPr>
              <a:t>.</a:t>
            </a:r>
          </a:p>
          <a:p>
            <a:pPr algn="ctr" eaLnBrk="0" hangingPunct="0">
              <a:lnSpc>
                <a:spcPct val="115000"/>
              </a:lnSpc>
            </a:pPr>
            <a:r>
              <a:rPr lang="pt-BR" sz="1600" dirty="0" smtClean="0">
                <a:solidFill>
                  <a:srgbClr val="10253F"/>
                </a:solidFill>
              </a:rPr>
              <a:t>Coordenador Geral de Serviços Tecnológicos</a:t>
            </a:r>
            <a:endParaRPr lang="pt-BR" sz="1600" dirty="0">
              <a:solidFill>
                <a:srgbClr val="10253F"/>
              </a:solidFill>
            </a:endParaRPr>
          </a:p>
          <a:p>
            <a:pPr algn="ctr" eaLnBrk="0" hangingPunct="0">
              <a:lnSpc>
                <a:spcPct val="115000"/>
              </a:lnSpc>
            </a:pPr>
            <a:r>
              <a:rPr lang="pt-BR" sz="1600" dirty="0" smtClean="0">
                <a:solidFill>
                  <a:srgbClr val="10253F"/>
                </a:solidFill>
              </a:rPr>
              <a:t>Secretaria </a:t>
            </a:r>
            <a:r>
              <a:rPr lang="pt-BR" sz="1600" dirty="0">
                <a:solidFill>
                  <a:srgbClr val="10253F"/>
                </a:solidFill>
              </a:rPr>
              <a:t>de Desenvolvimento Tecnológico e </a:t>
            </a:r>
            <a:r>
              <a:rPr lang="pt-BR" sz="1600" dirty="0" smtClean="0">
                <a:solidFill>
                  <a:srgbClr val="10253F"/>
                </a:solidFill>
              </a:rPr>
              <a:t>Inovação</a:t>
            </a:r>
            <a:endParaRPr lang="pt-BR" sz="1600" dirty="0">
              <a:solidFill>
                <a:srgbClr val="10253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9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FFFF00"/>
                </a:solidFill>
                <a:latin typeface="Arial" pitchFamily="34" charset="0"/>
              </a:rPr>
              <a:t/>
            </a:r>
            <a:br>
              <a:rPr lang="pt-BR" sz="3600" b="1" dirty="0" smtClean="0">
                <a:solidFill>
                  <a:srgbClr val="FFFF00"/>
                </a:solidFill>
                <a:latin typeface="Arial" pitchFamily="34" charset="0"/>
              </a:rPr>
            </a:br>
            <a:r>
              <a:rPr lang="pt-BR" sz="3600" b="1" dirty="0">
                <a:solidFill>
                  <a:srgbClr val="FFFF00"/>
                </a:solidFill>
                <a:latin typeface="Arial" pitchFamily="34" charset="0"/>
              </a:rPr>
              <a:t/>
            </a:r>
            <a:br>
              <a:rPr lang="pt-BR" sz="3600" b="1" dirty="0">
                <a:solidFill>
                  <a:srgbClr val="FFFF00"/>
                </a:solidFill>
                <a:latin typeface="Arial" pitchFamily="34" charset="0"/>
              </a:rPr>
            </a:br>
            <a:r>
              <a:rPr lang="pt-BR" sz="3600" b="1" dirty="0" smtClean="0">
                <a:solidFill>
                  <a:srgbClr val="FFFF00"/>
                </a:solidFill>
                <a:latin typeface="Arial" pitchFamily="34" charset="0"/>
              </a:rPr>
              <a:t/>
            </a:r>
            <a:br>
              <a:rPr lang="pt-BR" sz="3600" b="1" dirty="0" smtClean="0">
                <a:solidFill>
                  <a:srgbClr val="FFFF00"/>
                </a:solidFill>
                <a:latin typeface="Arial" pitchFamily="34" charset="0"/>
              </a:rPr>
            </a:br>
            <a:r>
              <a:rPr lang="pt-BR" sz="4000" dirty="0" smtClean="0"/>
              <a:t>FINEP </a:t>
            </a:r>
            <a:r>
              <a:rPr lang="pt-BR" sz="4000" dirty="0"/>
              <a:t>– Financiadora de Estudos e </a:t>
            </a:r>
            <a:r>
              <a:rPr lang="pt-BR" sz="4000" dirty="0" smtClean="0"/>
              <a:t>Projetos </a:t>
            </a:r>
            <a:br>
              <a:rPr lang="pt-BR" sz="4000" dirty="0" smtClean="0"/>
            </a:br>
            <a:r>
              <a:rPr lang="pt-BR" sz="3600" b="1" dirty="0">
                <a:solidFill>
                  <a:srgbClr val="FFFF00"/>
                </a:solidFill>
                <a:latin typeface="Arial" pitchFamily="34" charset="0"/>
              </a:rPr>
              <a:t/>
            </a:r>
            <a:br>
              <a:rPr lang="pt-BR" sz="3600" b="1" dirty="0">
                <a:solidFill>
                  <a:srgbClr val="FFFF00"/>
                </a:solidFill>
                <a:latin typeface="Arial" pitchFamily="34" charset="0"/>
              </a:rPr>
            </a:br>
            <a:r>
              <a:rPr lang="pt-BR" b="1" dirty="0">
                <a:solidFill>
                  <a:srgbClr val="FFFF00"/>
                </a:solidFill>
                <a:latin typeface="Arial" pitchFamily="34" charset="0"/>
              </a:rPr>
              <a:t/>
            </a:r>
            <a:br>
              <a:rPr lang="pt-BR" b="1" dirty="0">
                <a:solidFill>
                  <a:srgbClr val="FFFF00"/>
                </a:solidFill>
                <a:latin typeface="Arial" pitchFamily="34" charset="0"/>
              </a:rPr>
            </a:br>
            <a:endParaRPr lang="pt-BR" dirty="0"/>
          </a:p>
        </p:txBody>
      </p:sp>
      <p:pic>
        <p:nvPicPr>
          <p:cNvPr id="4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92803"/>
            <a:ext cx="30353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149080"/>
            <a:ext cx="4248472" cy="233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67544" y="1772816"/>
            <a:ext cx="822960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pt-B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Secretaria Executiva do FNDCT.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pt-B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Foco: apoio  ao  desenvolvimento tecnológico e à inovação no país;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pt-B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Vinculada ao Ministério de Ciência, Tecnologia e Inovação.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12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8045851" cy="732537"/>
          </a:xfrm>
        </p:spPr>
        <p:txBody>
          <a:bodyPr/>
          <a:lstStyle/>
          <a:p>
            <a:r>
              <a:rPr lang="pt-BR" sz="3600" dirty="0" smtClean="0"/>
              <a:t>FINEP – Linhas de Atuação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96752"/>
            <a:ext cx="7989888" cy="496855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pt-BR" sz="2400" smtClean="0">
              <a:solidFill>
                <a:srgbClr val="000000"/>
              </a:solidFill>
              <a:latin typeface="Swis721 BT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t-BR" sz="2400" smtClean="0">
                <a:solidFill>
                  <a:srgbClr val="3A3431"/>
                </a:solidFill>
                <a:latin typeface="Swis721 BT" charset="0"/>
              </a:rPr>
              <a:t> </a:t>
            </a:r>
            <a:endParaRPr lang="pt-BR" sz="2400" smtClean="0">
              <a:solidFill>
                <a:srgbClr val="FFCC00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t-BR" sz="2400" smtClean="0">
              <a:solidFill>
                <a:srgbClr val="FFCC00"/>
              </a:solidFill>
              <a:latin typeface="Arial" pitchFamily="34" charset="0"/>
            </a:endParaRPr>
          </a:p>
        </p:txBody>
      </p:sp>
      <p:sp>
        <p:nvSpPr>
          <p:cNvPr id="88069" name="Text Box 12"/>
          <p:cNvSpPr txBox="1">
            <a:spLocks noChangeArrowheads="1"/>
          </p:cNvSpPr>
          <p:nvPr/>
        </p:nvSpPr>
        <p:spPr bwMode="auto">
          <a:xfrm>
            <a:off x="1887538" y="50323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88070" name="Rectangle 14"/>
          <p:cNvSpPr>
            <a:spLocks noChangeArrowheads="1"/>
          </p:cNvSpPr>
          <p:nvPr/>
        </p:nvSpPr>
        <p:spPr bwMode="auto">
          <a:xfrm>
            <a:off x="611560" y="3789040"/>
            <a:ext cx="8136025" cy="2160588"/>
          </a:xfrm>
          <a:prstGeom prst="rect">
            <a:avLst/>
          </a:prstGeom>
          <a:solidFill>
            <a:schemeClr val="bg2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Banco de Fomento</a:t>
            </a:r>
          </a:p>
          <a:p>
            <a:pPr algn="ctr">
              <a:lnSpc>
                <a:spcPct val="15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Crédito Reembolsável c/ juros subsidiados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800" b="0" dirty="0" smtClean="0">
                <a:latin typeface="Arial" pitchFamily="34" charset="0"/>
                <a:cs typeface="Arial" pitchFamily="34" charset="0"/>
              </a:rPr>
              <a:t>Financia </a:t>
            </a:r>
            <a:r>
              <a:rPr lang="pt-BR" sz="2800" b="0" dirty="0">
                <a:latin typeface="Arial" pitchFamily="34" charset="0"/>
                <a:cs typeface="Arial" pitchFamily="34" charset="0"/>
              </a:rPr>
              <a:t>projetos de inovação em empresas</a:t>
            </a:r>
          </a:p>
        </p:txBody>
      </p:sp>
      <p:sp>
        <p:nvSpPr>
          <p:cNvPr id="88071" name="Rectangle 15"/>
          <p:cNvSpPr>
            <a:spLocks noChangeArrowheads="1"/>
          </p:cNvSpPr>
          <p:nvPr/>
        </p:nvSpPr>
        <p:spPr bwMode="auto">
          <a:xfrm>
            <a:off x="611560" y="1340769"/>
            <a:ext cx="8136904" cy="2232248"/>
          </a:xfrm>
          <a:prstGeom prst="rect">
            <a:avLst/>
          </a:prstGeom>
          <a:solidFill>
            <a:schemeClr val="bg2"/>
          </a:solidFill>
          <a:ln w="9525" algn="ctr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Agência de Fomento de C&amp;T</a:t>
            </a:r>
          </a:p>
          <a:p>
            <a:pPr algn="ctr">
              <a:lnSpc>
                <a:spcPct val="15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Financiamento não-reembolsável de C,T&amp;I </a:t>
            </a:r>
          </a:p>
          <a:p>
            <a:pPr algn="ctr">
              <a:lnSpc>
                <a:spcPct val="15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ICT </a:t>
            </a:r>
            <a:r>
              <a:rPr lang="pt-BR" sz="2800" b="0" dirty="0" smtClean="0">
                <a:latin typeface="Arial" pitchFamily="34" charset="0"/>
                <a:cs typeface="Arial" pitchFamily="34" charset="0"/>
              </a:rPr>
              <a:t>sem </a:t>
            </a:r>
            <a:r>
              <a:rPr lang="pt-BR" sz="2800" b="0" dirty="0">
                <a:latin typeface="Arial" pitchFamily="34" charset="0"/>
                <a:cs typeface="Arial" pitchFamily="34" charset="0"/>
              </a:rPr>
              <a:t>fins lucrativos</a:t>
            </a:r>
          </a:p>
          <a:p>
            <a:endParaRPr lang="pt-BR" sz="2400" dirty="0"/>
          </a:p>
        </p:txBody>
      </p:sp>
      <p:pic>
        <p:nvPicPr>
          <p:cNvPr id="7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92803"/>
            <a:ext cx="30353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96752"/>
            <a:ext cx="7989888" cy="496855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pt-BR" sz="2400" dirty="0" smtClean="0">
              <a:solidFill>
                <a:srgbClr val="000000"/>
              </a:solidFill>
              <a:latin typeface="Swis721 BT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t-BR" sz="2400" dirty="0" smtClean="0">
                <a:solidFill>
                  <a:srgbClr val="3A3431"/>
                </a:solidFill>
                <a:latin typeface="Swis721 BT" charset="0"/>
              </a:rPr>
              <a:t> </a:t>
            </a:r>
            <a:endParaRPr lang="pt-BR" sz="2400" dirty="0" smtClean="0">
              <a:solidFill>
                <a:srgbClr val="FFCC00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t-BR" sz="2400" dirty="0" smtClean="0">
              <a:solidFill>
                <a:srgbClr val="FFCC00"/>
              </a:solidFill>
              <a:latin typeface="Arial" pitchFamily="34" charset="0"/>
            </a:endParaRPr>
          </a:p>
        </p:txBody>
      </p:sp>
      <p:sp>
        <p:nvSpPr>
          <p:cNvPr id="88069" name="Text Box 12"/>
          <p:cNvSpPr txBox="1">
            <a:spLocks noChangeArrowheads="1"/>
          </p:cNvSpPr>
          <p:nvPr/>
        </p:nvSpPr>
        <p:spPr bwMode="auto">
          <a:xfrm>
            <a:off x="1887538" y="50323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88070" name="Rectangle 14"/>
          <p:cNvSpPr>
            <a:spLocks noChangeArrowheads="1"/>
          </p:cNvSpPr>
          <p:nvPr/>
        </p:nvSpPr>
        <p:spPr bwMode="auto">
          <a:xfrm>
            <a:off x="930704" y="1484784"/>
            <a:ext cx="7416800" cy="2160588"/>
          </a:xfrm>
          <a:prstGeom prst="rect">
            <a:avLst/>
          </a:prstGeom>
          <a:solidFill>
            <a:schemeClr val="bg2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Linhas Reembolsáveis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Empréstimos subsidiados dados à empresas</a:t>
            </a:r>
          </a:p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 com </a:t>
            </a:r>
            <a:r>
              <a:rPr lang="pt-BR" sz="2800" b="0" dirty="0" smtClean="0">
                <a:latin typeface="Arial" pitchFamily="34" charset="0"/>
                <a:cs typeface="Arial" pitchFamily="34" charset="0"/>
              </a:rPr>
              <a:t>Foco na inovação tecnológica.</a:t>
            </a:r>
            <a:endParaRPr lang="pt-BR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71" name="Rectangle 15"/>
          <p:cNvSpPr>
            <a:spLocks noChangeArrowheads="1"/>
          </p:cNvSpPr>
          <p:nvPr/>
        </p:nvSpPr>
        <p:spPr bwMode="auto">
          <a:xfrm>
            <a:off x="971149" y="3909982"/>
            <a:ext cx="7416800" cy="2232248"/>
          </a:xfrm>
          <a:prstGeom prst="rect">
            <a:avLst/>
          </a:prstGeom>
          <a:solidFill>
            <a:schemeClr val="bg2"/>
          </a:solidFill>
          <a:ln w="9525" algn="ctr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Linha Não-reembolsável</a:t>
            </a:r>
          </a:p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FUNTEC</a:t>
            </a:r>
          </a:p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Apoio Financeiro a Projetos que estimulam o </a:t>
            </a:r>
          </a:p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Desenvolvimento Tecnológico e Inovação.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7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92803"/>
            <a:ext cx="30353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 descr="BNDES O banco do desenvolviment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76864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77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Text Box 12"/>
          <p:cNvSpPr txBox="1">
            <a:spLocks noChangeArrowheads="1"/>
          </p:cNvSpPr>
          <p:nvPr/>
        </p:nvSpPr>
        <p:spPr bwMode="auto">
          <a:xfrm>
            <a:off x="1887538" y="50323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pt-BR"/>
          </a:p>
        </p:txBody>
      </p:sp>
      <p:pic>
        <p:nvPicPr>
          <p:cNvPr id="7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92803"/>
            <a:ext cx="30353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5750" y="5954713"/>
            <a:ext cx="21605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400" b="1">
                <a:solidFill>
                  <a:schemeClr val="bg1"/>
                </a:solidFill>
              </a:rPr>
              <a:t>APLICAÇÃO NÃO-REEMBOLSÁVEL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98438" y="1773238"/>
            <a:ext cx="1873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400" b="1" dirty="0">
                <a:solidFill>
                  <a:schemeClr val="bg1"/>
                </a:solidFill>
              </a:rPr>
              <a:t>RENDA FIXA / RENDA VARIÁVEL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69875" y="4821238"/>
            <a:ext cx="2017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400" b="1">
                <a:solidFill>
                  <a:schemeClr val="bg1"/>
                </a:solidFill>
              </a:rPr>
              <a:t>EQUITY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221551" y="465923"/>
            <a:ext cx="8642971" cy="57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defTabSz="777875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7875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7875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7875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7875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3200" dirty="0">
                <a:solidFill>
                  <a:srgbClr val="FF0000"/>
                </a:solidFill>
              </a:rPr>
              <a:t>FUNTEC - Fundo Tecnológico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107950" y="1093788"/>
            <a:ext cx="8893175" cy="1247775"/>
          </a:xfrm>
          <a:prstGeom prst="rect">
            <a:avLst/>
          </a:prstGeom>
          <a:solidFill>
            <a:srgbClr val="00984A"/>
          </a:solidFill>
          <a:ln w="57150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sz="1900" b="1" dirty="0" smtClean="0">
                <a:solidFill>
                  <a:schemeClr val="bg1"/>
                </a:solidFill>
              </a:rPr>
              <a:t>Objetivo:</a:t>
            </a:r>
            <a:r>
              <a:rPr lang="pt-B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1900" i="1" dirty="0" smtClean="0">
                <a:solidFill>
                  <a:schemeClr val="bg1"/>
                </a:solidFill>
              </a:rPr>
              <a:t>apoiar financeiramente projetos que objetivam </a:t>
            </a:r>
            <a:r>
              <a:rPr lang="pt-BR" sz="1900" b="1" i="1" dirty="0" smtClean="0">
                <a:solidFill>
                  <a:schemeClr val="bg1"/>
                </a:solidFill>
              </a:rPr>
              <a:t>estimular o desenvolvimento tecnológico e a inovação de interesse estratégico para o País</a:t>
            </a:r>
            <a:r>
              <a:rPr lang="pt-BR" sz="1900" i="1" dirty="0" smtClean="0">
                <a:solidFill>
                  <a:schemeClr val="bg1"/>
                </a:solidFill>
              </a:rPr>
              <a:t>, em conformidade com os Programas e Políticas Públicas do Governo Federal.</a:t>
            </a:r>
            <a:endParaRPr lang="pt-BR" sz="1900" dirty="0" smtClean="0">
              <a:solidFill>
                <a:schemeClr val="bg1"/>
              </a:solidFill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392113" y="2341563"/>
            <a:ext cx="79248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9388" indent="-179388" eaLnBrk="1" hangingPunct="1">
              <a:spcBef>
                <a:spcPct val="50000"/>
              </a:spcBef>
              <a:buClr>
                <a:srgbClr val="008000"/>
              </a:buClr>
              <a:buFontTx/>
              <a:buChar char="•"/>
            </a:pPr>
            <a:r>
              <a:rPr lang="pt-BR" sz="1900" dirty="0">
                <a:solidFill>
                  <a:srgbClr val="339933"/>
                </a:solidFill>
              </a:rPr>
              <a:t>Aplicação direta e não reembolsável</a:t>
            </a:r>
          </a:p>
          <a:p>
            <a:pPr marL="179388" indent="-179388" eaLnBrk="1" hangingPunct="1">
              <a:lnSpc>
                <a:spcPct val="0"/>
              </a:lnSpc>
              <a:buClr>
                <a:srgbClr val="008000"/>
              </a:buClr>
              <a:buFontTx/>
              <a:buChar char="•"/>
            </a:pPr>
            <a:endParaRPr lang="pt-BR" sz="1900" dirty="0">
              <a:solidFill>
                <a:srgbClr val="339933"/>
              </a:solidFill>
            </a:endParaRPr>
          </a:p>
          <a:p>
            <a:pPr marL="179388" indent="-179388" eaLnBrk="1" hangingPunct="1">
              <a:spcBef>
                <a:spcPct val="50000"/>
              </a:spcBef>
              <a:buClr>
                <a:srgbClr val="008000"/>
              </a:buClr>
              <a:buFontTx/>
              <a:buChar char="•"/>
            </a:pPr>
            <a:r>
              <a:rPr lang="pt-BR" sz="1900" dirty="0">
                <a:solidFill>
                  <a:srgbClr val="339933"/>
                </a:solidFill>
              </a:rPr>
              <a:t>Projetos de natureza científica e tecnológica</a:t>
            </a:r>
          </a:p>
          <a:p>
            <a:pPr marL="179388" indent="-179388" eaLnBrk="1" hangingPunct="1">
              <a:lnSpc>
                <a:spcPct val="0"/>
              </a:lnSpc>
              <a:buClr>
                <a:srgbClr val="008000"/>
              </a:buClr>
              <a:buFontTx/>
              <a:buChar char="•"/>
            </a:pPr>
            <a:endParaRPr lang="pt-BR" sz="1900" dirty="0">
              <a:solidFill>
                <a:srgbClr val="339933"/>
              </a:solidFill>
            </a:endParaRP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392113" y="2934446"/>
            <a:ext cx="8501062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9388" indent="-179388" eaLnBrk="1" hangingPunct="1">
              <a:lnSpc>
                <a:spcPct val="50000"/>
              </a:lnSpc>
              <a:spcBef>
                <a:spcPct val="50000"/>
              </a:spcBef>
              <a:buClr>
                <a:srgbClr val="004C4A"/>
              </a:buClr>
              <a:buFont typeface="Wingdings" pitchFamily="2" charset="2"/>
              <a:buNone/>
              <a:defRPr/>
            </a:pPr>
            <a:endParaRPr lang="pt-BR" sz="2000" dirty="0"/>
          </a:p>
          <a:p>
            <a:pPr marL="179388" indent="-179388" eaLnBrk="1" hangingPunct="1">
              <a:lnSpc>
                <a:spcPct val="60000"/>
              </a:lnSpc>
              <a:spcBef>
                <a:spcPct val="35000"/>
              </a:spcBef>
              <a:buClr>
                <a:srgbClr val="008000"/>
              </a:buClr>
              <a:buFontTx/>
              <a:buChar char="•"/>
              <a:defRPr/>
            </a:pPr>
            <a:r>
              <a:rPr lang="pt-BR" sz="1900" dirty="0">
                <a:solidFill>
                  <a:srgbClr val="339933"/>
                </a:solidFill>
              </a:rPr>
              <a:t>Beneficiárias:</a:t>
            </a:r>
          </a:p>
          <a:p>
            <a:pPr marL="630238" lvl="1" indent="-157163" eaLnBrk="1" hangingPunct="1">
              <a:lnSpc>
                <a:spcPct val="60000"/>
              </a:lnSpc>
              <a:spcBef>
                <a:spcPct val="35000"/>
              </a:spcBef>
              <a:buClr>
                <a:srgbClr val="004C4A"/>
              </a:buClr>
              <a:buFontTx/>
              <a:buChar char="•"/>
              <a:defRPr/>
            </a:pPr>
            <a:r>
              <a:rPr lang="pt-BR" sz="1900" dirty="0">
                <a:solidFill>
                  <a:srgbClr val="339933"/>
                </a:solidFill>
              </a:rPr>
              <a:t>Instituições tecnológicas e</a:t>
            </a:r>
          </a:p>
          <a:p>
            <a:pPr marL="630238" lvl="1" indent="-157163" eaLnBrk="1" hangingPunct="1">
              <a:lnSpc>
                <a:spcPct val="60000"/>
              </a:lnSpc>
              <a:spcBef>
                <a:spcPct val="35000"/>
              </a:spcBef>
              <a:buClr>
                <a:srgbClr val="004C4A"/>
              </a:buClr>
              <a:buFontTx/>
              <a:buChar char="•"/>
              <a:defRPr/>
            </a:pPr>
            <a:r>
              <a:rPr lang="pt-BR" sz="1900" dirty="0">
                <a:solidFill>
                  <a:srgbClr val="339933"/>
                </a:solidFill>
              </a:rPr>
              <a:t>Instituições de apoio</a:t>
            </a:r>
          </a:p>
          <a:p>
            <a:pPr marL="630238" lvl="1" indent="-157163" eaLnBrk="1" hangingPunct="1">
              <a:lnSpc>
                <a:spcPct val="60000"/>
              </a:lnSpc>
              <a:spcBef>
                <a:spcPct val="35000"/>
              </a:spcBef>
              <a:buClr>
                <a:srgbClr val="004C4A"/>
              </a:buClr>
              <a:defRPr/>
            </a:pPr>
            <a:endParaRPr lang="pt-BR" sz="1900" i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9388" indent="-179388" eaLnBrk="1" hangingPunct="1">
              <a:lnSpc>
                <a:spcPct val="120000"/>
              </a:lnSpc>
              <a:buFontTx/>
              <a:buChar char="•"/>
              <a:defRPr/>
            </a:pPr>
            <a:r>
              <a:rPr lang="pt-BR" sz="1900" dirty="0">
                <a:solidFill>
                  <a:srgbClr val="339933"/>
                </a:solidFill>
              </a:rPr>
              <a:t>Participação</a:t>
            </a:r>
            <a:r>
              <a:rPr lang="pt-BR" sz="1900" dirty="0"/>
              <a:t>: até 90%</a:t>
            </a:r>
          </a:p>
          <a:p>
            <a:pPr marL="179388" indent="-179388" algn="just" eaLnBrk="1" hangingPunct="1">
              <a:lnSpc>
                <a:spcPct val="120000"/>
              </a:lnSpc>
              <a:buFontTx/>
              <a:buChar char="•"/>
              <a:defRPr/>
            </a:pPr>
            <a:r>
              <a:rPr lang="pt-BR" sz="1800" dirty="0"/>
              <a:t>As solicitações serão recebidas de maneira contínua pelo BNDES, sendo apreciadas por Comitê Consultivo </a:t>
            </a:r>
            <a:r>
              <a:rPr lang="pt-BR" sz="1800" b="1" dirty="0"/>
              <a:t>(CCTEC)</a:t>
            </a:r>
            <a:r>
              <a:rPr lang="pt-BR" sz="1800" dirty="0"/>
              <a:t> em três reuniões distintas ao longo do ano</a:t>
            </a:r>
          </a:p>
          <a:p>
            <a:pPr marL="179388" indent="-179388" eaLnBrk="1" hangingPunct="1">
              <a:lnSpc>
                <a:spcPct val="120000"/>
              </a:lnSpc>
              <a:buFontTx/>
              <a:buChar char="•"/>
              <a:defRPr/>
            </a:pPr>
            <a:endParaRPr lang="pt-BR" sz="1000" dirty="0"/>
          </a:p>
          <a:p>
            <a:pPr marL="179388" indent="-179388" algn="just" eaLnBrk="1" hangingPunct="1">
              <a:lnSpc>
                <a:spcPct val="120000"/>
              </a:lnSpc>
              <a:buFontTx/>
              <a:buChar char="•"/>
              <a:defRPr/>
            </a:pPr>
            <a:r>
              <a:rPr lang="pt-BR" sz="2000" b="1" dirty="0">
                <a:solidFill>
                  <a:srgbClr val="008000"/>
                </a:solidFill>
              </a:rPr>
              <a:t>Focos em 2013</a:t>
            </a:r>
            <a:r>
              <a:rPr lang="pt-BR" sz="2000" dirty="0"/>
              <a:t>: Energia, Meio Ambiente, Eletrônica, Novos Materiais, Química e Veículos Elétricos</a:t>
            </a:r>
            <a:endParaRPr lang="pt-BR" sz="1000" dirty="0"/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543036" y="3501008"/>
            <a:ext cx="4392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000" b="1" i="1" dirty="0">
                <a:solidFill>
                  <a:srgbClr val="008000"/>
                </a:solidFill>
              </a:rPr>
              <a:t>Com a interveniência de empresas</a:t>
            </a:r>
          </a:p>
        </p:txBody>
      </p:sp>
      <p:sp>
        <p:nvSpPr>
          <p:cNvPr id="42" name="AutoShape 7"/>
          <p:cNvSpPr>
            <a:spLocks/>
          </p:cNvSpPr>
          <p:nvPr/>
        </p:nvSpPr>
        <p:spPr bwMode="auto">
          <a:xfrm>
            <a:off x="4169754" y="3213418"/>
            <a:ext cx="279400" cy="935037"/>
          </a:xfrm>
          <a:prstGeom prst="rightBrace">
            <a:avLst>
              <a:gd name="adj1" fmla="val 2788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43" name="Picture 2" descr="http://www.pvdi.com.br/pub/img/bndes/logoBND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56" y="390512"/>
            <a:ext cx="1964315" cy="64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Lei da </a:t>
            </a:r>
            <a:r>
              <a:rPr lang="pt-BR" sz="3600" dirty="0" smtClean="0"/>
              <a:t>Inovação - 2004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800" dirty="0">
                <a:latin typeface="Arial" pitchFamily="34" charset="0"/>
              </a:rPr>
              <a:t>Maior flexibilidade </a:t>
            </a:r>
            <a:r>
              <a:rPr lang="pt-BR" sz="2800" dirty="0" smtClean="0">
                <a:latin typeface="Arial" pitchFamily="34" charset="0"/>
              </a:rPr>
              <a:t>nas </a:t>
            </a:r>
            <a:r>
              <a:rPr lang="pt-BR" sz="2800" dirty="0">
                <a:latin typeface="Arial" pitchFamily="34" charset="0"/>
              </a:rPr>
              <a:t>Instituições </a:t>
            </a:r>
            <a:r>
              <a:rPr lang="pt-BR" sz="2800" dirty="0" smtClean="0">
                <a:latin typeface="Arial" pitchFamily="34" charset="0"/>
              </a:rPr>
              <a:t>Científicas </a:t>
            </a:r>
            <a:r>
              <a:rPr lang="pt-BR" sz="2800" dirty="0">
                <a:latin typeface="Arial" pitchFamily="34" charset="0"/>
              </a:rPr>
              <a:t>e Tecnológicas Públicas (</a:t>
            </a:r>
            <a:r>
              <a:rPr lang="pt-BR" sz="2800" dirty="0" err="1">
                <a:latin typeface="Arial" pitchFamily="34" charset="0"/>
              </a:rPr>
              <a:t>ICT’s</a:t>
            </a:r>
            <a:r>
              <a:rPr lang="pt-BR" sz="2800" dirty="0">
                <a:latin typeface="Arial" pitchFamily="34" charset="0"/>
              </a:rPr>
              <a:t>);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800" dirty="0" smtClean="0">
                <a:latin typeface="Arial" pitchFamily="34" charset="0"/>
              </a:rPr>
              <a:t>Indução </a:t>
            </a:r>
            <a:r>
              <a:rPr lang="pt-BR" sz="2800" dirty="0">
                <a:latin typeface="Arial" pitchFamily="34" charset="0"/>
              </a:rPr>
              <a:t>à gestão da inovação nas </a:t>
            </a:r>
            <a:r>
              <a:rPr lang="pt-BR" sz="2800" dirty="0" err="1">
                <a:latin typeface="Arial" pitchFamily="34" charset="0"/>
              </a:rPr>
              <a:t>ICT’s</a:t>
            </a:r>
            <a:r>
              <a:rPr lang="pt-BR" sz="2800" dirty="0">
                <a:latin typeface="Arial" pitchFamily="34" charset="0"/>
              </a:rPr>
              <a:t> – Criação dos </a:t>
            </a:r>
            <a:r>
              <a:rPr lang="pt-BR" sz="2800" b="1" dirty="0">
                <a:latin typeface="Arial" pitchFamily="34" charset="0"/>
              </a:rPr>
              <a:t>Núcleo de Inovação </a:t>
            </a:r>
            <a:r>
              <a:rPr lang="pt-BR" sz="2800" b="1" dirty="0" err="1" smtClean="0">
                <a:latin typeface="Arial" pitchFamily="34" charset="0"/>
              </a:rPr>
              <a:t>Tenológica</a:t>
            </a:r>
            <a:r>
              <a:rPr lang="pt-BR" sz="2800" b="1" dirty="0" smtClean="0">
                <a:latin typeface="Arial" pitchFamily="34" charset="0"/>
              </a:rPr>
              <a:t> </a:t>
            </a:r>
            <a:r>
              <a:rPr lang="pt-BR" sz="2800" dirty="0">
                <a:latin typeface="Arial" pitchFamily="34" charset="0"/>
              </a:rPr>
              <a:t>(</a:t>
            </a:r>
            <a:r>
              <a:rPr lang="pt-BR" sz="2800" dirty="0" err="1">
                <a:latin typeface="Arial" pitchFamily="34" charset="0"/>
              </a:rPr>
              <a:t>NIT’s</a:t>
            </a:r>
            <a:r>
              <a:rPr lang="pt-BR" sz="2800" dirty="0">
                <a:latin typeface="Arial" pitchFamily="34" charset="0"/>
              </a:rPr>
              <a:t>);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800" dirty="0" smtClean="0">
                <a:latin typeface="Arial" pitchFamily="34" charset="0"/>
              </a:rPr>
              <a:t>Estímulo à </a:t>
            </a:r>
            <a:r>
              <a:rPr lang="pt-BR" sz="2800" dirty="0">
                <a:latin typeface="Arial" pitchFamily="34" charset="0"/>
              </a:rPr>
              <a:t>inovação nas empresas – </a:t>
            </a:r>
            <a:r>
              <a:rPr lang="pt-BR" sz="2800" b="1" dirty="0" err="1">
                <a:latin typeface="Arial" pitchFamily="34" charset="0"/>
              </a:rPr>
              <a:t>Sub-venção</a:t>
            </a:r>
            <a:r>
              <a:rPr lang="pt-BR" sz="2800" b="1" dirty="0">
                <a:latin typeface="Arial" pitchFamily="34" charset="0"/>
              </a:rPr>
              <a:t> Econômica;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800" dirty="0" smtClean="0">
                <a:latin typeface="Arial" pitchFamily="34" charset="0"/>
              </a:rPr>
              <a:t>Estímulo </a:t>
            </a:r>
            <a:r>
              <a:rPr lang="pt-BR" sz="2800" dirty="0">
                <a:latin typeface="Arial" pitchFamily="34" charset="0"/>
              </a:rPr>
              <a:t>à formação de empresas de base </a:t>
            </a:r>
            <a:r>
              <a:rPr lang="pt-BR" sz="2800" dirty="0" smtClean="0">
                <a:latin typeface="Arial" pitchFamily="34" charset="0"/>
              </a:rPr>
              <a:t>tecnológica</a:t>
            </a:r>
            <a:r>
              <a:rPr lang="pt-BR" sz="2800" dirty="0">
                <a:latin typeface="Arial" pitchFamily="34" charset="0"/>
              </a:rPr>
              <a:t>.</a:t>
            </a:r>
          </a:p>
          <a:p>
            <a:endParaRPr lang="pt-BR" dirty="0"/>
          </a:p>
        </p:txBody>
      </p:sp>
      <p:pic>
        <p:nvPicPr>
          <p:cNvPr id="4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92803"/>
            <a:ext cx="30353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44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Incentivos Fiscais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76800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Char char="Ø"/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Lei da Informática/91/01/04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Incentivos fiscais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pa-ra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empresas que invistam em pesquisa e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desenvol-vimento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na área de TI.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Lei do Bem/05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- Incentivos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fiscais que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empresas a podem 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usufruir de forma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automática desde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que realizem pesquisa tecnológica 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inovação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tecnoló-gica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Adendo Lei do Bem/07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- Incentivos fiscais que empresas podem usufruir para financiar projetos de pesquisa em Instituições Públicas de Pesquisa.</a:t>
            </a:r>
          </a:p>
        </p:txBody>
      </p:sp>
      <p:pic>
        <p:nvPicPr>
          <p:cNvPr id="4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92803"/>
            <a:ext cx="30353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04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813"/>
            <a:ext cx="8460432" cy="1152525"/>
          </a:xfrm>
        </p:spPr>
        <p:txBody>
          <a:bodyPr>
            <a:noAutofit/>
          </a:bodyPr>
          <a:lstStyle/>
          <a:p>
            <a:r>
              <a:rPr lang="pt-BR" sz="3600" dirty="0" smtClean="0"/>
              <a:t>Principais modalidades de apoio financeiro a C&amp;T&amp;I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00808"/>
            <a:ext cx="8352928" cy="4751387"/>
          </a:xfrm>
        </p:spPr>
        <p:txBody>
          <a:bodyPr/>
          <a:lstStyle/>
          <a:p>
            <a:pPr>
              <a:defRPr/>
            </a:pPr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pt-BR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0660" name="Rectangle 5"/>
          <p:cNvSpPr>
            <a:spLocks noChangeArrowheads="1"/>
          </p:cNvSpPr>
          <p:nvPr/>
        </p:nvSpPr>
        <p:spPr bwMode="auto">
          <a:xfrm>
            <a:off x="683568" y="1916832"/>
            <a:ext cx="3384376" cy="108011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400" b="1" dirty="0"/>
              <a:t>Crédito </a:t>
            </a:r>
            <a:r>
              <a:rPr lang="pt-BR" sz="2400" b="1" dirty="0" smtClean="0"/>
              <a:t>reembolsável</a:t>
            </a:r>
          </a:p>
          <a:p>
            <a:pPr algn="ctr"/>
            <a:r>
              <a:rPr lang="pt-BR" sz="2400" dirty="0" smtClean="0"/>
              <a:t>FINEP/BNDS</a:t>
            </a:r>
            <a:endParaRPr lang="pt-BR" sz="2400" b="0" dirty="0"/>
          </a:p>
        </p:txBody>
      </p:sp>
      <p:sp>
        <p:nvSpPr>
          <p:cNvPr id="70661" name="Rectangle 6"/>
          <p:cNvSpPr>
            <a:spLocks noChangeArrowheads="1"/>
          </p:cNvSpPr>
          <p:nvPr/>
        </p:nvSpPr>
        <p:spPr bwMode="auto">
          <a:xfrm>
            <a:off x="4355976" y="1916831"/>
            <a:ext cx="4176464" cy="1080119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400" b="1" dirty="0"/>
              <a:t>Crédito </a:t>
            </a:r>
            <a:r>
              <a:rPr lang="pt-BR" sz="2400" b="1" dirty="0" smtClean="0"/>
              <a:t>não-reembolsável</a:t>
            </a:r>
          </a:p>
          <a:p>
            <a:pPr algn="ctr"/>
            <a:r>
              <a:rPr lang="pt-BR" sz="2400" dirty="0" smtClean="0"/>
              <a:t>CNPq/FINEP/CAPES/BNDES</a:t>
            </a:r>
          </a:p>
          <a:p>
            <a:pPr algn="ctr"/>
            <a:r>
              <a:rPr lang="pt-BR" sz="2400" b="0" dirty="0" err="1" smtClean="0"/>
              <a:t>FAPs</a:t>
            </a:r>
            <a:endParaRPr lang="pt-BR" sz="2400" b="0" dirty="0"/>
          </a:p>
        </p:txBody>
      </p:sp>
      <p:sp>
        <p:nvSpPr>
          <p:cNvPr id="70662" name="Rectangle 7"/>
          <p:cNvSpPr>
            <a:spLocks noChangeArrowheads="1"/>
          </p:cNvSpPr>
          <p:nvPr/>
        </p:nvSpPr>
        <p:spPr bwMode="auto">
          <a:xfrm>
            <a:off x="2987824" y="3501008"/>
            <a:ext cx="3072408" cy="86409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400" b="1" dirty="0"/>
              <a:t>Capital de </a:t>
            </a:r>
            <a:r>
              <a:rPr lang="pt-BR" sz="2400" b="1" dirty="0" smtClean="0"/>
              <a:t>risco</a:t>
            </a:r>
          </a:p>
          <a:p>
            <a:pPr algn="ctr"/>
            <a:r>
              <a:rPr lang="pt-BR" sz="2400" b="0" dirty="0" smtClean="0"/>
              <a:t>FINEP/BNDS/</a:t>
            </a:r>
            <a:r>
              <a:rPr lang="pt-BR" sz="2400" b="0" dirty="0" err="1" smtClean="0"/>
              <a:t>FAPs</a:t>
            </a:r>
            <a:endParaRPr lang="pt-BR" sz="2400" b="0" dirty="0"/>
          </a:p>
        </p:txBody>
      </p:sp>
      <p:sp>
        <p:nvSpPr>
          <p:cNvPr id="70663" name="Rectangle 8"/>
          <p:cNvSpPr>
            <a:spLocks noChangeArrowheads="1"/>
          </p:cNvSpPr>
          <p:nvPr/>
        </p:nvSpPr>
        <p:spPr bwMode="auto">
          <a:xfrm>
            <a:off x="899592" y="4725144"/>
            <a:ext cx="2735907" cy="9227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400" b="1" dirty="0"/>
              <a:t>Incentivo </a:t>
            </a:r>
            <a:r>
              <a:rPr lang="pt-BR" sz="2400" b="1" dirty="0" smtClean="0"/>
              <a:t>fiscal</a:t>
            </a:r>
          </a:p>
          <a:p>
            <a:pPr algn="ctr"/>
            <a:r>
              <a:rPr lang="pt-BR" sz="2400" dirty="0" smtClean="0"/>
              <a:t>Empresas</a:t>
            </a:r>
            <a:endParaRPr lang="pt-BR" sz="2400" b="0" dirty="0"/>
          </a:p>
        </p:txBody>
      </p:sp>
      <p:sp>
        <p:nvSpPr>
          <p:cNvPr id="70664" name="Rectangle 9"/>
          <p:cNvSpPr>
            <a:spLocks noChangeArrowheads="1"/>
          </p:cNvSpPr>
          <p:nvPr/>
        </p:nvSpPr>
        <p:spPr bwMode="auto">
          <a:xfrm>
            <a:off x="4788024" y="4725144"/>
            <a:ext cx="3600400" cy="92273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400" b="1" dirty="0" smtClean="0"/>
              <a:t>Subvenção Econômica</a:t>
            </a:r>
          </a:p>
          <a:p>
            <a:pPr algn="ctr"/>
            <a:r>
              <a:rPr lang="pt-BR" sz="2400" b="0" dirty="0" smtClean="0"/>
              <a:t>FINEP/CNPq/</a:t>
            </a:r>
            <a:r>
              <a:rPr lang="pt-BR" sz="2400" dirty="0" err="1" smtClean="0"/>
              <a:t>FAPs</a:t>
            </a:r>
            <a:endParaRPr lang="pt-BR" sz="2400" b="0" dirty="0" smtClean="0"/>
          </a:p>
        </p:txBody>
      </p:sp>
      <p:pic>
        <p:nvPicPr>
          <p:cNvPr id="9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536" y="6292803"/>
            <a:ext cx="30353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1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Desafios para a Ciência, Tecnologia &amp; Inovação no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pt-BR" dirty="0" smtClean="0">
              <a:solidFill>
                <a:srgbClr val="FFFF00"/>
              </a:solidFill>
              <a:latin typeface="Arial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2800" dirty="0" smtClean="0">
                <a:latin typeface="Arial" pitchFamily="34" charset="0"/>
              </a:rPr>
              <a:t>6</a:t>
            </a:r>
            <a:r>
              <a:rPr lang="pt-BR" sz="2800" baseline="30000" dirty="0" smtClean="0">
                <a:latin typeface="Arial" pitchFamily="34" charset="0"/>
              </a:rPr>
              <a:t>a    </a:t>
            </a:r>
            <a:r>
              <a:rPr lang="pt-BR" sz="2800" dirty="0" smtClean="0">
                <a:latin typeface="Arial" pitchFamily="34" charset="0"/>
              </a:rPr>
              <a:t>Economia Mundial;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2800" dirty="0" smtClean="0">
                <a:latin typeface="Arial" pitchFamily="34" charset="0"/>
              </a:rPr>
              <a:t>2,0 % </a:t>
            </a:r>
            <a:r>
              <a:rPr lang="pt-BR" sz="2800" dirty="0">
                <a:latin typeface="Arial" pitchFamily="34" charset="0"/>
              </a:rPr>
              <a:t>das publicações </a:t>
            </a:r>
            <a:r>
              <a:rPr lang="pt-BR" sz="2800" dirty="0" smtClean="0">
                <a:latin typeface="Arial" pitchFamily="34" charset="0"/>
              </a:rPr>
              <a:t>mundiais (13</a:t>
            </a:r>
            <a:r>
              <a:rPr lang="pt-BR" sz="2800" baseline="30000" dirty="0" smtClean="0">
                <a:latin typeface="Arial" pitchFamily="34" charset="0"/>
              </a:rPr>
              <a:t>a</a:t>
            </a:r>
            <a:r>
              <a:rPr lang="pt-BR" sz="2800" dirty="0" smtClean="0">
                <a:latin typeface="Arial" pitchFamily="34" charset="0"/>
              </a:rPr>
              <a:t> Posição );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2800" dirty="0" smtClean="0">
                <a:latin typeface="Arial" pitchFamily="34" charset="0"/>
              </a:rPr>
              <a:t>12.000 </a:t>
            </a:r>
            <a:r>
              <a:rPr lang="pt-BR" sz="2800" dirty="0">
                <a:latin typeface="Arial" pitchFamily="34" charset="0"/>
              </a:rPr>
              <a:t>doutores ano;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2800" dirty="0" smtClean="0">
                <a:latin typeface="Arial" pitchFamily="34" charset="0"/>
              </a:rPr>
              <a:t>120.000 </a:t>
            </a:r>
            <a:r>
              <a:rPr lang="pt-BR" sz="2800" dirty="0">
                <a:latin typeface="Arial" pitchFamily="34" charset="0"/>
              </a:rPr>
              <a:t>bolsas ano.</a:t>
            </a:r>
          </a:p>
          <a:p>
            <a:pPr>
              <a:lnSpc>
                <a:spcPct val="90000"/>
              </a:lnSpc>
            </a:pPr>
            <a:endParaRPr lang="pt-BR" sz="2800" dirty="0">
              <a:latin typeface="Arial" pitchFamily="34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pt-BR" sz="2800" dirty="0">
                <a:latin typeface="Arial" pitchFamily="34" charset="0"/>
              </a:rPr>
              <a:t>???   0,2% </a:t>
            </a:r>
            <a:r>
              <a:rPr lang="pt-BR" sz="2800" dirty="0" smtClean="0">
                <a:latin typeface="Arial" pitchFamily="34" charset="0"/>
              </a:rPr>
              <a:t>patentes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pt-BR" sz="2800" dirty="0" smtClean="0">
                <a:latin typeface="Arial" pitchFamily="34" charset="0"/>
              </a:rPr>
              <a:t>???   58</a:t>
            </a:r>
            <a:r>
              <a:rPr lang="pt-BR" sz="2800" baseline="30000" dirty="0" smtClean="0">
                <a:latin typeface="Arial" pitchFamily="34" charset="0"/>
              </a:rPr>
              <a:t>a </a:t>
            </a:r>
            <a:r>
              <a:rPr lang="pt-BR" sz="2800" dirty="0" smtClean="0">
                <a:latin typeface="Arial" pitchFamily="34" charset="0"/>
              </a:rPr>
              <a:t>  Posição dos Países Inovadores</a:t>
            </a:r>
            <a:endParaRPr lang="pt-BR" sz="2800" baseline="30000" dirty="0">
              <a:latin typeface="Arial" pitchFamily="34" charset="0"/>
            </a:endParaRPr>
          </a:p>
          <a:p>
            <a:endParaRPr lang="pt-BR" dirty="0"/>
          </a:p>
        </p:txBody>
      </p:sp>
      <p:pic>
        <p:nvPicPr>
          <p:cNvPr id="4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536" y="6292803"/>
            <a:ext cx="30353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36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6348" y="1916832"/>
            <a:ext cx="8435280" cy="41764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Com o Plano Brasil Maior, o Governo Federal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estabelece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sua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política industrial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tecnológica,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serviços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 de comércio exterior para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 período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2011 a 2014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Focado 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no estímulo à inovação e à produção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na-cional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para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alavancar 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competitividade da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indús-tria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nos mercados interno 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externo.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05678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15" descr="Logo_MCT_Corel_10_Curva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536" y="6292803"/>
            <a:ext cx="30353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68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844824"/>
            <a:ext cx="8435280" cy="428133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 Estratégia Nacional de Ciência, Tecnologia 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Inovação (ENCTI) 2011 – 2014, do Ministério da Ciência, Tecnologia e Inovação constitui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base dos estímulos à inovação do Plano Brasil Maior.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98477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17032"/>
            <a:ext cx="3240360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15" descr="Logo_MCT_Corel_10_Curva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6337300"/>
            <a:ext cx="30353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0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6700" y="388205"/>
            <a:ext cx="8291264" cy="864096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Ciência, Tecnologia e Inovação</a:t>
            </a:r>
            <a:endParaRPr lang="pt-BR" sz="3600" dirty="0"/>
          </a:p>
        </p:txBody>
      </p:sp>
      <p:pic>
        <p:nvPicPr>
          <p:cNvPr id="5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92803"/>
            <a:ext cx="30353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54360" y="1306813"/>
            <a:ext cx="8435280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6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>
                <a:latin typeface="+mj-lt"/>
              </a:rPr>
              <a:t>Ciência &amp; Tecnologia é </a:t>
            </a:r>
            <a:r>
              <a:rPr lang="pt-BR" dirty="0">
                <a:latin typeface="+mj-lt"/>
              </a:rPr>
              <a:t>transformar dinheiro em conhecimento</a:t>
            </a:r>
          </a:p>
        </p:txBody>
      </p:sp>
      <p:pic>
        <p:nvPicPr>
          <p:cNvPr id="8" name="Picture 2" descr="C:\Users\jorge.campgnolo\AppData\Local\Microsoft\Windows\Temporary Internet Files\Content.IE5\3MR2I1LW\MC90043163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60" y="285883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jorge.campgnolo\AppData\Local\Microsoft\Windows\Temporary Internet Files\Content.IE5\ADZVRJ43\MC90034855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564909"/>
            <a:ext cx="1656184" cy="206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286000" y="53012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dirty="0">
                <a:latin typeface="+mj-lt"/>
              </a:rPr>
              <a:t>Inovação é transformar conhecimento em dinheiro</a:t>
            </a:r>
          </a:p>
        </p:txBody>
      </p:sp>
      <p:sp>
        <p:nvSpPr>
          <p:cNvPr id="11" name="Seta em curva para a esquerda 10"/>
          <p:cNvSpPr/>
          <p:nvPr/>
        </p:nvSpPr>
        <p:spPr>
          <a:xfrm rot="16200000">
            <a:off x="4027036" y="1016732"/>
            <a:ext cx="648072" cy="38884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Seta em curva para a esquerda 11"/>
          <p:cNvSpPr/>
          <p:nvPr/>
        </p:nvSpPr>
        <p:spPr>
          <a:xfrm rot="5400000">
            <a:off x="4027036" y="2850339"/>
            <a:ext cx="648072" cy="38884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662381" y="3573016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+mj-lt"/>
              </a:rPr>
              <a:t>Qualificação Profissional</a:t>
            </a:r>
            <a:endParaRPr lang="pt-BR" sz="2400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987824" y="2824725"/>
            <a:ext cx="2727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+mj-lt"/>
              </a:rPr>
              <a:t>Setor Público/Empresas</a:t>
            </a:r>
            <a:endParaRPr lang="pt-BR" dirty="0">
              <a:latin typeface="+mj-lt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105768" y="4549325"/>
            <a:ext cx="2817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+mj-lt"/>
              </a:rPr>
              <a:t>Empresas/Setor Público</a:t>
            </a:r>
            <a:endParaRPr lang="pt-BR" dirty="0">
              <a:latin typeface="+mj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51520" y="4503158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+mj-lt"/>
              </a:rPr>
              <a:t>Mercado</a:t>
            </a:r>
            <a:endParaRPr lang="pt-BR" sz="2400" dirty="0">
              <a:latin typeface="+mj-lt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682615" y="4748388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+mj-lt"/>
              </a:rPr>
              <a:t>ICT’s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420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upo 35"/>
          <p:cNvGrpSpPr>
            <a:grpSpLocks/>
          </p:cNvGrpSpPr>
          <p:nvPr/>
        </p:nvGrpSpPr>
        <p:grpSpPr bwMode="auto">
          <a:xfrm>
            <a:off x="250825" y="980729"/>
            <a:ext cx="8642350" cy="5288314"/>
            <a:chOff x="263656" y="785801"/>
            <a:chExt cx="8641840" cy="5070424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263656" y="793736"/>
              <a:ext cx="2511277" cy="828407"/>
            </a:xfrm>
            <a:prstGeom prst="roundRect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dirty="0">
                  <a:latin typeface="Corbel" pitchFamily="34" charset="0"/>
                </a:rPr>
                <a:t>Desenvolvimento Sustentável</a:t>
              </a:r>
            </a:p>
          </p:txBody>
        </p:sp>
        <p:sp>
          <p:nvSpPr>
            <p:cNvPr id="9" name="Retângulo de cantos arredondados 8"/>
            <p:cNvSpPr/>
            <p:nvPr/>
          </p:nvSpPr>
          <p:spPr>
            <a:xfrm>
              <a:off x="2689213" y="785801"/>
              <a:ext cx="6192473" cy="863321"/>
            </a:xfrm>
            <a:prstGeom prst="round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dirty="0">
                  <a:solidFill>
                    <a:srgbClr val="006600"/>
                  </a:solidFill>
                  <a:latin typeface="Corbel" pitchFamily="34" charset="0"/>
                </a:rPr>
                <a:t>C,</a:t>
              </a:r>
              <a:r>
                <a:rPr lang="pt-BR" sz="1600" b="1" dirty="0" err="1">
                  <a:solidFill>
                    <a:srgbClr val="006600"/>
                  </a:solidFill>
                  <a:latin typeface="Corbel" pitchFamily="34" charset="0"/>
                </a:rPr>
                <a:t>T&amp;I</a:t>
              </a:r>
              <a:r>
                <a:rPr lang="pt-BR" sz="1600" b="1" dirty="0">
                  <a:solidFill>
                    <a:srgbClr val="006600"/>
                  </a:solidFill>
                  <a:latin typeface="Corbel" pitchFamily="34" charset="0"/>
                </a:rPr>
                <a:t> como eixo estruturante do desenvolvimento do Brasil</a:t>
              </a:r>
            </a:p>
          </p:txBody>
        </p:sp>
        <p:sp>
          <p:nvSpPr>
            <p:cNvPr id="10" name="Retângulo de cantos arredondados 9"/>
            <p:cNvSpPr/>
            <p:nvPr/>
          </p:nvSpPr>
          <p:spPr>
            <a:xfrm>
              <a:off x="282705" y="2118870"/>
              <a:ext cx="2512865" cy="1201350"/>
            </a:xfrm>
            <a:prstGeom prst="roundRect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dirty="0">
                  <a:latin typeface="Corbel" pitchFamily="34" charset="0"/>
                </a:rPr>
                <a:t>Enfrentamento dos Desafios</a:t>
              </a:r>
            </a:p>
          </p:txBody>
        </p:sp>
        <p:sp>
          <p:nvSpPr>
            <p:cNvPr id="11" name="Retângulo de cantos arredondados 10"/>
            <p:cNvSpPr/>
            <p:nvPr/>
          </p:nvSpPr>
          <p:spPr>
            <a:xfrm>
              <a:off x="2708262" y="1933193"/>
              <a:ext cx="6192473" cy="1539377"/>
            </a:xfrm>
            <a:prstGeom prst="round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2" name="Retângulo de cantos arredondados 11"/>
            <p:cNvSpPr/>
            <p:nvPr/>
          </p:nvSpPr>
          <p:spPr>
            <a:xfrm>
              <a:off x="268419" y="3818534"/>
              <a:ext cx="2511277" cy="826820"/>
            </a:xfrm>
            <a:prstGeom prst="roundRect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dirty="0">
                  <a:latin typeface="Corbel" pitchFamily="34" charset="0"/>
                </a:rPr>
                <a:t>Fortalecimento da Base de Sustentação da Política de C,</a:t>
              </a:r>
              <a:r>
                <a:rPr lang="pt-BR" sz="1600" b="1" dirty="0" err="1">
                  <a:latin typeface="Corbel" pitchFamily="34" charset="0"/>
                </a:rPr>
                <a:t>T&amp;I</a:t>
              </a:r>
              <a:endParaRPr lang="pt-BR" sz="1600" b="1" dirty="0">
                <a:latin typeface="Corbel" pitchFamily="34" charset="0"/>
              </a:endParaRPr>
            </a:p>
          </p:txBody>
        </p:sp>
        <p:sp>
          <p:nvSpPr>
            <p:cNvPr id="13" name="Retângulo de cantos arredondados 12"/>
            <p:cNvSpPr/>
            <p:nvPr/>
          </p:nvSpPr>
          <p:spPr>
            <a:xfrm>
              <a:off x="2693976" y="3796316"/>
              <a:ext cx="6192472" cy="883951"/>
            </a:xfrm>
            <a:prstGeom prst="round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4" name="Retângulo de cantos arredondados 13"/>
            <p:cNvSpPr/>
            <p:nvPr/>
          </p:nvSpPr>
          <p:spPr>
            <a:xfrm>
              <a:off x="287468" y="4991317"/>
              <a:ext cx="2512864" cy="828407"/>
            </a:xfrm>
            <a:prstGeom prst="roundRect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dirty="0">
                  <a:latin typeface="Corbel" pitchFamily="34" charset="0"/>
                </a:rPr>
                <a:t>Aperfeiçoamento dos Instrumentos da Política de C,</a:t>
              </a:r>
              <a:r>
                <a:rPr lang="pt-BR" sz="1600" b="1" dirty="0" err="1">
                  <a:latin typeface="Corbel" pitchFamily="34" charset="0"/>
                </a:rPr>
                <a:t>T&amp;I</a:t>
              </a:r>
              <a:endParaRPr lang="pt-BR" sz="1600" b="1" dirty="0">
                <a:latin typeface="Corbel" pitchFamily="34" charset="0"/>
              </a:endParaRPr>
            </a:p>
          </p:txBody>
        </p:sp>
        <p:sp>
          <p:nvSpPr>
            <p:cNvPr id="15" name="Retângulo de cantos arredondados 14"/>
            <p:cNvSpPr/>
            <p:nvPr/>
          </p:nvSpPr>
          <p:spPr>
            <a:xfrm>
              <a:off x="2713024" y="4956403"/>
              <a:ext cx="6192472" cy="899822"/>
            </a:xfrm>
            <a:prstGeom prst="round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9233" name="CaixaDeTexto 11"/>
            <p:cNvSpPr txBox="1">
              <a:spLocks noChangeArrowheads="1"/>
            </p:cNvSpPr>
            <p:nvPr/>
          </p:nvSpPr>
          <p:spPr bwMode="auto">
            <a:xfrm>
              <a:off x="2829060" y="5031041"/>
              <a:ext cx="1872208" cy="646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pt-BR" sz="1200">
                  <a:solidFill>
                    <a:srgbClr val="006600"/>
                  </a:solidFill>
                  <a:latin typeface="Corbel" pitchFamily="34" charset="0"/>
                </a:rPr>
                <a:t>Aperfeiçoamento do marco regulatório de fomento à inovação</a:t>
              </a:r>
            </a:p>
          </p:txBody>
        </p:sp>
        <p:sp>
          <p:nvSpPr>
            <p:cNvPr id="9234" name="CaixaDeTexto 12"/>
            <p:cNvSpPr txBox="1">
              <a:spLocks noChangeArrowheads="1"/>
            </p:cNvSpPr>
            <p:nvPr/>
          </p:nvSpPr>
          <p:spPr bwMode="auto">
            <a:xfrm>
              <a:off x="4644008" y="4973561"/>
              <a:ext cx="2088232" cy="83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pt-BR" sz="1200">
                  <a:solidFill>
                    <a:srgbClr val="006600"/>
                  </a:solidFill>
                  <a:latin typeface="Corbel" pitchFamily="34" charset="0"/>
                </a:rPr>
                <a:t>Aperfeiçoamento e expansão da estrutura de financiamento do desenvolvimento científico e tecnológico</a:t>
              </a:r>
            </a:p>
          </p:txBody>
        </p:sp>
        <p:sp>
          <p:nvSpPr>
            <p:cNvPr id="9235" name="CaixaDeTexto 13"/>
            <p:cNvSpPr txBox="1">
              <a:spLocks noChangeArrowheads="1"/>
            </p:cNvSpPr>
            <p:nvPr/>
          </p:nvSpPr>
          <p:spPr bwMode="auto">
            <a:xfrm>
              <a:off x="6876256" y="5172158"/>
              <a:ext cx="1872208" cy="461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pt-BR" sz="1200" dirty="0">
                  <a:solidFill>
                    <a:srgbClr val="006600"/>
                  </a:solidFill>
                  <a:latin typeface="Corbel" pitchFamily="34" charset="0"/>
                </a:rPr>
                <a:t>Fortalecimento do Sistema Nacional de C,T&amp;I</a:t>
              </a:r>
            </a:p>
          </p:txBody>
        </p:sp>
        <p:sp>
          <p:nvSpPr>
            <p:cNvPr id="9236" name="CaixaDeTexto 15"/>
            <p:cNvSpPr txBox="1">
              <a:spLocks noChangeArrowheads="1"/>
            </p:cNvSpPr>
            <p:nvPr/>
          </p:nvSpPr>
          <p:spPr bwMode="auto">
            <a:xfrm>
              <a:off x="2829060" y="4038608"/>
              <a:ext cx="1872208" cy="307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pt-BR" sz="1400">
                  <a:solidFill>
                    <a:srgbClr val="006600"/>
                  </a:solidFill>
                  <a:latin typeface="Corbel" pitchFamily="34" charset="0"/>
                </a:rPr>
                <a:t>Promoção da inovação</a:t>
              </a:r>
            </a:p>
          </p:txBody>
        </p:sp>
        <p:sp>
          <p:nvSpPr>
            <p:cNvPr id="9237" name="CaixaDeTexto 16"/>
            <p:cNvSpPr txBox="1">
              <a:spLocks noChangeArrowheads="1"/>
            </p:cNvSpPr>
            <p:nvPr/>
          </p:nvSpPr>
          <p:spPr bwMode="auto">
            <a:xfrm>
              <a:off x="4788024" y="3918051"/>
              <a:ext cx="1872208" cy="73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pt-BR" sz="1400">
                  <a:solidFill>
                    <a:srgbClr val="006600"/>
                  </a:solidFill>
                  <a:latin typeface="Corbel" pitchFamily="34" charset="0"/>
                </a:rPr>
                <a:t>Formação e capacitação de recursos  humanos</a:t>
              </a:r>
            </a:p>
          </p:txBody>
        </p:sp>
        <p:sp>
          <p:nvSpPr>
            <p:cNvPr id="9238" name="CaixaDeTexto 17"/>
            <p:cNvSpPr txBox="1">
              <a:spLocks noChangeArrowheads="1"/>
            </p:cNvSpPr>
            <p:nvPr/>
          </p:nvSpPr>
          <p:spPr bwMode="auto">
            <a:xfrm>
              <a:off x="6673604" y="3788784"/>
              <a:ext cx="2146869" cy="1169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pt-BR" sz="1400">
                  <a:solidFill>
                    <a:srgbClr val="006600"/>
                  </a:solidFill>
                  <a:latin typeface="Corbel" pitchFamily="34" charset="0"/>
                </a:rPr>
                <a:t>Fortalecimento da pesquisa e da infraestrutura científica e tecnológica</a:t>
              </a:r>
            </a:p>
            <a:p>
              <a:pPr algn="ctr" eaLnBrk="1" hangingPunct="1"/>
              <a:endParaRPr lang="pt-BR" sz="1400">
                <a:solidFill>
                  <a:srgbClr val="006600"/>
                </a:solidFill>
                <a:latin typeface="Corbel" pitchFamily="34" charset="0"/>
              </a:endParaRPr>
            </a:p>
          </p:txBody>
        </p:sp>
        <p:sp>
          <p:nvSpPr>
            <p:cNvPr id="22" name="Retângulo 18"/>
            <p:cNvSpPr>
              <a:spLocks noChangeArrowheads="1"/>
            </p:cNvSpPr>
            <p:nvPr/>
          </p:nvSpPr>
          <p:spPr bwMode="auto">
            <a:xfrm>
              <a:off x="2693976" y="1987151"/>
              <a:ext cx="1530260" cy="1438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250" dirty="0">
                  <a:solidFill>
                    <a:srgbClr val="006600"/>
                  </a:solidFill>
                  <a:latin typeface="Corbel" pitchFamily="34" charset="0"/>
                </a:rPr>
                <a:t>Redução da defasagem científica e tecnológica que ainda separa o Brasil das nações mais desenvolvidas</a:t>
              </a:r>
            </a:p>
          </p:txBody>
        </p:sp>
        <p:sp>
          <p:nvSpPr>
            <p:cNvPr id="23" name="Retângulo 19"/>
            <p:cNvSpPr>
              <a:spLocks noChangeArrowheads="1"/>
            </p:cNvSpPr>
            <p:nvPr/>
          </p:nvSpPr>
          <p:spPr bwMode="auto">
            <a:xfrm>
              <a:off x="4068669" y="1991911"/>
              <a:ext cx="1223890" cy="1437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250" dirty="0">
                  <a:solidFill>
                    <a:srgbClr val="006600"/>
                  </a:solidFill>
                  <a:latin typeface="Corbel" pitchFamily="34" charset="0"/>
                </a:rPr>
                <a:t>Expansão e consolidação da liderança brasileira na economia do conhecimento natural</a:t>
              </a:r>
            </a:p>
          </p:txBody>
        </p:sp>
        <p:sp>
          <p:nvSpPr>
            <p:cNvPr id="24" name="Retângulo 20"/>
            <p:cNvSpPr>
              <a:spLocks noChangeArrowheads="1"/>
            </p:cNvSpPr>
            <p:nvPr/>
          </p:nvSpPr>
          <p:spPr bwMode="auto">
            <a:xfrm>
              <a:off x="5233826" y="1991911"/>
              <a:ext cx="1439777" cy="1437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250" dirty="0">
                  <a:solidFill>
                    <a:srgbClr val="006600"/>
                  </a:solidFill>
                  <a:latin typeface="Corbel" pitchFamily="34" charset="0"/>
                </a:rPr>
                <a:t>Ampliação das bases para a sustentabilidade ambiental e o desenvolvimento de uma economia de baixo carbono</a:t>
              </a:r>
            </a:p>
          </p:txBody>
        </p:sp>
        <p:sp>
          <p:nvSpPr>
            <p:cNvPr id="25" name="Retângulo 21"/>
            <p:cNvSpPr>
              <a:spLocks noChangeArrowheads="1"/>
            </p:cNvSpPr>
            <p:nvPr/>
          </p:nvSpPr>
          <p:spPr bwMode="auto">
            <a:xfrm>
              <a:off x="6587883" y="2077608"/>
              <a:ext cx="1138171" cy="1246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250" dirty="0">
                  <a:solidFill>
                    <a:srgbClr val="006600"/>
                  </a:solidFill>
                  <a:latin typeface="Corbel" pitchFamily="34" charset="0"/>
                </a:rPr>
                <a:t>Consolidação do novo padrão de inserção internacional do Brasil</a:t>
              </a:r>
            </a:p>
          </p:txBody>
        </p:sp>
        <p:sp>
          <p:nvSpPr>
            <p:cNvPr id="26" name="Retângulo 22"/>
            <p:cNvSpPr>
              <a:spLocks noChangeArrowheads="1"/>
            </p:cNvSpPr>
            <p:nvPr/>
          </p:nvSpPr>
          <p:spPr bwMode="auto">
            <a:xfrm>
              <a:off x="7646683" y="2077608"/>
              <a:ext cx="1235002" cy="1245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250" dirty="0">
                  <a:solidFill>
                    <a:srgbClr val="006600"/>
                  </a:solidFill>
                  <a:latin typeface="Corbel" pitchFamily="34" charset="0"/>
                </a:rPr>
                <a:t>Superação da pobreza e redução das desigualdades sociais e regionais</a:t>
              </a:r>
            </a:p>
          </p:txBody>
        </p:sp>
        <p:cxnSp>
          <p:nvCxnSpPr>
            <p:cNvPr id="27" name="Conector reto 26"/>
            <p:cNvCxnSpPr/>
            <p:nvPr/>
          </p:nvCxnSpPr>
          <p:spPr>
            <a:xfrm>
              <a:off x="4152801" y="2018890"/>
              <a:ext cx="0" cy="1367983"/>
            </a:xfrm>
            <a:prstGeom prst="line">
              <a:avLst/>
            </a:prstGeom>
            <a:ln w="19050" cmpd="sng">
              <a:solidFill>
                <a:srgbClr val="0066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>
              <a:off x="5292559" y="2018890"/>
              <a:ext cx="0" cy="1367983"/>
            </a:xfrm>
            <a:prstGeom prst="line">
              <a:avLst/>
            </a:prstGeom>
            <a:ln w="19050" cmpd="sng">
              <a:solidFill>
                <a:srgbClr val="0066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>
              <a:off x="6587883" y="2018890"/>
              <a:ext cx="0" cy="1367983"/>
            </a:xfrm>
            <a:prstGeom prst="line">
              <a:avLst/>
            </a:prstGeom>
            <a:ln w="19050" cmpd="sng">
              <a:solidFill>
                <a:srgbClr val="0066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>
              <a:off x="7726054" y="2003021"/>
              <a:ext cx="0" cy="1367983"/>
            </a:xfrm>
            <a:prstGeom prst="line">
              <a:avLst/>
            </a:prstGeom>
            <a:ln w="19050" cmpd="sng">
              <a:solidFill>
                <a:srgbClr val="0066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>
              <a:off x="4668709" y="3861382"/>
              <a:ext cx="0" cy="756993"/>
            </a:xfrm>
            <a:prstGeom prst="line">
              <a:avLst/>
            </a:prstGeom>
            <a:ln w="19050" cmpd="sng">
              <a:solidFill>
                <a:srgbClr val="0066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>
              <a:off x="6714875" y="3855034"/>
              <a:ext cx="0" cy="755406"/>
            </a:xfrm>
            <a:prstGeom prst="line">
              <a:avLst/>
            </a:prstGeom>
            <a:ln w="19050" cmpd="sng">
              <a:solidFill>
                <a:srgbClr val="0066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6732337" y="5035752"/>
              <a:ext cx="0" cy="720492"/>
            </a:xfrm>
            <a:prstGeom prst="line">
              <a:avLst/>
            </a:prstGeom>
            <a:ln w="19050" cmpd="sng">
              <a:solidFill>
                <a:srgbClr val="0066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4671884" y="5027818"/>
              <a:ext cx="0" cy="720492"/>
            </a:xfrm>
            <a:prstGeom prst="line">
              <a:avLst/>
            </a:prstGeom>
            <a:ln w="19050" cmpd="sng">
              <a:solidFill>
                <a:srgbClr val="0066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riângulo isósceles 34"/>
            <p:cNvSpPr/>
            <p:nvPr/>
          </p:nvSpPr>
          <p:spPr>
            <a:xfrm>
              <a:off x="5219539" y="1701493"/>
              <a:ext cx="865137" cy="144415"/>
            </a:xfrm>
            <a:prstGeom prst="triangl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36" name="Triângulo isósceles 35"/>
            <p:cNvSpPr/>
            <p:nvPr/>
          </p:nvSpPr>
          <p:spPr>
            <a:xfrm>
              <a:off x="5219539" y="3572550"/>
              <a:ext cx="865137" cy="144416"/>
            </a:xfrm>
            <a:prstGeom prst="triangl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37" name="Triângulo isósceles 36"/>
            <p:cNvSpPr/>
            <p:nvPr/>
          </p:nvSpPr>
          <p:spPr>
            <a:xfrm>
              <a:off x="5219539" y="4724703"/>
              <a:ext cx="865137" cy="144416"/>
            </a:xfrm>
            <a:prstGeom prst="triangl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9219" name="Título 1"/>
          <p:cNvSpPr>
            <a:spLocks noGrp="1"/>
          </p:cNvSpPr>
          <p:nvPr>
            <p:ph type="title"/>
          </p:nvPr>
        </p:nvSpPr>
        <p:spPr>
          <a:xfrm>
            <a:off x="0" y="-96837"/>
            <a:ext cx="9144000" cy="754063"/>
          </a:xfrm>
        </p:spPr>
        <p:txBody>
          <a:bodyPr/>
          <a:lstStyle/>
          <a:p>
            <a:pPr algn="r"/>
            <a:r>
              <a:rPr lang="pt-BR" sz="3200" b="1" smtClean="0">
                <a:solidFill>
                  <a:srgbClr val="C00000"/>
                </a:solidFill>
              </a:rPr>
              <a:t>Mapa Estratégico</a:t>
            </a:r>
          </a:p>
        </p:txBody>
      </p:sp>
      <p:grpSp>
        <p:nvGrpSpPr>
          <p:cNvPr id="9220" name="Grupo 2"/>
          <p:cNvGrpSpPr>
            <a:grpSpLocks/>
          </p:cNvGrpSpPr>
          <p:nvPr/>
        </p:nvGrpSpPr>
        <p:grpSpPr bwMode="auto">
          <a:xfrm>
            <a:off x="34927" y="-26987"/>
            <a:ext cx="6194425" cy="684213"/>
            <a:chOff x="35496" y="-27384"/>
            <a:chExt cx="6194425" cy="684585"/>
          </a:xfrm>
        </p:grpSpPr>
        <p:pic>
          <p:nvPicPr>
            <p:cNvPr id="92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20688"/>
              <a:ext cx="6194425" cy="36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3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53" y="44555"/>
              <a:ext cx="1255530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4" name="Retângulo 1"/>
            <p:cNvSpPr>
              <a:spLocks noChangeArrowheads="1"/>
            </p:cNvSpPr>
            <p:nvPr/>
          </p:nvSpPr>
          <p:spPr bwMode="auto">
            <a:xfrm>
              <a:off x="1403648" y="-27384"/>
              <a:ext cx="45720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b="1">
                  <a:solidFill>
                    <a:srgbClr val="006600"/>
                  </a:solidFill>
                  <a:latin typeface="Corbel" pitchFamily="34" charset="0"/>
                </a:rPr>
                <a:t>Estratégia Nacional 2012 – 2015</a:t>
              </a:r>
            </a:p>
            <a:p>
              <a:pPr eaLnBrk="0" hangingPunct="0"/>
              <a:r>
                <a:rPr lang="pt-BR" sz="1600">
                  <a:solidFill>
                    <a:srgbClr val="006600"/>
                  </a:solidFill>
                  <a:latin typeface="Corbel" pitchFamily="34" charset="0"/>
                </a:rPr>
                <a:t>Ciência, Tecnologia e Inovação</a:t>
              </a:r>
            </a:p>
          </p:txBody>
        </p:sp>
      </p:grpSp>
      <p:pic>
        <p:nvPicPr>
          <p:cNvPr id="9221" name="Imagem 15" descr="Logo_MCT_Corel_10_Curva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6337304"/>
            <a:ext cx="30353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0"/>
          <p:cNvSpPr>
            <a:spLocks noChangeArrowheads="1"/>
          </p:cNvSpPr>
          <p:nvPr/>
        </p:nvSpPr>
        <p:spPr bwMode="auto">
          <a:xfrm>
            <a:off x="1231126" y="3789040"/>
            <a:ext cx="6492370" cy="2391271"/>
          </a:xfrm>
          <a:prstGeom prst="roundRect">
            <a:avLst>
              <a:gd name="adj" fmla="val 5583"/>
            </a:avLst>
          </a:prstGeom>
          <a:solidFill>
            <a:schemeClr val="bg2">
              <a:alpha val="50000"/>
            </a:schemeClr>
          </a:solidFill>
          <a:ln w="22225" algn="ctr">
            <a:solidFill>
              <a:srgbClr val="00206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pt-BR" sz="2400" kern="0" dirty="0">
                <a:latin typeface="Corbel" pitchFamily="34" charset="0"/>
              </a:rPr>
              <a:t>2. Elevar dispêndio empresarial em P&amp;D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pt-BR" sz="2400" b="0" kern="0" dirty="0">
                <a:latin typeface="Corbel" pitchFamily="34" charset="0"/>
              </a:rPr>
              <a:t>(</a:t>
            </a:r>
            <a:r>
              <a:rPr lang="pt-BR" sz="2400" kern="0" dirty="0">
                <a:latin typeface="Corbel" pitchFamily="34" charset="0"/>
              </a:rPr>
              <a:t>compartilhada com o Plano Brasil Maior</a:t>
            </a:r>
            <a:r>
              <a:rPr lang="pt-BR" sz="2400" b="0" kern="0" dirty="0">
                <a:latin typeface="Corbel" pitchFamily="34" charset="0"/>
              </a:rPr>
              <a:t>)</a:t>
            </a:r>
          </a:p>
          <a:p>
            <a:pPr algn="ctr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pt-BR" sz="2400" b="0" kern="0" dirty="0">
                <a:latin typeface="Corbel" pitchFamily="34" charset="0"/>
              </a:rPr>
              <a:t>P&amp;D empresarial/PIB</a:t>
            </a:r>
          </a:p>
          <a:p>
            <a:pPr algn="ctr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pt-BR" sz="2400" b="1" kern="0" dirty="0">
                <a:latin typeface="Corbel" pitchFamily="34" charset="0"/>
              </a:rPr>
              <a:t>Meta 2014</a:t>
            </a:r>
            <a:r>
              <a:rPr lang="pt-BR" sz="2400" b="1" kern="0" dirty="0">
                <a:solidFill>
                  <a:srgbClr val="002060"/>
                </a:solidFill>
                <a:latin typeface="Corbel" pitchFamily="34" charset="0"/>
              </a:rPr>
              <a:t>: </a:t>
            </a:r>
            <a:r>
              <a:rPr lang="pt-BR" sz="2400" b="1" kern="0" dirty="0">
                <a:solidFill>
                  <a:srgbClr val="C00000"/>
                </a:solidFill>
                <a:latin typeface="Corbel" pitchFamily="34" charset="0"/>
              </a:rPr>
              <a:t>0,90%</a:t>
            </a:r>
          </a:p>
          <a:p>
            <a:pPr algn="ctr" fontAlgn="auto">
              <a:lnSpc>
                <a:spcPct val="90000"/>
              </a:lnSpc>
              <a:spcBef>
                <a:spcPct val="35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pt-BR" sz="2400" b="0" kern="0" dirty="0">
                <a:latin typeface="Corbel" pitchFamily="34" charset="0"/>
              </a:rPr>
              <a:t>Posição  2010: 0,56%</a:t>
            </a:r>
          </a:p>
        </p:txBody>
      </p:sp>
      <p:sp>
        <p:nvSpPr>
          <p:cNvPr id="3" name="AutoShape 20"/>
          <p:cNvSpPr>
            <a:spLocks noChangeArrowheads="1"/>
          </p:cNvSpPr>
          <p:nvPr/>
        </p:nvSpPr>
        <p:spPr bwMode="auto">
          <a:xfrm>
            <a:off x="1231125" y="1127435"/>
            <a:ext cx="6492370" cy="2151903"/>
          </a:xfrm>
          <a:prstGeom prst="roundRect">
            <a:avLst>
              <a:gd name="adj" fmla="val 5583"/>
            </a:avLst>
          </a:prstGeom>
          <a:solidFill>
            <a:schemeClr val="bg2">
              <a:alpha val="50000"/>
            </a:schemeClr>
          </a:solidFill>
          <a:ln w="22225" algn="ctr">
            <a:solidFill>
              <a:srgbClr val="00206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pt-BR" sz="2400" kern="0" dirty="0">
                <a:latin typeface="Corbel" pitchFamily="34" charset="0"/>
              </a:rPr>
              <a:t>1. Elevar dispêndio nacional em P&amp;D</a:t>
            </a:r>
          </a:p>
          <a:p>
            <a:pPr algn="ctr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pt-BR" sz="2400" b="0" kern="0" dirty="0">
                <a:latin typeface="Corbel" pitchFamily="34" charset="0"/>
              </a:rPr>
              <a:t>P&amp;D nacional/PIB</a:t>
            </a:r>
          </a:p>
          <a:p>
            <a:pPr algn="ctr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pt-BR" sz="2400" b="1" kern="0" dirty="0">
                <a:latin typeface="Corbel" pitchFamily="34" charset="0"/>
              </a:rPr>
              <a:t>Meta 2014</a:t>
            </a:r>
            <a:r>
              <a:rPr lang="pt-BR" sz="2400" b="1" kern="0" dirty="0">
                <a:solidFill>
                  <a:srgbClr val="002060"/>
                </a:solidFill>
                <a:latin typeface="Corbel" pitchFamily="34" charset="0"/>
              </a:rPr>
              <a:t>: </a:t>
            </a:r>
            <a:r>
              <a:rPr lang="pt-BR" sz="2400" b="1" kern="0" dirty="0">
                <a:solidFill>
                  <a:srgbClr val="C00000"/>
                </a:solidFill>
                <a:latin typeface="Corbel" pitchFamily="34" charset="0"/>
              </a:rPr>
              <a:t>1,80%</a:t>
            </a:r>
          </a:p>
          <a:p>
            <a:pPr algn="ctr" fontAlgn="auto">
              <a:lnSpc>
                <a:spcPct val="90000"/>
              </a:lnSpc>
              <a:spcBef>
                <a:spcPct val="35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pt-BR" sz="2400" b="0" kern="0" dirty="0">
                <a:latin typeface="Corbel" pitchFamily="34" charset="0"/>
              </a:rPr>
              <a:t>Posição  2010: 1,19%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755250"/>
          </a:xfrm>
        </p:spPr>
        <p:txBody>
          <a:bodyPr>
            <a:noAutofit/>
          </a:bodyPr>
          <a:lstStyle/>
          <a:p>
            <a:pPr algn="r"/>
            <a:r>
              <a:rPr lang="pt-BR" sz="3200" b="1" dirty="0" err="1" smtClean="0">
                <a:solidFill>
                  <a:srgbClr val="C00000"/>
                </a:solidFill>
              </a:rPr>
              <a:t>Macrometas</a:t>
            </a:r>
            <a:r>
              <a:rPr lang="pt-BR" sz="3200" b="1" dirty="0" smtClean="0">
                <a:solidFill>
                  <a:srgbClr val="C00000"/>
                </a:solidFill>
              </a:rPr>
              <a:t> 2014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35496" y="-27384"/>
            <a:ext cx="6194425" cy="684585"/>
            <a:chOff x="35496" y="-27384"/>
            <a:chExt cx="6194425" cy="68458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20688"/>
              <a:ext cx="6194425" cy="36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53" y="44555"/>
              <a:ext cx="1255530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tângulo 11"/>
            <p:cNvSpPr/>
            <p:nvPr/>
          </p:nvSpPr>
          <p:spPr>
            <a:xfrm>
              <a:off x="1403648" y="-27384"/>
              <a:ext cx="4572000" cy="61555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hangingPunct="0"/>
              <a:r>
                <a:rPr lang="pt-BR" b="1" dirty="0">
                  <a:solidFill>
                    <a:srgbClr val="006600"/>
                  </a:solidFill>
                  <a:latin typeface="Corbel" pitchFamily="34" charset="0"/>
                </a:rPr>
                <a:t>Estratégia Nacional 2012 – 2015</a:t>
              </a:r>
            </a:p>
            <a:p>
              <a:pPr eaLnBrk="0" hangingPunct="0"/>
              <a:r>
                <a:rPr lang="pt-BR" sz="1600" dirty="0">
                  <a:solidFill>
                    <a:srgbClr val="006600"/>
                  </a:solidFill>
                  <a:latin typeface="Corbel" pitchFamily="34" charset="0"/>
                </a:rPr>
                <a:t>Ciência, Tecnologia e Inovação</a:t>
              </a:r>
            </a:p>
          </p:txBody>
        </p:sp>
      </p:grpSp>
      <p:pic>
        <p:nvPicPr>
          <p:cNvPr id="13" name="Imagem 15" descr="Logo_MCT_Corel_10_Curva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6337300"/>
            <a:ext cx="30353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19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 smtClean="0"/>
              <a:t>Financiamento Público para o Desenvolvimento Científico e Tecnológico</a:t>
            </a:r>
            <a:endParaRPr lang="pt-B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3" y="1530896"/>
            <a:ext cx="892899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15" descr="Logo_MCT_Corel_10_Curva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6337300"/>
            <a:ext cx="30353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15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>
            <a:noAutofit/>
          </a:bodyPr>
          <a:lstStyle/>
          <a:p>
            <a:pPr marL="361950" indent="-215900">
              <a:defRPr/>
            </a:pPr>
            <a:r>
              <a:rPr lang="pt-BR" sz="3200" dirty="0">
                <a:solidFill>
                  <a:srgbClr val="C00000"/>
                </a:solidFill>
              </a:rPr>
              <a:t>Ciência sem Fronteiras</a:t>
            </a:r>
          </a:p>
        </p:txBody>
      </p:sp>
      <p:pic>
        <p:nvPicPr>
          <p:cNvPr id="5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371389"/>
            <a:ext cx="3240360" cy="44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8" y="1294206"/>
            <a:ext cx="9144000" cy="488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664"/>
            <a:ext cx="1620180" cy="81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431628" y="3233056"/>
            <a:ext cx="6236715" cy="11320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403648" y="4941168"/>
            <a:ext cx="676875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8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406401"/>
            <a:ext cx="9144000" cy="57432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0800" tIns="50800" rIns="132080" bIns="50800" anchor="ctr"/>
          <a:lstStyle/>
          <a:p>
            <a:pPr marL="361950" indent="-215900">
              <a:defRPr/>
            </a:pPr>
            <a:endParaRPr lang="pt-BR" sz="3200" b="1" dirty="0" smtClean="0">
              <a:solidFill>
                <a:srgbClr val="C00000"/>
              </a:solidFill>
              <a:latin typeface="+mj-lt"/>
            </a:endParaRPr>
          </a:p>
          <a:p>
            <a:pPr marL="361950" indent="-215900">
              <a:defRPr/>
            </a:pPr>
            <a:r>
              <a:rPr lang="pt-BR" sz="3200" dirty="0" smtClean="0">
                <a:solidFill>
                  <a:srgbClr val="C00000"/>
                </a:solidFill>
                <a:latin typeface="+mj-lt"/>
              </a:rPr>
              <a:t>Ciência </a:t>
            </a:r>
            <a:r>
              <a:rPr lang="pt-BR" sz="3200" dirty="0">
                <a:solidFill>
                  <a:srgbClr val="C00000"/>
                </a:solidFill>
                <a:latin typeface="+mj-lt"/>
              </a:rPr>
              <a:t>sem Fronteiras</a:t>
            </a:r>
          </a:p>
          <a:p>
            <a:pPr marL="361950" indent="-215900">
              <a:defRPr/>
            </a:pPr>
            <a:r>
              <a:rPr lang="pt-BR" sz="2800" b="1" dirty="0">
                <a:solidFill>
                  <a:srgbClr val="006600"/>
                </a:solidFill>
                <a:latin typeface="Corbel" pitchFamily="34" charset="0"/>
              </a:rPr>
              <a:t>                                  </a:t>
            </a:r>
            <a:endParaRPr lang="pt-BR" sz="2800" b="1" dirty="0">
              <a:solidFill>
                <a:srgbClr val="002060"/>
              </a:solidFill>
              <a:latin typeface="Corbel" pitchFamily="34" charset="0"/>
            </a:endParaRPr>
          </a:p>
        </p:txBody>
      </p:sp>
      <p:grpSp>
        <p:nvGrpSpPr>
          <p:cNvPr id="22531" name="Grupo 1"/>
          <p:cNvGrpSpPr>
            <a:grpSpLocks/>
          </p:cNvGrpSpPr>
          <p:nvPr/>
        </p:nvGrpSpPr>
        <p:grpSpPr bwMode="auto">
          <a:xfrm>
            <a:off x="107950" y="1611315"/>
            <a:ext cx="6408738" cy="4752975"/>
            <a:chOff x="323528" y="1277256"/>
            <a:chExt cx="6408273" cy="4752719"/>
          </a:xfrm>
        </p:grpSpPr>
        <p:sp>
          <p:nvSpPr>
            <p:cNvPr id="22541" name="Retângulo de cantos arredondados 3"/>
            <p:cNvSpPr>
              <a:spLocks noChangeArrowheads="1"/>
            </p:cNvSpPr>
            <p:nvPr/>
          </p:nvSpPr>
          <p:spPr bwMode="auto">
            <a:xfrm>
              <a:off x="323528" y="1277256"/>
              <a:ext cx="3132398" cy="4752719"/>
            </a:xfrm>
            <a:prstGeom prst="roundRect">
              <a:avLst>
                <a:gd name="adj" fmla="val 7477"/>
              </a:avLst>
            </a:prstGeom>
            <a:solidFill>
              <a:schemeClr val="bg2"/>
            </a:solidFill>
            <a:ln w="25400">
              <a:solidFill>
                <a:srgbClr val="002060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marL="361950" indent="-215900">
                <a:spcBef>
                  <a:spcPts val="500"/>
                </a:spcBef>
                <a:buFontTx/>
                <a:buChar char="•"/>
              </a:pPr>
              <a:r>
                <a:rPr lang="pt-BR" sz="1600" b="1" dirty="0">
                  <a:latin typeface="Corbel" pitchFamily="34" charset="0"/>
                  <a:ea typeface="ヒラギノ明朝 ProN W3"/>
                  <a:cs typeface="ヒラギノ明朝 ProN W3"/>
                </a:rPr>
                <a:t>Engenharias e demais áreas tecnológicas;</a:t>
              </a:r>
            </a:p>
            <a:p>
              <a:pPr marL="361950" indent="-215900">
                <a:spcBef>
                  <a:spcPts val="500"/>
                </a:spcBef>
                <a:buFontTx/>
                <a:buChar char="•"/>
              </a:pPr>
              <a:r>
                <a:rPr lang="pt-BR" sz="1600" b="1" dirty="0">
                  <a:latin typeface="Corbel" pitchFamily="34" charset="0"/>
                  <a:ea typeface="ヒラギノ明朝 ProN W3"/>
                  <a:cs typeface="ヒラギノ明朝 ProN W3"/>
                </a:rPr>
                <a:t>Ciências Exatas e da Terra: Física, Química, Geociências</a:t>
              </a:r>
            </a:p>
            <a:p>
              <a:pPr marL="361950" indent="-215900">
                <a:spcBef>
                  <a:spcPts val="500"/>
                </a:spcBef>
                <a:buFontTx/>
                <a:buChar char="•"/>
              </a:pPr>
              <a:r>
                <a:rPr lang="pt-BR" sz="1600" b="1" dirty="0">
                  <a:latin typeface="Corbel" pitchFamily="34" charset="0"/>
                  <a:ea typeface="ヒラギノ明朝 ProN W3"/>
                  <a:cs typeface="ヒラギノ明朝 ProN W3"/>
                </a:rPr>
                <a:t>Biologia, Ciências Biomédicas e da Saúde</a:t>
              </a:r>
            </a:p>
            <a:p>
              <a:pPr marL="361950" indent="-215900">
                <a:spcBef>
                  <a:spcPts val="500"/>
                </a:spcBef>
                <a:buFontTx/>
                <a:buChar char="•"/>
              </a:pPr>
              <a:r>
                <a:rPr lang="pt-BR" sz="1600" b="1" dirty="0">
                  <a:latin typeface="Corbel" pitchFamily="34" charset="0"/>
                  <a:ea typeface="ヒラギノ明朝 ProN W3"/>
                  <a:cs typeface="ヒラギノ明朝 ProN W3"/>
                </a:rPr>
                <a:t>Computação e tecnologias da informação;</a:t>
              </a:r>
            </a:p>
            <a:p>
              <a:pPr marL="361950" indent="-215900">
                <a:spcBef>
                  <a:spcPts val="500"/>
                </a:spcBef>
                <a:buFontTx/>
                <a:buChar char="•"/>
              </a:pPr>
              <a:r>
                <a:rPr lang="pt-BR" sz="1600" b="1" dirty="0">
                  <a:latin typeface="Corbel" pitchFamily="34" charset="0"/>
                  <a:ea typeface="ヒラギノ明朝 ProN W3"/>
                  <a:cs typeface="ヒラギノ明朝 ProN W3"/>
                </a:rPr>
                <a:t>Tecnologia Aeroespacial;</a:t>
              </a:r>
            </a:p>
            <a:p>
              <a:pPr marL="361950" indent="-215900">
                <a:spcBef>
                  <a:spcPts val="500"/>
                </a:spcBef>
                <a:buFontTx/>
                <a:buChar char="•"/>
              </a:pPr>
              <a:r>
                <a:rPr lang="pt-BR" sz="1600" b="1" dirty="0">
                  <a:latin typeface="Corbel" pitchFamily="34" charset="0"/>
                  <a:ea typeface="ヒラギノ明朝 ProN W3"/>
                  <a:cs typeface="ヒラギノ明朝 ProN W3"/>
                </a:rPr>
                <a:t>Fármacos;</a:t>
              </a:r>
            </a:p>
            <a:p>
              <a:pPr marL="361950" indent="-215900">
                <a:spcBef>
                  <a:spcPts val="500"/>
                </a:spcBef>
                <a:buFontTx/>
                <a:buChar char="•"/>
              </a:pPr>
              <a:r>
                <a:rPr lang="pt-BR" sz="1600" b="1" dirty="0">
                  <a:latin typeface="Corbel" pitchFamily="34" charset="0"/>
                  <a:ea typeface="ヒラギノ明朝 ProN W3"/>
                  <a:cs typeface="ヒラギノ明朝 ProN W3"/>
                </a:rPr>
                <a:t>Produção Agrícola Sustentável;</a:t>
              </a:r>
            </a:p>
            <a:p>
              <a:pPr marL="361950" indent="-215900">
                <a:spcBef>
                  <a:spcPts val="500"/>
                </a:spcBef>
                <a:buFontTx/>
                <a:buChar char="•"/>
              </a:pPr>
              <a:r>
                <a:rPr lang="pt-BR" sz="1600" b="1" dirty="0">
                  <a:latin typeface="Corbel" pitchFamily="34" charset="0"/>
                  <a:ea typeface="ヒラギノ明朝 ProN W3"/>
                  <a:cs typeface="ヒラギノ明朝 ProN W3"/>
                </a:rPr>
                <a:t>Petróleo, Gás e Carvão Mineral;</a:t>
              </a:r>
            </a:p>
            <a:p>
              <a:pPr marL="361950" indent="-215900">
                <a:spcBef>
                  <a:spcPts val="500"/>
                </a:spcBef>
                <a:buFontTx/>
                <a:buChar char="•"/>
              </a:pPr>
              <a:r>
                <a:rPr lang="pt-BR" sz="1600" b="1" dirty="0">
                  <a:latin typeface="Corbel" pitchFamily="34" charset="0"/>
                  <a:ea typeface="ヒラギノ明朝 ProN W3"/>
                  <a:cs typeface="ヒラギノ明朝 ProN W3"/>
                </a:rPr>
                <a:t>Energias Renováveis;</a:t>
              </a:r>
            </a:p>
            <a:p>
              <a:pPr marL="361950" indent="-215900">
                <a:spcBef>
                  <a:spcPts val="500"/>
                </a:spcBef>
                <a:buFontTx/>
                <a:buChar char="•"/>
              </a:pPr>
              <a:r>
                <a:rPr lang="pt-BR" sz="1600" b="1" dirty="0">
                  <a:latin typeface="Corbel" pitchFamily="34" charset="0"/>
                  <a:ea typeface="ヒラギノ明朝 ProN W3"/>
                  <a:cs typeface="ヒラギノ明朝 ProN W3"/>
                </a:rPr>
                <a:t>Tecnologia Mineral;</a:t>
              </a:r>
              <a:endParaRPr lang="pt-BR" sz="1600" dirty="0">
                <a:latin typeface="Corbel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2542" name="Retângulo de cantos arredondados 3"/>
            <p:cNvSpPr>
              <a:spLocks noChangeArrowheads="1"/>
            </p:cNvSpPr>
            <p:nvPr/>
          </p:nvSpPr>
          <p:spPr bwMode="auto">
            <a:xfrm>
              <a:off x="3599936" y="1277257"/>
              <a:ext cx="3131865" cy="4752718"/>
            </a:xfrm>
            <a:prstGeom prst="roundRect">
              <a:avLst>
                <a:gd name="adj" fmla="val 7477"/>
              </a:avLst>
            </a:prstGeom>
            <a:solidFill>
              <a:schemeClr val="bg2"/>
            </a:solidFill>
            <a:ln w="25400">
              <a:solidFill>
                <a:srgbClr val="002060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marL="361950" indent="-215900">
                <a:spcBef>
                  <a:spcPts val="500"/>
                </a:spcBef>
                <a:buFontTx/>
                <a:buChar char="•"/>
              </a:pPr>
              <a:r>
                <a:rPr lang="pt-BR" sz="1600" b="1" dirty="0">
                  <a:latin typeface="Corbel" pitchFamily="34" charset="0"/>
                  <a:ea typeface="ヒラギノ明朝 ProN W3"/>
                  <a:cs typeface="ヒラギノ明朝 ProN W3"/>
                </a:rPr>
                <a:t>Tecnologia Nuclear;</a:t>
              </a:r>
            </a:p>
            <a:p>
              <a:pPr marL="361950" indent="-215900">
                <a:spcBef>
                  <a:spcPts val="500"/>
                </a:spcBef>
                <a:buFontTx/>
                <a:buChar char="•"/>
              </a:pPr>
              <a:r>
                <a:rPr lang="pt-BR" sz="1600" b="1" dirty="0">
                  <a:latin typeface="Corbel" pitchFamily="34" charset="0"/>
                  <a:ea typeface="ヒラギノ明朝 ProN W3"/>
                  <a:cs typeface="ヒラギノ明朝 ProN W3"/>
                </a:rPr>
                <a:t>Biotecnologia;</a:t>
              </a:r>
            </a:p>
            <a:p>
              <a:pPr marL="361950" indent="-215900">
                <a:spcBef>
                  <a:spcPts val="500"/>
                </a:spcBef>
                <a:buFontTx/>
                <a:buChar char="•"/>
              </a:pPr>
              <a:r>
                <a:rPr lang="pt-BR" sz="1600" b="1" dirty="0">
                  <a:latin typeface="Corbel" pitchFamily="34" charset="0"/>
                  <a:ea typeface="ヒラギノ明朝 ProN W3"/>
                  <a:cs typeface="ヒラギノ明朝 ProN W3"/>
                </a:rPr>
                <a:t>Nanotecnologia e Novos materiais;</a:t>
              </a:r>
            </a:p>
            <a:p>
              <a:pPr marL="361950" indent="-215900">
                <a:spcBef>
                  <a:spcPts val="500"/>
                </a:spcBef>
                <a:buFontTx/>
                <a:buChar char="•"/>
              </a:pPr>
              <a:r>
                <a:rPr lang="pt-BR" sz="1600" b="1" dirty="0">
                  <a:latin typeface="Corbel" pitchFamily="34" charset="0"/>
                  <a:ea typeface="ヒラギノ明朝 ProN W3"/>
                  <a:cs typeface="ヒラギノ明朝 ProN W3"/>
                </a:rPr>
                <a:t>Tecnologias de Prevenção e Mitigação de Desastres Naturais;</a:t>
              </a:r>
            </a:p>
            <a:p>
              <a:pPr marL="361950" indent="-215900">
                <a:spcBef>
                  <a:spcPts val="500"/>
                </a:spcBef>
                <a:buFontTx/>
                <a:buChar char="•"/>
              </a:pPr>
              <a:r>
                <a:rPr lang="pt-BR" sz="1600" b="1" dirty="0">
                  <a:latin typeface="Corbel" pitchFamily="34" charset="0"/>
                  <a:ea typeface="ヒラギノ明朝 ProN W3"/>
                  <a:cs typeface="ヒラギノ明朝 ProN W3"/>
                </a:rPr>
                <a:t>Tecnologias de transição para a economia verde;</a:t>
              </a:r>
            </a:p>
            <a:p>
              <a:pPr marL="361950" indent="-215900">
                <a:spcBef>
                  <a:spcPts val="500"/>
                </a:spcBef>
                <a:buFontTx/>
                <a:buChar char="•"/>
              </a:pPr>
              <a:r>
                <a:rPr lang="pt-BR" sz="1600" b="1" dirty="0">
                  <a:latin typeface="Corbel" pitchFamily="34" charset="0"/>
                  <a:ea typeface="ヒラギノ明朝 ProN W3"/>
                  <a:cs typeface="ヒラギノ明朝 ProN W3"/>
                </a:rPr>
                <a:t>Biodiversidade e </a:t>
              </a:r>
              <a:r>
                <a:rPr lang="pt-BR" sz="1600" b="1" dirty="0" err="1">
                  <a:latin typeface="Corbel" pitchFamily="34" charset="0"/>
                  <a:ea typeface="ヒラギノ明朝 ProN W3"/>
                  <a:cs typeface="ヒラギノ明朝 ProN W3"/>
                </a:rPr>
                <a:t>Bioprospecção</a:t>
              </a:r>
              <a:r>
                <a:rPr lang="pt-BR" sz="1600" b="1" dirty="0">
                  <a:latin typeface="Corbel" pitchFamily="34" charset="0"/>
                  <a:ea typeface="ヒラギノ明朝 ProN W3"/>
                  <a:cs typeface="ヒラギノ明朝 ProN W3"/>
                </a:rPr>
                <a:t>;</a:t>
              </a:r>
            </a:p>
            <a:p>
              <a:pPr marL="361950" indent="-215900">
                <a:spcBef>
                  <a:spcPts val="500"/>
                </a:spcBef>
                <a:buFontTx/>
                <a:buChar char="•"/>
              </a:pPr>
              <a:r>
                <a:rPr lang="pt-BR" sz="1600" b="1" dirty="0">
                  <a:latin typeface="Corbel" pitchFamily="34" charset="0"/>
                  <a:ea typeface="ヒラギノ明朝 ProN W3"/>
                  <a:cs typeface="ヒラギノ明朝 ProN W3"/>
                </a:rPr>
                <a:t>Ciências do Mar;</a:t>
              </a:r>
            </a:p>
            <a:p>
              <a:pPr marL="361950" indent="-215900">
                <a:spcBef>
                  <a:spcPts val="500"/>
                </a:spcBef>
                <a:buFontTx/>
                <a:buChar char="•"/>
              </a:pPr>
              <a:r>
                <a:rPr lang="pt-BR" sz="1600" b="1" dirty="0">
                  <a:latin typeface="Corbel" pitchFamily="34" charset="0"/>
                  <a:ea typeface="ヒラギノ明朝 ProN W3"/>
                  <a:cs typeface="ヒラギノ明朝 ProN W3"/>
                </a:rPr>
                <a:t>Indústria criativa;</a:t>
              </a:r>
            </a:p>
            <a:p>
              <a:pPr marL="361950" indent="-215900">
                <a:spcBef>
                  <a:spcPts val="500"/>
                </a:spcBef>
                <a:buFontTx/>
                <a:buChar char="•"/>
              </a:pPr>
              <a:r>
                <a:rPr lang="pt-BR" sz="1600" b="1" dirty="0">
                  <a:latin typeface="Corbel" pitchFamily="34" charset="0"/>
                  <a:ea typeface="ヒラギノ明朝 ProN W3"/>
                  <a:cs typeface="ヒラギノ明朝 ProN W3"/>
                </a:rPr>
                <a:t>Novas Tecnologias de Engenharia Construtiva;</a:t>
              </a:r>
            </a:p>
            <a:p>
              <a:pPr marL="361950" indent="-215900">
                <a:spcBef>
                  <a:spcPts val="500"/>
                </a:spcBef>
                <a:buFontTx/>
                <a:buChar char="•"/>
              </a:pPr>
              <a:r>
                <a:rPr lang="pt-BR" sz="1600" b="1" dirty="0">
                  <a:latin typeface="Corbel" pitchFamily="34" charset="0"/>
                  <a:ea typeface="ヒラギノ明朝 ProN W3"/>
                  <a:cs typeface="ヒラギノ明朝 ProN W3"/>
                </a:rPr>
                <a:t>Formação de Tecnólogos.</a:t>
              </a:r>
              <a:endParaRPr lang="pt-BR" sz="1600" dirty="0">
                <a:latin typeface="Corbel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pic>
        <p:nvPicPr>
          <p:cNvPr id="22532" name="Picture 1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255" y="524206"/>
            <a:ext cx="1876820" cy="96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6588125" y="4046542"/>
            <a:ext cx="2376488" cy="987425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75.000</a:t>
            </a:r>
            <a:r>
              <a:rPr lang="pt-BR" sz="2800" b="1" dirty="0">
                <a:solidFill>
                  <a:srgbClr val="C00000"/>
                </a:solidFill>
                <a:latin typeface="Corbel" pitchFamily="34" charset="0"/>
              </a:rPr>
              <a:t> </a:t>
            </a:r>
          </a:p>
          <a:p>
            <a:pPr algn="ctr">
              <a:defRPr/>
            </a:pPr>
            <a:r>
              <a:rPr lang="pt-BR" sz="2000" b="1" dirty="0">
                <a:latin typeface="Corbel" pitchFamily="34" charset="0"/>
              </a:rPr>
              <a:t>Governo Federal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588125" y="5178429"/>
            <a:ext cx="2376488" cy="987425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26.000</a:t>
            </a:r>
            <a:r>
              <a:rPr lang="pt-BR" sz="3200" b="1" dirty="0">
                <a:solidFill>
                  <a:srgbClr val="C00000"/>
                </a:solidFill>
                <a:latin typeface="Corbel" pitchFamily="34" charset="0"/>
              </a:rPr>
              <a:t> </a:t>
            </a:r>
          </a:p>
          <a:p>
            <a:pPr algn="ctr">
              <a:defRPr/>
            </a:pPr>
            <a:r>
              <a:rPr lang="pt-BR" sz="2000" b="1" dirty="0">
                <a:latin typeface="Corbel" pitchFamily="34" charset="0"/>
              </a:rPr>
              <a:t>Empresas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588125" y="1579566"/>
            <a:ext cx="2376488" cy="2281237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101.000</a:t>
            </a: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</a:p>
          <a:p>
            <a:pPr algn="ctr">
              <a:defRPr/>
            </a:pPr>
            <a:r>
              <a:rPr lang="pt-BR" sz="2800" b="1" dirty="0">
                <a:latin typeface="Corbel" pitchFamily="34" charset="0"/>
              </a:rPr>
              <a:t>bolsas de estudos no exterior</a:t>
            </a:r>
          </a:p>
        </p:txBody>
      </p:sp>
      <p:pic>
        <p:nvPicPr>
          <p:cNvPr id="22537" name="Imagem 15" descr="Logo_MCT_Corel_10_Curva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6364290"/>
            <a:ext cx="3035300" cy="44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07704" y="1056346"/>
            <a:ext cx="3180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+mj-lt"/>
              </a:rPr>
              <a:t>Áreas Prioritárias</a:t>
            </a:r>
            <a:endParaRPr lang="pt-B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769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>
            <a:noAutofit/>
          </a:bodyPr>
          <a:lstStyle/>
          <a:p>
            <a:pPr marL="361950" indent="-215900">
              <a:defRPr/>
            </a:pPr>
            <a:r>
              <a:rPr lang="pt-BR" sz="3200" dirty="0">
                <a:solidFill>
                  <a:srgbClr val="C00000"/>
                </a:solidFill>
              </a:rPr>
              <a:t>Ciência sem Fronteiras</a:t>
            </a:r>
          </a:p>
        </p:txBody>
      </p:sp>
      <p:pic>
        <p:nvPicPr>
          <p:cNvPr id="5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371389"/>
            <a:ext cx="3240360" cy="44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095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914" y="411534"/>
            <a:ext cx="1876820" cy="96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44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>
            <a:noAutofit/>
          </a:bodyPr>
          <a:lstStyle/>
          <a:p>
            <a:pPr marL="361950" indent="-215900">
              <a:defRPr/>
            </a:pPr>
            <a:r>
              <a:rPr lang="pt-BR" sz="3200" dirty="0">
                <a:solidFill>
                  <a:srgbClr val="C00000"/>
                </a:solidFill>
              </a:rPr>
              <a:t>Ciência sem Fronteiras</a:t>
            </a:r>
          </a:p>
        </p:txBody>
      </p:sp>
      <p:pic>
        <p:nvPicPr>
          <p:cNvPr id="5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371389"/>
            <a:ext cx="3240360" cy="44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8" y="1988840"/>
            <a:ext cx="8647796" cy="353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8680"/>
            <a:ext cx="1876820" cy="96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29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>
            <a:noAutofit/>
          </a:bodyPr>
          <a:lstStyle/>
          <a:p>
            <a:pPr marL="361950" indent="-215900">
              <a:defRPr/>
            </a:pPr>
            <a:r>
              <a:rPr lang="pt-BR" sz="3200" dirty="0">
                <a:solidFill>
                  <a:srgbClr val="C00000"/>
                </a:solidFill>
              </a:rPr>
              <a:t>Ciência sem Fronteiras</a:t>
            </a:r>
          </a:p>
        </p:txBody>
      </p:sp>
      <p:pic>
        <p:nvPicPr>
          <p:cNvPr id="5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371389"/>
            <a:ext cx="3240360" cy="44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63784"/>
            <a:ext cx="747403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3547"/>
            <a:ext cx="1876820" cy="96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3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90600"/>
          </a:xfrm>
        </p:spPr>
        <p:txBody>
          <a:bodyPr>
            <a:noAutofit/>
          </a:bodyPr>
          <a:lstStyle/>
          <a:p>
            <a:pPr marL="361950" indent="-215900">
              <a:defRPr/>
            </a:pPr>
            <a:r>
              <a:rPr lang="pt-BR" sz="3200" dirty="0">
                <a:solidFill>
                  <a:srgbClr val="C00000"/>
                </a:solidFill>
              </a:rPr>
              <a:t>Ciência sem Fronteiras</a:t>
            </a:r>
          </a:p>
        </p:txBody>
      </p:sp>
      <p:pic>
        <p:nvPicPr>
          <p:cNvPr id="5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371389"/>
            <a:ext cx="3240360" cy="44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0"/>
            <a:ext cx="7357279" cy="475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43" y="476672"/>
            <a:ext cx="1876820" cy="96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89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990600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pt-BR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pt-BR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Programa </a:t>
            </a:r>
            <a:r>
              <a:rPr lang="pt-BR" sz="3200" dirty="0">
                <a:solidFill>
                  <a:srgbClr val="FF0000"/>
                </a:solidFill>
                <a:latin typeface="Arial" charset="0"/>
                <a:cs typeface="Arial" charset="0"/>
              </a:rPr>
              <a:t>Estratégico de Software e </a:t>
            </a:r>
            <a:r>
              <a:rPr lang="pt-BR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Serviços </a:t>
            </a:r>
            <a:r>
              <a:rPr lang="pt-BR" sz="3200" dirty="0">
                <a:solidFill>
                  <a:srgbClr val="FF0000"/>
                </a:solidFill>
                <a:latin typeface="Arial" charset="0"/>
                <a:cs typeface="Arial" charset="0"/>
              </a:rPr>
              <a:t>de Tecnologia da </a:t>
            </a:r>
            <a:r>
              <a:rPr lang="pt-BR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Informação – TI MAIOR</a:t>
            </a:r>
            <a:r>
              <a:rPr lang="pt-BR" sz="3200" dirty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pt-BR" sz="3200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pt-BR" sz="3200" dirty="0">
              <a:solidFill>
                <a:srgbClr val="FF0000"/>
              </a:solidFill>
            </a:endParaRPr>
          </a:p>
        </p:txBody>
      </p:sp>
      <p:pic>
        <p:nvPicPr>
          <p:cNvPr id="5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371389"/>
            <a:ext cx="3240360" cy="44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539750" y="1412875"/>
            <a:ext cx="8135938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914400" eaLnBrk="1" hangingPunct="1">
              <a:spcBef>
                <a:spcPct val="20000"/>
              </a:spcBef>
              <a:buFontTx/>
              <a:buNone/>
              <a:defRPr/>
            </a:pPr>
            <a:endParaRPr lang="pt-BR" sz="8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defTabSz="914400" eaLnBrk="1" hangingPunct="1">
              <a:spcBef>
                <a:spcPct val="20000"/>
              </a:spcBef>
              <a:defRPr/>
            </a:pPr>
            <a:r>
              <a:rPr lang="pt-BR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</a:t>
            </a:r>
            <a:r>
              <a:rPr lang="pt-BR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Pilares do Programa</a:t>
            </a:r>
          </a:p>
          <a:p>
            <a:pPr marL="171450" indent="-171450" defTabSz="9144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pt-BR" sz="28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171450" indent="-171450" defTabSz="9144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Desenvolvimento econômico e social;</a:t>
            </a:r>
          </a:p>
          <a:p>
            <a:pPr marL="171450" indent="-171450" defTabSz="9144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Posicionamento internacional;</a:t>
            </a:r>
          </a:p>
          <a:p>
            <a:pPr marL="171450" indent="-171450" defTabSz="9144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Inovação e empreendedorismo;</a:t>
            </a:r>
          </a:p>
          <a:p>
            <a:pPr marL="171450" indent="-171450" defTabSz="9144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Produção científica, tecnológica e de inovação;</a:t>
            </a:r>
          </a:p>
          <a:p>
            <a:pPr marL="171450" indent="-171450" defTabSz="9144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Competitividade.</a:t>
            </a:r>
          </a:p>
          <a:p>
            <a:pPr marL="171450" indent="-171450" defTabSz="9144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pt-BR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171450" indent="-171450" defTabSz="9144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pt-BR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35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Sistema Federal de </a:t>
            </a:r>
            <a:r>
              <a:rPr lang="pt-BR" sz="3600" dirty="0" err="1" smtClean="0"/>
              <a:t>C&amp;T</a:t>
            </a:r>
            <a:r>
              <a:rPr lang="pt-BR" sz="3600" dirty="0" smtClean="0"/>
              <a:t>&amp;I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288504"/>
            <a:ext cx="8784976" cy="4732784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endParaRPr lang="pt-BR" sz="2800" dirty="0" smtClean="0">
              <a:latin typeface="Arial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pt-BR" sz="2800" dirty="0" smtClean="0">
                <a:latin typeface="Arial" pitchFamily="34" charset="0"/>
              </a:rPr>
              <a:t>                                  – </a:t>
            </a:r>
            <a:r>
              <a:rPr lang="pt-BR" sz="2800" dirty="0" err="1" smtClean="0">
                <a:latin typeface="Arial" pitchFamily="34" charset="0"/>
              </a:rPr>
              <a:t>Ciência&amp;Tecnologia</a:t>
            </a:r>
            <a:r>
              <a:rPr lang="pt-BR" sz="2800" dirty="0" smtClean="0">
                <a:latin typeface="Arial" pitchFamily="34" charset="0"/>
              </a:rPr>
              <a:t>/Rec. Humanos 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t-BR" sz="2800" dirty="0" smtClean="0">
                <a:latin typeface="Arial" pitchFamily="34" charset="0"/>
              </a:rPr>
              <a:t>                                                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t-BR" sz="2800" dirty="0" smtClean="0">
                <a:latin typeface="Arial" pitchFamily="34" charset="0"/>
              </a:rPr>
              <a:t>                                  </a:t>
            </a:r>
            <a:r>
              <a:rPr lang="pt-BR" sz="2800" dirty="0">
                <a:latin typeface="Arial" pitchFamily="34" charset="0"/>
              </a:rPr>
              <a:t>–  </a:t>
            </a:r>
            <a:r>
              <a:rPr lang="pt-BR" sz="2800" dirty="0" smtClean="0">
                <a:latin typeface="Arial" pitchFamily="34" charset="0"/>
              </a:rPr>
              <a:t>Tecnologia </a:t>
            </a:r>
            <a:r>
              <a:rPr lang="pt-BR" sz="2800" dirty="0">
                <a:latin typeface="Arial" pitchFamily="34" charset="0"/>
              </a:rPr>
              <a:t>e </a:t>
            </a:r>
            <a:r>
              <a:rPr lang="pt-BR" sz="2800" dirty="0" smtClean="0">
                <a:latin typeface="Arial" pitchFamily="34" charset="0"/>
              </a:rPr>
              <a:t>Inovação</a:t>
            </a:r>
          </a:p>
          <a:p>
            <a:pPr marL="0" indent="0">
              <a:spcAft>
                <a:spcPts val="600"/>
              </a:spcAft>
              <a:buNone/>
            </a:pPr>
            <a:endParaRPr lang="pt-BR" sz="2800" dirty="0" smtClean="0">
              <a:latin typeface="Arial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pt-BR" sz="2800" dirty="0" smtClean="0">
                <a:latin typeface="Arial" pitchFamily="34" charset="0"/>
              </a:rPr>
              <a:t>    </a:t>
            </a:r>
            <a:r>
              <a:rPr lang="pt-BR" sz="2800" dirty="0">
                <a:latin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</a:rPr>
              <a:t>                             </a:t>
            </a:r>
            <a:r>
              <a:rPr lang="pt-BR" sz="2800" dirty="0">
                <a:latin typeface="Arial" pitchFamily="34" charset="0"/>
              </a:rPr>
              <a:t>–  Pós-graduação</a:t>
            </a:r>
          </a:p>
          <a:p>
            <a:pPr marL="0" indent="0">
              <a:spcAft>
                <a:spcPts val="600"/>
              </a:spcAft>
              <a:buNone/>
            </a:pPr>
            <a:endParaRPr lang="pt-BR" sz="2800" dirty="0" smtClean="0">
              <a:latin typeface="Arial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pt-BR" sz="2800" dirty="0" smtClean="0">
                <a:latin typeface="Arial" pitchFamily="34" charset="0"/>
              </a:rPr>
              <a:t>    </a:t>
            </a:r>
            <a:r>
              <a:rPr lang="pt-BR" sz="2800" dirty="0">
                <a:latin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</a:rPr>
              <a:t>                             –  Banco de Desenvolvimento</a:t>
            </a:r>
            <a:endParaRPr lang="pt-BR" sz="2800" dirty="0">
              <a:latin typeface="Arial" pitchFamily="34" charset="0"/>
            </a:endParaRPr>
          </a:p>
          <a:p>
            <a:endParaRPr lang="pt-BR" dirty="0"/>
          </a:p>
        </p:txBody>
      </p:sp>
      <p:pic>
        <p:nvPicPr>
          <p:cNvPr id="4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37312"/>
            <a:ext cx="4043412" cy="52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g_hi" descr="http://t2.gstatic.com/images?q=tbn:ANd9GcTa1Rcsrd4N5QmjqUmjp6FlbajAmpOls-XXkc67YKtdVGipjuCi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26" y="3657988"/>
            <a:ext cx="1512168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http://1.bp.blogspot.com/-Ua7ubuJSsl0/UI_ghN100WI/AAAAAAAAJgQ/-9NQlLLoZXM/s1600/cnpq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1630112"/>
            <a:ext cx="1874004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2772" y="2703773"/>
            <a:ext cx="205402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l_fi" descr="http://4.bp.blogspot.com/_DmJsvzQxdV0/S0IvxNsPh_I/AAAAAAAAAWg/aWqvMe2yZh8/s400/bndes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34" y="4986008"/>
            <a:ext cx="1440160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/>
          <p:cNvSpPr txBox="1"/>
          <p:nvPr/>
        </p:nvSpPr>
        <p:spPr>
          <a:xfrm>
            <a:off x="58603" y="2263375"/>
            <a:ext cx="97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+mj-lt"/>
              </a:rPr>
              <a:t>MCTI</a:t>
            </a:r>
            <a:endParaRPr lang="pt-BR" sz="2400" b="1" dirty="0"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23350" y="4014848"/>
            <a:ext cx="880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+mj-lt"/>
              </a:rPr>
              <a:t>MEC</a:t>
            </a:r>
            <a:endParaRPr lang="pt-BR" sz="2400" b="1" dirty="0"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8491" y="5187223"/>
            <a:ext cx="97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+mj-lt"/>
              </a:rPr>
              <a:t>MDIC</a:t>
            </a:r>
            <a:endParaRPr lang="pt-BR" sz="2400" b="1" dirty="0">
              <a:latin typeface="+mj-lt"/>
            </a:endParaRPr>
          </a:p>
        </p:txBody>
      </p:sp>
      <p:sp>
        <p:nvSpPr>
          <p:cNvPr id="12" name="Chave esquerda 11"/>
          <p:cNvSpPr/>
          <p:nvPr/>
        </p:nvSpPr>
        <p:spPr>
          <a:xfrm>
            <a:off x="1056335" y="1630112"/>
            <a:ext cx="155448" cy="172688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have esquerda 12"/>
          <p:cNvSpPr/>
          <p:nvPr/>
        </p:nvSpPr>
        <p:spPr>
          <a:xfrm>
            <a:off x="1103070" y="4986030"/>
            <a:ext cx="108713" cy="936104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have esquerda 13"/>
          <p:cNvSpPr/>
          <p:nvPr/>
        </p:nvSpPr>
        <p:spPr>
          <a:xfrm>
            <a:off x="1128182" y="3681246"/>
            <a:ext cx="72411" cy="112887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244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990600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pt-BR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pt-BR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Programa </a:t>
            </a:r>
            <a:r>
              <a:rPr lang="pt-BR" sz="3200" dirty="0">
                <a:solidFill>
                  <a:srgbClr val="FF0000"/>
                </a:solidFill>
                <a:latin typeface="Arial" charset="0"/>
                <a:cs typeface="Arial" charset="0"/>
              </a:rPr>
              <a:t>Estratégico de Software e </a:t>
            </a:r>
            <a:r>
              <a:rPr lang="pt-BR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Serviços </a:t>
            </a:r>
            <a:r>
              <a:rPr lang="pt-BR" sz="3200" dirty="0">
                <a:solidFill>
                  <a:srgbClr val="FF0000"/>
                </a:solidFill>
                <a:latin typeface="Arial" charset="0"/>
                <a:cs typeface="Arial" charset="0"/>
              </a:rPr>
              <a:t>de Tecnologia da </a:t>
            </a:r>
            <a:r>
              <a:rPr lang="pt-BR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Informação – TI MAIOR</a:t>
            </a:r>
            <a:r>
              <a:rPr lang="pt-BR" sz="3200" dirty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pt-BR" sz="3200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pt-BR" sz="3200" dirty="0">
              <a:solidFill>
                <a:srgbClr val="FF0000"/>
              </a:solidFill>
            </a:endParaRPr>
          </a:p>
        </p:txBody>
      </p:sp>
      <p:pic>
        <p:nvPicPr>
          <p:cNvPr id="5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371389"/>
            <a:ext cx="3240360" cy="44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719138" y="1385888"/>
            <a:ext cx="7777162" cy="413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914400" eaLnBrk="1" hangingPunct="1">
              <a:spcBef>
                <a:spcPct val="20000"/>
              </a:spcBef>
              <a:buFontTx/>
              <a:buNone/>
              <a:defRPr/>
            </a:pPr>
            <a:endParaRPr lang="pt-BR" sz="8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defTabSz="914400" eaLnBrk="1" hangingPunct="1">
              <a:spcBef>
                <a:spcPct val="20000"/>
              </a:spcBef>
              <a:defRPr/>
            </a:pPr>
            <a:r>
              <a:rPr lang="pt-BR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pt-BR" sz="3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Ações</a:t>
            </a:r>
          </a:p>
          <a:p>
            <a:pPr defTabSz="914400" eaLnBrk="1" hangingPunct="1">
              <a:spcBef>
                <a:spcPct val="20000"/>
              </a:spcBef>
              <a:defRPr/>
            </a:pPr>
            <a:r>
              <a:rPr lang="pt-BR" sz="28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Start-up</a:t>
            </a:r>
            <a:r>
              <a:rPr lang="pt-BR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Brasil</a:t>
            </a:r>
          </a:p>
          <a:p>
            <a:pPr>
              <a:spcBef>
                <a:spcPct val="20000"/>
              </a:spcBef>
              <a:defRPr/>
            </a:pPr>
            <a:endParaRPr lang="pt-BR" sz="28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Objetivos: </a:t>
            </a:r>
            <a:r>
              <a:rPr lang="pt-BR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Construir ambiente propício á </a:t>
            </a:r>
            <a:r>
              <a:rPr lang="pt-BR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ace-leração</a:t>
            </a:r>
            <a:r>
              <a:rPr lang="pt-BR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do empreendedorismo de base </a:t>
            </a:r>
            <a:r>
              <a:rPr lang="pt-BR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tecno-lógica</a:t>
            </a:r>
            <a:r>
              <a:rPr lang="pt-BR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alavancando a geração de bens e </a:t>
            </a:r>
            <a:r>
              <a:rPr lang="pt-BR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ser-viços</a:t>
            </a:r>
            <a:r>
              <a:rPr lang="pt-BR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inovadores com competitividade global.</a:t>
            </a:r>
            <a:r>
              <a:rPr lang="pt-BR" sz="28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pt-BR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-</a:t>
            </a:r>
            <a:endParaRPr lang="pt-BR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defTabSz="914400" eaLnBrk="1" hangingPunct="1">
              <a:spcBef>
                <a:spcPct val="20000"/>
              </a:spcBef>
              <a:defRPr/>
            </a:pPr>
            <a:endParaRPr lang="pt-BR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171450" indent="-171450" defTabSz="9144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pt-BR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9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990600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pt-BR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pt-BR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Programa </a:t>
            </a:r>
            <a:r>
              <a:rPr lang="pt-BR" sz="3200" dirty="0">
                <a:solidFill>
                  <a:srgbClr val="FF0000"/>
                </a:solidFill>
                <a:latin typeface="Arial" charset="0"/>
                <a:cs typeface="Arial" charset="0"/>
              </a:rPr>
              <a:t>Estratégico de Software e </a:t>
            </a:r>
            <a:r>
              <a:rPr lang="pt-BR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Serviços </a:t>
            </a:r>
            <a:r>
              <a:rPr lang="pt-BR" sz="3200" dirty="0">
                <a:solidFill>
                  <a:srgbClr val="FF0000"/>
                </a:solidFill>
                <a:latin typeface="Arial" charset="0"/>
                <a:cs typeface="Arial" charset="0"/>
              </a:rPr>
              <a:t>de Tecnologia da </a:t>
            </a:r>
            <a:r>
              <a:rPr lang="pt-BR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Informação – TI MAIOR</a:t>
            </a:r>
            <a:r>
              <a:rPr lang="pt-BR" sz="3200" dirty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pt-BR" sz="3200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pt-BR" sz="3200" dirty="0">
              <a:solidFill>
                <a:srgbClr val="FF0000"/>
              </a:solidFill>
            </a:endParaRPr>
          </a:p>
        </p:txBody>
      </p:sp>
      <p:pic>
        <p:nvPicPr>
          <p:cNvPr id="5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371389"/>
            <a:ext cx="3240360" cy="44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719138" y="1385888"/>
            <a:ext cx="7777162" cy="434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914400" eaLnBrk="1" hangingPunct="1">
              <a:spcBef>
                <a:spcPct val="20000"/>
              </a:spcBef>
              <a:buFontTx/>
              <a:buNone/>
              <a:defRPr/>
            </a:pPr>
            <a:endParaRPr lang="pt-BR" sz="8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defTabSz="914400" eaLnBrk="1" hangingPunct="1">
              <a:spcBef>
                <a:spcPct val="20000"/>
              </a:spcBef>
              <a:defRPr/>
            </a:pPr>
            <a:r>
              <a:rPr lang="pt-BR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pt-BR" sz="3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Ações</a:t>
            </a:r>
          </a:p>
          <a:p>
            <a:pPr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Certificação </a:t>
            </a:r>
            <a:r>
              <a:rPr lang="pt-BR" sz="2800" b="1" dirty="0">
                <a:solidFill>
                  <a:schemeClr val="tx1"/>
                </a:solidFill>
                <a:latin typeface="Arial" charset="0"/>
                <a:cs typeface="Arial" charset="0"/>
              </a:rPr>
              <a:t>de Tecnologia Nacional de Software e Serviços Correlatos - CERTICS</a:t>
            </a:r>
          </a:p>
          <a:p>
            <a:pPr>
              <a:spcBef>
                <a:spcPct val="20000"/>
              </a:spcBef>
              <a:defRPr/>
            </a:pPr>
            <a:endParaRPr lang="pt-BR" sz="28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Objetivos</a:t>
            </a:r>
            <a:r>
              <a:rPr lang="pt-BR" sz="2800" b="1" dirty="0">
                <a:solidFill>
                  <a:schemeClr val="tx1"/>
                </a:solidFill>
                <a:latin typeface="Arial" charset="0"/>
                <a:cs typeface="Arial" charset="0"/>
              </a:rPr>
              <a:t>: </a:t>
            </a:r>
            <a:r>
              <a:rPr lang="pt-BR" sz="2800" dirty="0">
                <a:solidFill>
                  <a:schemeClr val="tx1"/>
                </a:solidFill>
                <a:latin typeface="Arial" charset="0"/>
                <a:cs typeface="Arial" charset="0"/>
              </a:rPr>
              <a:t>possibilita ampliação da base </a:t>
            </a:r>
            <a:r>
              <a:rPr lang="pt-BR" sz="2800" dirty="0" err="1">
                <a:solidFill>
                  <a:schemeClr val="tx1"/>
                </a:solidFill>
                <a:latin typeface="Arial" charset="0"/>
                <a:cs typeface="Arial" charset="0"/>
              </a:rPr>
              <a:t>tecno-logia</a:t>
            </a:r>
            <a:r>
              <a:rPr lang="pt-BR" sz="2800" dirty="0">
                <a:solidFill>
                  <a:schemeClr val="tx1"/>
                </a:solidFill>
                <a:latin typeface="Arial" charset="0"/>
                <a:cs typeface="Arial" charset="0"/>
              </a:rPr>
              <a:t> nacional por meio do apoio ao desenvolvi-</a:t>
            </a:r>
          </a:p>
          <a:p>
            <a:pPr>
              <a:spcBef>
                <a:spcPct val="20000"/>
              </a:spcBef>
              <a:defRPr/>
            </a:pPr>
            <a:r>
              <a:rPr lang="pt-BR" sz="2800" dirty="0">
                <a:solidFill>
                  <a:schemeClr val="tx1"/>
                </a:solidFill>
                <a:latin typeface="Arial" charset="0"/>
                <a:cs typeface="Arial" charset="0"/>
              </a:rPr>
              <a:t>mento de tecnologia nacional de software e </a:t>
            </a:r>
            <a:r>
              <a:rPr lang="pt-BR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serviços</a:t>
            </a:r>
            <a:endParaRPr lang="pt-BR" sz="2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defTabSz="914400" eaLnBrk="1" hangingPunct="1">
              <a:spcBef>
                <a:spcPct val="20000"/>
              </a:spcBef>
              <a:defRPr/>
            </a:pPr>
            <a:endParaRPr lang="pt-BR" sz="32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defTabSz="914400" eaLnBrk="1" hangingPunct="1">
              <a:spcBef>
                <a:spcPct val="20000"/>
              </a:spcBef>
              <a:defRPr/>
            </a:pPr>
            <a:endParaRPr lang="pt-BR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defTabSz="914400" eaLnBrk="1" hangingPunct="1">
              <a:spcBef>
                <a:spcPct val="20000"/>
              </a:spcBef>
              <a:defRPr/>
            </a:pPr>
            <a:endParaRPr lang="pt-BR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171450" indent="-171450" defTabSz="9144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pt-BR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9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990600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pt-BR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pt-BR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Programa </a:t>
            </a:r>
            <a:r>
              <a:rPr lang="pt-BR" sz="3200" dirty="0">
                <a:solidFill>
                  <a:srgbClr val="FF0000"/>
                </a:solidFill>
                <a:latin typeface="Arial" charset="0"/>
                <a:cs typeface="Arial" charset="0"/>
              </a:rPr>
              <a:t>Estratégico de Software e </a:t>
            </a:r>
            <a:r>
              <a:rPr lang="pt-BR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Serviços </a:t>
            </a:r>
            <a:r>
              <a:rPr lang="pt-BR" sz="3200" dirty="0">
                <a:solidFill>
                  <a:srgbClr val="FF0000"/>
                </a:solidFill>
                <a:latin typeface="Arial" charset="0"/>
                <a:cs typeface="Arial" charset="0"/>
              </a:rPr>
              <a:t>de Tecnologia da </a:t>
            </a:r>
            <a:r>
              <a:rPr lang="pt-BR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Informação – TI MAIOR</a:t>
            </a:r>
            <a:r>
              <a:rPr lang="pt-BR" sz="3200" dirty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pt-BR" sz="3200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pt-BR" sz="3200" dirty="0">
              <a:solidFill>
                <a:srgbClr val="FF0000"/>
              </a:solidFill>
            </a:endParaRPr>
          </a:p>
        </p:txBody>
      </p:sp>
      <p:pic>
        <p:nvPicPr>
          <p:cNvPr id="5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371389"/>
            <a:ext cx="3240360" cy="44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719138" y="1385888"/>
            <a:ext cx="7777162" cy="42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914400" eaLnBrk="1" hangingPunct="1">
              <a:spcBef>
                <a:spcPct val="20000"/>
              </a:spcBef>
              <a:buFontTx/>
              <a:buNone/>
              <a:defRPr/>
            </a:pPr>
            <a:endParaRPr lang="pt-BR" sz="8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defTabSz="914400" eaLnBrk="1" hangingPunct="1">
              <a:spcBef>
                <a:spcPct val="20000"/>
              </a:spcBef>
              <a:defRPr/>
            </a:pPr>
            <a:r>
              <a:rPr lang="pt-BR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pt-BR" sz="3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Ações</a:t>
            </a:r>
          </a:p>
          <a:p>
            <a:pPr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Ecossistemas </a:t>
            </a:r>
            <a:r>
              <a:rPr lang="pt-BR" sz="2800" b="1" dirty="0">
                <a:solidFill>
                  <a:schemeClr val="tx1"/>
                </a:solidFill>
                <a:latin typeface="Arial" charset="0"/>
                <a:cs typeface="Arial" charset="0"/>
              </a:rPr>
              <a:t>Digitais</a:t>
            </a:r>
          </a:p>
          <a:p>
            <a:pPr>
              <a:spcBef>
                <a:spcPct val="20000"/>
              </a:spcBef>
              <a:defRPr/>
            </a:pPr>
            <a:endParaRPr lang="pt-BR" sz="28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Objetivos</a:t>
            </a:r>
            <a:r>
              <a:rPr lang="pt-BR" sz="2800" b="1" dirty="0">
                <a:solidFill>
                  <a:schemeClr val="tx1"/>
                </a:solidFill>
                <a:latin typeface="Arial" charset="0"/>
                <a:cs typeface="Arial" charset="0"/>
              </a:rPr>
              <a:t>: </a:t>
            </a:r>
            <a:r>
              <a:rPr lang="pt-BR" sz="2800" dirty="0">
                <a:solidFill>
                  <a:schemeClr val="tx1"/>
                </a:solidFill>
                <a:latin typeface="Arial" charset="0"/>
                <a:cs typeface="Arial" charset="0"/>
              </a:rPr>
              <a:t>Identificar setores estratégicos da economia brasileira nos quais o país tem </a:t>
            </a:r>
            <a:r>
              <a:rPr lang="pt-BR" sz="2800" dirty="0" err="1">
                <a:solidFill>
                  <a:schemeClr val="tx1"/>
                </a:solidFill>
                <a:latin typeface="Arial" charset="0"/>
                <a:cs typeface="Arial" charset="0"/>
              </a:rPr>
              <a:t>van-tagem</a:t>
            </a:r>
            <a:r>
              <a:rPr lang="pt-BR" sz="2800" dirty="0">
                <a:solidFill>
                  <a:schemeClr val="tx1"/>
                </a:solidFill>
                <a:latin typeface="Arial" charset="0"/>
                <a:cs typeface="Arial" charset="0"/>
              </a:rPr>
              <a:t> comparativa ou possui um grande </a:t>
            </a:r>
            <a:r>
              <a:rPr lang="pt-BR" sz="2800" dirty="0" err="1">
                <a:solidFill>
                  <a:schemeClr val="tx1"/>
                </a:solidFill>
                <a:latin typeface="Arial" charset="0"/>
                <a:cs typeface="Arial" charset="0"/>
              </a:rPr>
              <a:t>desa-fio</a:t>
            </a:r>
            <a:r>
              <a:rPr lang="pt-BR" sz="2800" dirty="0">
                <a:solidFill>
                  <a:schemeClr val="tx1"/>
                </a:solidFill>
                <a:latin typeface="Arial" charset="0"/>
                <a:cs typeface="Arial" charset="0"/>
              </a:rPr>
              <a:t> socioeconômico a formação e consolidação de ecossistemas de base tecnológica em TI</a:t>
            </a:r>
            <a:endParaRPr lang="pt-BR" sz="28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defTabSz="914400" eaLnBrk="1" hangingPunct="1">
              <a:spcBef>
                <a:spcPct val="20000"/>
              </a:spcBef>
              <a:defRPr/>
            </a:pPr>
            <a:endParaRPr lang="pt-BR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defTabSz="914400" eaLnBrk="1" hangingPunct="1">
              <a:spcBef>
                <a:spcPct val="20000"/>
              </a:spcBef>
              <a:defRPr/>
            </a:pPr>
            <a:endParaRPr lang="pt-BR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171450" indent="-171450" defTabSz="9144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pt-BR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pt-BR" sz="3200" dirty="0" smtClean="0"/>
              <a:t>Secretaria de Desenvolvimento Tecnológico e Inovação – SETEC      Projetos Estruturantes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167869" y="3717032"/>
            <a:ext cx="2520280" cy="72007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prstClr val="black"/>
                </a:solidFill>
              </a:rPr>
              <a:t>Nanotecnologia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pic>
        <p:nvPicPr>
          <p:cNvPr id="5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371389"/>
            <a:ext cx="3240360" cy="44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de cantos arredondados 10"/>
          <p:cNvSpPr/>
          <p:nvPr/>
        </p:nvSpPr>
        <p:spPr>
          <a:xfrm>
            <a:off x="402362" y="2420886"/>
            <a:ext cx="2520280" cy="72007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PNI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123998" y="2420885"/>
            <a:ext cx="2376264" cy="72007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SIBRATEC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724128" y="2420884"/>
            <a:ext cx="3168352" cy="72007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EMBRAPII</a:t>
            </a:r>
          </a:p>
        </p:txBody>
      </p:sp>
    </p:spTree>
    <p:extLst>
      <p:ext uri="{BB962C8B-B14F-4D97-AF65-F5344CB8AC3E}">
        <p14:creationId xmlns:p14="http://schemas.microsoft.com/office/powerpoint/2010/main" val="16203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59" cy="936104"/>
          </a:xfrm>
        </p:spPr>
        <p:txBody>
          <a:bodyPr>
            <a:noAutofit/>
          </a:bodyPr>
          <a:lstStyle/>
          <a:p>
            <a:pPr eaLnBrk="1" hangingPunct="1"/>
            <a:r>
              <a:rPr lang="pt-BR" sz="2800" dirty="0" smtClean="0"/>
              <a:t>Programa Nacional de Apoio a Parques Tecnológicos e Incubadoras de Empresas - PNI</a:t>
            </a:r>
          </a:p>
        </p:txBody>
      </p:sp>
      <p:pic>
        <p:nvPicPr>
          <p:cNvPr id="5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371389"/>
            <a:ext cx="3240360" cy="44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774120" y="2045068"/>
            <a:ext cx="2592288" cy="576064"/>
          </a:xfrm>
          <a:prstGeom prst="roundRect">
            <a:avLst>
              <a:gd name="adj" fmla="val 10000"/>
            </a:avLst>
          </a:prstGeom>
          <a:solidFill>
            <a:schemeClr val="bg2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sz="3200" dirty="0" smtClean="0"/>
              <a:t>PNI</a:t>
            </a:r>
            <a:endParaRPr lang="pt-BR" sz="32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310430" y="1484784"/>
            <a:ext cx="4034354" cy="1728192"/>
          </a:xfrm>
          <a:prstGeom prst="roundRect">
            <a:avLst>
              <a:gd name="adj" fmla="val 10000"/>
            </a:avLst>
          </a:prstGeom>
          <a:solidFill>
            <a:schemeClr val="bg2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pt-BR" sz="2400" dirty="0">
                <a:solidFill>
                  <a:prstClr val="black"/>
                </a:solidFill>
              </a:rPr>
              <a:t>Fomentar a consolidação e o surgimento de parques tecnológicos e incubadoras de empresas</a:t>
            </a:r>
            <a:endParaRPr lang="pt-BR" sz="2400" dirty="0"/>
          </a:p>
        </p:txBody>
      </p:sp>
      <p:cxnSp>
        <p:nvCxnSpPr>
          <p:cNvPr id="13" name="Conector reto 12"/>
          <p:cNvCxnSpPr/>
          <p:nvPr/>
        </p:nvCxnSpPr>
        <p:spPr>
          <a:xfrm>
            <a:off x="3366408" y="2333100"/>
            <a:ext cx="941789" cy="5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de cantos arredondados 13"/>
          <p:cNvSpPr/>
          <p:nvPr/>
        </p:nvSpPr>
        <p:spPr>
          <a:xfrm>
            <a:off x="624938" y="3068960"/>
            <a:ext cx="3534078" cy="2016224"/>
          </a:xfrm>
          <a:prstGeom prst="roundRect">
            <a:avLst>
              <a:gd name="adj" fmla="val 10000"/>
            </a:avLst>
          </a:prstGeom>
          <a:solidFill>
            <a:schemeClr val="bg2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Parques Tecnológicos</a:t>
            </a:r>
          </a:p>
          <a:p>
            <a:pPr algn="ctr"/>
            <a:r>
              <a:rPr lang="pt-BR" sz="2400" dirty="0" smtClean="0"/>
              <a:t>74 Iniciativas</a:t>
            </a:r>
          </a:p>
          <a:p>
            <a:pPr algn="ctr"/>
            <a:r>
              <a:rPr lang="pt-BR" sz="2400" dirty="0" smtClean="0"/>
              <a:t>25 em Operação</a:t>
            </a:r>
          </a:p>
          <a:p>
            <a:pPr algn="ctr"/>
            <a:r>
              <a:rPr lang="pt-BR" sz="2400" dirty="0" smtClean="0"/>
              <a:t>17 em Implantação</a:t>
            </a:r>
          </a:p>
          <a:p>
            <a:pPr algn="ctr"/>
            <a:r>
              <a:rPr lang="pt-BR" sz="2400" dirty="0" smtClean="0"/>
              <a:t>31 em Projeto</a:t>
            </a:r>
          </a:p>
          <a:p>
            <a:pPr algn="ctr"/>
            <a:endParaRPr lang="pt-BR" sz="2400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664063" y="3717032"/>
            <a:ext cx="3914398" cy="1224136"/>
          </a:xfrm>
          <a:prstGeom prst="roundRect">
            <a:avLst>
              <a:gd name="adj" fmla="val 10000"/>
            </a:avLst>
          </a:prstGeom>
          <a:solidFill>
            <a:schemeClr val="bg2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Incubadoras de Empresas</a:t>
            </a:r>
          </a:p>
          <a:p>
            <a:pPr algn="ctr"/>
            <a:r>
              <a:rPr lang="pt-BR" sz="2400" dirty="0" smtClean="0"/>
              <a:t>390 em Operação</a:t>
            </a:r>
          </a:p>
          <a:p>
            <a:pPr algn="ctr"/>
            <a:endParaRPr lang="pt-BR" sz="2400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763688" y="5453768"/>
            <a:ext cx="3914398" cy="917621"/>
          </a:xfrm>
          <a:prstGeom prst="roundRect">
            <a:avLst>
              <a:gd name="adj" fmla="val 10000"/>
            </a:avLst>
          </a:prstGeom>
          <a:solidFill>
            <a:schemeClr val="bg2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Chamada Pública</a:t>
            </a:r>
          </a:p>
          <a:p>
            <a:pPr algn="ctr"/>
            <a:r>
              <a:rPr lang="pt-BR" sz="2400" dirty="0" smtClean="0"/>
              <a:t>R$ 100 milhões</a:t>
            </a:r>
          </a:p>
          <a:p>
            <a:pPr algn="ctr"/>
            <a:endParaRPr lang="pt-BR" sz="2400" dirty="0"/>
          </a:p>
        </p:txBody>
      </p:sp>
      <p:sp>
        <p:nvSpPr>
          <p:cNvPr id="2" name="Seta para a direita 1"/>
          <p:cNvSpPr/>
          <p:nvPr/>
        </p:nvSpPr>
        <p:spPr>
          <a:xfrm>
            <a:off x="539552" y="5630851"/>
            <a:ext cx="1008112" cy="64807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7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1" y="1628800"/>
            <a:ext cx="871696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Seta para a esquerda e para a direita 1"/>
          <p:cNvSpPr>
            <a:spLocks noChangeArrowheads="1"/>
          </p:cNvSpPr>
          <p:nvPr/>
        </p:nvSpPr>
        <p:spPr bwMode="auto">
          <a:xfrm>
            <a:off x="6875463" y="4678363"/>
            <a:ext cx="647700" cy="287337"/>
          </a:xfrm>
          <a:prstGeom prst="leftRightArrow">
            <a:avLst>
              <a:gd name="adj1" fmla="val 50000"/>
              <a:gd name="adj2" fmla="val 5009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2171874" y="355140"/>
            <a:ext cx="6786563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/>
            <a:r>
              <a:rPr lang="pt-B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Sistema Brasileiro de Tecnologia</a:t>
            </a:r>
            <a:endParaRPr lang="pt-B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3" name="Imagem 13" descr="Logo_MCTI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6092825"/>
            <a:ext cx="264318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ta para baixo 1"/>
          <p:cNvSpPr/>
          <p:nvPr/>
        </p:nvSpPr>
        <p:spPr>
          <a:xfrm rot="10800000">
            <a:off x="3419475" y="3644900"/>
            <a:ext cx="242888" cy="619125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7288189" y="3243739"/>
            <a:ext cx="1675011" cy="504825"/>
          </a:xfrm>
          <a:prstGeom prst="rect">
            <a:avLst/>
          </a:prstGeom>
          <a:solidFill>
            <a:srgbClr val="A2E8A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>
                <a:solidFill>
                  <a:schemeClr val="tx1"/>
                </a:solidFill>
                <a:latin typeface="Arial" pitchFamily="34" charset="0"/>
              </a:rPr>
              <a:t>Fase </a:t>
            </a:r>
            <a:r>
              <a:rPr lang="pt-BR" sz="1400" b="1" dirty="0" err="1">
                <a:solidFill>
                  <a:schemeClr val="tx1"/>
                </a:solidFill>
                <a:latin typeface="Arial" pitchFamily="34" charset="0"/>
              </a:rPr>
              <a:t>pré</a:t>
            </a:r>
            <a:r>
              <a:rPr lang="pt-BR" sz="1400" b="1" dirty="0">
                <a:solidFill>
                  <a:schemeClr val="tx1"/>
                </a:solidFill>
                <a:latin typeface="Arial" pitchFamily="34" charset="0"/>
              </a:rPr>
              <a:t>-competitiva</a:t>
            </a:r>
          </a:p>
        </p:txBody>
      </p:sp>
    </p:spTree>
    <p:extLst>
      <p:ext uri="{BB962C8B-B14F-4D97-AF65-F5344CB8AC3E}">
        <p14:creationId xmlns:p14="http://schemas.microsoft.com/office/powerpoint/2010/main" val="1328738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98"/>
          <a:stretch>
            <a:fillRect/>
          </a:stretch>
        </p:blipFill>
        <p:spPr bwMode="auto">
          <a:xfrm>
            <a:off x="1187450" y="3068960"/>
            <a:ext cx="6840538" cy="316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Espaço Reservado para Conteúdo 2"/>
          <p:cNvSpPr txBox="1">
            <a:spLocks/>
          </p:cNvSpPr>
          <p:nvPr/>
        </p:nvSpPr>
        <p:spPr bwMode="auto">
          <a:xfrm>
            <a:off x="34925" y="6418263"/>
            <a:ext cx="46085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pt-BR" sz="2000">
                <a:solidFill>
                  <a:schemeClr val="tx1"/>
                </a:solidFill>
                <a:latin typeface="Helvetica" pitchFamily="34" charset="0"/>
                <a:cs typeface="Arial" charset="0"/>
                <a:hlinkClick r:id="rId3"/>
              </a:rPr>
              <a:t>WWW.RESPOSTATECNICA.ORG.BR</a:t>
            </a:r>
            <a:endParaRPr lang="pt-BR" sz="2000">
              <a:solidFill>
                <a:schemeClr val="tx1"/>
              </a:solidFill>
              <a:latin typeface="Helvetica" pitchFamily="34" charset="0"/>
              <a:cs typeface="Arial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429" y="1951831"/>
            <a:ext cx="1905000" cy="97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Espaço Reservado para Conteúdo 2"/>
          <p:cNvSpPr txBox="1">
            <a:spLocks/>
          </p:cNvSpPr>
          <p:nvPr/>
        </p:nvSpPr>
        <p:spPr bwMode="auto">
          <a:xfrm>
            <a:off x="211138" y="1195388"/>
            <a:ext cx="875506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just" defTabSz="9144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Helvetica" pitchFamily="34" charset="0"/>
                <a:cs typeface="Arial" charset="0"/>
              </a:rPr>
              <a:t>Fornecer respostas técnicas em atendimento às perguntas postadas no site pelos clientes, apoiando as suas reais necessidades e utilizando intensivamente a web;</a:t>
            </a:r>
          </a:p>
          <a:p>
            <a:pPr algn="just" defTabSz="914400" eaLnBrk="1" hangingPunct="1">
              <a:spcBef>
                <a:spcPct val="20000"/>
              </a:spcBef>
              <a:buFont typeface="Arial" charset="0"/>
              <a:buChar char="•"/>
            </a:pPr>
            <a:endParaRPr lang="pt-BR" sz="2000" dirty="0">
              <a:solidFill>
                <a:schemeClr val="tx1"/>
              </a:solidFill>
              <a:latin typeface="Helvetica" pitchFamily="34" charset="0"/>
              <a:cs typeface="Arial" charset="0"/>
            </a:endParaRPr>
          </a:p>
          <a:p>
            <a:pPr algn="just" defTabSz="9144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Helvetica" pitchFamily="34" charset="0"/>
                <a:cs typeface="Arial" charset="0"/>
              </a:rPr>
              <a:t>Disseminar informações tecnológicas.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2051049" y="260648"/>
            <a:ext cx="7087379" cy="93474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endParaRPr lang="pt-BR" sz="2000" dirty="0" smtClean="0">
              <a:latin typeface="Helvetica" pitchFamily="34" charset="0"/>
              <a:cs typeface="Arial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pt-BR" sz="2000" dirty="0" smtClean="0">
                <a:latin typeface="Helvetica" pitchFamily="34" charset="0"/>
                <a:cs typeface="Arial" pitchFamily="34" charset="0"/>
              </a:rPr>
              <a:t> </a:t>
            </a:r>
            <a:r>
              <a:rPr lang="pt-BR" sz="41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Serviço </a:t>
            </a:r>
            <a:r>
              <a:rPr lang="pt-BR" sz="4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Brasileiro</a:t>
            </a:r>
            <a:r>
              <a:rPr lang="pt-BR" sz="41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de Resposta Técnica</a:t>
            </a:r>
            <a:endParaRPr lang="pt-BR" sz="4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8" name="Imagem 13" descr="Logo_MCTI_Horizont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6383338"/>
            <a:ext cx="2643187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8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2051050" y="55563"/>
            <a:ext cx="7092950" cy="973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endParaRPr lang="pt-BR" sz="2000" dirty="0" smtClean="0">
              <a:latin typeface="Helvetica" pitchFamily="34" charset="0"/>
              <a:cs typeface="Arial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pt-BR" sz="2000" dirty="0" smtClean="0">
                <a:latin typeface="Helvetica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Serviço Brasileiro de Resposta Técnica</a:t>
            </a:r>
            <a:endParaRPr lang="pt-B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9" name="Imagem 13" descr="Logo_MCTI_Horizont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6383338"/>
            <a:ext cx="2643187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84213" y="1414463"/>
            <a:ext cx="7343775" cy="46688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 2012: </a:t>
            </a:r>
          </a:p>
          <a:p>
            <a:pPr>
              <a:lnSpc>
                <a:spcPct val="150000"/>
              </a:lnSpc>
              <a:defRPr/>
            </a:pP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Visita de 291.155 pessoas</a:t>
            </a:r>
          </a:p>
          <a:p>
            <a:pPr>
              <a:defRPr/>
            </a:pP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Essas visitas geraram 3.891 novas demandas que foram respondias por: </a:t>
            </a:r>
          </a:p>
          <a:p>
            <a:pPr>
              <a:defRPr/>
            </a:pP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1.029 respostas técnicas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538 respostas técnicas complementares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1.978 respostas referenciais </a:t>
            </a:r>
          </a:p>
        </p:txBody>
      </p:sp>
    </p:spTree>
    <p:extLst>
      <p:ext uri="{BB962C8B-B14F-4D97-AF65-F5344CB8AC3E}">
        <p14:creationId xmlns:p14="http://schemas.microsoft.com/office/powerpoint/2010/main" val="63148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Espaço Reservado para Conteúdo 2"/>
          <p:cNvSpPr txBox="1">
            <a:spLocks/>
          </p:cNvSpPr>
          <p:nvPr/>
        </p:nvSpPr>
        <p:spPr bwMode="auto">
          <a:xfrm>
            <a:off x="211138" y="1412875"/>
            <a:ext cx="8755062" cy="47545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0" indent="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pt-BR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DOCOL – METAIS SANITÁRIOS </a:t>
            </a:r>
          </a:p>
          <a:p>
            <a:pPr marL="0" indent="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pt-BR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Depoimento </a:t>
            </a:r>
            <a:r>
              <a:rPr lang="pt-BR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Ao SBRT - Agradecemos a resposta enviada ao </a:t>
            </a:r>
            <a:r>
              <a:rPr lang="pt-BR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questio</a:t>
            </a:r>
            <a:r>
              <a:rPr lang="pt-BR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</a:p>
          <a:p>
            <a:pPr marL="0" indent="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pt-BR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namento</a:t>
            </a:r>
            <a:r>
              <a:rPr lang="pt-BR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feito, a mesma foi encaminhada ao setor de Processos de Fábrica.  Sugestão: Aumentar a divulgação desse conceituado trabalho.</a:t>
            </a:r>
          </a:p>
          <a:p>
            <a:pPr marL="0" indent="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pt-BR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0" indent="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pt-BR" b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Ciaflex</a:t>
            </a:r>
            <a:r>
              <a:rPr lang="pt-BR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0" indent="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pt-BR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Depoimento </a:t>
            </a:r>
            <a:r>
              <a:rPr lang="pt-BR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Uma excelente iniciativa este SBRT. Levar o </a:t>
            </a:r>
            <a:r>
              <a:rPr lang="pt-BR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conhe-cimento</a:t>
            </a:r>
            <a:r>
              <a:rPr lang="pt-BR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e a experiência (tão raros e caros) às micros, pequenas e médias empresas, é apostar no futuro. É acreditar no potencial e competência dos novos empreendedores desta grande nação.</a:t>
            </a:r>
            <a:endParaRPr lang="pt-BR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2051050" y="55563"/>
            <a:ext cx="7092950" cy="973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endParaRPr lang="pt-BR" sz="2000" dirty="0" smtClean="0">
              <a:latin typeface="Helvetica" pitchFamily="34" charset="0"/>
              <a:cs typeface="Arial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pt-BR" sz="20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pt-BR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Serviço Brasileiro de Resposta Técnica</a:t>
            </a:r>
            <a:endParaRPr lang="pt-BR" sz="3000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2294" name="Imagem 13" descr="Logo_MCTI_Horizont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6383338"/>
            <a:ext cx="2643187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96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pt-BR" sz="3200" dirty="0" smtClean="0"/>
              <a:t>SETEC - Projetos Estruturantes</a:t>
            </a:r>
            <a:br>
              <a:rPr lang="pt-BR" sz="3200" dirty="0" smtClean="0"/>
            </a:br>
            <a:r>
              <a:rPr lang="pt-BR" sz="3200" dirty="0" smtClean="0"/>
              <a:t>SIBRATEC</a:t>
            </a:r>
          </a:p>
        </p:txBody>
      </p:sp>
      <p:pic>
        <p:nvPicPr>
          <p:cNvPr id="5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371389"/>
            <a:ext cx="3240360" cy="44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53395" y="2445544"/>
            <a:ext cx="8696772" cy="3817938"/>
            <a:chOff x="246" y="1524"/>
            <a:chExt cx="5514" cy="2405"/>
          </a:xfrm>
        </p:grpSpPr>
        <p:grpSp>
          <p:nvGrpSpPr>
            <p:cNvPr id="6" name="Grupo 29"/>
            <p:cNvGrpSpPr>
              <a:grpSpLocks/>
            </p:cNvGrpSpPr>
            <p:nvPr/>
          </p:nvGrpSpPr>
          <p:grpSpPr bwMode="auto">
            <a:xfrm>
              <a:off x="523" y="1524"/>
              <a:ext cx="1530" cy="540"/>
              <a:chOff x="1506336" y="1998652"/>
              <a:chExt cx="2428892" cy="857256"/>
            </a:xfrm>
          </p:grpSpPr>
          <p:sp>
            <p:nvSpPr>
              <p:cNvPr id="17" name="Seta para baixo 16"/>
              <p:cNvSpPr/>
              <p:nvPr/>
            </p:nvSpPr>
            <p:spPr>
              <a:xfrm>
                <a:off x="1506336" y="1998652"/>
                <a:ext cx="2428892" cy="857256"/>
              </a:xfrm>
              <a:prstGeom prst="downArrow">
                <a:avLst>
                  <a:gd name="adj1" fmla="val 79188"/>
                  <a:gd name="adj2" fmla="val 53306"/>
                </a:avLst>
              </a:prstGeom>
              <a:gradFill flip="none" rotWithShape="1">
                <a:gsLst>
                  <a:gs pos="100000">
                    <a:schemeClr val="bg2"/>
                  </a:gs>
                  <a:gs pos="100000">
                    <a:srgbClr val="0000CC">
                      <a:shade val="67500"/>
                      <a:satMod val="115000"/>
                    </a:srgbClr>
                  </a:gs>
                  <a:gs pos="100000">
                    <a:srgbClr val="0000CC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endParaRPr lang="pt-BR" sz="1800"/>
              </a:p>
            </p:txBody>
          </p:sp>
          <p:sp>
            <p:nvSpPr>
              <p:cNvPr id="18" name="CaixaDeTexto 20"/>
              <p:cNvSpPr txBox="1">
                <a:spLocks noChangeArrowheads="1"/>
              </p:cNvSpPr>
              <p:nvPr/>
            </p:nvSpPr>
            <p:spPr bwMode="auto">
              <a:xfrm>
                <a:off x="1883932" y="2097545"/>
                <a:ext cx="1500199" cy="366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514600" indent="-228600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971800" indent="-228600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429000" indent="-228600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886200" indent="-228600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pPr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pt-BR" sz="1800" b="1" dirty="0">
                    <a:solidFill>
                      <a:schemeClr val="tx1"/>
                    </a:solidFill>
                    <a:cs typeface="Times New Roman" pitchFamily="18" charset="0"/>
                  </a:rPr>
                  <a:t>OBJETIVO</a:t>
                </a:r>
              </a:p>
            </p:txBody>
          </p:sp>
        </p:grpSp>
        <p:grpSp>
          <p:nvGrpSpPr>
            <p:cNvPr id="7" name="Grupo 22"/>
            <p:cNvGrpSpPr>
              <a:grpSpLocks/>
            </p:cNvGrpSpPr>
            <p:nvPr/>
          </p:nvGrpSpPr>
          <p:grpSpPr bwMode="auto">
            <a:xfrm>
              <a:off x="3419" y="1524"/>
              <a:ext cx="1530" cy="540"/>
              <a:chOff x="3017387" y="2062993"/>
              <a:chExt cx="2429328" cy="857256"/>
            </a:xfrm>
          </p:grpSpPr>
          <p:sp>
            <p:nvSpPr>
              <p:cNvPr id="15" name="Seta para baixo 14"/>
              <p:cNvSpPr/>
              <p:nvPr/>
            </p:nvSpPr>
            <p:spPr>
              <a:xfrm>
                <a:off x="3017387" y="2062993"/>
                <a:ext cx="2429328" cy="857256"/>
              </a:xfrm>
              <a:prstGeom prst="downArrow">
                <a:avLst>
                  <a:gd name="adj1" fmla="val 79188"/>
                  <a:gd name="adj2" fmla="val 53306"/>
                </a:avLst>
              </a:prstGeom>
              <a:gradFill flip="none" rotWithShape="1">
                <a:gsLst>
                  <a:gs pos="100000">
                    <a:schemeClr val="bg2"/>
                  </a:gs>
                  <a:gs pos="100000">
                    <a:srgbClr val="0000CC">
                      <a:shade val="67500"/>
                      <a:satMod val="115000"/>
                    </a:srgbClr>
                  </a:gs>
                  <a:gs pos="100000">
                    <a:srgbClr val="0000CC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endParaRPr lang="pt-BR" sz="1800"/>
              </a:p>
            </p:txBody>
          </p:sp>
          <p:sp>
            <p:nvSpPr>
              <p:cNvPr id="16" name="CaixaDeTexto 24"/>
              <p:cNvSpPr txBox="1">
                <a:spLocks noChangeArrowheads="1"/>
              </p:cNvSpPr>
              <p:nvPr/>
            </p:nvSpPr>
            <p:spPr bwMode="auto">
              <a:xfrm>
                <a:off x="3124762" y="2161886"/>
                <a:ext cx="2214578" cy="366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514600" indent="-228600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971800" indent="-228600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429000" indent="-228600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886200" indent="-228600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pPr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pt-BR" sz="1800" b="1" dirty="0">
                    <a:solidFill>
                      <a:schemeClr val="tx1"/>
                    </a:solidFill>
                    <a:cs typeface="Times New Roman" pitchFamily="18" charset="0"/>
                  </a:rPr>
                  <a:t>ORGANIZAÇÃO</a:t>
                </a:r>
              </a:p>
            </p:txBody>
          </p:sp>
        </p:grp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246" y="2096"/>
              <a:ext cx="2441" cy="1800"/>
              <a:chOff x="291" y="2096"/>
              <a:chExt cx="2441" cy="1800"/>
            </a:xfrm>
          </p:grpSpPr>
          <p:sp>
            <p:nvSpPr>
              <p:cNvPr id="13" name="Retângulo de cantos arredondados 12"/>
              <p:cNvSpPr/>
              <p:nvPr/>
            </p:nvSpPr>
            <p:spPr>
              <a:xfrm>
                <a:off x="291" y="2096"/>
                <a:ext cx="2441" cy="180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2"/>
                  </a:gs>
                  <a:gs pos="43000">
                    <a:schemeClr val="bg2"/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endParaRPr lang="pt-BR" sz="1800"/>
              </a:p>
            </p:txBody>
          </p:sp>
          <p:sp>
            <p:nvSpPr>
              <p:cNvPr id="14" name="CaixaDeTexto 32"/>
              <p:cNvSpPr txBox="1">
                <a:spLocks noChangeArrowheads="1"/>
              </p:cNvSpPr>
              <p:nvPr/>
            </p:nvSpPr>
            <p:spPr bwMode="auto">
              <a:xfrm>
                <a:off x="404" y="2266"/>
                <a:ext cx="2214" cy="1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514600" indent="-228600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971800" indent="-228600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429000" indent="-228600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886200" indent="-228600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pPr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pt-BR" sz="1800" b="1" i="1" dirty="0">
                    <a:solidFill>
                      <a:schemeClr val="tx1"/>
                    </a:solidFill>
                    <a:latin typeface="Arial" charset="0"/>
                  </a:rPr>
                  <a:t>Promover condições para que as empresas ampliem os </a:t>
                </a:r>
                <a:r>
                  <a:rPr lang="pt-BR" sz="1800" b="1" i="1" dirty="0" smtClean="0">
                    <a:solidFill>
                      <a:schemeClr val="tx1"/>
                    </a:solidFill>
                    <a:latin typeface="Arial" charset="0"/>
                  </a:rPr>
                  <a:t>seus índices </a:t>
                </a:r>
                <a:r>
                  <a:rPr lang="pt-BR" sz="1800" b="1" i="1" dirty="0">
                    <a:solidFill>
                      <a:schemeClr val="tx1"/>
                    </a:solidFill>
                    <a:latin typeface="Arial" charset="0"/>
                  </a:rPr>
                  <a:t>de inovação.</a:t>
                </a:r>
                <a:r>
                  <a:rPr lang="pt-BR" sz="1800" i="1" dirty="0">
                    <a:solidFill>
                      <a:schemeClr val="tx1"/>
                    </a:solidFill>
                    <a:latin typeface="Arial" charset="0"/>
                  </a:rPr>
                  <a:t> </a:t>
                </a:r>
                <a:endParaRPr lang="pt-BR" sz="1800" i="1" dirty="0" smtClean="0">
                  <a:solidFill>
                    <a:schemeClr val="tx1"/>
                  </a:solidFill>
                  <a:latin typeface="Arial" charset="0"/>
                </a:endParaRPr>
              </a:p>
              <a:p>
                <a:pPr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pt-BR" sz="1800" i="1" dirty="0" smtClean="0">
                    <a:solidFill>
                      <a:schemeClr val="tx1"/>
                    </a:solidFill>
                    <a:latin typeface="Arial" charset="0"/>
                  </a:rPr>
                  <a:t>Isso </a:t>
                </a:r>
                <a:r>
                  <a:rPr lang="pt-BR" sz="1800" i="1" dirty="0">
                    <a:solidFill>
                      <a:schemeClr val="tx1"/>
                    </a:solidFill>
                    <a:latin typeface="Arial" charset="0"/>
                  </a:rPr>
                  <a:t>significa: maior valor </a:t>
                </a:r>
                <a:r>
                  <a:rPr lang="pt-BR" sz="1800" i="1" dirty="0" err="1" smtClean="0">
                    <a:solidFill>
                      <a:schemeClr val="tx1"/>
                    </a:solidFill>
                    <a:latin typeface="Arial" charset="0"/>
                  </a:rPr>
                  <a:t>agre-gado</a:t>
                </a:r>
                <a:r>
                  <a:rPr lang="pt-BR" sz="1800" i="1" dirty="0" smtClean="0">
                    <a:solidFill>
                      <a:schemeClr val="tx1"/>
                    </a:solidFill>
                    <a:latin typeface="Arial" charset="0"/>
                  </a:rPr>
                  <a:t> </a:t>
                </a:r>
                <a:r>
                  <a:rPr lang="pt-BR" sz="1800" i="1" dirty="0">
                    <a:solidFill>
                      <a:schemeClr val="tx1"/>
                    </a:solidFill>
                    <a:latin typeface="Arial" charset="0"/>
                  </a:rPr>
                  <a:t>ao faturamento, mais </a:t>
                </a:r>
                <a:r>
                  <a:rPr lang="pt-BR" sz="1800" i="1" dirty="0" err="1" smtClean="0">
                    <a:solidFill>
                      <a:schemeClr val="tx1"/>
                    </a:solidFill>
                    <a:latin typeface="Arial" charset="0"/>
                  </a:rPr>
                  <a:t>pro-dutividade</a:t>
                </a:r>
                <a:r>
                  <a:rPr lang="pt-BR" sz="1800" i="1" dirty="0">
                    <a:solidFill>
                      <a:schemeClr val="tx1"/>
                    </a:solidFill>
                    <a:latin typeface="Arial" charset="0"/>
                  </a:rPr>
                  <a:t>, mais competitividade e maior inserção do Brasil no mercado global.</a:t>
                </a:r>
              </a:p>
            </p:txBody>
          </p:sp>
        </p:grp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2880" y="2064"/>
              <a:ext cx="2607" cy="1865"/>
              <a:chOff x="2917" y="2064"/>
              <a:chExt cx="2607" cy="1865"/>
            </a:xfrm>
          </p:grpSpPr>
          <p:sp>
            <p:nvSpPr>
              <p:cNvPr id="11" name="Retângulo de cantos arredondados 10"/>
              <p:cNvSpPr/>
              <p:nvPr/>
            </p:nvSpPr>
            <p:spPr>
              <a:xfrm>
                <a:off x="2917" y="2064"/>
                <a:ext cx="2607" cy="1865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2"/>
                  </a:gs>
                  <a:gs pos="53000">
                    <a:schemeClr val="bg2"/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endParaRPr lang="pt-BR" sz="1800"/>
              </a:p>
            </p:txBody>
          </p:sp>
          <p:sp>
            <p:nvSpPr>
              <p:cNvPr id="12" name="CaixaDeTexto 42"/>
              <p:cNvSpPr txBox="1">
                <a:spLocks noChangeArrowheads="1"/>
              </p:cNvSpPr>
              <p:nvPr/>
            </p:nvSpPr>
            <p:spPr bwMode="auto">
              <a:xfrm>
                <a:off x="3312" y="2324"/>
                <a:ext cx="1990" cy="1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514600" indent="-228600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971800" indent="-228600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429000" indent="-228600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886200" indent="-228600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pPr defTabSz="914400" eaLnBrk="1" hangingPunct="1">
                  <a:lnSpc>
                    <a:spcPct val="100000"/>
                  </a:lnSpc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pt-BR" sz="1800" i="1" dirty="0">
                    <a:solidFill>
                      <a:schemeClr val="tx1"/>
                    </a:solidFill>
                    <a:latin typeface="Arial" charset="0"/>
                  </a:rPr>
                  <a:t>Organizado em </a:t>
                </a:r>
                <a:r>
                  <a:rPr lang="pt-BR" sz="1800" b="1" i="1" dirty="0">
                    <a:solidFill>
                      <a:schemeClr val="tx1"/>
                    </a:solidFill>
                    <a:latin typeface="Arial" charset="0"/>
                  </a:rPr>
                  <a:t>3 tipos de</a:t>
                </a:r>
                <a:r>
                  <a:rPr lang="pt-BR" sz="1800" i="1" dirty="0">
                    <a:solidFill>
                      <a:schemeClr val="tx1"/>
                    </a:solidFill>
                    <a:latin typeface="Arial" charset="0"/>
                  </a:rPr>
                  <a:t> </a:t>
                </a:r>
                <a:r>
                  <a:rPr lang="pt-BR" sz="1800" b="1" i="1" dirty="0">
                    <a:solidFill>
                      <a:schemeClr val="tx1"/>
                    </a:solidFill>
                    <a:latin typeface="Arial" charset="0"/>
                  </a:rPr>
                  <a:t>Redes </a:t>
                </a:r>
                <a:r>
                  <a:rPr lang="pt-BR" sz="1800" i="1" dirty="0">
                    <a:solidFill>
                      <a:schemeClr val="tx1"/>
                    </a:solidFill>
                    <a:latin typeface="Arial" charset="0"/>
                  </a:rPr>
                  <a:t>denominados componentes:</a:t>
                </a:r>
              </a:p>
              <a:p>
                <a:pPr defTabSz="914400" eaLnBrk="1" hangingPunct="1">
                  <a:lnSpc>
                    <a:spcPct val="100000"/>
                  </a:lnSpc>
                  <a:spcBef>
                    <a:spcPts val="1200"/>
                  </a:spcBef>
                  <a:buClrTx/>
                  <a:buSzTx/>
                  <a:buFont typeface="Arial" charset="0"/>
                  <a:buChar char="•"/>
                </a:pPr>
                <a:r>
                  <a:rPr lang="pt-BR" sz="1800" i="1" dirty="0">
                    <a:solidFill>
                      <a:schemeClr val="tx1"/>
                    </a:solidFill>
                    <a:latin typeface="Arial" charset="0"/>
                  </a:rPr>
                  <a:t> Serviços Tecnológicos</a:t>
                </a:r>
              </a:p>
              <a:p>
                <a:pPr defTabSz="914400" eaLnBrk="1" hangingPunct="1">
                  <a:lnSpc>
                    <a:spcPct val="100000"/>
                  </a:lnSpc>
                  <a:spcBef>
                    <a:spcPts val="1200"/>
                  </a:spcBef>
                  <a:buClrTx/>
                  <a:buSzTx/>
                  <a:buFont typeface="Arial" charset="0"/>
                  <a:buChar char="•"/>
                </a:pPr>
                <a:r>
                  <a:rPr lang="pt-BR" sz="1800" i="1" dirty="0">
                    <a:solidFill>
                      <a:schemeClr val="tx1"/>
                    </a:solidFill>
                    <a:latin typeface="Arial" charset="0"/>
                  </a:rPr>
                  <a:t> Extensão Tecnológica </a:t>
                </a:r>
              </a:p>
              <a:p>
                <a:pPr defTabSz="914400" eaLnBrk="1" hangingPunct="1">
                  <a:lnSpc>
                    <a:spcPct val="100000"/>
                  </a:lnSpc>
                  <a:spcBef>
                    <a:spcPts val="1200"/>
                  </a:spcBef>
                  <a:buClrTx/>
                  <a:buSzTx/>
                  <a:buFont typeface="Arial" charset="0"/>
                  <a:buChar char="•"/>
                </a:pPr>
                <a:r>
                  <a:rPr lang="pt-BR" sz="1800" i="1" dirty="0">
                    <a:solidFill>
                      <a:schemeClr val="tx1"/>
                    </a:solidFill>
                    <a:latin typeface="Arial" charset="0"/>
                  </a:rPr>
                  <a:t> Centros de Inovação</a:t>
                </a:r>
              </a:p>
            </p:txBody>
          </p:sp>
        </p:grpSp>
        <p:sp>
          <p:nvSpPr>
            <p:cNvPr id="10" name="CaixaDeTexto 45"/>
            <p:cNvSpPr txBox="1">
              <a:spLocks noChangeArrowheads="1"/>
            </p:cNvSpPr>
            <p:nvPr/>
          </p:nvSpPr>
          <p:spPr bwMode="auto">
            <a:xfrm>
              <a:off x="3939" y="2306"/>
              <a:ext cx="182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endParaRPr lang="pt-BR" sz="1600" i="1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9" name="CaixaDeTexto 12"/>
          <p:cNvSpPr txBox="1">
            <a:spLocks noChangeArrowheads="1"/>
          </p:cNvSpPr>
          <p:nvPr/>
        </p:nvSpPr>
        <p:spPr bwMode="auto">
          <a:xfrm>
            <a:off x="107015" y="1484784"/>
            <a:ext cx="8964613" cy="707886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Instrumento de articulação e aproximação da comunidade científica e Tecnológica com as empresas</a:t>
            </a:r>
            <a:endParaRPr lang="pt-BR" sz="2000" b="1" dirty="0">
              <a:solidFill>
                <a:schemeClr val="accent3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>
                <a:cs typeface="Arial" pitchFamily="34" charset="0"/>
              </a:rPr>
              <a:t>Fundo Nacional de Desenvolvimento Científico e </a:t>
            </a:r>
            <a:r>
              <a:rPr lang="pt-BR" sz="3600" dirty="0" err="1" smtClean="0">
                <a:cs typeface="Arial" pitchFamily="34" charset="0"/>
              </a:rPr>
              <a:t>Tecnólogico</a:t>
            </a:r>
            <a:r>
              <a:rPr lang="pt-BR" sz="3600" dirty="0" smtClean="0">
                <a:cs typeface="Arial" pitchFamily="34" charset="0"/>
              </a:rPr>
              <a:t> - FNDCT</a:t>
            </a:r>
            <a:endParaRPr lang="pt-BR" sz="3600" dirty="0"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txBody>
          <a:bodyPr>
            <a:normAutofit/>
          </a:bodyPr>
          <a:lstStyle/>
          <a:p>
            <a:pPr>
              <a:defRPr/>
            </a:pPr>
            <a:endParaRPr lang="pt-BR" dirty="0" smtClean="0">
              <a:latin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t-BR" sz="2600" dirty="0" smtClean="0">
                <a:latin typeface="Arial" pitchFamily="34" charset="0"/>
              </a:rPr>
              <a:t>Instituído </a:t>
            </a:r>
            <a:r>
              <a:rPr lang="pt-BR" sz="2600" dirty="0">
                <a:latin typeface="Arial" pitchFamily="34" charset="0"/>
              </a:rPr>
              <a:t>para dar apoio financeiro aos </a:t>
            </a:r>
            <a:r>
              <a:rPr lang="pt-BR" sz="2600" dirty="0" smtClean="0">
                <a:latin typeface="Arial" pitchFamily="34" charset="0"/>
              </a:rPr>
              <a:t>programas </a:t>
            </a:r>
            <a:r>
              <a:rPr lang="pt-BR" sz="2600" dirty="0">
                <a:latin typeface="Arial" pitchFamily="34" charset="0"/>
              </a:rPr>
              <a:t>e projetos prioritários de </a:t>
            </a:r>
            <a:r>
              <a:rPr lang="pt-BR" sz="2600" dirty="0" smtClean="0">
                <a:latin typeface="Arial" pitchFamily="34" charset="0"/>
              </a:rPr>
              <a:t>desenvolvimento </a:t>
            </a:r>
            <a:r>
              <a:rPr lang="pt-BR" sz="2600" dirty="0">
                <a:latin typeface="Arial" pitchFamily="34" charset="0"/>
              </a:rPr>
              <a:t>científico e tecnológico </a:t>
            </a:r>
            <a:r>
              <a:rPr lang="pt-BR" sz="2600" dirty="0" smtClean="0">
                <a:latin typeface="Arial" pitchFamily="34" charset="0"/>
              </a:rPr>
              <a:t>nacionais;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2600" dirty="0">
                <a:latin typeface="Arial" pitchFamily="34" charset="0"/>
              </a:rPr>
              <a:t>P</a:t>
            </a:r>
            <a:r>
              <a:rPr lang="pt-BR" sz="2600" dirty="0" smtClean="0">
                <a:latin typeface="Arial" pitchFamily="34" charset="0"/>
              </a:rPr>
              <a:t>apel </a:t>
            </a:r>
            <a:r>
              <a:rPr lang="pt-BR" sz="2600" dirty="0">
                <a:latin typeface="Arial" pitchFamily="34" charset="0"/>
              </a:rPr>
              <a:t>fundamental na montagem da </a:t>
            </a:r>
            <a:r>
              <a:rPr lang="pt-BR" sz="2600" dirty="0" smtClean="0">
                <a:latin typeface="Arial" pitchFamily="34" charset="0"/>
              </a:rPr>
              <a:t>infraestrutura </a:t>
            </a:r>
            <a:r>
              <a:rPr lang="pt-BR" sz="2600" dirty="0">
                <a:latin typeface="Arial" pitchFamily="34" charset="0"/>
              </a:rPr>
              <a:t>de pesquisa do </a:t>
            </a:r>
            <a:r>
              <a:rPr lang="pt-BR" sz="2600" dirty="0" smtClean="0">
                <a:latin typeface="Arial" pitchFamily="34" charset="0"/>
              </a:rPr>
              <a:t>País;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2600" dirty="0">
                <a:latin typeface="Arial" pitchFamily="34" charset="0"/>
              </a:rPr>
              <a:t>Readquiriu importância </a:t>
            </a:r>
            <a:r>
              <a:rPr lang="pt-BR" sz="2600" dirty="0" smtClean="0">
                <a:latin typeface="Arial" pitchFamily="34" charset="0"/>
              </a:rPr>
              <a:t>a </a:t>
            </a:r>
            <a:r>
              <a:rPr lang="pt-BR" sz="2600" dirty="0">
                <a:latin typeface="Arial" pitchFamily="34" charset="0"/>
              </a:rPr>
              <a:t>partir </a:t>
            </a:r>
            <a:r>
              <a:rPr lang="pt-BR" sz="2600" dirty="0" smtClean="0">
                <a:latin typeface="Arial" pitchFamily="34" charset="0"/>
              </a:rPr>
              <a:t>do ano </a:t>
            </a:r>
            <a:r>
              <a:rPr lang="pt-BR" sz="2600" dirty="0">
                <a:latin typeface="Arial" pitchFamily="34" charset="0"/>
              </a:rPr>
              <a:t>2000 com a criação dos Fundos </a:t>
            </a:r>
            <a:r>
              <a:rPr lang="pt-BR" sz="2600" dirty="0" smtClean="0">
                <a:latin typeface="Arial" pitchFamily="34" charset="0"/>
              </a:rPr>
              <a:t>Setoriais.</a:t>
            </a:r>
            <a:r>
              <a:rPr lang="pt-BR" sz="2600" dirty="0" smtClean="0">
                <a:solidFill>
                  <a:srgbClr val="FFFF00"/>
                </a:solidFill>
                <a:latin typeface="Arial" pitchFamily="34" charset="0"/>
              </a:rPr>
              <a:t>.</a:t>
            </a:r>
            <a:r>
              <a:rPr lang="pt-BR" sz="2600" dirty="0">
                <a:solidFill>
                  <a:srgbClr val="FFFF00"/>
                </a:solidFill>
                <a:latin typeface="Arial" pitchFamily="34" charset="0"/>
              </a:rPr>
              <a:t/>
            </a:r>
            <a:br>
              <a:rPr lang="pt-BR" sz="2600" dirty="0">
                <a:solidFill>
                  <a:srgbClr val="FFFF00"/>
                </a:solidFill>
                <a:latin typeface="Arial" pitchFamily="34" charset="0"/>
              </a:rPr>
            </a:br>
            <a:endParaRPr lang="pt-BR" sz="2600" dirty="0">
              <a:solidFill>
                <a:srgbClr val="FFFF00"/>
              </a:solidFill>
              <a:latin typeface="Arial" pitchFamily="34" charset="0"/>
            </a:endParaRPr>
          </a:p>
          <a:p>
            <a:pPr>
              <a:defRPr/>
            </a:pPr>
            <a:endParaRPr lang="pt-BR" dirty="0">
              <a:latin typeface="Arial" pitchFamily="34" charset="0"/>
            </a:endParaRPr>
          </a:p>
        </p:txBody>
      </p:sp>
      <p:pic>
        <p:nvPicPr>
          <p:cNvPr id="4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92803"/>
            <a:ext cx="30353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07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pt-BR" sz="3200" dirty="0" smtClean="0"/>
              <a:t>SETEC - Projetos Estruturantes</a:t>
            </a:r>
            <a:br>
              <a:rPr lang="pt-BR" sz="3200" dirty="0" smtClean="0"/>
            </a:br>
            <a:r>
              <a:rPr lang="pt-BR" sz="3200" dirty="0" smtClean="0"/>
              <a:t>SIBRATEC</a:t>
            </a:r>
          </a:p>
        </p:txBody>
      </p:sp>
      <p:pic>
        <p:nvPicPr>
          <p:cNvPr id="5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371389"/>
            <a:ext cx="3240360" cy="44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395536" y="1772816"/>
            <a:ext cx="2592288" cy="3456384"/>
          </a:xfrm>
          <a:prstGeom prst="roundRect">
            <a:avLst>
              <a:gd name="adj" fmla="val 10000"/>
            </a:avLst>
          </a:prstGeom>
          <a:solidFill>
            <a:schemeClr val="bg2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b="1" dirty="0" smtClean="0"/>
              <a:t>Extensão Tecnológica</a:t>
            </a:r>
          </a:p>
          <a:p>
            <a:pPr algn="ctr"/>
            <a:endParaRPr lang="pt-BR" dirty="0"/>
          </a:p>
          <a:p>
            <a:pPr algn="just"/>
            <a:r>
              <a:rPr lang="pt-BR" dirty="0" smtClean="0"/>
              <a:t>Redes Estaduais que tem por objetivos </a:t>
            </a:r>
            <a:r>
              <a:rPr lang="pt-BR" dirty="0" err="1" smtClean="0"/>
              <a:t>me-lhorar</a:t>
            </a:r>
            <a:r>
              <a:rPr lang="pt-BR" dirty="0" smtClean="0"/>
              <a:t> a gestão </a:t>
            </a:r>
            <a:r>
              <a:rPr lang="pt-BR" dirty="0" err="1" smtClean="0"/>
              <a:t>tecno-lógica</a:t>
            </a:r>
            <a:r>
              <a:rPr lang="pt-BR" dirty="0" smtClean="0"/>
              <a:t>, adaptar </a:t>
            </a:r>
            <a:r>
              <a:rPr lang="pt-BR" dirty="0" err="1" smtClean="0"/>
              <a:t>produ-tos</a:t>
            </a:r>
            <a:r>
              <a:rPr lang="pt-BR" dirty="0" smtClean="0"/>
              <a:t> e processos para micro, pequenas e médias empresas.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3296735" y="1772816"/>
            <a:ext cx="2592288" cy="3456384"/>
          </a:xfrm>
          <a:prstGeom prst="roundRect">
            <a:avLst>
              <a:gd name="adj" fmla="val 10000"/>
            </a:avLst>
          </a:prstGeom>
          <a:solidFill>
            <a:schemeClr val="bg2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b="1" dirty="0" smtClean="0"/>
              <a:t>Serviços Tecnológicos</a:t>
            </a:r>
          </a:p>
          <a:p>
            <a:pPr algn="ctr"/>
            <a:endParaRPr lang="pt-BR" dirty="0"/>
          </a:p>
          <a:p>
            <a:pPr algn="just"/>
            <a:r>
              <a:rPr lang="pt-BR" dirty="0" smtClean="0"/>
              <a:t>Redes Temáticas que se destinam a apoiar a infraestrutura de serviços de </a:t>
            </a:r>
            <a:r>
              <a:rPr lang="pt-BR" dirty="0" err="1" smtClean="0"/>
              <a:t>metro-logia</a:t>
            </a:r>
            <a:r>
              <a:rPr lang="pt-BR" dirty="0" smtClean="0"/>
              <a:t>, ensaios, </a:t>
            </a:r>
            <a:r>
              <a:rPr lang="pt-BR" dirty="0" err="1" smtClean="0"/>
              <a:t>análi-se</a:t>
            </a:r>
            <a:r>
              <a:rPr lang="pt-BR" dirty="0" smtClean="0"/>
              <a:t>, certificação, </a:t>
            </a:r>
            <a:r>
              <a:rPr lang="pt-BR" dirty="0" err="1" smtClean="0"/>
              <a:t>nor-malização</a:t>
            </a:r>
            <a:r>
              <a:rPr lang="pt-BR" dirty="0" smtClean="0"/>
              <a:t> e </a:t>
            </a:r>
            <a:r>
              <a:rPr lang="pt-BR" dirty="0" err="1" smtClean="0"/>
              <a:t>regula-mentação</a:t>
            </a:r>
            <a:r>
              <a:rPr lang="pt-BR" dirty="0" smtClean="0"/>
              <a:t> técnica.</a:t>
            </a:r>
            <a:endParaRPr lang="pt-BR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6192180" y="1772816"/>
            <a:ext cx="2592288" cy="3456384"/>
          </a:xfrm>
          <a:prstGeom prst="roundRect">
            <a:avLst>
              <a:gd name="adj" fmla="val 10000"/>
            </a:avLst>
          </a:prstGeom>
          <a:solidFill>
            <a:schemeClr val="bg2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b="1" dirty="0" smtClean="0"/>
              <a:t>Centros de Inovação</a:t>
            </a:r>
          </a:p>
          <a:p>
            <a:pPr algn="ctr"/>
            <a:endParaRPr lang="pt-BR" dirty="0"/>
          </a:p>
          <a:p>
            <a:pPr algn="just"/>
            <a:r>
              <a:rPr lang="pt-BR" dirty="0" smtClean="0"/>
              <a:t>Redes Temáticas que tem por objetivo gerar e transformar </a:t>
            </a:r>
            <a:r>
              <a:rPr lang="pt-BR" dirty="0" err="1" smtClean="0"/>
              <a:t>conhe-cimento</a:t>
            </a:r>
            <a:r>
              <a:rPr lang="pt-BR" dirty="0" smtClean="0"/>
              <a:t> científico e tecnológico em </a:t>
            </a:r>
            <a:r>
              <a:rPr lang="pt-BR" dirty="0" err="1" smtClean="0"/>
              <a:t>pro-dutos</a:t>
            </a:r>
            <a:r>
              <a:rPr lang="pt-BR" dirty="0" smtClean="0"/>
              <a:t>, processo e protótipos com </a:t>
            </a:r>
            <a:r>
              <a:rPr lang="pt-BR" dirty="0" err="1" smtClean="0"/>
              <a:t>viabi-lidade</a:t>
            </a:r>
            <a:r>
              <a:rPr lang="pt-BR" dirty="0" smtClean="0"/>
              <a:t> comercial.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469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>
            <a:noAutofit/>
          </a:bodyPr>
          <a:lstStyle/>
          <a:p>
            <a:pPr eaLnBrk="1" hangingPunct="1"/>
            <a:r>
              <a:rPr lang="pt-BR" sz="3200" dirty="0" smtClean="0"/>
              <a:t>SIBRATEC – Redes de Extensão Tecnológica</a:t>
            </a:r>
          </a:p>
        </p:txBody>
      </p:sp>
      <p:pic>
        <p:nvPicPr>
          <p:cNvPr id="5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371389"/>
            <a:ext cx="3240360" cy="44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34925" y="981075"/>
            <a:ext cx="9109075" cy="5544269"/>
            <a:chOff x="22" y="618"/>
            <a:chExt cx="5738" cy="3702"/>
          </a:xfrm>
        </p:grpSpPr>
        <p:pic>
          <p:nvPicPr>
            <p:cNvPr id="10" name="Picture 4" descr="Mapa com estado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282"/>
              <a:ext cx="3605" cy="3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Elipse 52"/>
            <p:cNvSpPr>
              <a:spLocks noChangeArrowheads="1"/>
            </p:cNvSpPr>
            <p:nvPr/>
          </p:nvSpPr>
          <p:spPr bwMode="auto">
            <a:xfrm>
              <a:off x="3712" y="2003"/>
              <a:ext cx="69" cy="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Elipse 52"/>
            <p:cNvSpPr>
              <a:spLocks noChangeArrowheads="1"/>
            </p:cNvSpPr>
            <p:nvPr/>
          </p:nvSpPr>
          <p:spPr bwMode="auto">
            <a:xfrm>
              <a:off x="3643" y="2620"/>
              <a:ext cx="69" cy="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Elipse 52"/>
            <p:cNvSpPr>
              <a:spLocks noChangeArrowheads="1"/>
            </p:cNvSpPr>
            <p:nvPr/>
          </p:nvSpPr>
          <p:spPr bwMode="auto">
            <a:xfrm>
              <a:off x="2882" y="3413"/>
              <a:ext cx="69" cy="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Elipse 52"/>
            <p:cNvSpPr>
              <a:spLocks noChangeArrowheads="1"/>
            </p:cNvSpPr>
            <p:nvPr/>
          </p:nvSpPr>
          <p:spPr bwMode="auto">
            <a:xfrm>
              <a:off x="3341" y="3390"/>
              <a:ext cx="69" cy="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Elipse 52"/>
            <p:cNvSpPr>
              <a:spLocks noChangeArrowheads="1"/>
            </p:cNvSpPr>
            <p:nvPr/>
          </p:nvSpPr>
          <p:spPr bwMode="auto">
            <a:xfrm>
              <a:off x="2606" y="3566"/>
              <a:ext cx="69" cy="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Elipse 52"/>
            <p:cNvSpPr>
              <a:spLocks noChangeArrowheads="1"/>
            </p:cNvSpPr>
            <p:nvPr/>
          </p:nvSpPr>
          <p:spPr bwMode="auto">
            <a:xfrm>
              <a:off x="3470" y="2094"/>
              <a:ext cx="70" cy="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rot="749659" flipH="1">
              <a:off x="2291" y="3564"/>
              <a:ext cx="308" cy="1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46" y="3576"/>
              <a:ext cx="2244" cy="217"/>
            </a:xfrm>
            <a:prstGeom prst="ellipse">
              <a:avLst/>
            </a:prstGeom>
            <a:gradFill rotWithShape="1">
              <a:gsLst>
                <a:gs pos="0">
                  <a:srgbClr val="FFF2E6">
                    <a:alpha val="18999"/>
                  </a:srgbClr>
                </a:gs>
                <a:gs pos="100000">
                  <a:srgbClr val="FFCC99">
                    <a:alpha val="60001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000" b="1">
                  <a:solidFill>
                    <a:srgbClr val="A50021"/>
                  </a:solidFill>
                  <a:latin typeface="Arial" charset="0"/>
                </a:rPr>
                <a:t>TECPAR</a:t>
              </a:r>
              <a:r>
                <a:rPr lang="en-US" sz="1000">
                  <a:solidFill>
                    <a:srgbClr val="A50021"/>
                  </a:solidFill>
                  <a:latin typeface="Arial" charset="0"/>
                </a:rPr>
                <a:t>; </a:t>
              </a:r>
              <a:r>
                <a:rPr lang="pt-BR" sz="1000">
                  <a:solidFill>
                    <a:srgbClr val="A50021"/>
                  </a:solidFill>
                  <a:latin typeface="Arial" charset="0"/>
                </a:rPr>
                <a:t>FIEP; SEBRAE; SETI; F.ARAUCÁRIA</a:t>
              </a: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1837" y="3747"/>
              <a:ext cx="862" cy="18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Oval 21"/>
            <p:cNvSpPr>
              <a:spLocks noChangeArrowheads="1"/>
            </p:cNvSpPr>
            <p:nvPr/>
          </p:nvSpPr>
          <p:spPr bwMode="auto">
            <a:xfrm>
              <a:off x="121" y="3838"/>
              <a:ext cx="1773" cy="136"/>
            </a:xfrm>
            <a:prstGeom prst="ellipse">
              <a:avLst/>
            </a:prstGeom>
            <a:gradFill rotWithShape="1">
              <a:gsLst>
                <a:gs pos="0">
                  <a:srgbClr val="FFF2E6">
                    <a:alpha val="18999"/>
                  </a:srgbClr>
                </a:gs>
                <a:gs pos="100000">
                  <a:srgbClr val="FFCC99">
                    <a:alpha val="60001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000" b="1">
                  <a:solidFill>
                    <a:srgbClr val="A50021"/>
                  </a:solidFill>
                  <a:latin typeface="Arial" charset="0"/>
                </a:rPr>
                <a:t>SOCIESC</a:t>
              </a:r>
              <a:r>
                <a:rPr lang="en-US" sz="1000">
                  <a:solidFill>
                    <a:srgbClr val="A50021"/>
                  </a:solidFill>
                  <a:latin typeface="Arial" charset="0"/>
                </a:rPr>
                <a:t>; </a:t>
              </a:r>
              <a:r>
                <a:rPr lang="pt-BR" sz="1000">
                  <a:solidFill>
                    <a:srgbClr val="A50021"/>
                  </a:solidFill>
                  <a:latin typeface="Arial" charset="0"/>
                </a:rPr>
                <a:t>SEBRAE/SC; FAPESC</a:t>
              </a:r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 flipH="1">
              <a:off x="2064" y="3974"/>
              <a:ext cx="317" cy="136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91" y="4019"/>
              <a:ext cx="2154" cy="301"/>
            </a:xfrm>
            <a:prstGeom prst="ellipse">
              <a:avLst/>
            </a:prstGeom>
            <a:gradFill rotWithShape="1">
              <a:gsLst>
                <a:gs pos="0">
                  <a:srgbClr val="FFF2E6">
                    <a:alpha val="18999"/>
                  </a:srgbClr>
                </a:gs>
                <a:gs pos="100000">
                  <a:srgbClr val="FFCC99">
                    <a:alpha val="60001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000" dirty="0">
                  <a:solidFill>
                    <a:srgbClr val="A50021"/>
                  </a:solidFill>
                  <a:latin typeface="Arial" charset="0"/>
                </a:rPr>
                <a:t>IEL/RS; </a:t>
              </a:r>
              <a:r>
                <a:rPr lang="en-US" sz="1000" b="1" dirty="0">
                  <a:solidFill>
                    <a:srgbClr val="A50021"/>
                  </a:solidFill>
                  <a:latin typeface="Arial" charset="0"/>
                </a:rPr>
                <a:t>SCT/RS</a:t>
              </a:r>
              <a:r>
                <a:rPr lang="en-US" sz="1000" dirty="0">
                  <a:solidFill>
                    <a:srgbClr val="A50021"/>
                  </a:solidFill>
                  <a:latin typeface="Arial" charset="0"/>
                </a:rPr>
                <a:t>; </a:t>
              </a:r>
              <a:r>
                <a:rPr lang="pt-BR" sz="1000" dirty="0">
                  <a:solidFill>
                    <a:srgbClr val="A50021"/>
                  </a:solidFill>
                  <a:latin typeface="Arial" charset="0"/>
                </a:rPr>
                <a:t>CIENTEC; IBTEC; </a:t>
              </a:r>
              <a:r>
                <a:rPr lang="pt-BR" sz="1000" dirty="0" err="1">
                  <a:solidFill>
                    <a:srgbClr val="A50021"/>
                  </a:solidFill>
                  <a:latin typeface="Arial" charset="0"/>
                </a:rPr>
                <a:t>IFSul</a:t>
              </a:r>
              <a:r>
                <a:rPr lang="pt-BR" sz="1000" dirty="0">
                  <a:solidFill>
                    <a:srgbClr val="A50021"/>
                  </a:solidFill>
                  <a:latin typeface="Arial" charset="0"/>
                </a:rPr>
                <a:t>;</a:t>
              </a:r>
            </a:p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sz="1000" dirty="0">
                  <a:solidFill>
                    <a:srgbClr val="A50021"/>
                  </a:solidFill>
                  <a:latin typeface="Arial" charset="0"/>
                </a:rPr>
                <a:t>PUC/RS; UNISINOS; UERGS; SEDAI/RS; SEBRAE/RS</a:t>
              </a:r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>
              <a:off x="2928" y="3457"/>
              <a:ext cx="451" cy="517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2925" y="3951"/>
              <a:ext cx="1838" cy="205"/>
            </a:xfrm>
            <a:prstGeom prst="ellipse">
              <a:avLst/>
            </a:prstGeom>
            <a:gradFill rotWithShape="1">
              <a:gsLst>
                <a:gs pos="0">
                  <a:srgbClr val="F2FAFF">
                    <a:alpha val="18999"/>
                  </a:srgbClr>
                </a:gs>
                <a:gs pos="100000">
                  <a:srgbClr val="CCECFF">
                    <a:alpha val="60001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sz="1000">
                  <a:solidFill>
                    <a:srgbClr val="0033CC"/>
                  </a:solidFill>
                  <a:latin typeface="Arial" charset="0"/>
                </a:rPr>
                <a:t>FIPT; </a:t>
              </a:r>
              <a:r>
                <a:rPr lang="en-US" sz="1000" b="1">
                  <a:solidFill>
                    <a:srgbClr val="0033CC"/>
                  </a:solidFill>
                  <a:latin typeface="Arial" charset="0"/>
                </a:rPr>
                <a:t>IPT</a:t>
              </a:r>
              <a:r>
                <a:rPr lang="en-US" sz="1000">
                  <a:solidFill>
                    <a:srgbClr val="0033CC"/>
                  </a:solidFill>
                  <a:latin typeface="Arial" charset="0"/>
                </a:rPr>
                <a:t>; </a:t>
              </a:r>
              <a:r>
                <a:rPr lang="pt-BR" sz="1000">
                  <a:solidFill>
                    <a:srgbClr val="0033CC"/>
                  </a:solidFill>
                  <a:latin typeface="Arial" charset="0"/>
                </a:rPr>
                <a:t>CTI; CEETEPS; FDTE; SECDESESP</a:t>
              </a:r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>
              <a:off x="3412" y="3435"/>
              <a:ext cx="239" cy="313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3788" y="3135"/>
              <a:ext cx="1950" cy="250"/>
            </a:xfrm>
            <a:prstGeom prst="ellipse">
              <a:avLst/>
            </a:prstGeom>
            <a:gradFill rotWithShape="1">
              <a:gsLst>
                <a:gs pos="0">
                  <a:srgbClr val="F2FAFF">
                    <a:alpha val="18999"/>
                  </a:srgbClr>
                </a:gs>
                <a:gs pos="100000">
                  <a:srgbClr val="CCECFF">
                    <a:alpha val="60001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sz="1000">
                  <a:solidFill>
                    <a:srgbClr val="0033CC"/>
                  </a:solidFill>
                  <a:latin typeface="Arial" charset="0"/>
                </a:rPr>
                <a:t>RMI; </a:t>
              </a:r>
              <a:r>
                <a:rPr lang="pt-BR" sz="1000" b="1">
                  <a:solidFill>
                    <a:srgbClr val="0033CC"/>
                  </a:solidFill>
                  <a:latin typeface="Arial" charset="0"/>
                </a:rPr>
                <a:t>CETEC</a:t>
              </a:r>
              <a:r>
                <a:rPr lang="pt-BR" sz="1000">
                  <a:solidFill>
                    <a:srgbClr val="0033CC"/>
                  </a:solidFill>
                  <a:latin typeface="Arial" charset="0"/>
                </a:rPr>
                <a:t>; </a:t>
              </a:r>
              <a:r>
                <a:rPr lang="de-DE" sz="1000">
                  <a:solidFill>
                    <a:srgbClr val="0033CC"/>
                  </a:solidFill>
                  <a:latin typeface="Arial" charset="0"/>
                </a:rPr>
                <a:t>IEL/MG; </a:t>
              </a:r>
              <a:r>
                <a:rPr lang="pt-BR" sz="1000">
                  <a:solidFill>
                    <a:srgbClr val="0033CC"/>
                  </a:solidFill>
                  <a:latin typeface="Arial" charset="0"/>
                </a:rPr>
                <a:t>SEBRAE/MG; </a:t>
              </a:r>
            </a:p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sz="1000">
                  <a:solidFill>
                    <a:srgbClr val="0033CC"/>
                  </a:solidFill>
                  <a:latin typeface="Arial" charset="0"/>
                </a:rPr>
                <a:t>SEDE/MG; SECTES/MG</a:t>
              </a:r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 flipH="1" flipV="1">
              <a:off x="3696" y="2659"/>
              <a:ext cx="363" cy="181"/>
            </a:xfrm>
            <a:prstGeom prst="line">
              <a:avLst/>
            </a:prstGeom>
            <a:noFill/>
            <a:ln w="9525" cap="rnd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Oval 36"/>
            <p:cNvSpPr>
              <a:spLocks noChangeArrowheads="1"/>
            </p:cNvSpPr>
            <p:nvPr/>
          </p:nvSpPr>
          <p:spPr bwMode="auto">
            <a:xfrm>
              <a:off x="3969" y="2772"/>
              <a:ext cx="1746" cy="309"/>
            </a:xfrm>
            <a:prstGeom prst="ellipse">
              <a:avLst/>
            </a:prstGeom>
            <a:gradFill rotWithShape="1">
              <a:gsLst>
                <a:gs pos="0">
                  <a:srgbClr val="FFF2F2">
                    <a:alpha val="18999"/>
                  </a:srgbClr>
                </a:gs>
                <a:gs pos="100000">
                  <a:srgbClr val="FFCCCC">
                    <a:alpha val="60001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000" b="1">
                  <a:solidFill>
                    <a:schemeClr val="tx1"/>
                  </a:solidFill>
                  <a:latin typeface="Arial" charset="0"/>
                </a:rPr>
                <a:t>IEL/BA</a:t>
              </a:r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; UESC; </a:t>
              </a:r>
              <a:r>
                <a:rPr lang="pt-BR" sz="1000">
                  <a:solidFill>
                    <a:schemeClr val="tx1"/>
                  </a:solidFill>
                  <a:latin typeface="Arial" charset="0"/>
                </a:rPr>
                <a:t>CEPED; CETENE/PE; </a:t>
              </a:r>
            </a:p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sz="1000">
                  <a:solidFill>
                    <a:schemeClr val="tx1"/>
                  </a:solidFill>
                  <a:latin typeface="Arial" charset="0"/>
                </a:rPr>
                <a:t>SECTI/BA; FAPESB; SEBRAE/BA; SICM/BA</a:t>
              </a:r>
            </a:p>
          </p:txBody>
        </p:sp>
        <p:sp>
          <p:nvSpPr>
            <p:cNvPr id="29" name="Line 3"/>
            <p:cNvSpPr>
              <a:spLocks noChangeShapeType="1"/>
            </p:cNvSpPr>
            <p:nvPr/>
          </p:nvSpPr>
          <p:spPr bwMode="auto">
            <a:xfrm flipH="1">
              <a:off x="3742" y="1298"/>
              <a:ext cx="91" cy="771"/>
            </a:xfrm>
            <a:prstGeom prst="line">
              <a:avLst/>
            </a:prstGeom>
            <a:noFill/>
            <a:ln w="9525" cap="rnd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Oval 39"/>
            <p:cNvSpPr>
              <a:spLocks noChangeArrowheads="1"/>
            </p:cNvSpPr>
            <p:nvPr/>
          </p:nvSpPr>
          <p:spPr bwMode="auto">
            <a:xfrm>
              <a:off x="3606" y="1071"/>
              <a:ext cx="2086" cy="273"/>
            </a:xfrm>
            <a:prstGeom prst="ellipse">
              <a:avLst/>
            </a:prstGeom>
            <a:gradFill rotWithShape="1">
              <a:gsLst>
                <a:gs pos="0">
                  <a:srgbClr val="FFF2F2">
                    <a:alpha val="18999"/>
                  </a:srgbClr>
                </a:gs>
                <a:gs pos="100000">
                  <a:srgbClr val="FFCCCC">
                    <a:alpha val="60001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FCPC; </a:t>
              </a:r>
              <a:r>
                <a:rPr lang="en-US" sz="1000" b="1">
                  <a:solidFill>
                    <a:schemeClr val="tx1"/>
                  </a:solidFill>
                  <a:latin typeface="Arial" charset="0"/>
                </a:rPr>
                <a:t>NUTEC</a:t>
              </a:r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; </a:t>
              </a:r>
              <a:r>
                <a:rPr lang="pt-BR" sz="1000">
                  <a:solidFill>
                    <a:schemeClr val="tx1"/>
                  </a:solidFill>
                  <a:latin typeface="Arial" charset="0"/>
                </a:rPr>
                <a:t>UFC; CENTEC; INDI/CE; IFCE; </a:t>
              </a:r>
            </a:p>
            <a:p>
              <a:pPr algn="ctr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pt-BR" sz="1000">
                  <a:solidFill>
                    <a:schemeClr val="tx1"/>
                  </a:solidFill>
                  <a:latin typeface="Arial" charset="0"/>
                </a:rPr>
                <a:t>Agropolos; BNB; SECITECE; FUNCAP; SEBRAECE</a:t>
              </a:r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 flipH="1">
              <a:off x="3515" y="981"/>
              <a:ext cx="45" cy="1134"/>
            </a:xfrm>
            <a:prstGeom prst="line">
              <a:avLst/>
            </a:prstGeom>
            <a:noFill/>
            <a:ln w="9525" cap="rnd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Oval 39"/>
            <p:cNvSpPr>
              <a:spLocks noChangeArrowheads="1"/>
            </p:cNvSpPr>
            <p:nvPr/>
          </p:nvSpPr>
          <p:spPr bwMode="auto">
            <a:xfrm>
              <a:off x="3379" y="822"/>
              <a:ext cx="2313" cy="226"/>
            </a:xfrm>
            <a:prstGeom prst="ellipse">
              <a:avLst/>
            </a:prstGeom>
            <a:gradFill rotWithShape="1">
              <a:gsLst>
                <a:gs pos="0">
                  <a:srgbClr val="FFF2F2">
                    <a:alpha val="18999"/>
                  </a:srgbClr>
                </a:gs>
                <a:gs pos="100000">
                  <a:srgbClr val="FFCCCC">
                    <a:alpha val="60001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pt-BR" sz="1000">
                  <a:solidFill>
                    <a:schemeClr val="tx1"/>
                  </a:solidFill>
                  <a:latin typeface="Arial" charset="0"/>
                </a:rPr>
                <a:t>FUNDETEC; </a:t>
              </a:r>
              <a:r>
                <a:rPr lang="pt-BR" sz="1000" b="1">
                  <a:solidFill>
                    <a:schemeClr val="tx1"/>
                  </a:solidFill>
                  <a:latin typeface="Arial" charset="0"/>
                </a:rPr>
                <a:t>SENAI/PI</a:t>
              </a:r>
              <a:r>
                <a:rPr lang="pt-BR" sz="1000">
                  <a:solidFill>
                    <a:schemeClr val="tx1"/>
                  </a:solidFill>
                  <a:latin typeface="Arial" charset="0"/>
                </a:rPr>
                <a:t>; IFPI; FUESPI; SEBRAE/PI; SEDET/PI</a:t>
              </a:r>
            </a:p>
          </p:txBody>
        </p:sp>
        <p:sp>
          <p:nvSpPr>
            <p:cNvPr id="33" name="Elipse 52"/>
            <p:cNvSpPr>
              <a:spLocks noChangeArrowheads="1"/>
            </p:cNvSpPr>
            <p:nvPr/>
          </p:nvSpPr>
          <p:spPr bwMode="auto">
            <a:xfrm>
              <a:off x="3989" y="2069"/>
              <a:ext cx="70" cy="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Elipse 52"/>
            <p:cNvSpPr>
              <a:spLocks noChangeArrowheads="1"/>
            </p:cNvSpPr>
            <p:nvPr/>
          </p:nvSpPr>
          <p:spPr bwMode="auto">
            <a:xfrm>
              <a:off x="4150" y="2185"/>
              <a:ext cx="70" cy="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Elipse 52"/>
            <p:cNvSpPr>
              <a:spLocks noChangeArrowheads="1"/>
            </p:cNvSpPr>
            <p:nvPr/>
          </p:nvSpPr>
          <p:spPr bwMode="auto">
            <a:xfrm>
              <a:off x="3969" y="2344"/>
              <a:ext cx="70" cy="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Elipse 52"/>
            <p:cNvSpPr>
              <a:spLocks noChangeArrowheads="1"/>
            </p:cNvSpPr>
            <p:nvPr/>
          </p:nvSpPr>
          <p:spPr bwMode="auto">
            <a:xfrm>
              <a:off x="4059" y="2389"/>
              <a:ext cx="70" cy="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Elipse 52"/>
            <p:cNvSpPr>
              <a:spLocks noChangeArrowheads="1"/>
            </p:cNvSpPr>
            <p:nvPr/>
          </p:nvSpPr>
          <p:spPr bwMode="auto">
            <a:xfrm>
              <a:off x="3923" y="2545"/>
              <a:ext cx="70" cy="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Elipse 52"/>
            <p:cNvSpPr>
              <a:spLocks noChangeArrowheads="1"/>
            </p:cNvSpPr>
            <p:nvPr/>
          </p:nvSpPr>
          <p:spPr bwMode="auto">
            <a:xfrm>
              <a:off x="3515" y="3203"/>
              <a:ext cx="70" cy="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Elipse 52"/>
            <p:cNvSpPr>
              <a:spLocks noChangeArrowheads="1"/>
            </p:cNvSpPr>
            <p:nvPr/>
          </p:nvSpPr>
          <p:spPr bwMode="auto">
            <a:xfrm>
              <a:off x="3264" y="2931"/>
              <a:ext cx="70" cy="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Elipse 52"/>
            <p:cNvSpPr>
              <a:spLocks noChangeArrowheads="1"/>
            </p:cNvSpPr>
            <p:nvPr/>
          </p:nvSpPr>
          <p:spPr bwMode="auto">
            <a:xfrm>
              <a:off x="2901" y="2253"/>
              <a:ext cx="70" cy="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Elipse 52"/>
            <p:cNvSpPr>
              <a:spLocks noChangeArrowheads="1"/>
            </p:cNvSpPr>
            <p:nvPr/>
          </p:nvSpPr>
          <p:spPr bwMode="auto">
            <a:xfrm>
              <a:off x="2290" y="3183"/>
              <a:ext cx="70" cy="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Elipse 52"/>
            <p:cNvSpPr>
              <a:spLocks noChangeArrowheads="1"/>
            </p:cNvSpPr>
            <p:nvPr/>
          </p:nvSpPr>
          <p:spPr bwMode="auto">
            <a:xfrm>
              <a:off x="2245" y="2684"/>
              <a:ext cx="70" cy="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Elipse 52"/>
            <p:cNvSpPr>
              <a:spLocks noChangeArrowheads="1"/>
            </p:cNvSpPr>
            <p:nvPr/>
          </p:nvSpPr>
          <p:spPr bwMode="auto">
            <a:xfrm>
              <a:off x="1631" y="2455"/>
              <a:ext cx="70" cy="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Elipse 52"/>
            <p:cNvSpPr>
              <a:spLocks noChangeArrowheads="1"/>
            </p:cNvSpPr>
            <p:nvPr/>
          </p:nvSpPr>
          <p:spPr bwMode="auto">
            <a:xfrm>
              <a:off x="1495" y="1888"/>
              <a:ext cx="70" cy="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Elipse 52"/>
            <p:cNvSpPr>
              <a:spLocks noChangeArrowheads="1"/>
            </p:cNvSpPr>
            <p:nvPr/>
          </p:nvSpPr>
          <p:spPr bwMode="auto">
            <a:xfrm>
              <a:off x="2336" y="1842"/>
              <a:ext cx="70" cy="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Oval 39"/>
            <p:cNvSpPr>
              <a:spLocks noChangeArrowheads="1"/>
            </p:cNvSpPr>
            <p:nvPr/>
          </p:nvSpPr>
          <p:spPr bwMode="auto">
            <a:xfrm>
              <a:off x="3923" y="1367"/>
              <a:ext cx="1566" cy="272"/>
            </a:xfrm>
            <a:prstGeom prst="ellipse">
              <a:avLst/>
            </a:prstGeom>
            <a:gradFill rotWithShape="1">
              <a:gsLst>
                <a:gs pos="0">
                  <a:srgbClr val="FFF2F2">
                    <a:alpha val="18999"/>
                  </a:srgbClr>
                </a:gs>
                <a:gs pos="100000">
                  <a:srgbClr val="FFCCCC">
                    <a:alpha val="60001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FUNPEC; </a:t>
              </a:r>
              <a:r>
                <a:rPr lang="en-US" sz="1000" b="1">
                  <a:solidFill>
                    <a:schemeClr val="tx1"/>
                  </a:solidFill>
                  <a:latin typeface="Arial" charset="0"/>
                </a:rPr>
                <a:t>SENAI</a:t>
              </a:r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; </a:t>
              </a:r>
              <a:r>
                <a:rPr lang="pt-BR" sz="1000">
                  <a:solidFill>
                    <a:schemeClr val="tx1"/>
                  </a:solidFill>
                  <a:latin typeface="Arial" charset="0"/>
                </a:rPr>
                <a:t>UFRN; IFRN</a:t>
              </a:r>
            </a:p>
            <a:p>
              <a:pPr algn="ctr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pt-BR" sz="1000">
                  <a:solidFill>
                    <a:schemeClr val="tx1"/>
                  </a:solidFill>
                  <a:latin typeface="Arial" charset="0"/>
                </a:rPr>
                <a:t>UERN; SENAI/CTGÁS; SEDEC</a:t>
              </a:r>
            </a:p>
          </p:txBody>
        </p:sp>
        <p:sp>
          <p:nvSpPr>
            <p:cNvPr id="47" name="Line 3"/>
            <p:cNvSpPr>
              <a:spLocks noChangeShapeType="1"/>
            </p:cNvSpPr>
            <p:nvPr/>
          </p:nvSpPr>
          <p:spPr bwMode="auto">
            <a:xfrm>
              <a:off x="4014" y="1570"/>
              <a:ext cx="0" cy="545"/>
            </a:xfrm>
            <a:prstGeom prst="line">
              <a:avLst/>
            </a:prstGeom>
            <a:noFill/>
            <a:ln w="9525" cap="rnd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Oval 39"/>
            <p:cNvSpPr>
              <a:spLocks noChangeArrowheads="1"/>
            </p:cNvSpPr>
            <p:nvPr/>
          </p:nvSpPr>
          <p:spPr bwMode="auto">
            <a:xfrm>
              <a:off x="4105" y="1661"/>
              <a:ext cx="1633" cy="181"/>
            </a:xfrm>
            <a:prstGeom prst="ellipse">
              <a:avLst/>
            </a:prstGeom>
            <a:gradFill rotWithShape="1">
              <a:gsLst>
                <a:gs pos="0">
                  <a:srgbClr val="FFF2F2">
                    <a:alpha val="18999"/>
                  </a:srgbClr>
                </a:gs>
                <a:gs pos="100000">
                  <a:srgbClr val="FFCCCC">
                    <a:alpha val="60001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FJA; </a:t>
              </a:r>
              <a:r>
                <a:rPr lang="en-US" sz="1000" b="1">
                  <a:solidFill>
                    <a:schemeClr val="tx1"/>
                  </a:solidFill>
                  <a:latin typeface="Arial" charset="0"/>
                </a:rPr>
                <a:t>SENAI/PB</a:t>
              </a:r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; </a:t>
              </a:r>
              <a:r>
                <a:rPr lang="pt-BR" sz="1000">
                  <a:solidFill>
                    <a:schemeClr val="tx1"/>
                  </a:solidFill>
                  <a:latin typeface="Arial" charset="0"/>
                </a:rPr>
                <a:t>UFPB; IFPB; SECTMAPB</a:t>
              </a:r>
            </a:p>
          </p:txBody>
        </p:sp>
        <p:sp>
          <p:nvSpPr>
            <p:cNvPr id="49" name="Line 3"/>
            <p:cNvSpPr>
              <a:spLocks noChangeShapeType="1"/>
            </p:cNvSpPr>
            <p:nvPr/>
          </p:nvSpPr>
          <p:spPr bwMode="auto">
            <a:xfrm flipH="1">
              <a:off x="4195" y="1797"/>
              <a:ext cx="91" cy="408"/>
            </a:xfrm>
            <a:prstGeom prst="line">
              <a:avLst/>
            </a:prstGeom>
            <a:noFill/>
            <a:ln w="9525" cap="rnd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Oval 39"/>
            <p:cNvSpPr>
              <a:spLocks noChangeArrowheads="1"/>
            </p:cNvSpPr>
            <p:nvPr/>
          </p:nvSpPr>
          <p:spPr bwMode="auto">
            <a:xfrm>
              <a:off x="4230" y="1865"/>
              <a:ext cx="1508" cy="272"/>
            </a:xfrm>
            <a:prstGeom prst="ellipse">
              <a:avLst/>
            </a:prstGeom>
            <a:gradFill rotWithShape="1">
              <a:gsLst>
                <a:gs pos="0">
                  <a:srgbClr val="FFF2F2">
                    <a:alpha val="18999"/>
                  </a:srgbClr>
                </a:gs>
                <a:gs pos="100000">
                  <a:srgbClr val="FFCCCC">
                    <a:alpha val="60001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IEL/PE; </a:t>
              </a:r>
              <a:r>
                <a:rPr lang="en-US" sz="1000" b="1">
                  <a:solidFill>
                    <a:schemeClr val="tx1"/>
                  </a:solidFill>
                  <a:latin typeface="Arial" charset="0"/>
                </a:rPr>
                <a:t>ITEP</a:t>
              </a:r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; </a:t>
              </a:r>
              <a:r>
                <a:rPr lang="pt-BR" sz="1000">
                  <a:solidFill>
                    <a:schemeClr val="tx1"/>
                  </a:solidFill>
                  <a:latin typeface="Arial" charset="0"/>
                </a:rPr>
                <a:t>UFPE; SECTMA-PE </a:t>
              </a:r>
            </a:p>
            <a:p>
              <a:pPr algn="ctr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pt-BR" sz="1000">
                  <a:solidFill>
                    <a:schemeClr val="tx1"/>
                  </a:solidFill>
                  <a:latin typeface="Arial" charset="0"/>
                </a:rPr>
                <a:t>NGPD; SENAI/PE; SEBRAE/PE,NECTAR</a:t>
              </a:r>
            </a:p>
          </p:txBody>
        </p:sp>
        <p:sp>
          <p:nvSpPr>
            <p:cNvPr id="51" name="Line 3"/>
            <p:cNvSpPr>
              <a:spLocks noChangeShapeType="1"/>
            </p:cNvSpPr>
            <p:nvPr/>
          </p:nvSpPr>
          <p:spPr bwMode="auto">
            <a:xfrm flipH="1">
              <a:off x="4014" y="2069"/>
              <a:ext cx="499" cy="318"/>
            </a:xfrm>
            <a:prstGeom prst="line">
              <a:avLst/>
            </a:prstGeom>
            <a:noFill/>
            <a:ln w="9525" cap="rnd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Oval 39"/>
            <p:cNvSpPr>
              <a:spLocks noChangeArrowheads="1"/>
            </p:cNvSpPr>
            <p:nvPr/>
          </p:nvSpPr>
          <p:spPr bwMode="auto">
            <a:xfrm>
              <a:off x="4195" y="2183"/>
              <a:ext cx="1543" cy="272"/>
            </a:xfrm>
            <a:prstGeom prst="ellipse">
              <a:avLst/>
            </a:prstGeom>
            <a:gradFill rotWithShape="1">
              <a:gsLst>
                <a:gs pos="0">
                  <a:srgbClr val="FFF2F2">
                    <a:alpha val="18999"/>
                  </a:srgbClr>
                </a:gs>
                <a:gs pos="100000">
                  <a:srgbClr val="FFCCCC">
                    <a:alpha val="60001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IEL/AL; </a:t>
              </a:r>
              <a:r>
                <a:rPr lang="en-US" sz="1000" b="1">
                  <a:solidFill>
                    <a:schemeClr val="tx1"/>
                  </a:solidFill>
                  <a:latin typeface="Arial" charset="0"/>
                </a:rPr>
                <a:t>SENAI/AL</a:t>
              </a:r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; </a:t>
              </a:r>
              <a:r>
                <a:rPr lang="pt-BR" sz="1000">
                  <a:solidFill>
                    <a:schemeClr val="tx1"/>
                  </a:solidFill>
                  <a:latin typeface="Arial" charset="0"/>
                </a:rPr>
                <a:t>UFAL; UNEAL; </a:t>
              </a:r>
            </a:p>
            <a:p>
              <a:pPr algn="ctr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pt-BR" sz="1000">
                  <a:solidFill>
                    <a:schemeClr val="tx1"/>
                  </a:solidFill>
                  <a:latin typeface="Arial" charset="0"/>
                </a:rPr>
                <a:t>FIEA, FAPEAL, SEBRAE/AL, SECTI/AL</a:t>
              </a:r>
            </a:p>
          </p:txBody>
        </p:sp>
        <p:sp>
          <p:nvSpPr>
            <p:cNvPr id="53" name="Line 3"/>
            <p:cNvSpPr>
              <a:spLocks noChangeShapeType="1"/>
            </p:cNvSpPr>
            <p:nvPr/>
          </p:nvSpPr>
          <p:spPr bwMode="auto">
            <a:xfrm flipH="1">
              <a:off x="4105" y="2341"/>
              <a:ext cx="136" cy="91"/>
            </a:xfrm>
            <a:prstGeom prst="line">
              <a:avLst/>
            </a:prstGeom>
            <a:noFill/>
            <a:ln w="9525" cap="rnd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Oval 39"/>
            <p:cNvSpPr>
              <a:spLocks noChangeArrowheads="1"/>
            </p:cNvSpPr>
            <p:nvPr/>
          </p:nvSpPr>
          <p:spPr bwMode="auto">
            <a:xfrm>
              <a:off x="4081" y="2520"/>
              <a:ext cx="1679" cy="272"/>
            </a:xfrm>
            <a:prstGeom prst="ellipse">
              <a:avLst/>
            </a:prstGeom>
            <a:gradFill rotWithShape="1">
              <a:gsLst>
                <a:gs pos="0">
                  <a:srgbClr val="FFF2F2">
                    <a:alpha val="18999"/>
                  </a:srgbClr>
                </a:gs>
                <a:gs pos="100000">
                  <a:srgbClr val="FFCCCC">
                    <a:alpha val="60001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IEL/SE; </a:t>
              </a:r>
              <a:r>
                <a:rPr lang="en-US" sz="1000" b="1">
                  <a:solidFill>
                    <a:schemeClr val="tx1"/>
                  </a:solidFill>
                  <a:latin typeface="Arial" charset="0"/>
                </a:rPr>
                <a:t>ITPS</a:t>
              </a:r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; </a:t>
              </a:r>
              <a:r>
                <a:rPr lang="pt-BR" sz="1000">
                  <a:solidFill>
                    <a:schemeClr val="tx1"/>
                  </a:solidFill>
                  <a:latin typeface="Arial" charset="0"/>
                </a:rPr>
                <a:t>UFS, ITP, IFS, </a:t>
              </a:r>
            </a:p>
            <a:p>
              <a:pPr algn="ctr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pt-BR" sz="1000">
                  <a:solidFill>
                    <a:schemeClr val="tx1"/>
                  </a:solidFill>
                  <a:latin typeface="Arial" charset="0"/>
                </a:rPr>
                <a:t>FAPITEC/SE, SEBRAE-SE,SERGIPE-ADM</a:t>
              </a:r>
            </a:p>
          </p:txBody>
        </p:sp>
        <p:sp>
          <p:nvSpPr>
            <p:cNvPr id="55" name="Line 3"/>
            <p:cNvSpPr>
              <a:spLocks noChangeShapeType="1"/>
            </p:cNvSpPr>
            <p:nvPr/>
          </p:nvSpPr>
          <p:spPr bwMode="auto">
            <a:xfrm flipH="1" flipV="1">
              <a:off x="3969" y="2568"/>
              <a:ext cx="90" cy="46"/>
            </a:xfrm>
            <a:prstGeom prst="line">
              <a:avLst/>
            </a:prstGeom>
            <a:noFill/>
            <a:ln w="9525" cap="rnd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Oval 33"/>
            <p:cNvSpPr>
              <a:spLocks noChangeArrowheads="1"/>
            </p:cNvSpPr>
            <p:nvPr/>
          </p:nvSpPr>
          <p:spPr bwMode="auto">
            <a:xfrm>
              <a:off x="3470" y="3718"/>
              <a:ext cx="1781" cy="211"/>
            </a:xfrm>
            <a:prstGeom prst="ellipse">
              <a:avLst/>
            </a:prstGeom>
            <a:gradFill rotWithShape="1">
              <a:gsLst>
                <a:gs pos="0">
                  <a:srgbClr val="F2FAFF">
                    <a:alpha val="18999"/>
                  </a:srgbClr>
                </a:gs>
                <a:gs pos="100000">
                  <a:srgbClr val="CCECFF">
                    <a:alpha val="60001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sz="1000">
                  <a:solidFill>
                    <a:srgbClr val="0033CC"/>
                  </a:solidFill>
                  <a:latin typeface="Arial" charset="0"/>
                </a:rPr>
                <a:t>REDETEC; </a:t>
              </a:r>
              <a:r>
                <a:rPr lang="en-US" sz="1000" b="1">
                  <a:solidFill>
                    <a:srgbClr val="0033CC"/>
                  </a:solidFill>
                  <a:latin typeface="Arial" charset="0"/>
                </a:rPr>
                <a:t>INT</a:t>
              </a:r>
              <a:r>
                <a:rPr lang="en-US" sz="1000">
                  <a:solidFill>
                    <a:srgbClr val="0033CC"/>
                  </a:solidFill>
                  <a:latin typeface="Arial" charset="0"/>
                </a:rPr>
                <a:t>; </a:t>
              </a:r>
              <a:r>
                <a:rPr lang="pt-BR" sz="1000">
                  <a:solidFill>
                    <a:srgbClr val="0033CC"/>
                  </a:solidFill>
                  <a:latin typeface="Arial" charset="0"/>
                </a:rPr>
                <a:t>SEBRAE/RJ; FAPERJ</a:t>
              </a:r>
            </a:p>
          </p:txBody>
        </p:sp>
        <p:sp>
          <p:nvSpPr>
            <p:cNvPr id="57" name="Line 9"/>
            <p:cNvSpPr>
              <a:spLocks noChangeShapeType="1"/>
            </p:cNvSpPr>
            <p:nvPr/>
          </p:nvSpPr>
          <p:spPr bwMode="auto">
            <a:xfrm flipH="1" flipV="1">
              <a:off x="3560" y="3249"/>
              <a:ext cx="318" cy="226"/>
            </a:xfrm>
            <a:prstGeom prst="line">
              <a:avLst/>
            </a:prstGeom>
            <a:noFill/>
            <a:ln w="9525" cap="rnd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Oval 33"/>
            <p:cNvSpPr>
              <a:spLocks noChangeArrowheads="1"/>
            </p:cNvSpPr>
            <p:nvPr/>
          </p:nvSpPr>
          <p:spPr bwMode="auto">
            <a:xfrm>
              <a:off x="3787" y="3400"/>
              <a:ext cx="1950" cy="302"/>
            </a:xfrm>
            <a:prstGeom prst="ellipse">
              <a:avLst/>
            </a:prstGeom>
            <a:gradFill rotWithShape="1">
              <a:gsLst>
                <a:gs pos="0">
                  <a:srgbClr val="F2FAFF">
                    <a:alpha val="18999"/>
                  </a:srgbClr>
                </a:gs>
                <a:gs pos="100000">
                  <a:srgbClr val="CCECFF">
                    <a:alpha val="60001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sz="1000">
                  <a:solidFill>
                    <a:srgbClr val="0033CC"/>
                  </a:solidFill>
                  <a:latin typeface="Arial" charset="0"/>
                </a:rPr>
                <a:t>IEL/ES; </a:t>
              </a:r>
              <a:r>
                <a:rPr lang="pt-BR" sz="1000" b="1">
                  <a:solidFill>
                    <a:srgbClr val="0033CC"/>
                  </a:solidFill>
                  <a:latin typeface="Arial" charset="0"/>
                </a:rPr>
                <a:t>SENAI/ES</a:t>
              </a:r>
              <a:r>
                <a:rPr lang="pt-BR" sz="1000">
                  <a:solidFill>
                    <a:srgbClr val="0033CC"/>
                  </a:solidFill>
                  <a:latin typeface="Arial" charset="0"/>
                </a:rPr>
                <a:t>; </a:t>
              </a:r>
              <a:r>
                <a:rPr lang="de-DE" sz="1000">
                  <a:solidFill>
                    <a:srgbClr val="0033CC"/>
                  </a:solidFill>
                  <a:latin typeface="Arial" charset="0"/>
                </a:rPr>
                <a:t>UFES, IFES, CETEM, </a:t>
              </a:r>
            </a:p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de-DE" sz="1000">
                  <a:solidFill>
                    <a:srgbClr val="0033CC"/>
                  </a:solidFill>
                  <a:latin typeface="Arial" charset="0"/>
                </a:rPr>
                <a:t>BANDES, SEBRAE-ES, FINDES, FAPES, SECTES</a:t>
              </a:r>
              <a:endParaRPr lang="pt-BR" sz="1000">
                <a:solidFill>
                  <a:srgbClr val="0033CC"/>
                </a:solidFill>
                <a:latin typeface="Arial" charset="0"/>
              </a:endParaRPr>
            </a:p>
          </p:txBody>
        </p:sp>
        <p:sp>
          <p:nvSpPr>
            <p:cNvPr id="59" name="Line 9"/>
            <p:cNvSpPr>
              <a:spLocks noChangeShapeType="1"/>
            </p:cNvSpPr>
            <p:nvPr/>
          </p:nvSpPr>
          <p:spPr bwMode="auto">
            <a:xfrm flipH="1" flipV="1">
              <a:off x="3288" y="2976"/>
              <a:ext cx="817" cy="182"/>
            </a:xfrm>
            <a:prstGeom prst="line">
              <a:avLst/>
            </a:prstGeom>
            <a:noFill/>
            <a:ln w="9525" cap="rnd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Elipse 52"/>
            <p:cNvSpPr>
              <a:spLocks noChangeArrowheads="1"/>
            </p:cNvSpPr>
            <p:nvPr/>
          </p:nvSpPr>
          <p:spPr bwMode="auto">
            <a:xfrm>
              <a:off x="2677" y="3704"/>
              <a:ext cx="69" cy="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Oval 18"/>
            <p:cNvSpPr>
              <a:spLocks noChangeArrowheads="1"/>
            </p:cNvSpPr>
            <p:nvPr/>
          </p:nvSpPr>
          <p:spPr bwMode="auto">
            <a:xfrm>
              <a:off x="68" y="3249"/>
              <a:ext cx="1905" cy="272"/>
            </a:xfrm>
            <a:prstGeom prst="ellipse">
              <a:avLst/>
            </a:prstGeom>
            <a:solidFill>
              <a:srgbClr val="FFFF99">
                <a:alpha val="18823"/>
              </a:srgbClr>
            </a:solidFill>
            <a:ln w="9525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000">
                  <a:solidFill>
                    <a:srgbClr val="663300"/>
                  </a:solidFill>
                  <a:latin typeface="Arial" charset="0"/>
                </a:rPr>
                <a:t>IEL/MS; </a:t>
              </a:r>
              <a:r>
                <a:rPr lang="pt-BR" sz="1000" b="1">
                  <a:solidFill>
                    <a:srgbClr val="663300"/>
                  </a:solidFill>
                  <a:latin typeface="Arial" charset="0"/>
                </a:rPr>
                <a:t>SENAI/MS ;</a:t>
              </a:r>
              <a:r>
                <a:rPr lang="pt-BR" sz="1000">
                  <a:solidFill>
                    <a:srgbClr val="663300"/>
                  </a:solidFill>
                  <a:latin typeface="Arial" charset="0"/>
                </a:rPr>
                <a:t> UFMS; UEMS; UFGD; </a:t>
              </a:r>
            </a:p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sz="1000">
                  <a:solidFill>
                    <a:srgbClr val="663300"/>
                  </a:solidFill>
                  <a:latin typeface="Arial" charset="0"/>
                </a:rPr>
                <a:t>UCDB; SEBRAE/MS; SEMAC/MS</a:t>
              </a:r>
            </a:p>
          </p:txBody>
        </p:sp>
        <p:sp>
          <p:nvSpPr>
            <p:cNvPr id="62" name="Line 18"/>
            <p:cNvSpPr>
              <a:spLocks noChangeShapeType="1"/>
            </p:cNvSpPr>
            <p:nvPr/>
          </p:nvSpPr>
          <p:spPr bwMode="auto">
            <a:xfrm rot="749659" flipH="1">
              <a:off x="1968" y="3193"/>
              <a:ext cx="317" cy="19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Oval 18"/>
            <p:cNvSpPr>
              <a:spLocks noChangeArrowheads="1"/>
            </p:cNvSpPr>
            <p:nvPr/>
          </p:nvSpPr>
          <p:spPr bwMode="auto">
            <a:xfrm>
              <a:off x="22" y="2953"/>
              <a:ext cx="1905" cy="272"/>
            </a:xfrm>
            <a:prstGeom prst="ellipse">
              <a:avLst/>
            </a:prstGeom>
            <a:solidFill>
              <a:srgbClr val="FFFF99">
                <a:alpha val="18823"/>
              </a:srgbClr>
            </a:solidFill>
            <a:ln w="9525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000">
                  <a:solidFill>
                    <a:srgbClr val="663300"/>
                  </a:solidFill>
                  <a:latin typeface="Arial" charset="0"/>
                </a:rPr>
                <a:t>FUNAPE; </a:t>
              </a:r>
              <a:r>
                <a:rPr lang="pt-BR" sz="1000" b="1">
                  <a:solidFill>
                    <a:srgbClr val="663300"/>
                  </a:solidFill>
                  <a:latin typeface="Arial" charset="0"/>
                </a:rPr>
                <a:t>SENAI</a:t>
              </a:r>
              <a:r>
                <a:rPr lang="pt-BR" sz="1000">
                  <a:solidFill>
                    <a:srgbClr val="663300"/>
                  </a:solidFill>
                  <a:latin typeface="Arial" charset="0"/>
                </a:rPr>
                <a:t>; UFG; IFGOIANO; </a:t>
              </a:r>
            </a:p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sz="1000">
                  <a:solidFill>
                    <a:srgbClr val="663300"/>
                  </a:solidFill>
                  <a:latin typeface="Arial" charset="0"/>
                </a:rPr>
                <a:t>SGM-SIC; SEBRAE; SECTEC</a:t>
              </a:r>
            </a:p>
          </p:txBody>
        </p:sp>
        <p:sp>
          <p:nvSpPr>
            <p:cNvPr id="64" name="Line 18"/>
            <p:cNvSpPr>
              <a:spLocks noChangeShapeType="1"/>
            </p:cNvSpPr>
            <p:nvPr/>
          </p:nvSpPr>
          <p:spPr bwMode="auto">
            <a:xfrm rot="749659" flipH="1">
              <a:off x="1900" y="2887"/>
              <a:ext cx="753" cy="231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Elipse 52"/>
            <p:cNvSpPr>
              <a:spLocks noChangeArrowheads="1"/>
            </p:cNvSpPr>
            <p:nvPr/>
          </p:nvSpPr>
          <p:spPr bwMode="auto">
            <a:xfrm>
              <a:off x="2653" y="2931"/>
              <a:ext cx="70" cy="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Oval 18"/>
            <p:cNvSpPr>
              <a:spLocks noChangeArrowheads="1"/>
            </p:cNvSpPr>
            <p:nvPr/>
          </p:nvSpPr>
          <p:spPr bwMode="auto">
            <a:xfrm>
              <a:off x="68" y="2610"/>
              <a:ext cx="1633" cy="272"/>
            </a:xfrm>
            <a:prstGeom prst="ellipse">
              <a:avLst/>
            </a:prstGeom>
            <a:solidFill>
              <a:srgbClr val="FFFF99">
                <a:alpha val="18823"/>
              </a:srgbClr>
            </a:solidFill>
            <a:ln w="9525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sz="1000">
                  <a:solidFill>
                    <a:srgbClr val="663300"/>
                  </a:solidFill>
                  <a:latin typeface="Arial" charset="0"/>
                </a:rPr>
                <a:t>SECITEC; </a:t>
              </a:r>
              <a:r>
                <a:rPr lang="pt-BR" sz="1000" b="1">
                  <a:solidFill>
                    <a:srgbClr val="663300"/>
                  </a:solidFill>
                  <a:latin typeface="Arial" charset="0"/>
                </a:rPr>
                <a:t>SENAI/</a:t>
              </a:r>
              <a:r>
                <a:rPr lang="pt-BR" sz="1000">
                  <a:solidFill>
                    <a:srgbClr val="663300"/>
                  </a:solidFill>
                  <a:latin typeface="Arial" charset="0"/>
                </a:rPr>
                <a:t> FUFMT; IFMT; </a:t>
              </a:r>
            </a:p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sz="1000">
                  <a:solidFill>
                    <a:srgbClr val="663300"/>
                  </a:solidFill>
                  <a:latin typeface="Arial" charset="0"/>
                </a:rPr>
                <a:t>UNEMAT; INT; SEBRAE</a:t>
              </a:r>
            </a:p>
          </p:txBody>
        </p:sp>
        <p:sp>
          <p:nvSpPr>
            <p:cNvPr id="67" name="Line 18"/>
            <p:cNvSpPr>
              <a:spLocks noChangeShapeType="1"/>
            </p:cNvSpPr>
            <p:nvPr/>
          </p:nvSpPr>
          <p:spPr bwMode="auto">
            <a:xfrm rot="749659" flipH="1">
              <a:off x="1690" y="2658"/>
              <a:ext cx="547" cy="18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Oval 18"/>
            <p:cNvSpPr>
              <a:spLocks noChangeArrowheads="1"/>
            </p:cNvSpPr>
            <p:nvPr/>
          </p:nvSpPr>
          <p:spPr bwMode="auto">
            <a:xfrm>
              <a:off x="22" y="1117"/>
              <a:ext cx="1315" cy="453"/>
            </a:xfrm>
            <a:prstGeom prst="ellipse">
              <a:avLst/>
            </a:prstGeom>
            <a:solidFill>
              <a:srgbClr val="99FFCC">
                <a:alpha val="18823"/>
              </a:srgbClr>
            </a:solidFill>
            <a:ln w="9525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sz="1000">
                  <a:solidFill>
                    <a:srgbClr val="003300"/>
                  </a:solidFill>
                  <a:latin typeface="Arial" charset="0"/>
                </a:rPr>
                <a:t>IEL/RO; </a:t>
              </a:r>
              <a:r>
                <a:rPr lang="pt-BR" sz="1000" b="1">
                  <a:solidFill>
                    <a:srgbClr val="003300"/>
                  </a:solidFill>
                  <a:latin typeface="Arial" charset="0"/>
                </a:rPr>
                <a:t>SENAI/RO</a:t>
              </a:r>
              <a:r>
                <a:rPr lang="pt-BR" sz="1000">
                  <a:solidFill>
                    <a:srgbClr val="003300"/>
                  </a:solidFill>
                  <a:latin typeface="Arial" charset="0"/>
                </a:rPr>
                <a:t>; IPEPATRO; </a:t>
              </a:r>
            </a:p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sz="1000">
                  <a:solidFill>
                    <a:srgbClr val="003300"/>
                  </a:solidFill>
                  <a:latin typeface="Arial" charset="0"/>
                </a:rPr>
                <a:t>Embrapa-RO/CEPAFRO; IJN; </a:t>
              </a:r>
            </a:p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sz="1000">
                  <a:solidFill>
                    <a:srgbClr val="003300"/>
                  </a:solidFill>
                  <a:latin typeface="Arial" charset="0"/>
                </a:rPr>
                <a:t>FIMCA; SEPLAN; SEBRAE/RO</a:t>
              </a:r>
            </a:p>
          </p:txBody>
        </p:sp>
        <p:sp>
          <p:nvSpPr>
            <p:cNvPr id="69" name="Oval 18"/>
            <p:cNvSpPr>
              <a:spLocks noChangeArrowheads="1"/>
            </p:cNvSpPr>
            <p:nvPr/>
          </p:nvSpPr>
          <p:spPr bwMode="auto">
            <a:xfrm>
              <a:off x="22" y="618"/>
              <a:ext cx="1587" cy="474"/>
            </a:xfrm>
            <a:prstGeom prst="ellipse">
              <a:avLst/>
            </a:prstGeom>
            <a:solidFill>
              <a:srgbClr val="99FFCC">
                <a:alpha val="18823"/>
              </a:srgbClr>
            </a:solidFill>
            <a:ln w="9525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sz="1000">
                  <a:solidFill>
                    <a:srgbClr val="003300"/>
                  </a:solidFill>
                  <a:latin typeface="Arial" charset="0"/>
                </a:rPr>
                <a:t>FDB; </a:t>
              </a:r>
              <a:r>
                <a:rPr lang="pt-BR" sz="1000" b="1">
                  <a:solidFill>
                    <a:srgbClr val="003300"/>
                  </a:solidFill>
                  <a:latin typeface="Arial" charset="0"/>
                </a:rPr>
                <a:t>FUCAPI</a:t>
              </a:r>
              <a:r>
                <a:rPr lang="pt-BR" sz="1000">
                  <a:solidFill>
                    <a:srgbClr val="003300"/>
                  </a:solidFill>
                  <a:latin typeface="Arial" charset="0"/>
                </a:rPr>
                <a:t>; FUA; INPA; UEA; IFAM; </a:t>
              </a:r>
            </a:p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sz="1000">
                  <a:solidFill>
                    <a:srgbClr val="003300"/>
                  </a:solidFill>
                  <a:latin typeface="Arial" charset="0"/>
                </a:rPr>
                <a:t>Embrapa/CPAA; CBA/; IDAM; SENAI/AM; </a:t>
              </a:r>
            </a:p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sz="1000">
                  <a:solidFill>
                    <a:srgbClr val="003300"/>
                  </a:solidFill>
                  <a:latin typeface="Arial" charset="0"/>
                </a:rPr>
                <a:t>SECT/AM;  FAPEAM; SEBRAE-AM</a:t>
              </a:r>
            </a:p>
          </p:txBody>
        </p:sp>
        <p:sp>
          <p:nvSpPr>
            <p:cNvPr id="70" name="Line 6"/>
            <p:cNvSpPr>
              <a:spLocks noChangeShapeType="1"/>
            </p:cNvSpPr>
            <p:nvPr/>
          </p:nvSpPr>
          <p:spPr bwMode="auto">
            <a:xfrm>
              <a:off x="703" y="1570"/>
              <a:ext cx="952" cy="908"/>
            </a:xfrm>
            <a:prstGeom prst="line">
              <a:avLst/>
            </a:prstGeom>
            <a:noFill/>
            <a:ln w="9525" cap="rnd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Line 6"/>
            <p:cNvSpPr>
              <a:spLocks noChangeShapeType="1"/>
            </p:cNvSpPr>
            <p:nvPr/>
          </p:nvSpPr>
          <p:spPr bwMode="auto">
            <a:xfrm>
              <a:off x="1338" y="1026"/>
              <a:ext cx="181" cy="907"/>
            </a:xfrm>
            <a:prstGeom prst="line">
              <a:avLst/>
            </a:prstGeom>
            <a:noFill/>
            <a:ln w="9525" cap="rnd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Oval 18"/>
            <p:cNvSpPr>
              <a:spLocks noChangeArrowheads="1"/>
            </p:cNvSpPr>
            <p:nvPr/>
          </p:nvSpPr>
          <p:spPr bwMode="auto">
            <a:xfrm>
              <a:off x="1656" y="618"/>
              <a:ext cx="1449" cy="417"/>
            </a:xfrm>
            <a:prstGeom prst="ellipse">
              <a:avLst/>
            </a:prstGeom>
            <a:solidFill>
              <a:srgbClr val="99FFCC">
                <a:alpha val="18823"/>
              </a:srgbClr>
            </a:solidFill>
            <a:ln w="9525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endParaRPr lang="pt-BR" sz="1000" dirty="0">
                <a:solidFill>
                  <a:srgbClr val="0033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sz="1000" dirty="0">
                  <a:solidFill>
                    <a:srgbClr val="003300"/>
                  </a:solidFill>
                  <a:latin typeface="Arial" charset="0"/>
                </a:rPr>
                <a:t>FADESP; </a:t>
              </a:r>
              <a:r>
                <a:rPr lang="pt-BR" sz="1000" b="1" dirty="0">
                  <a:solidFill>
                    <a:srgbClr val="003300"/>
                  </a:solidFill>
                  <a:latin typeface="Arial" charset="0"/>
                </a:rPr>
                <a:t>SENAI/PA</a:t>
              </a:r>
              <a:r>
                <a:rPr lang="pt-BR" sz="1000" dirty="0">
                  <a:solidFill>
                    <a:srgbClr val="003300"/>
                  </a:solidFill>
                  <a:latin typeface="Arial" charset="0"/>
                </a:rPr>
                <a:t>; UFPA, UEPA,</a:t>
              </a:r>
            </a:p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sz="1000" dirty="0">
                  <a:solidFill>
                    <a:srgbClr val="003300"/>
                  </a:solidFill>
                  <a:latin typeface="Arial" charset="0"/>
                </a:rPr>
                <a:t> CPATU, IFPA, SEDECT/PA</a:t>
              </a:r>
            </a:p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sz="1000" dirty="0">
                  <a:solidFill>
                    <a:srgbClr val="003300"/>
                  </a:solidFill>
                  <a:latin typeface="Arial" charset="0"/>
                </a:rPr>
                <a:t>FAPESPA</a:t>
              </a:r>
            </a:p>
          </p:txBody>
        </p:sp>
        <p:sp>
          <p:nvSpPr>
            <p:cNvPr id="73" name="Line 6"/>
            <p:cNvSpPr>
              <a:spLocks noChangeShapeType="1"/>
            </p:cNvSpPr>
            <p:nvPr/>
          </p:nvSpPr>
          <p:spPr bwMode="auto">
            <a:xfrm>
              <a:off x="1927" y="981"/>
              <a:ext cx="454" cy="862"/>
            </a:xfrm>
            <a:prstGeom prst="line">
              <a:avLst/>
            </a:prstGeom>
            <a:noFill/>
            <a:ln w="9525" cap="rnd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Oval 18"/>
            <p:cNvSpPr>
              <a:spLocks noChangeArrowheads="1"/>
            </p:cNvSpPr>
            <p:nvPr/>
          </p:nvSpPr>
          <p:spPr bwMode="auto">
            <a:xfrm>
              <a:off x="2205" y="1078"/>
              <a:ext cx="1315" cy="272"/>
            </a:xfrm>
            <a:prstGeom prst="ellipse">
              <a:avLst/>
            </a:prstGeom>
            <a:solidFill>
              <a:srgbClr val="99FFCC">
                <a:alpha val="18823"/>
              </a:srgbClr>
            </a:solidFill>
            <a:ln w="9525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sz="1000">
                  <a:solidFill>
                    <a:srgbClr val="003300"/>
                  </a:solidFill>
                  <a:latin typeface="Arial" charset="0"/>
                </a:rPr>
                <a:t>IEL/TO; </a:t>
              </a:r>
              <a:r>
                <a:rPr lang="pt-BR" sz="1000" b="1">
                  <a:solidFill>
                    <a:srgbClr val="003300"/>
                  </a:solidFill>
                  <a:latin typeface="Arial" charset="0"/>
                </a:rPr>
                <a:t>SENAI/TO</a:t>
              </a:r>
              <a:r>
                <a:rPr lang="pt-BR" sz="1000">
                  <a:solidFill>
                    <a:srgbClr val="003300"/>
                  </a:solidFill>
                  <a:latin typeface="Arial" charset="0"/>
                </a:rPr>
                <a:t>; UNITINS; </a:t>
              </a:r>
            </a:p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sz="1000">
                  <a:solidFill>
                    <a:srgbClr val="003300"/>
                  </a:solidFill>
                  <a:latin typeface="Arial" charset="0"/>
                </a:rPr>
                <a:t>UFT; SECT/TO</a:t>
              </a:r>
            </a:p>
          </p:txBody>
        </p:sp>
        <p:sp>
          <p:nvSpPr>
            <p:cNvPr id="75" name="Line 6"/>
            <p:cNvSpPr>
              <a:spLocks noChangeShapeType="1"/>
            </p:cNvSpPr>
            <p:nvPr/>
          </p:nvSpPr>
          <p:spPr bwMode="auto">
            <a:xfrm flipH="1">
              <a:off x="2925" y="1350"/>
              <a:ext cx="0" cy="900"/>
            </a:xfrm>
            <a:prstGeom prst="line">
              <a:avLst/>
            </a:prstGeom>
            <a:noFill/>
            <a:ln w="9525" cap="rnd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Elipse 52"/>
            <p:cNvSpPr>
              <a:spLocks noChangeArrowheads="1"/>
            </p:cNvSpPr>
            <p:nvPr/>
          </p:nvSpPr>
          <p:spPr bwMode="auto">
            <a:xfrm>
              <a:off x="2336" y="3940"/>
              <a:ext cx="70" cy="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7" name="Text Box 68"/>
          <p:cNvSpPr txBox="1">
            <a:spLocks noChangeArrowheads="1"/>
          </p:cNvSpPr>
          <p:nvPr/>
        </p:nvSpPr>
        <p:spPr bwMode="auto">
          <a:xfrm>
            <a:off x="4929188" y="811798"/>
            <a:ext cx="3744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600" b="1" dirty="0">
                <a:solidFill>
                  <a:schemeClr val="tx1"/>
                </a:solidFill>
                <a:latin typeface="Arial" charset="0"/>
              </a:rPr>
              <a:t>22 Redes </a:t>
            </a:r>
            <a:r>
              <a:rPr lang="pt-BR" sz="1600" b="1" dirty="0" smtClean="0">
                <a:solidFill>
                  <a:schemeClr val="tx1"/>
                </a:solidFill>
                <a:latin typeface="Arial" charset="0"/>
              </a:rPr>
              <a:t>Estaduais</a:t>
            </a:r>
            <a:endParaRPr lang="pt-BR" sz="1600" b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2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>
            <a:noAutofit/>
          </a:bodyPr>
          <a:lstStyle/>
          <a:p>
            <a:pPr eaLnBrk="1" hangingPunct="1"/>
            <a:r>
              <a:rPr lang="pt-BR" sz="3200" dirty="0" smtClean="0"/>
              <a:t>SIBRATEC – Redes de Serviços Tecnológicos</a:t>
            </a:r>
          </a:p>
        </p:txBody>
      </p:sp>
      <p:pic>
        <p:nvPicPr>
          <p:cNvPr id="5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371389"/>
            <a:ext cx="3240360" cy="44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" name="Group 3"/>
          <p:cNvGrpSpPr>
            <a:grpSpLocks/>
          </p:cNvGrpSpPr>
          <p:nvPr/>
        </p:nvGrpSpPr>
        <p:grpSpPr bwMode="auto">
          <a:xfrm>
            <a:off x="250825" y="1212850"/>
            <a:ext cx="8785225" cy="5346700"/>
            <a:chOff x="158" y="764"/>
            <a:chExt cx="5534" cy="3368"/>
          </a:xfrm>
        </p:grpSpPr>
        <p:grpSp>
          <p:nvGrpSpPr>
            <p:cNvPr id="78" name="Group 4"/>
            <p:cNvGrpSpPr>
              <a:grpSpLocks/>
            </p:cNvGrpSpPr>
            <p:nvPr/>
          </p:nvGrpSpPr>
          <p:grpSpPr bwMode="auto">
            <a:xfrm>
              <a:off x="2245" y="1081"/>
              <a:ext cx="3447" cy="2903"/>
              <a:chOff x="2245" y="1081"/>
              <a:chExt cx="3447" cy="2903"/>
            </a:xfrm>
          </p:grpSpPr>
          <p:pic>
            <p:nvPicPr>
              <p:cNvPr id="102" name="Picture 4" descr="Mapa com estado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5" y="1081"/>
                <a:ext cx="3431" cy="2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" name="Rectangle 179"/>
              <p:cNvSpPr>
                <a:spLocks noChangeArrowheads="1"/>
              </p:cNvSpPr>
              <p:nvPr/>
            </p:nvSpPr>
            <p:spPr bwMode="auto">
              <a:xfrm>
                <a:off x="4346" y="3551"/>
                <a:ext cx="41" cy="3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4" name="Rectangle 180"/>
              <p:cNvSpPr>
                <a:spLocks noChangeArrowheads="1"/>
              </p:cNvSpPr>
              <p:nvPr/>
            </p:nvSpPr>
            <p:spPr bwMode="auto">
              <a:xfrm>
                <a:off x="4774" y="2859"/>
                <a:ext cx="41" cy="3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5" name="Rectangle 181"/>
              <p:cNvSpPr>
                <a:spLocks noChangeArrowheads="1"/>
              </p:cNvSpPr>
              <p:nvPr/>
            </p:nvSpPr>
            <p:spPr bwMode="auto">
              <a:xfrm>
                <a:off x="3999" y="3668"/>
                <a:ext cx="41" cy="3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6" name="Rectangle 182"/>
              <p:cNvSpPr>
                <a:spLocks noChangeArrowheads="1"/>
              </p:cNvSpPr>
              <p:nvPr/>
            </p:nvSpPr>
            <p:spPr bwMode="auto">
              <a:xfrm>
                <a:off x="3101" y="1695"/>
                <a:ext cx="41" cy="3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7" name="Rectangle 183"/>
              <p:cNvSpPr>
                <a:spLocks noChangeArrowheads="1"/>
              </p:cNvSpPr>
              <p:nvPr/>
            </p:nvSpPr>
            <p:spPr bwMode="auto">
              <a:xfrm>
                <a:off x="4361" y="3139"/>
                <a:ext cx="40" cy="3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8" name="Rectangle 184"/>
              <p:cNvSpPr>
                <a:spLocks noChangeArrowheads="1"/>
              </p:cNvSpPr>
              <p:nvPr/>
            </p:nvSpPr>
            <p:spPr bwMode="auto">
              <a:xfrm>
                <a:off x="5101" y="3116"/>
                <a:ext cx="40" cy="3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9" name="Rectangle 185"/>
              <p:cNvSpPr>
                <a:spLocks noChangeArrowheads="1"/>
              </p:cNvSpPr>
              <p:nvPr/>
            </p:nvSpPr>
            <p:spPr bwMode="auto">
              <a:xfrm>
                <a:off x="5428" y="2130"/>
                <a:ext cx="40" cy="3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0" name="Rectangle 186"/>
              <p:cNvSpPr>
                <a:spLocks noChangeArrowheads="1"/>
              </p:cNvSpPr>
              <p:nvPr/>
            </p:nvSpPr>
            <p:spPr bwMode="auto">
              <a:xfrm>
                <a:off x="5061" y="2465"/>
                <a:ext cx="40" cy="3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1" name="Rectangle 187"/>
              <p:cNvSpPr>
                <a:spLocks noChangeArrowheads="1"/>
              </p:cNvSpPr>
              <p:nvPr/>
            </p:nvSpPr>
            <p:spPr bwMode="auto">
              <a:xfrm>
                <a:off x="5591" y="1933"/>
                <a:ext cx="41" cy="3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" name="Rectangle 188"/>
              <p:cNvSpPr>
                <a:spLocks noChangeArrowheads="1"/>
              </p:cNvSpPr>
              <p:nvPr/>
            </p:nvSpPr>
            <p:spPr bwMode="auto">
              <a:xfrm>
                <a:off x="4028" y="3313"/>
                <a:ext cx="40" cy="3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" name="Rectangle 189"/>
              <p:cNvSpPr>
                <a:spLocks noChangeArrowheads="1"/>
              </p:cNvSpPr>
              <p:nvPr/>
            </p:nvSpPr>
            <p:spPr bwMode="auto">
              <a:xfrm>
                <a:off x="4652" y="2859"/>
                <a:ext cx="41" cy="39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4" name="Rectangle 190"/>
              <p:cNvSpPr>
                <a:spLocks noChangeArrowheads="1"/>
              </p:cNvSpPr>
              <p:nvPr/>
            </p:nvSpPr>
            <p:spPr bwMode="auto">
              <a:xfrm>
                <a:off x="4427" y="3135"/>
                <a:ext cx="41" cy="39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" name="Rectangle 191"/>
              <p:cNvSpPr>
                <a:spLocks noChangeArrowheads="1"/>
              </p:cNvSpPr>
              <p:nvPr/>
            </p:nvSpPr>
            <p:spPr bwMode="auto">
              <a:xfrm>
                <a:off x="5468" y="2090"/>
                <a:ext cx="40" cy="39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" name="Rectangle 192"/>
              <p:cNvSpPr>
                <a:spLocks noChangeArrowheads="1"/>
              </p:cNvSpPr>
              <p:nvPr/>
            </p:nvSpPr>
            <p:spPr bwMode="auto">
              <a:xfrm>
                <a:off x="4898" y="3116"/>
                <a:ext cx="40" cy="39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7" name="Rectangle 193"/>
              <p:cNvSpPr>
                <a:spLocks noChangeArrowheads="1"/>
              </p:cNvSpPr>
              <p:nvPr/>
            </p:nvSpPr>
            <p:spPr bwMode="auto">
              <a:xfrm>
                <a:off x="5101" y="2524"/>
                <a:ext cx="40" cy="39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8" name="Rectangle 194"/>
              <p:cNvSpPr>
                <a:spLocks noChangeArrowheads="1"/>
              </p:cNvSpPr>
              <p:nvPr/>
            </p:nvSpPr>
            <p:spPr bwMode="auto">
              <a:xfrm>
                <a:off x="4142" y="3332"/>
                <a:ext cx="41" cy="4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9" name="Rectangle 195"/>
              <p:cNvSpPr>
                <a:spLocks noChangeArrowheads="1"/>
              </p:cNvSpPr>
              <p:nvPr/>
            </p:nvSpPr>
            <p:spPr bwMode="auto">
              <a:xfrm>
                <a:off x="5285" y="1814"/>
                <a:ext cx="40" cy="4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0" name="Rectangle 196"/>
              <p:cNvSpPr>
                <a:spLocks noChangeArrowheads="1"/>
              </p:cNvSpPr>
              <p:nvPr/>
            </p:nvSpPr>
            <p:spPr bwMode="auto">
              <a:xfrm>
                <a:off x="4427" y="3195"/>
                <a:ext cx="41" cy="39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1" name="Rectangle 197"/>
              <p:cNvSpPr>
                <a:spLocks noChangeArrowheads="1"/>
              </p:cNvSpPr>
              <p:nvPr/>
            </p:nvSpPr>
            <p:spPr bwMode="auto">
              <a:xfrm>
                <a:off x="4713" y="2919"/>
                <a:ext cx="41" cy="39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2" name="Rectangle 198"/>
              <p:cNvSpPr>
                <a:spLocks noChangeArrowheads="1"/>
              </p:cNvSpPr>
              <p:nvPr/>
            </p:nvSpPr>
            <p:spPr bwMode="auto">
              <a:xfrm>
                <a:off x="5121" y="2465"/>
                <a:ext cx="40" cy="39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" name="Rectangle 199"/>
              <p:cNvSpPr>
                <a:spLocks noChangeArrowheads="1"/>
              </p:cNvSpPr>
              <p:nvPr/>
            </p:nvSpPr>
            <p:spPr bwMode="auto">
              <a:xfrm>
                <a:off x="4195" y="3321"/>
                <a:ext cx="41" cy="39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" name="Rectangle 200"/>
              <p:cNvSpPr>
                <a:spLocks noChangeArrowheads="1"/>
              </p:cNvSpPr>
              <p:nvPr/>
            </p:nvSpPr>
            <p:spPr bwMode="auto">
              <a:xfrm>
                <a:off x="4713" y="2859"/>
                <a:ext cx="41" cy="3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" name="Rectangle 201"/>
              <p:cNvSpPr>
                <a:spLocks noChangeArrowheads="1"/>
              </p:cNvSpPr>
              <p:nvPr/>
            </p:nvSpPr>
            <p:spPr bwMode="auto">
              <a:xfrm>
                <a:off x="5019" y="2524"/>
                <a:ext cx="41" cy="3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6" name="Rectangle 202"/>
              <p:cNvSpPr>
                <a:spLocks noChangeArrowheads="1"/>
              </p:cNvSpPr>
              <p:nvPr/>
            </p:nvSpPr>
            <p:spPr bwMode="auto">
              <a:xfrm>
                <a:off x="4061" y="3668"/>
                <a:ext cx="41" cy="3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7" name="Rectangle 203"/>
              <p:cNvSpPr>
                <a:spLocks noChangeArrowheads="1"/>
              </p:cNvSpPr>
              <p:nvPr/>
            </p:nvSpPr>
            <p:spPr bwMode="auto">
              <a:xfrm>
                <a:off x="4979" y="3057"/>
                <a:ext cx="40" cy="3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8" name="Rectangle 204"/>
              <p:cNvSpPr>
                <a:spLocks noChangeArrowheads="1"/>
              </p:cNvSpPr>
              <p:nvPr/>
            </p:nvSpPr>
            <p:spPr bwMode="auto">
              <a:xfrm>
                <a:off x="4489" y="3135"/>
                <a:ext cx="41" cy="3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9" name="Rectangle 205"/>
              <p:cNvSpPr>
                <a:spLocks noChangeArrowheads="1"/>
              </p:cNvSpPr>
              <p:nvPr/>
            </p:nvSpPr>
            <p:spPr bwMode="auto">
              <a:xfrm>
                <a:off x="5509" y="2129"/>
                <a:ext cx="41" cy="3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0" name="Rectangle 206"/>
              <p:cNvSpPr>
                <a:spLocks noChangeArrowheads="1"/>
              </p:cNvSpPr>
              <p:nvPr/>
            </p:nvSpPr>
            <p:spPr bwMode="auto">
              <a:xfrm>
                <a:off x="5223" y="1814"/>
                <a:ext cx="41" cy="4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1" name="Rectangle 207"/>
              <p:cNvSpPr>
                <a:spLocks noChangeArrowheads="1"/>
              </p:cNvSpPr>
              <p:nvPr/>
            </p:nvSpPr>
            <p:spPr bwMode="auto">
              <a:xfrm>
                <a:off x="5469" y="1854"/>
                <a:ext cx="40" cy="3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2" name="Rectangle 208"/>
              <p:cNvSpPr>
                <a:spLocks noChangeArrowheads="1"/>
              </p:cNvSpPr>
              <p:nvPr/>
            </p:nvSpPr>
            <p:spPr bwMode="auto">
              <a:xfrm>
                <a:off x="4367" y="3490"/>
                <a:ext cx="40" cy="3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3" name="Rectangle 209"/>
              <p:cNvSpPr>
                <a:spLocks noChangeArrowheads="1"/>
              </p:cNvSpPr>
              <p:nvPr/>
            </p:nvSpPr>
            <p:spPr bwMode="auto">
              <a:xfrm>
                <a:off x="4256" y="3332"/>
                <a:ext cx="41" cy="4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4" name="Rectangle 210"/>
              <p:cNvSpPr>
                <a:spLocks noChangeArrowheads="1"/>
              </p:cNvSpPr>
              <p:nvPr/>
            </p:nvSpPr>
            <p:spPr bwMode="auto">
              <a:xfrm>
                <a:off x="5550" y="2090"/>
                <a:ext cx="40" cy="39"/>
              </a:xfrm>
              <a:prstGeom prst="rect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5" name="Rectangle 211"/>
              <p:cNvSpPr>
                <a:spLocks noChangeArrowheads="1"/>
              </p:cNvSpPr>
              <p:nvPr/>
            </p:nvSpPr>
            <p:spPr bwMode="auto">
              <a:xfrm>
                <a:off x="4774" y="2919"/>
                <a:ext cx="41" cy="39"/>
              </a:xfrm>
              <a:prstGeom prst="rect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6" name="Rectangle 212"/>
              <p:cNvSpPr>
                <a:spLocks noChangeArrowheads="1"/>
              </p:cNvSpPr>
              <p:nvPr/>
            </p:nvSpPr>
            <p:spPr bwMode="auto">
              <a:xfrm>
                <a:off x="5162" y="2386"/>
                <a:ext cx="41" cy="39"/>
              </a:xfrm>
              <a:prstGeom prst="rect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7" name="Rectangle 213"/>
              <p:cNvSpPr>
                <a:spLocks noChangeArrowheads="1"/>
              </p:cNvSpPr>
              <p:nvPr/>
            </p:nvSpPr>
            <p:spPr bwMode="auto">
              <a:xfrm>
                <a:off x="5428" y="1893"/>
                <a:ext cx="40" cy="39"/>
              </a:xfrm>
              <a:prstGeom prst="rect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8" name="Rectangle 214"/>
              <p:cNvSpPr>
                <a:spLocks noChangeArrowheads="1"/>
              </p:cNvSpPr>
              <p:nvPr/>
            </p:nvSpPr>
            <p:spPr bwMode="auto">
              <a:xfrm>
                <a:off x="5223" y="1749"/>
                <a:ext cx="41" cy="39"/>
              </a:xfrm>
              <a:prstGeom prst="rect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9" name="Rectangle 215"/>
              <p:cNvSpPr>
                <a:spLocks noChangeArrowheads="1"/>
              </p:cNvSpPr>
              <p:nvPr/>
            </p:nvSpPr>
            <p:spPr bwMode="auto">
              <a:xfrm>
                <a:off x="4244" y="3274"/>
                <a:ext cx="40" cy="39"/>
              </a:xfrm>
              <a:prstGeom prst="rect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0" name="Rectangle 216"/>
              <p:cNvSpPr>
                <a:spLocks noChangeArrowheads="1"/>
              </p:cNvSpPr>
              <p:nvPr/>
            </p:nvSpPr>
            <p:spPr bwMode="auto">
              <a:xfrm>
                <a:off x="5183" y="2504"/>
                <a:ext cx="40" cy="39"/>
              </a:xfrm>
              <a:prstGeom prst="rect">
                <a:avLst/>
              </a:prstGeom>
              <a:solidFill>
                <a:srgbClr val="66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1" name="Rectangle 217"/>
              <p:cNvSpPr>
                <a:spLocks noChangeArrowheads="1"/>
              </p:cNvSpPr>
              <p:nvPr/>
            </p:nvSpPr>
            <p:spPr bwMode="auto">
              <a:xfrm>
                <a:off x="4816" y="2801"/>
                <a:ext cx="40" cy="39"/>
              </a:xfrm>
              <a:prstGeom prst="rect">
                <a:avLst/>
              </a:prstGeom>
              <a:solidFill>
                <a:srgbClr val="66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2" name="Rectangle 218"/>
              <p:cNvSpPr>
                <a:spLocks noChangeArrowheads="1"/>
              </p:cNvSpPr>
              <p:nvPr/>
            </p:nvSpPr>
            <p:spPr bwMode="auto">
              <a:xfrm>
                <a:off x="4489" y="3194"/>
                <a:ext cx="41" cy="39"/>
              </a:xfrm>
              <a:prstGeom prst="rect">
                <a:avLst/>
              </a:prstGeom>
              <a:solidFill>
                <a:srgbClr val="66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3" name="Rectangle 219"/>
              <p:cNvSpPr>
                <a:spLocks noChangeArrowheads="1"/>
              </p:cNvSpPr>
              <p:nvPr/>
            </p:nvSpPr>
            <p:spPr bwMode="auto">
              <a:xfrm>
                <a:off x="3061" y="1774"/>
                <a:ext cx="40" cy="39"/>
              </a:xfrm>
              <a:prstGeom prst="rect">
                <a:avLst/>
              </a:prstGeom>
              <a:solidFill>
                <a:srgbClr val="66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4" name="Rectangle 220"/>
              <p:cNvSpPr>
                <a:spLocks noChangeArrowheads="1"/>
              </p:cNvSpPr>
              <p:nvPr/>
            </p:nvSpPr>
            <p:spPr bwMode="auto">
              <a:xfrm>
                <a:off x="5590" y="2129"/>
                <a:ext cx="41" cy="39"/>
              </a:xfrm>
              <a:prstGeom prst="rect">
                <a:avLst/>
              </a:prstGeom>
              <a:solidFill>
                <a:srgbClr val="66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5" name="Rectangle 221"/>
              <p:cNvSpPr>
                <a:spLocks noChangeArrowheads="1"/>
              </p:cNvSpPr>
              <p:nvPr/>
            </p:nvSpPr>
            <p:spPr bwMode="auto">
              <a:xfrm>
                <a:off x="5428" y="2327"/>
                <a:ext cx="40" cy="39"/>
              </a:xfrm>
              <a:prstGeom prst="rect">
                <a:avLst/>
              </a:prstGeom>
              <a:solidFill>
                <a:srgbClr val="66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6" name="Rectangle 222"/>
              <p:cNvSpPr>
                <a:spLocks noChangeArrowheads="1"/>
              </p:cNvSpPr>
              <p:nvPr/>
            </p:nvSpPr>
            <p:spPr bwMode="auto">
              <a:xfrm>
                <a:off x="4856" y="3156"/>
                <a:ext cx="41" cy="39"/>
              </a:xfrm>
              <a:prstGeom prst="rect">
                <a:avLst/>
              </a:prstGeom>
              <a:solidFill>
                <a:srgbClr val="66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7" name="Rectangle 223"/>
              <p:cNvSpPr>
                <a:spLocks noChangeArrowheads="1"/>
              </p:cNvSpPr>
              <p:nvPr/>
            </p:nvSpPr>
            <p:spPr bwMode="auto">
              <a:xfrm>
                <a:off x="4163" y="3195"/>
                <a:ext cx="40" cy="39"/>
              </a:xfrm>
              <a:prstGeom prst="rect">
                <a:avLst/>
              </a:prstGeom>
              <a:solidFill>
                <a:srgbClr val="66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8" name="Rectangle 224"/>
              <p:cNvSpPr>
                <a:spLocks noChangeArrowheads="1"/>
              </p:cNvSpPr>
              <p:nvPr/>
            </p:nvSpPr>
            <p:spPr bwMode="auto">
              <a:xfrm>
                <a:off x="4367" y="3432"/>
                <a:ext cx="40" cy="40"/>
              </a:xfrm>
              <a:prstGeom prst="rect">
                <a:avLst/>
              </a:prstGeom>
              <a:solidFill>
                <a:srgbClr val="66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9" name="Rectangle 225"/>
              <p:cNvSpPr>
                <a:spLocks noChangeArrowheads="1"/>
              </p:cNvSpPr>
              <p:nvPr/>
            </p:nvSpPr>
            <p:spPr bwMode="auto">
              <a:xfrm>
                <a:off x="4121" y="3708"/>
                <a:ext cx="41" cy="39"/>
              </a:xfrm>
              <a:prstGeom prst="rect">
                <a:avLst/>
              </a:prstGeom>
              <a:solidFill>
                <a:srgbClr val="66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0" name="Rectangle 226"/>
              <p:cNvSpPr>
                <a:spLocks noChangeArrowheads="1"/>
              </p:cNvSpPr>
              <p:nvPr/>
            </p:nvSpPr>
            <p:spPr bwMode="auto">
              <a:xfrm>
                <a:off x="4652" y="2918"/>
                <a:ext cx="41" cy="39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1" name="Rectangle 227"/>
              <p:cNvSpPr>
                <a:spLocks noChangeArrowheads="1"/>
              </p:cNvSpPr>
              <p:nvPr/>
            </p:nvSpPr>
            <p:spPr bwMode="auto">
              <a:xfrm>
                <a:off x="4203" y="2702"/>
                <a:ext cx="41" cy="39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2" name="Rectangle 228"/>
              <p:cNvSpPr>
                <a:spLocks noChangeArrowheads="1"/>
              </p:cNvSpPr>
              <p:nvPr/>
            </p:nvSpPr>
            <p:spPr bwMode="auto">
              <a:xfrm>
                <a:off x="4816" y="3117"/>
                <a:ext cx="40" cy="39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3" name="Rectangle 229"/>
              <p:cNvSpPr>
                <a:spLocks noChangeArrowheads="1"/>
              </p:cNvSpPr>
              <p:nvPr/>
            </p:nvSpPr>
            <p:spPr bwMode="auto">
              <a:xfrm>
                <a:off x="4326" y="3038"/>
                <a:ext cx="40" cy="39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4" name="Rectangle 230"/>
              <p:cNvSpPr>
                <a:spLocks noChangeArrowheads="1"/>
              </p:cNvSpPr>
              <p:nvPr/>
            </p:nvSpPr>
            <p:spPr bwMode="auto">
              <a:xfrm>
                <a:off x="5182" y="2446"/>
                <a:ext cx="40" cy="39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5" name="Rectangle 231"/>
              <p:cNvSpPr>
                <a:spLocks noChangeArrowheads="1"/>
              </p:cNvSpPr>
              <p:nvPr/>
            </p:nvSpPr>
            <p:spPr bwMode="auto">
              <a:xfrm>
                <a:off x="5632" y="2090"/>
                <a:ext cx="40" cy="39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6" name="Rectangle 232"/>
              <p:cNvSpPr>
                <a:spLocks noChangeArrowheads="1"/>
              </p:cNvSpPr>
              <p:nvPr/>
            </p:nvSpPr>
            <p:spPr bwMode="auto">
              <a:xfrm>
                <a:off x="5040" y="2327"/>
                <a:ext cx="40" cy="3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7" name="Rectangle 233"/>
              <p:cNvSpPr>
                <a:spLocks noChangeArrowheads="1"/>
              </p:cNvSpPr>
              <p:nvPr/>
            </p:nvSpPr>
            <p:spPr bwMode="auto">
              <a:xfrm>
                <a:off x="4713" y="2977"/>
                <a:ext cx="41" cy="4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8" name="Rectangle 234"/>
              <p:cNvSpPr>
                <a:spLocks noChangeArrowheads="1"/>
              </p:cNvSpPr>
              <p:nvPr/>
            </p:nvSpPr>
            <p:spPr bwMode="auto">
              <a:xfrm>
                <a:off x="4040" y="3608"/>
                <a:ext cx="41" cy="3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9" name="Rectangle 235"/>
              <p:cNvSpPr>
                <a:spLocks noChangeArrowheads="1"/>
              </p:cNvSpPr>
              <p:nvPr/>
            </p:nvSpPr>
            <p:spPr bwMode="auto">
              <a:xfrm>
                <a:off x="4550" y="3195"/>
                <a:ext cx="41" cy="3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0" name="Rectangle 236"/>
              <p:cNvSpPr>
                <a:spLocks noChangeArrowheads="1"/>
              </p:cNvSpPr>
              <p:nvPr/>
            </p:nvSpPr>
            <p:spPr bwMode="auto">
              <a:xfrm>
                <a:off x="5288" y="1755"/>
                <a:ext cx="41" cy="3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1" name="Rectangle 237"/>
              <p:cNvSpPr>
                <a:spLocks noChangeArrowheads="1"/>
              </p:cNvSpPr>
              <p:nvPr/>
            </p:nvSpPr>
            <p:spPr bwMode="auto">
              <a:xfrm>
                <a:off x="4937" y="3155"/>
                <a:ext cx="41" cy="3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2" name="Rectangle 238"/>
              <p:cNvSpPr>
                <a:spLocks noChangeArrowheads="1"/>
              </p:cNvSpPr>
              <p:nvPr/>
            </p:nvSpPr>
            <p:spPr bwMode="auto">
              <a:xfrm>
                <a:off x="4306" y="3293"/>
                <a:ext cx="40" cy="3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3" name="Rectangle 239"/>
              <p:cNvSpPr>
                <a:spLocks noChangeArrowheads="1"/>
              </p:cNvSpPr>
              <p:nvPr/>
            </p:nvSpPr>
            <p:spPr bwMode="auto">
              <a:xfrm>
                <a:off x="4488" y="3077"/>
                <a:ext cx="41" cy="3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4" name="Rectangle 240"/>
              <p:cNvSpPr>
                <a:spLocks noChangeArrowheads="1"/>
              </p:cNvSpPr>
              <p:nvPr/>
            </p:nvSpPr>
            <p:spPr bwMode="auto">
              <a:xfrm>
                <a:off x="4121" y="3629"/>
                <a:ext cx="41" cy="3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5" name="Rectangle 241"/>
              <p:cNvSpPr>
                <a:spLocks noChangeArrowheads="1"/>
              </p:cNvSpPr>
              <p:nvPr/>
            </p:nvSpPr>
            <p:spPr bwMode="auto">
              <a:xfrm>
                <a:off x="3143" y="1775"/>
                <a:ext cx="40" cy="3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6" name="Rectangle 242"/>
              <p:cNvSpPr>
                <a:spLocks noChangeArrowheads="1"/>
              </p:cNvSpPr>
              <p:nvPr/>
            </p:nvSpPr>
            <p:spPr bwMode="auto">
              <a:xfrm>
                <a:off x="4836" y="2859"/>
                <a:ext cx="40" cy="3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7" name="Rectangle 243"/>
              <p:cNvSpPr>
                <a:spLocks noChangeArrowheads="1"/>
              </p:cNvSpPr>
              <p:nvPr/>
            </p:nvSpPr>
            <p:spPr bwMode="auto">
              <a:xfrm>
                <a:off x="5061" y="3077"/>
                <a:ext cx="40" cy="3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8" name="Rectangle 244"/>
              <p:cNvSpPr>
                <a:spLocks noChangeArrowheads="1"/>
              </p:cNvSpPr>
              <p:nvPr/>
            </p:nvSpPr>
            <p:spPr bwMode="auto">
              <a:xfrm>
                <a:off x="5223" y="2367"/>
                <a:ext cx="41" cy="3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9" name="Rectangle 245"/>
              <p:cNvSpPr>
                <a:spLocks noChangeArrowheads="1"/>
              </p:cNvSpPr>
              <p:nvPr/>
            </p:nvSpPr>
            <p:spPr bwMode="auto">
              <a:xfrm>
                <a:off x="4244" y="3214"/>
                <a:ext cx="40" cy="3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0" name="Rectangle 246"/>
              <p:cNvSpPr>
                <a:spLocks noChangeArrowheads="1"/>
              </p:cNvSpPr>
              <p:nvPr/>
            </p:nvSpPr>
            <p:spPr bwMode="auto">
              <a:xfrm>
                <a:off x="4305" y="3439"/>
                <a:ext cx="40" cy="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1" name="Rectangle 247"/>
              <p:cNvSpPr>
                <a:spLocks noChangeArrowheads="1"/>
              </p:cNvSpPr>
              <p:nvPr/>
            </p:nvSpPr>
            <p:spPr bwMode="auto">
              <a:xfrm>
                <a:off x="4182" y="3668"/>
                <a:ext cx="40" cy="39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2" name="Rectangle 248"/>
              <p:cNvSpPr>
                <a:spLocks noChangeArrowheads="1"/>
              </p:cNvSpPr>
              <p:nvPr/>
            </p:nvSpPr>
            <p:spPr bwMode="auto">
              <a:xfrm>
                <a:off x="4407" y="3017"/>
                <a:ext cx="41" cy="40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3" name="Rectangle 249"/>
              <p:cNvSpPr>
                <a:spLocks noChangeArrowheads="1"/>
              </p:cNvSpPr>
              <p:nvPr/>
            </p:nvSpPr>
            <p:spPr bwMode="auto">
              <a:xfrm>
                <a:off x="3061" y="1854"/>
                <a:ext cx="40" cy="39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4" name="Rectangle 250"/>
              <p:cNvSpPr>
                <a:spLocks noChangeArrowheads="1"/>
              </p:cNvSpPr>
              <p:nvPr/>
            </p:nvSpPr>
            <p:spPr bwMode="auto">
              <a:xfrm>
                <a:off x="4836" y="2977"/>
                <a:ext cx="40" cy="40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5" name="Rectangle 251"/>
              <p:cNvSpPr>
                <a:spLocks noChangeArrowheads="1"/>
              </p:cNvSpPr>
              <p:nvPr/>
            </p:nvSpPr>
            <p:spPr bwMode="auto">
              <a:xfrm>
                <a:off x="4255" y="3432"/>
                <a:ext cx="40" cy="39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6" name="Rectangle 252"/>
              <p:cNvSpPr>
                <a:spLocks noChangeArrowheads="1"/>
              </p:cNvSpPr>
              <p:nvPr/>
            </p:nvSpPr>
            <p:spPr bwMode="auto">
              <a:xfrm>
                <a:off x="4774" y="2977"/>
                <a:ext cx="41" cy="40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7" name="Rectangle 253"/>
              <p:cNvSpPr>
                <a:spLocks noChangeArrowheads="1"/>
              </p:cNvSpPr>
              <p:nvPr/>
            </p:nvSpPr>
            <p:spPr bwMode="auto">
              <a:xfrm>
                <a:off x="3183" y="1695"/>
                <a:ext cx="41" cy="39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8" name="Rectangle 254"/>
              <p:cNvSpPr>
                <a:spLocks noChangeArrowheads="1"/>
              </p:cNvSpPr>
              <p:nvPr/>
            </p:nvSpPr>
            <p:spPr bwMode="auto">
              <a:xfrm>
                <a:off x="4550" y="3135"/>
                <a:ext cx="41" cy="39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9" name="Rectangle 255"/>
              <p:cNvSpPr>
                <a:spLocks noChangeArrowheads="1"/>
              </p:cNvSpPr>
              <p:nvPr/>
            </p:nvSpPr>
            <p:spPr bwMode="auto">
              <a:xfrm>
                <a:off x="4102" y="3214"/>
                <a:ext cx="40" cy="39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0" name="Rectangle 256"/>
              <p:cNvSpPr>
                <a:spLocks noChangeArrowheads="1"/>
              </p:cNvSpPr>
              <p:nvPr/>
            </p:nvSpPr>
            <p:spPr bwMode="auto">
              <a:xfrm>
                <a:off x="4897" y="3195"/>
                <a:ext cx="40" cy="39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1" name="Rectangle 257"/>
              <p:cNvSpPr>
                <a:spLocks noChangeArrowheads="1"/>
              </p:cNvSpPr>
              <p:nvPr/>
            </p:nvSpPr>
            <p:spPr bwMode="auto">
              <a:xfrm>
                <a:off x="3979" y="3608"/>
                <a:ext cx="41" cy="39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2" name="Rectangle 258"/>
              <p:cNvSpPr>
                <a:spLocks noChangeArrowheads="1"/>
              </p:cNvSpPr>
              <p:nvPr/>
            </p:nvSpPr>
            <p:spPr bwMode="auto">
              <a:xfrm>
                <a:off x="5122" y="2958"/>
                <a:ext cx="40" cy="39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3" name="Rectangle 259"/>
              <p:cNvSpPr>
                <a:spLocks noChangeArrowheads="1"/>
              </p:cNvSpPr>
              <p:nvPr/>
            </p:nvSpPr>
            <p:spPr bwMode="auto">
              <a:xfrm>
                <a:off x="5101" y="2328"/>
                <a:ext cx="40" cy="39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4" name="Rectangle 260"/>
              <p:cNvSpPr>
                <a:spLocks noChangeArrowheads="1"/>
              </p:cNvSpPr>
              <p:nvPr/>
            </p:nvSpPr>
            <p:spPr bwMode="auto">
              <a:xfrm>
                <a:off x="4898" y="2879"/>
                <a:ext cx="40" cy="39"/>
              </a:xfrm>
              <a:prstGeom prst="rect">
                <a:avLst/>
              </a:prstGeom>
              <a:solidFill>
                <a:srgbClr val="66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5" name="Rectangle 261"/>
              <p:cNvSpPr>
                <a:spLocks noChangeArrowheads="1"/>
              </p:cNvSpPr>
              <p:nvPr/>
            </p:nvSpPr>
            <p:spPr bwMode="auto">
              <a:xfrm>
                <a:off x="4612" y="3195"/>
                <a:ext cx="40" cy="39"/>
              </a:xfrm>
              <a:prstGeom prst="rect">
                <a:avLst/>
              </a:prstGeom>
              <a:solidFill>
                <a:srgbClr val="66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6" name="Rectangle 262"/>
              <p:cNvSpPr>
                <a:spLocks noChangeArrowheads="1"/>
              </p:cNvSpPr>
              <p:nvPr/>
            </p:nvSpPr>
            <p:spPr bwMode="auto">
              <a:xfrm>
                <a:off x="5061" y="3156"/>
                <a:ext cx="40" cy="39"/>
              </a:xfrm>
              <a:prstGeom prst="rect">
                <a:avLst/>
              </a:prstGeom>
              <a:solidFill>
                <a:srgbClr val="66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7" name="Rectangle 263"/>
              <p:cNvSpPr>
                <a:spLocks noChangeArrowheads="1"/>
              </p:cNvSpPr>
              <p:nvPr/>
            </p:nvSpPr>
            <p:spPr bwMode="auto">
              <a:xfrm>
                <a:off x="4032" y="3234"/>
                <a:ext cx="41" cy="39"/>
              </a:xfrm>
              <a:prstGeom prst="rect">
                <a:avLst/>
              </a:prstGeom>
              <a:solidFill>
                <a:srgbClr val="66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8" name="Rectangle 264"/>
              <p:cNvSpPr>
                <a:spLocks noChangeArrowheads="1"/>
              </p:cNvSpPr>
              <p:nvPr/>
            </p:nvSpPr>
            <p:spPr bwMode="auto">
              <a:xfrm>
                <a:off x="4020" y="3551"/>
                <a:ext cx="40" cy="39"/>
              </a:xfrm>
              <a:prstGeom prst="rect">
                <a:avLst/>
              </a:prstGeom>
              <a:solidFill>
                <a:srgbClr val="66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9" name="Rectangle 265"/>
              <p:cNvSpPr>
                <a:spLocks noChangeArrowheads="1"/>
              </p:cNvSpPr>
              <p:nvPr/>
            </p:nvSpPr>
            <p:spPr bwMode="auto">
              <a:xfrm>
                <a:off x="4652" y="2977"/>
                <a:ext cx="41" cy="40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90" name="Rectangle 266"/>
              <p:cNvSpPr>
                <a:spLocks noChangeArrowheads="1"/>
              </p:cNvSpPr>
              <p:nvPr/>
            </p:nvSpPr>
            <p:spPr bwMode="auto">
              <a:xfrm>
                <a:off x="3938" y="3687"/>
                <a:ext cx="40" cy="39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91" name="Rectangle 267"/>
              <p:cNvSpPr>
                <a:spLocks noChangeArrowheads="1"/>
              </p:cNvSpPr>
              <p:nvPr/>
            </p:nvSpPr>
            <p:spPr bwMode="auto">
              <a:xfrm>
                <a:off x="4305" y="3096"/>
                <a:ext cx="40" cy="39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92" name="Rectangle 268"/>
              <p:cNvSpPr>
                <a:spLocks noChangeArrowheads="1"/>
              </p:cNvSpPr>
              <p:nvPr/>
            </p:nvSpPr>
            <p:spPr bwMode="auto">
              <a:xfrm>
                <a:off x="4816" y="3195"/>
                <a:ext cx="40" cy="39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93" name="Rectangle 269"/>
              <p:cNvSpPr>
                <a:spLocks noChangeArrowheads="1"/>
              </p:cNvSpPr>
              <p:nvPr/>
            </p:nvSpPr>
            <p:spPr bwMode="auto">
              <a:xfrm>
                <a:off x="4191" y="3254"/>
                <a:ext cx="40" cy="39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94" name="Rectangle 270"/>
              <p:cNvSpPr>
                <a:spLocks noChangeArrowheads="1"/>
              </p:cNvSpPr>
              <p:nvPr/>
            </p:nvSpPr>
            <p:spPr bwMode="auto">
              <a:xfrm>
                <a:off x="5590" y="1874"/>
                <a:ext cx="41" cy="39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95" name="Rectangle 271"/>
              <p:cNvSpPr>
                <a:spLocks noChangeArrowheads="1"/>
              </p:cNvSpPr>
              <p:nvPr/>
            </p:nvSpPr>
            <p:spPr bwMode="auto">
              <a:xfrm>
                <a:off x="5174" y="1854"/>
                <a:ext cx="40" cy="39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96" name="Rectangle 272"/>
              <p:cNvSpPr>
                <a:spLocks noChangeArrowheads="1"/>
              </p:cNvSpPr>
              <p:nvPr/>
            </p:nvSpPr>
            <p:spPr bwMode="auto">
              <a:xfrm>
                <a:off x="4203" y="3472"/>
                <a:ext cx="41" cy="39"/>
              </a:xfrm>
              <a:prstGeom prst="rect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97" name="Rectangle 273"/>
              <p:cNvSpPr>
                <a:spLocks noChangeArrowheads="1"/>
              </p:cNvSpPr>
              <p:nvPr/>
            </p:nvSpPr>
            <p:spPr bwMode="auto">
              <a:xfrm>
                <a:off x="4836" y="2919"/>
                <a:ext cx="40" cy="39"/>
              </a:xfrm>
              <a:prstGeom prst="rect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98" name="Rectangle 274"/>
              <p:cNvSpPr>
                <a:spLocks noChangeArrowheads="1"/>
              </p:cNvSpPr>
              <p:nvPr/>
            </p:nvSpPr>
            <p:spPr bwMode="auto">
              <a:xfrm>
                <a:off x="4448" y="3253"/>
                <a:ext cx="40" cy="39"/>
              </a:xfrm>
              <a:prstGeom prst="rect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99" name="Rectangle 275"/>
              <p:cNvSpPr>
                <a:spLocks noChangeArrowheads="1"/>
              </p:cNvSpPr>
              <p:nvPr/>
            </p:nvSpPr>
            <p:spPr bwMode="auto">
              <a:xfrm>
                <a:off x="4306" y="3234"/>
                <a:ext cx="40" cy="39"/>
              </a:xfrm>
              <a:prstGeom prst="rect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0" name="Rectangle 276"/>
              <p:cNvSpPr>
                <a:spLocks noChangeArrowheads="1"/>
              </p:cNvSpPr>
              <p:nvPr/>
            </p:nvSpPr>
            <p:spPr bwMode="auto">
              <a:xfrm>
                <a:off x="4774" y="3156"/>
                <a:ext cx="41" cy="39"/>
              </a:xfrm>
              <a:prstGeom prst="rect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1" name="Rectangle 277"/>
              <p:cNvSpPr>
                <a:spLocks noChangeArrowheads="1"/>
              </p:cNvSpPr>
              <p:nvPr/>
            </p:nvSpPr>
            <p:spPr bwMode="auto">
              <a:xfrm>
                <a:off x="5162" y="1735"/>
                <a:ext cx="41" cy="39"/>
              </a:xfrm>
              <a:prstGeom prst="rect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2" name="Rectangle 278"/>
              <p:cNvSpPr>
                <a:spLocks noChangeArrowheads="1"/>
              </p:cNvSpPr>
              <p:nvPr/>
            </p:nvSpPr>
            <p:spPr bwMode="auto">
              <a:xfrm>
                <a:off x="5162" y="2327"/>
                <a:ext cx="41" cy="39"/>
              </a:xfrm>
              <a:prstGeom prst="rect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3" name="Rectangle 279"/>
              <p:cNvSpPr>
                <a:spLocks noChangeArrowheads="1"/>
              </p:cNvSpPr>
              <p:nvPr/>
            </p:nvSpPr>
            <p:spPr bwMode="auto">
              <a:xfrm>
                <a:off x="4040" y="3807"/>
                <a:ext cx="41" cy="39"/>
              </a:xfrm>
              <a:prstGeom prst="rect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4" name="Rectangle 280"/>
              <p:cNvSpPr>
                <a:spLocks noChangeArrowheads="1"/>
              </p:cNvSpPr>
              <p:nvPr/>
            </p:nvSpPr>
            <p:spPr bwMode="auto">
              <a:xfrm>
                <a:off x="4612" y="2801"/>
                <a:ext cx="40" cy="3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5" name="Rectangle 281"/>
              <p:cNvSpPr>
                <a:spLocks noChangeArrowheads="1"/>
              </p:cNvSpPr>
              <p:nvPr/>
            </p:nvSpPr>
            <p:spPr bwMode="auto">
              <a:xfrm>
                <a:off x="4143" y="3459"/>
                <a:ext cx="40" cy="3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6" name="Rectangle 282"/>
              <p:cNvSpPr>
                <a:spLocks noChangeArrowheads="1"/>
              </p:cNvSpPr>
              <p:nvPr/>
            </p:nvSpPr>
            <p:spPr bwMode="auto">
              <a:xfrm>
                <a:off x="3897" y="3628"/>
                <a:ext cx="41" cy="3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7" name="Rectangle 283"/>
              <p:cNvSpPr>
                <a:spLocks noChangeArrowheads="1"/>
              </p:cNvSpPr>
              <p:nvPr/>
            </p:nvSpPr>
            <p:spPr bwMode="auto">
              <a:xfrm>
                <a:off x="4469" y="3017"/>
                <a:ext cx="40" cy="3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8" name="Rectangle 284"/>
              <p:cNvSpPr>
                <a:spLocks noChangeArrowheads="1"/>
              </p:cNvSpPr>
              <p:nvPr/>
            </p:nvSpPr>
            <p:spPr bwMode="auto">
              <a:xfrm>
                <a:off x="5652" y="2011"/>
                <a:ext cx="40" cy="3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9" name="Rectangle 285"/>
              <p:cNvSpPr>
                <a:spLocks noChangeArrowheads="1"/>
              </p:cNvSpPr>
              <p:nvPr/>
            </p:nvSpPr>
            <p:spPr bwMode="auto">
              <a:xfrm>
                <a:off x="5162" y="1794"/>
                <a:ext cx="41" cy="4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" name="Rectangle 286"/>
              <p:cNvSpPr>
                <a:spLocks noChangeArrowheads="1"/>
              </p:cNvSpPr>
              <p:nvPr/>
            </p:nvSpPr>
            <p:spPr bwMode="auto">
              <a:xfrm>
                <a:off x="4979" y="2406"/>
                <a:ext cx="40" cy="3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1" name="Rectangle 287"/>
              <p:cNvSpPr>
                <a:spLocks noChangeArrowheads="1"/>
              </p:cNvSpPr>
              <p:nvPr/>
            </p:nvSpPr>
            <p:spPr bwMode="auto">
              <a:xfrm>
                <a:off x="4998" y="3156"/>
                <a:ext cx="41" cy="3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2" name="Rectangle 288"/>
              <p:cNvSpPr>
                <a:spLocks noChangeArrowheads="1"/>
              </p:cNvSpPr>
              <p:nvPr/>
            </p:nvSpPr>
            <p:spPr bwMode="auto">
              <a:xfrm>
                <a:off x="4374" y="3321"/>
                <a:ext cx="41" cy="3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3" name="Rectangle 289"/>
              <p:cNvSpPr>
                <a:spLocks noChangeArrowheads="1"/>
              </p:cNvSpPr>
              <p:nvPr/>
            </p:nvSpPr>
            <p:spPr bwMode="auto">
              <a:xfrm>
                <a:off x="4979" y="2347"/>
                <a:ext cx="40" cy="39"/>
              </a:xfrm>
              <a:prstGeom prst="rect">
                <a:avLst/>
              </a:prstGeom>
              <a:gradFill rotWithShape="1">
                <a:gsLst>
                  <a:gs pos="0">
                    <a:srgbClr val="DCEBF5"/>
                  </a:gs>
                  <a:gs pos="3999">
                    <a:srgbClr val="83A7C3"/>
                  </a:gs>
                  <a:gs pos="6500">
                    <a:srgbClr val="768FB9"/>
                  </a:gs>
                  <a:gs pos="10501">
                    <a:srgbClr val="83A7C3"/>
                  </a:gs>
                  <a:gs pos="25999">
                    <a:srgbClr val="FFFFFF"/>
                  </a:gs>
                  <a:gs pos="28000">
                    <a:srgbClr val="9C6563"/>
                  </a:gs>
                  <a:gs pos="28999">
                    <a:srgbClr val="80302D"/>
                  </a:gs>
                  <a:gs pos="35501">
                    <a:srgbClr val="C0524E"/>
                  </a:gs>
                  <a:gs pos="47000">
                    <a:srgbClr val="EBDAD4"/>
                  </a:gs>
                  <a:gs pos="50000">
                    <a:srgbClr val="55261C"/>
                  </a:gs>
                  <a:gs pos="53000">
                    <a:srgbClr val="EBDAD4"/>
                  </a:gs>
                  <a:gs pos="64500">
                    <a:srgbClr val="C0524E"/>
                  </a:gs>
                  <a:gs pos="71001">
                    <a:srgbClr val="80302D"/>
                  </a:gs>
                  <a:gs pos="72000">
                    <a:srgbClr val="9C6563"/>
                  </a:gs>
                  <a:gs pos="74001">
                    <a:srgbClr val="FFFFFF"/>
                  </a:gs>
                  <a:gs pos="89500">
                    <a:srgbClr val="83A7C3"/>
                  </a:gs>
                  <a:gs pos="93500">
                    <a:srgbClr val="768FB9"/>
                  </a:gs>
                  <a:gs pos="96001">
                    <a:srgbClr val="83A7C3"/>
                  </a:gs>
                  <a:gs pos="100000">
                    <a:srgbClr val="DCEBF5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4" name="Rectangle 290"/>
              <p:cNvSpPr>
                <a:spLocks noChangeArrowheads="1"/>
              </p:cNvSpPr>
              <p:nvPr/>
            </p:nvSpPr>
            <p:spPr bwMode="auto">
              <a:xfrm>
                <a:off x="4876" y="2801"/>
                <a:ext cx="41" cy="39"/>
              </a:xfrm>
              <a:prstGeom prst="rect">
                <a:avLst/>
              </a:prstGeom>
              <a:gradFill rotWithShape="1">
                <a:gsLst>
                  <a:gs pos="0">
                    <a:srgbClr val="DCEBF5"/>
                  </a:gs>
                  <a:gs pos="3999">
                    <a:srgbClr val="83A7C3"/>
                  </a:gs>
                  <a:gs pos="6500">
                    <a:srgbClr val="768FB9"/>
                  </a:gs>
                  <a:gs pos="10501">
                    <a:srgbClr val="83A7C3"/>
                  </a:gs>
                  <a:gs pos="25999">
                    <a:srgbClr val="FFFFFF"/>
                  </a:gs>
                  <a:gs pos="28000">
                    <a:srgbClr val="9C6563"/>
                  </a:gs>
                  <a:gs pos="28999">
                    <a:srgbClr val="80302D"/>
                  </a:gs>
                  <a:gs pos="35501">
                    <a:srgbClr val="C0524E"/>
                  </a:gs>
                  <a:gs pos="47000">
                    <a:srgbClr val="EBDAD4"/>
                  </a:gs>
                  <a:gs pos="50000">
                    <a:srgbClr val="55261C"/>
                  </a:gs>
                  <a:gs pos="53000">
                    <a:srgbClr val="EBDAD4"/>
                  </a:gs>
                  <a:gs pos="64500">
                    <a:srgbClr val="C0524E"/>
                  </a:gs>
                  <a:gs pos="71001">
                    <a:srgbClr val="80302D"/>
                  </a:gs>
                  <a:gs pos="72000">
                    <a:srgbClr val="9C6563"/>
                  </a:gs>
                  <a:gs pos="74001">
                    <a:srgbClr val="FFFFFF"/>
                  </a:gs>
                  <a:gs pos="89500">
                    <a:srgbClr val="83A7C3"/>
                  </a:gs>
                  <a:gs pos="93500">
                    <a:srgbClr val="768FB9"/>
                  </a:gs>
                  <a:gs pos="96001">
                    <a:srgbClr val="83A7C3"/>
                  </a:gs>
                  <a:gs pos="100000">
                    <a:srgbClr val="DCEBF5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" name="Rectangle 291"/>
              <p:cNvSpPr>
                <a:spLocks noChangeArrowheads="1"/>
              </p:cNvSpPr>
              <p:nvPr/>
            </p:nvSpPr>
            <p:spPr bwMode="auto">
              <a:xfrm>
                <a:off x="3938" y="3550"/>
                <a:ext cx="40" cy="39"/>
              </a:xfrm>
              <a:prstGeom prst="rect">
                <a:avLst/>
              </a:prstGeom>
              <a:gradFill rotWithShape="1">
                <a:gsLst>
                  <a:gs pos="0">
                    <a:srgbClr val="DCEBF5"/>
                  </a:gs>
                  <a:gs pos="3999">
                    <a:srgbClr val="83A7C3"/>
                  </a:gs>
                  <a:gs pos="6500">
                    <a:srgbClr val="768FB9"/>
                  </a:gs>
                  <a:gs pos="10501">
                    <a:srgbClr val="83A7C3"/>
                  </a:gs>
                  <a:gs pos="25999">
                    <a:srgbClr val="FFFFFF"/>
                  </a:gs>
                  <a:gs pos="28000">
                    <a:srgbClr val="9C6563"/>
                  </a:gs>
                  <a:gs pos="28999">
                    <a:srgbClr val="80302D"/>
                  </a:gs>
                  <a:gs pos="35501">
                    <a:srgbClr val="C0524E"/>
                  </a:gs>
                  <a:gs pos="47000">
                    <a:srgbClr val="EBDAD4"/>
                  </a:gs>
                  <a:gs pos="50000">
                    <a:srgbClr val="55261C"/>
                  </a:gs>
                  <a:gs pos="53000">
                    <a:srgbClr val="EBDAD4"/>
                  </a:gs>
                  <a:gs pos="64500">
                    <a:srgbClr val="C0524E"/>
                  </a:gs>
                  <a:gs pos="71001">
                    <a:srgbClr val="80302D"/>
                  </a:gs>
                  <a:gs pos="72000">
                    <a:srgbClr val="9C6563"/>
                  </a:gs>
                  <a:gs pos="74001">
                    <a:srgbClr val="FFFFFF"/>
                  </a:gs>
                  <a:gs pos="89500">
                    <a:srgbClr val="83A7C3"/>
                  </a:gs>
                  <a:gs pos="93500">
                    <a:srgbClr val="768FB9"/>
                  </a:gs>
                  <a:gs pos="96001">
                    <a:srgbClr val="83A7C3"/>
                  </a:gs>
                  <a:gs pos="100000">
                    <a:srgbClr val="DCEBF5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" name="Rectangle 292"/>
              <p:cNvSpPr>
                <a:spLocks noChangeArrowheads="1"/>
              </p:cNvSpPr>
              <p:nvPr/>
            </p:nvSpPr>
            <p:spPr bwMode="auto">
              <a:xfrm>
                <a:off x="4244" y="3077"/>
                <a:ext cx="40" cy="39"/>
              </a:xfrm>
              <a:prstGeom prst="rect">
                <a:avLst/>
              </a:prstGeom>
              <a:gradFill rotWithShape="1">
                <a:gsLst>
                  <a:gs pos="0">
                    <a:srgbClr val="DCEBF5"/>
                  </a:gs>
                  <a:gs pos="3999">
                    <a:srgbClr val="83A7C3"/>
                  </a:gs>
                  <a:gs pos="6500">
                    <a:srgbClr val="768FB9"/>
                  </a:gs>
                  <a:gs pos="10501">
                    <a:srgbClr val="83A7C3"/>
                  </a:gs>
                  <a:gs pos="25999">
                    <a:srgbClr val="FFFFFF"/>
                  </a:gs>
                  <a:gs pos="28000">
                    <a:srgbClr val="9C6563"/>
                  </a:gs>
                  <a:gs pos="28999">
                    <a:srgbClr val="80302D"/>
                  </a:gs>
                  <a:gs pos="35501">
                    <a:srgbClr val="C0524E"/>
                  </a:gs>
                  <a:gs pos="47000">
                    <a:srgbClr val="EBDAD4"/>
                  </a:gs>
                  <a:gs pos="50000">
                    <a:srgbClr val="55261C"/>
                  </a:gs>
                  <a:gs pos="53000">
                    <a:srgbClr val="EBDAD4"/>
                  </a:gs>
                  <a:gs pos="64500">
                    <a:srgbClr val="C0524E"/>
                  </a:gs>
                  <a:gs pos="71001">
                    <a:srgbClr val="80302D"/>
                  </a:gs>
                  <a:gs pos="72000">
                    <a:srgbClr val="9C6563"/>
                  </a:gs>
                  <a:gs pos="74001">
                    <a:srgbClr val="FFFFFF"/>
                  </a:gs>
                  <a:gs pos="89500">
                    <a:srgbClr val="83A7C3"/>
                  </a:gs>
                  <a:gs pos="93500">
                    <a:srgbClr val="768FB9"/>
                  </a:gs>
                  <a:gs pos="96001">
                    <a:srgbClr val="83A7C3"/>
                  </a:gs>
                  <a:gs pos="100000">
                    <a:srgbClr val="DCEBF5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7" name="Rectangle 293"/>
              <p:cNvSpPr>
                <a:spLocks noChangeArrowheads="1"/>
              </p:cNvSpPr>
              <p:nvPr/>
            </p:nvSpPr>
            <p:spPr bwMode="auto">
              <a:xfrm>
                <a:off x="3979" y="3267"/>
                <a:ext cx="41" cy="39"/>
              </a:xfrm>
              <a:prstGeom prst="rect">
                <a:avLst/>
              </a:prstGeom>
              <a:gradFill rotWithShape="1">
                <a:gsLst>
                  <a:gs pos="0">
                    <a:srgbClr val="DCEBF5"/>
                  </a:gs>
                  <a:gs pos="3999">
                    <a:srgbClr val="83A7C3"/>
                  </a:gs>
                  <a:gs pos="6500">
                    <a:srgbClr val="768FB9"/>
                  </a:gs>
                  <a:gs pos="10501">
                    <a:srgbClr val="83A7C3"/>
                  </a:gs>
                  <a:gs pos="25999">
                    <a:srgbClr val="FFFFFF"/>
                  </a:gs>
                  <a:gs pos="28000">
                    <a:srgbClr val="9C6563"/>
                  </a:gs>
                  <a:gs pos="28999">
                    <a:srgbClr val="80302D"/>
                  </a:gs>
                  <a:gs pos="35501">
                    <a:srgbClr val="C0524E"/>
                  </a:gs>
                  <a:gs pos="47000">
                    <a:srgbClr val="EBDAD4"/>
                  </a:gs>
                  <a:gs pos="50000">
                    <a:srgbClr val="55261C"/>
                  </a:gs>
                  <a:gs pos="53000">
                    <a:srgbClr val="EBDAD4"/>
                  </a:gs>
                  <a:gs pos="64500">
                    <a:srgbClr val="C0524E"/>
                  </a:gs>
                  <a:gs pos="71001">
                    <a:srgbClr val="80302D"/>
                  </a:gs>
                  <a:gs pos="72000">
                    <a:srgbClr val="9C6563"/>
                  </a:gs>
                  <a:gs pos="74001">
                    <a:srgbClr val="FFFFFF"/>
                  </a:gs>
                  <a:gs pos="89500">
                    <a:srgbClr val="83A7C3"/>
                  </a:gs>
                  <a:gs pos="93500">
                    <a:srgbClr val="768FB9"/>
                  </a:gs>
                  <a:gs pos="96001">
                    <a:srgbClr val="83A7C3"/>
                  </a:gs>
                  <a:gs pos="100000">
                    <a:srgbClr val="DCEBF5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8" name="Rectangle 294"/>
              <p:cNvSpPr>
                <a:spLocks noChangeArrowheads="1"/>
              </p:cNvSpPr>
              <p:nvPr/>
            </p:nvSpPr>
            <p:spPr bwMode="auto">
              <a:xfrm>
                <a:off x="4979" y="3195"/>
                <a:ext cx="40" cy="39"/>
              </a:xfrm>
              <a:prstGeom prst="rect">
                <a:avLst/>
              </a:prstGeom>
              <a:gradFill rotWithShape="1">
                <a:gsLst>
                  <a:gs pos="0">
                    <a:srgbClr val="DCEBF5"/>
                  </a:gs>
                  <a:gs pos="3999">
                    <a:srgbClr val="83A7C3"/>
                  </a:gs>
                  <a:gs pos="6500">
                    <a:srgbClr val="768FB9"/>
                  </a:gs>
                  <a:gs pos="10501">
                    <a:srgbClr val="83A7C3"/>
                  </a:gs>
                  <a:gs pos="25999">
                    <a:srgbClr val="FFFFFF"/>
                  </a:gs>
                  <a:gs pos="28000">
                    <a:srgbClr val="9C6563"/>
                  </a:gs>
                  <a:gs pos="28999">
                    <a:srgbClr val="80302D"/>
                  </a:gs>
                  <a:gs pos="35501">
                    <a:srgbClr val="C0524E"/>
                  </a:gs>
                  <a:gs pos="47000">
                    <a:srgbClr val="EBDAD4"/>
                  </a:gs>
                  <a:gs pos="50000">
                    <a:srgbClr val="55261C"/>
                  </a:gs>
                  <a:gs pos="53000">
                    <a:srgbClr val="EBDAD4"/>
                  </a:gs>
                  <a:gs pos="64500">
                    <a:srgbClr val="C0524E"/>
                  </a:gs>
                  <a:gs pos="71001">
                    <a:srgbClr val="80302D"/>
                  </a:gs>
                  <a:gs pos="72000">
                    <a:srgbClr val="9C6563"/>
                  </a:gs>
                  <a:gs pos="74001">
                    <a:srgbClr val="FFFFFF"/>
                  </a:gs>
                  <a:gs pos="89500">
                    <a:srgbClr val="83A7C3"/>
                  </a:gs>
                  <a:gs pos="93500">
                    <a:srgbClr val="768FB9"/>
                  </a:gs>
                  <a:gs pos="96001">
                    <a:srgbClr val="83A7C3"/>
                  </a:gs>
                  <a:gs pos="100000">
                    <a:srgbClr val="DCEBF5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9" name="Rectangle 295"/>
              <p:cNvSpPr>
                <a:spLocks noChangeArrowheads="1"/>
              </p:cNvSpPr>
              <p:nvPr/>
            </p:nvSpPr>
            <p:spPr bwMode="auto">
              <a:xfrm>
                <a:off x="5183" y="2919"/>
                <a:ext cx="40" cy="39"/>
              </a:xfrm>
              <a:prstGeom prst="rect">
                <a:avLst/>
              </a:prstGeom>
              <a:gradFill rotWithShape="1">
                <a:gsLst>
                  <a:gs pos="0">
                    <a:srgbClr val="DCEBF5"/>
                  </a:gs>
                  <a:gs pos="3999">
                    <a:srgbClr val="83A7C3"/>
                  </a:gs>
                  <a:gs pos="6500">
                    <a:srgbClr val="768FB9"/>
                  </a:gs>
                  <a:gs pos="10501">
                    <a:srgbClr val="83A7C3"/>
                  </a:gs>
                  <a:gs pos="25999">
                    <a:srgbClr val="FFFFFF"/>
                  </a:gs>
                  <a:gs pos="28000">
                    <a:srgbClr val="9C6563"/>
                  </a:gs>
                  <a:gs pos="28999">
                    <a:srgbClr val="80302D"/>
                  </a:gs>
                  <a:gs pos="35501">
                    <a:srgbClr val="C0524E"/>
                  </a:gs>
                  <a:gs pos="47000">
                    <a:srgbClr val="EBDAD4"/>
                  </a:gs>
                  <a:gs pos="50000">
                    <a:srgbClr val="55261C"/>
                  </a:gs>
                  <a:gs pos="53000">
                    <a:srgbClr val="EBDAD4"/>
                  </a:gs>
                  <a:gs pos="64500">
                    <a:srgbClr val="C0524E"/>
                  </a:gs>
                  <a:gs pos="71001">
                    <a:srgbClr val="80302D"/>
                  </a:gs>
                  <a:gs pos="72000">
                    <a:srgbClr val="9C6563"/>
                  </a:gs>
                  <a:gs pos="74001">
                    <a:srgbClr val="FFFFFF"/>
                  </a:gs>
                  <a:gs pos="89500">
                    <a:srgbClr val="83A7C3"/>
                  </a:gs>
                  <a:gs pos="93500">
                    <a:srgbClr val="768FB9"/>
                  </a:gs>
                  <a:gs pos="96001">
                    <a:srgbClr val="83A7C3"/>
                  </a:gs>
                  <a:gs pos="100000">
                    <a:srgbClr val="DCEBF5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0" name="Rectangle 296"/>
              <p:cNvSpPr>
                <a:spLocks noChangeArrowheads="1"/>
              </p:cNvSpPr>
              <p:nvPr/>
            </p:nvSpPr>
            <p:spPr bwMode="auto">
              <a:xfrm>
                <a:off x="4591" y="2918"/>
                <a:ext cx="40" cy="39"/>
              </a:xfrm>
              <a:prstGeom prst="rect">
                <a:avLst/>
              </a:prstGeom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1" name="Rectangle 297"/>
              <p:cNvSpPr>
                <a:spLocks noChangeArrowheads="1"/>
              </p:cNvSpPr>
              <p:nvPr/>
            </p:nvSpPr>
            <p:spPr bwMode="auto">
              <a:xfrm>
                <a:off x="4326" y="2977"/>
                <a:ext cx="40" cy="40"/>
              </a:xfrm>
              <a:prstGeom prst="rect">
                <a:avLst/>
              </a:prstGeom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2" name="Rectangle 298"/>
              <p:cNvSpPr>
                <a:spLocks noChangeArrowheads="1"/>
              </p:cNvSpPr>
              <p:nvPr/>
            </p:nvSpPr>
            <p:spPr bwMode="auto">
              <a:xfrm>
                <a:off x="5285" y="2090"/>
                <a:ext cx="40" cy="39"/>
              </a:xfrm>
              <a:prstGeom prst="rect">
                <a:avLst/>
              </a:prstGeom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3" name="Rectangle 299"/>
              <p:cNvSpPr>
                <a:spLocks noChangeArrowheads="1"/>
              </p:cNvSpPr>
              <p:nvPr/>
            </p:nvSpPr>
            <p:spPr bwMode="auto">
              <a:xfrm>
                <a:off x="5489" y="2308"/>
                <a:ext cx="40" cy="39"/>
              </a:xfrm>
              <a:prstGeom prst="rect">
                <a:avLst/>
              </a:prstGeom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4" name="Rectangle 300"/>
              <p:cNvSpPr>
                <a:spLocks noChangeArrowheads="1"/>
              </p:cNvSpPr>
              <p:nvPr/>
            </p:nvSpPr>
            <p:spPr bwMode="auto">
              <a:xfrm>
                <a:off x="4081" y="3353"/>
                <a:ext cx="40" cy="39"/>
              </a:xfrm>
              <a:prstGeom prst="rect">
                <a:avLst/>
              </a:prstGeom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5" name="Rectangle 301"/>
              <p:cNvSpPr>
                <a:spLocks noChangeArrowheads="1"/>
              </p:cNvSpPr>
              <p:nvPr/>
            </p:nvSpPr>
            <p:spPr bwMode="auto">
              <a:xfrm>
                <a:off x="4937" y="3235"/>
                <a:ext cx="41" cy="39"/>
              </a:xfrm>
              <a:prstGeom prst="rect">
                <a:avLst/>
              </a:prstGeom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" name="Rectangle 302"/>
              <p:cNvSpPr>
                <a:spLocks noChangeArrowheads="1"/>
              </p:cNvSpPr>
              <p:nvPr/>
            </p:nvSpPr>
            <p:spPr bwMode="auto">
              <a:xfrm>
                <a:off x="3856" y="3708"/>
                <a:ext cx="41" cy="39"/>
              </a:xfrm>
              <a:prstGeom prst="rect">
                <a:avLst/>
              </a:prstGeom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7" name="Rectangle 303"/>
              <p:cNvSpPr>
                <a:spLocks noChangeArrowheads="1"/>
              </p:cNvSpPr>
              <p:nvPr/>
            </p:nvSpPr>
            <p:spPr bwMode="auto">
              <a:xfrm>
                <a:off x="4081" y="3451"/>
                <a:ext cx="40" cy="39"/>
              </a:xfrm>
              <a:prstGeom prst="rect">
                <a:avLst/>
              </a:prstGeom>
              <a:gradFill rotWithShape="1">
                <a:gsLst>
                  <a:gs pos="0">
                    <a:srgbClr val="EAEAEA"/>
                  </a:gs>
                  <a:gs pos="17999">
                    <a:srgbClr val="777777"/>
                  </a:gs>
                  <a:gs pos="31000">
                    <a:srgbClr val="292929"/>
                  </a:gs>
                  <a:gs pos="33000">
                    <a:srgbClr val="B2B2B2"/>
                  </a:gs>
                  <a:gs pos="37000">
                    <a:srgbClr val="FFFFFF"/>
                  </a:gs>
                  <a:gs pos="78999">
                    <a:srgbClr val="5F5F5F"/>
                  </a:gs>
                  <a:gs pos="87000">
                    <a:srgbClr val="5F5F5F"/>
                  </a:gs>
                  <a:gs pos="100000">
                    <a:srgbClr val="CBCBCB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8" name="Rectangle 304"/>
              <p:cNvSpPr>
                <a:spLocks noChangeArrowheads="1"/>
              </p:cNvSpPr>
              <p:nvPr/>
            </p:nvSpPr>
            <p:spPr bwMode="auto">
              <a:xfrm>
                <a:off x="4591" y="2859"/>
                <a:ext cx="40" cy="39"/>
              </a:xfrm>
              <a:prstGeom prst="rect">
                <a:avLst/>
              </a:prstGeom>
              <a:gradFill rotWithShape="1">
                <a:gsLst>
                  <a:gs pos="0">
                    <a:srgbClr val="EAEAEA"/>
                  </a:gs>
                  <a:gs pos="17999">
                    <a:srgbClr val="777777"/>
                  </a:gs>
                  <a:gs pos="31000">
                    <a:srgbClr val="292929"/>
                  </a:gs>
                  <a:gs pos="33000">
                    <a:srgbClr val="B2B2B2"/>
                  </a:gs>
                  <a:gs pos="37000">
                    <a:srgbClr val="FFFFFF"/>
                  </a:gs>
                  <a:gs pos="78999">
                    <a:srgbClr val="5F5F5F"/>
                  </a:gs>
                  <a:gs pos="87000">
                    <a:srgbClr val="5F5F5F"/>
                  </a:gs>
                  <a:gs pos="100000">
                    <a:srgbClr val="CBCBCB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9" name="Rectangle 305"/>
              <p:cNvSpPr>
                <a:spLocks noChangeArrowheads="1"/>
              </p:cNvSpPr>
              <p:nvPr/>
            </p:nvSpPr>
            <p:spPr bwMode="auto">
              <a:xfrm>
                <a:off x="3163" y="1854"/>
                <a:ext cx="40" cy="39"/>
              </a:xfrm>
              <a:prstGeom prst="rect">
                <a:avLst/>
              </a:prstGeom>
              <a:gradFill rotWithShape="1">
                <a:gsLst>
                  <a:gs pos="0">
                    <a:srgbClr val="EAEAEA"/>
                  </a:gs>
                  <a:gs pos="17999">
                    <a:srgbClr val="777777"/>
                  </a:gs>
                  <a:gs pos="31000">
                    <a:srgbClr val="292929"/>
                  </a:gs>
                  <a:gs pos="33000">
                    <a:srgbClr val="B2B2B2"/>
                  </a:gs>
                  <a:gs pos="37000">
                    <a:srgbClr val="FFFFFF"/>
                  </a:gs>
                  <a:gs pos="78999">
                    <a:srgbClr val="5F5F5F"/>
                  </a:gs>
                  <a:gs pos="87000">
                    <a:srgbClr val="5F5F5F"/>
                  </a:gs>
                  <a:gs pos="100000">
                    <a:srgbClr val="CBCBCB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0" name="Rectangle 306"/>
              <p:cNvSpPr>
                <a:spLocks noChangeArrowheads="1"/>
              </p:cNvSpPr>
              <p:nvPr/>
            </p:nvSpPr>
            <p:spPr bwMode="auto">
              <a:xfrm>
                <a:off x="4522" y="3261"/>
                <a:ext cx="40" cy="39"/>
              </a:xfrm>
              <a:prstGeom prst="rect">
                <a:avLst/>
              </a:prstGeom>
              <a:gradFill rotWithShape="1">
                <a:gsLst>
                  <a:gs pos="0">
                    <a:srgbClr val="EAEAEA"/>
                  </a:gs>
                  <a:gs pos="17999">
                    <a:srgbClr val="777777"/>
                  </a:gs>
                  <a:gs pos="31000">
                    <a:srgbClr val="292929"/>
                  </a:gs>
                  <a:gs pos="33000">
                    <a:srgbClr val="B2B2B2"/>
                  </a:gs>
                  <a:gs pos="37000">
                    <a:srgbClr val="FFFFFF"/>
                  </a:gs>
                  <a:gs pos="78999">
                    <a:srgbClr val="5F5F5F"/>
                  </a:gs>
                  <a:gs pos="87000">
                    <a:srgbClr val="5F5F5F"/>
                  </a:gs>
                  <a:gs pos="100000">
                    <a:srgbClr val="CBCBCB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1" name="Rectangle 307"/>
              <p:cNvSpPr>
                <a:spLocks noChangeArrowheads="1"/>
              </p:cNvSpPr>
              <p:nvPr/>
            </p:nvSpPr>
            <p:spPr bwMode="auto">
              <a:xfrm>
                <a:off x="4856" y="3235"/>
                <a:ext cx="41" cy="39"/>
              </a:xfrm>
              <a:prstGeom prst="rect">
                <a:avLst/>
              </a:prstGeom>
              <a:gradFill rotWithShape="1">
                <a:gsLst>
                  <a:gs pos="0">
                    <a:srgbClr val="EAEAEA"/>
                  </a:gs>
                  <a:gs pos="17999">
                    <a:srgbClr val="777777"/>
                  </a:gs>
                  <a:gs pos="31000">
                    <a:srgbClr val="292929"/>
                  </a:gs>
                  <a:gs pos="33000">
                    <a:srgbClr val="B2B2B2"/>
                  </a:gs>
                  <a:gs pos="37000">
                    <a:srgbClr val="FFFFFF"/>
                  </a:gs>
                  <a:gs pos="78999">
                    <a:srgbClr val="5F5F5F"/>
                  </a:gs>
                  <a:gs pos="87000">
                    <a:srgbClr val="5F5F5F"/>
                  </a:gs>
                  <a:gs pos="100000">
                    <a:srgbClr val="CBCBCB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2" name="Rectangle 308"/>
              <p:cNvSpPr>
                <a:spLocks noChangeArrowheads="1"/>
              </p:cNvSpPr>
              <p:nvPr/>
            </p:nvSpPr>
            <p:spPr bwMode="auto">
              <a:xfrm>
                <a:off x="5346" y="1813"/>
                <a:ext cx="40" cy="40"/>
              </a:xfrm>
              <a:prstGeom prst="rect">
                <a:avLst/>
              </a:prstGeom>
              <a:gradFill rotWithShape="1">
                <a:gsLst>
                  <a:gs pos="0">
                    <a:srgbClr val="EAEAEA"/>
                  </a:gs>
                  <a:gs pos="17999">
                    <a:srgbClr val="777777"/>
                  </a:gs>
                  <a:gs pos="31000">
                    <a:srgbClr val="292929"/>
                  </a:gs>
                  <a:gs pos="33000">
                    <a:srgbClr val="B2B2B2"/>
                  </a:gs>
                  <a:gs pos="37000">
                    <a:srgbClr val="FFFFFF"/>
                  </a:gs>
                  <a:gs pos="78999">
                    <a:srgbClr val="5F5F5F"/>
                  </a:gs>
                  <a:gs pos="87000">
                    <a:srgbClr val="5F5F5F"/>
                  </a:gs>
                  <a:gs pos="100000">
                    <a:srgbClr val="CBCBCB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3" name="Rectangle 309"/>
              <p:cNvSpPr>
                <a:spLocks noChangeArrowheads="1"/>
              </p:cNvSpPr>
              <p:nvPr/>
            </p:nvSpPr>
            <p:spPr bwMode="auto">
              <a:xfrm>
                <a:off x="3918" y="3747"/>
                <a:ext cx="41" cy="40"/>
              </a:xfrm>
              <a:prstGeom prst="rect">
                <a:avLst/>
              </a:prstGeom>
              <a:gradFill rotWithShape="1">
                <a:gsLst>
                  <a:gs pos="0">
                    <a:srgbClr val="EAEAEA"/>
                  </a:gs>
                  <a:gs pos="17999">
                    <a:srgbClr val="777777"/>
                  </a:gs>
                  <a:gs pos="31000">
                    <a:srgbClr val="292929"/>
                  </a:gs>
                  <a:gs pos="33000">
                    <a:srgbClr val="B2B2B2"/>
                  </a:gs>
                  <a:gs pos="37000">
                    <a:srgbClr val="FFFFFF"/>
                  </a:gs>
                  <a:gs pos="78999">
                    <a:srgbClr val="5F5F5F"/>
                  </a:gs>
                  <a:gs pos="87000">
                    <a:srgbClr val="5F5F5F"/>
                  </a:gs>
                  <a:gs pos="100000">
                    <a:srgbClr val="CBCBCB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4" name="Rectangle 310"/>
              <p:cNvSpPr>
                <a:spLocks noChangeArrowheads="1"/>
              </p:cNvSpPr>
              <p:nvPr/>
            </p:nvSpPr>
            <p:spPr bwMode="auto">
              <a:xfrm>
                <a:off x="4999" y="2465"/>
                <a:ext cx="41" cy="39"/>
              </a:xfrm>
              <a:prstGeom prst="rect">
                <a:avLst/>
              </a:prstGeom>
              <a:gradFill rotWithShape="1">
                <a:gsLst>
                  <a:gs pos="0">
                    <a:srgbClr val="EAEAEA"/>
                  </a:gs>
                  <a:gs pos="17999">
                    <a:srgbClr val="777777"/>
                  </a:gs>
                  <a:gs pos="31000">
                    <a:srgbClr val="292929"/>
                  </a:gs>
                  <a:gs pos="33000">
                    <a:srgbClr val="B2B2B2"/>
                  </a:gs>
                  <a:gs pos="37000">
                    <a:srgbClr val="FFFFFF"/>
                  </a:gs>
                  <a:gs pos="78999">
                    <a:srgbClr val="5F5F5F"/>
                  </a:gs>
                  <a:gs pos="87000">
                    <a:srgbClr val="5F5F5F"/>
                  </a:gs>
                  <a:gs pos="100000">
                    <a:srgbClr val="CBCBCB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5" name="Rectangle 311"/>
              <p:cNvSpPr>
                <a:spLocks noChangeArrowheads="1"/>
              </p:cNvSpPr>
              <p:nvPr/>
            </p:nvSpPr>
            <p:spPr bwMode="auto">
              <a:xfrm>
                <a:off x="4326" y="3353"/>
                <a:ext cx="40" cy="39"/>
              </a:xfrm>
              <a:prstGeom prst="rect">
                <a:avLst/>
              </a:prstGeom>
              <a:gradFill rotWithShape="1">
                <a:gsLst>
                  <a:gs pos="0">
                    <a:srgbClr val="EAEAEA"/>
                  </a:gs>
                  <a:gs pos="17999">
                    <a:srgbClr val="777777"/>
                  </a:gs>
                  <a:gs pos="31000">
                    <a:srgbClr val="292929"/>
                  </a:gs>
                  <a:gs pos="33000">
                    <a:srgbClr val="B2B2B2"/>
                  </a:gs>
                  <a:gs pos="37000">
                    <a:srgbClr val="FFFFFF"/>
                  </a:gs>
                  <a:gs pos="78999">
                    <a:srgbClr val="5F5F5F"/>
                  </a:gs>
                  <a:gs pos="87000">
                    <a:srgbClr val="5F5F5F"/>
                  </a:gs>
                  <a:gs pos="100000">
                    <a:srgbClr val="CBCBCB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6" name="Rectangle 312"/>
              <p:cNvSpPr>
                <a:spLocks noChangeArrowheads="1"/>
              </p:cNvSpPr>
              <p:nvPr/>
            </p:nvSpPr>
            <p:spPr bwMode="auto">
              <a:xfrm>
                <a:off x="4591" y="2977"/>
                <a:ext cx="40" cy="40"/>
              </a:xfrm>
              <a:prstGeom prst="rect">
                <a:avLst/>
              </a:prstGeom>
              <a:gradFill rotWithShape="1">
                <a:gsLst>
                  <a:gs pos="0">
                    <a:srgbClr val="825600"/>
                  </a:gs>
                  <a:gs pos="6500">
                    <a:srgbClr val="FFA800"/>
                  </a:gs>
                  <a:gs pos="14000">
                    <a:srgbClr val="825600"/>
                  </a:gs>
                  <a:gs pos="21500">
                    <a:srgbClr val="FFA800"/>
                  </a:gs>
                  <a:gs pos="28999">
                    <a:srgbClr val="825600"/>
                  </a:gs>
                  <a:gs pos="36000">
                    <a:srgbClr val="FFA800"/>
                  </a:gs>
                  <a:gs pos="43500">
                    <a:srgbClr val="825600"/>
                  </a:gs>
                  <a:gs pos="50000">
                    <a:srgbClr val="FFA800"/>
                  </a:gs>
                  <a:gs pos="56500">
                    <a:srgbClr val="825600"/>
                  </a:gs>
                  <a:gs pos="64000">
                    <a:srgbClr val="FFA800"/>
                  </a:gs>
                  <a:gs pos="71001">
                    <a:srgbClr val="825600"/>
                  </a:gs>
                  <a:gs pos="78500">
                    <a:srgbClr val="FFA800"/>
                  </a:gs>
                  <a:gs pos="86000">
                    <a:srgbClr val="825600"/>
                  </a:gs>
                  <a:gs pos="93500">
                    <a:srgbClr val="FFA800"/>
                  </a:gs>
                  <a:gs pos="100000">
                    <a:srgbClr val="8256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7" name="Rectangle 313"/>
              <p:cNvSpPr>
                <a:spLocks noChangeArrowheads="1"/>
              </p:cNvSpPr>
              <p:nvPr/>
            </p:nvSpPr>
            <p:spPr bwMode="auto">
              <a:xfrm>
                <a:off x="4102" y="3767"/>
                <a:ext cx="40" cy="39"/>
              </a:xfrm>
              <a:prstGeom prst="rect">
                <a:avLst/>
              </a:prstGeom>
              <a:gradFill rotWithShape="1">
                <a:gsLst>
                  <a:gs pos="0">
                    <a:srgbClr val="825600"/>
                  </a:gs>
                  <a:gs pos="6500">
                    <a:srgbClr val="FFA800"/>
                  </a:gs>
                  <a:gs pos="14000">
                    <a:srgbClr val="825600"/>
                  </a:gs>
                  <a:gs pos="21500">
                    <a:srgbClr val="FFA800"/>
                  </a:gs>
                  <a:gs pos="28999">
                    <a:srgbClr val="825600"/>
                  </a:gs>
                  <a:gs pos="36000">
                    <a:srgbClr val="FFA800"/>
                  </a:gs>
                  <a:gs pos="43500">
                    <a:srgbClr val="825600"/>
                  </a:gs>
                  <a:gs pos="50000">
                    <a:srgbClr val="FFA800"/>
                  </a:gs>
                  <a:gs pos="56500">
                    <a:srgbClr val="825600"/>
                  </a:gs>
                  <a:gs pos="64000">
                    <a:srgbClr val="FFA800"/>
                  </a:gs>
                  <a:gs pos="71001">
                    <a:srgbClr val="825600"/>
                  </a:gs>
                  <a:gs pos="78500">
                    <a:srgbClr val="FFA800"/>
                  </a:gs>
                  <a:gs pos="86000">
                    <a:srgbClr val="825600"/>
                  </a:gs>
                  <a:gs pos="93500">
                    <a:srgbClr val="FFA800"/>
                  </a:gs>
                  <a:gs pos="100000">
                    <a:srgbClr val="8256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8" name="Rectangle 314"/>
              <p:cNvSpPr>
                <a:spLocks noChangeArrowheads="1"/>
              </p:cNvSpPr>
              <p:nvPr/>
            </p:nvSpPr>
            <p:spPr bwMode="auto">
              <a:xfrm>
                <a:off x="4264" y="3017"/>
                <a:ext cx="41" cy="39"/>
              </a:xfrm>
              <a:prstGeom prst="rect">
                <a:avLst/>
              </a:prstGeom>
              <a:gradFill rotWithShape="1">
                <a:gsLst>
                  <a:gs pos="0">
                    <a:srgbClr val="825600"/>
                  </a:gs>
                  <a:gs pos="6500">
                    <a:srgbClr val="FFA800"/>
                  </a:gs>
                  <a:gs pos="14000">
                    <a:srgbClr val="825600"/>
                  </a:gs>
                  <a:gs pos="21500">
                    <a:srgbClr val="FFA800"/>
                  </a:gs>
                  <a:gs pos="28999">
                    <a:srgbClr val="825600"/>
                  </a:gs>
                  <a:gs pos="36000">
                    <a:srgbClr val="FFA800"/>
                  </a:gs>
                  <a:gs pos="43500">
                    <a:srgbClr val="825600"/>
                  </a:gs>
                  <a:gs pos="50000">
                    <a:srgbClr val="FFA800"/>
                  </a:gs>
                  <a:gs pos="56500">
                    <a:srgbClr val="825600"/>
                  </a:gs>
                  <a:gs pos="64000">
                    <a:srgbClr val="FFA800"/>
                  </a:gs>
                  <a:gs pos="71001">
                    <a:srgbClr val="825600"/>
                  </a:gs>
                  <a:gs pos="78500">
                    <a:srgbClr val="FFA800"/>
                  </a:gs>
                  <a:gs pos="86000">
                    <a:srgbClr val="825600"/>
                  </a:gs>
                  <a:gs pos="93500">
                    <a:srgbClr val="FFA800"/>
                  </a:gs>
                  <a:gs pos="100000">
                    <a:srgbClr val="8256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9" name="Rectangle 315"/>
              <p:cNvSpPr>
                <a:spLocks noChangeArrowheads="1"/>
              </p:cNvSpPr>
              <p:nvPr/>
            </p:nvSpPr>
            <p:spPr bwMode="auto">
              <a:xfrm>
                <a:off x="4040" y="3175"/>
                <a:ext cx="41" cy="39"/>
              </a:xfrm>
              <a:prstGeom prst="rect">
                <a:avLst/>
              </a:prstGeom>
              <a:gradFill rotWithShape="1">
                <a:gsLst>
                  <a:gs pos="0">
                    <a:srgbClr val="825600"/>
                  </a:gs>
                  <a:gs pos="6500">
                    <a:srgbClr val="FFA800"/>
                  </a:gs>
                  <a:gs pos="14000">
                    <a:srgbClr val="825600"/>
                  </a:gs>
                  <a:gs pos="21500">
                    <a:srgbClr val="FFA800"/>
                  </a:gs>
                  <a:gs pos="28999">
                    <a:srgbClr val="825600"/>
                  </a:gs>
                  <a:gs pos="36000">
                    <a:srgbClr val="FFA800"/>
                  </a:gs>
                  <a:gs pos="43500">
                    <a:srgbClr val="825600"/>
                  </a:gs>
                  <a:gs pos="50000">
                    <a:srgbClr val="FFA800"/>
                  </a:gs>
                  <a:gs pos="56500">
                    <a:srgbClr val="825600"/>
                  </a:gs>
                  <a:gs pos="64000">
                    <a:srgbClr val="FFA800"/>
                  </a:gs>
                  <a:gs pos="71001">
                    <a:srgbClr val="825600"/>
                  </a:gs>
                  <a:gs pos="78500">
                    <a:srgbClr val="FFA800"/>
                  </a:gs>
                  <a:gs pos="86000">
                    <a:srgbClr val="825600"/>
                  </a:gs>
                  <a:gs pos="93500">
                    <a:srgbClr val="FFA800"/>
                  </a:gs>
                  <a:gs pos="100000">
                    <a:srgbClr val="8256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40" name="Rectangle 316"/>
              <p:cNvSpPr>
                <a:spLocks noChangeArrowheads="1"/>
              </p:cNvSpPr>
              <p:nvPr/>
            </p:nvSpPr>
            <p:spPr bwMode="auto">
              <a:xfrm>
                <a:off x="5101" y="2840"/>
                <a:ext cx="40" cy="39"/>
              </a:xfrm>
              <a:prstGeom prst="rect">
                <a:avLst/>
              </a:prstGeom>
              <a:gradFill rotWithShape="1">
                <a:gsLst>
                  <a:gs pos="0">
                    <a:srgbClr val="825600"/>
                  </a:gs>
                  <a:gs pos="6500">
                    <a:srgbClr val="FFA800"/>
                  </a:gs>
                  <a:gs pos="14000">
                    <a:srgbClr val="825600"/>
                  </a:gs>
                  <a:gs pos="21500">
                    <a:srgbClr val="FFA800"/>
                  </a:gs>
                  <a:gs pos="28999">
                    <a:srgbClr val="825600"/>
                  </a:gs>
                  <a:gs pos="36000">
                    <a:srgbClr val="FFA800"/>
                  </a:gs>
                  <a:gs pos="43500">
                    <a:srgbClr val="825600"/>
                  </a:gs>
                  <a:gs pos="50000">
                    <a:srgbClr val="FFA800"/>
                  </a:gs>
                  <a:gs pos="56500">
                    <a:srgbClr val="825600"/>
                  </a:gs>
                  <a:gs pos="64000">
                    <a:srgbClr val="FFA800"/>
                  </a:gs>
                  <a:gs pos="71001">
                    <a:srgbClr val="825600"/>
                  </a:gs>
                  <a:gs pos="78500">
                    <a:srgbClr val="FFA800"/>
                  </a:gs>
                  <a:gs pos="86000">
                    <a:srgbClr val="825600"/>
                  </a:gs>
                  <a:gs pos="93500">
                    <a:srgbClr val="FFA800"/>
                  </a:gs>
                  <a:gs pos="100000">
                    <a:srgbClr val="8256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41" name="Rectangle 317"/>
              <p:cNvSpPr>
                <a:spLocks noChangeArrowheads="1"/>
              </p:cNvSpPr>
              <p:nvPr/>
            </p:nvSpPr>
            <p:spPr bwMode="auto">
              <a:xfrm>
                <a:off x="5061" y="2268"/>
                <a:ext cx="40" cy="39"/>
              </a:xfrm>
              <a:prstGeom prst="rect">
                <a:avLst/>
              </a:prstGeom>
              <a:gradFill rotWithShape="1">
                <a:gsLst>
                  <a:gs pos="0">
                    <a:srgbClr val="825600"/>
                  </a:gs>
                  <a:gs pos="6500">
                    <a:srgbClr val="FFA800"/>
                  </a:gs>
                  <a:gs pos="14000">
                    <a:srgbClr val="825600"/>
                  </a:gs>
                  <a:gs pos="21500">
                    <a:srgbClr val="FFA800"/>
                  </a:gs>
                  <a:gs pos="28999">
                    <a:srgbClr val="825600"/>
                  </a:gs>
                  <a:gs pos="36000">
                    <a:srgbClr val="FFA800"/>
                  </a:gs>
                  <a:gs pos="43500">
                    <a:srgbClr val="825600"/>
                  </a:gs>
                  <a:gs pos="50000">
                    <a:srgbClr val="FFA800"/>
                  </a:gs>
                  <a:gs pos="56500">
                    <a:srgbClr val="825600"/>
                  </a:gs>
                  <a:gs pos="64000">
                    <a:srgbClr val="FFA800"/>
                  </a:gs>
                  <a:gs pos="71001">
                    <a:srgbClr val="825600"/>
                  </a:gs>
                  <a:gs pos="78500">
                    <a:srgbClr val="FFA800"/>
                  </a:gs>
                  <a:gs pos="86000">
                    <a:srgbClr val="825600"/>
                  </a:gs>
                  <a:gs pos="93500">
                    <a:srgbClr val="FFA800"/>
                  </a:gs>
                  <a:gs pos="100000">
                    <a:srgbClr val="8256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42" name="Rectangle 318"/>
              <p:cNvSpPr>
                <a:spLocks noChangeArrowheads="1"/>
              </p:cNvSpPr>
              <p:nvPr/>
            </p:nvSpPr>
            <p:spPr bwMode="auto">
              <a:xfrm>
                <a:off x="5529" y="1854"/>
                <a:ext cx="41" cy="39"/>
              </a:xfrm>
              <a:prstGeom prst="rect">
                <a:avLst/>
              </a:prstGeom>
              <a:gradFill rotWithShape="1">
                <a:gsLst>
                  <a:gs pos="0">
                    <a:srgbClr val="825600"/>
                  </a:gs>
                  <a:gs pos="6500">
                    <a:srgbClr val="FFA800"/>
                  </a:gs>
                  <a:gs pos="14000">
                    <a:srgbClr val="825600"/>
                  </a:gs>
                  <a:gs pos="21500">
                    <a:srgbClr val="FFA800"/>
                  </a:gs>
                  <a:gs pos="28999">
                    <a:srgbClr val="825600"/>
                  </a:gs>
                  <a:gs pos="36000">
                    <a:srgbClr val="FFA800"/>
                  </a:gs>
                  <a:gs pos="43500">
                    <a:srgbClr val="825600"/>
                  </a:gs>
                  <a:gs pos="50000">
                    <a:srgbClr val="FFA800"/>
                  </a:gs>
                  <a:gs pos="56500">
                    <a:srgbClr val="825600"/>
                  </a:gs>
                  <a:gs pos="64000">
                    <a:srgbClr val="FFA800"/>
                  </a:gs>
                  <a:gs pos="71001">
                    <a:srgbClr val="825600"/>
                  </a:gs>
                  <a:gs pos="78500">
                    <a:srgbClr val="FFA800"/>
                  </a:gs>
                  <a:gs pos="86000">
                    <a:srgbClr val="825600"/>
                  </a:gs>
                  <a:gs pos="93500">
                    <a:srgbClr val="FFA800"/>
                  </a:gs>
                  <a:gs pos="100000">
                    <a:srgbClr val="8256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43" name="Rectangle 319"/>
              <p:cNvSpPr>
                <a:spLocks noChangeArrowheads="1"/>
              </p:cNvSpPr>
              <p:nvPr/>
            </p:nvSpPr>
            <p:spPr bwMode="auto">
              <a:xfrm>
                <a:off x="4282" y="3550"/>
                <a:ext cx="41" cy="39"/>
              </a:xfrm>
              <a:prstGeom prst="rect">
                <a:avLst/>
              </a:prstGeom>
              <a:gradFill rotWithShape="1">
                <a:gsLst>
                  <a:gs pos="0">
                    <a:srgbClr val="825600"/>
                  </a:gs>
                  <a:gs pos="6500">
                    <a:srgbClr val="FFA800"/>
                  </a:gs>
                  <a:gs pos="14000">
                    <a:srgbClr val="825600"/>
                  </a:gs>
                  <a:gs pos="21500">
                    <a:srgbClr val="FFA800"/>
                  </a:gs>
                  <a:gs pos="28999">
                    <a:srgbClr val="825600"/>
                  </a:gs>
                  <a:gs pos="36000">
                    <a:srgbClr val="FFA800"/>
                  </a:gs>
                  <a:gs pos="43500">
                    <a:srgbClr val="825600"/>
                  </a:gs>
                  <a:gs pos="50000">
                    <a:srgbClr val="FFA800"/>
                  </a:gs>
                  <a:gs pos="56500">
                    <a:srgbClr val="825600"/>
                  </a:gs>
                  <a:gs pos="64000">
                    <a:srgbClr val="FFA800"/>
                  </a:gs>
                  <a:gs pos="71001">
                    <a:srgbClr val="825600"/>
                  </a:gs>
                  <a:gs pos="78500">
                    <a:srgbClr val="FFA800"/>
                  </a:gs>
                  <a:gs pos="86000">
                    <a:srgbClr val="825600"/>
                  </a:gs>
                  <a:gs pos="93500">
                    <a:srgbClr val="FFA800"/>
                  </a:gs>
                  <a:gs pos="100000">
                    <a:srgbClr val="8256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44" name="Rectangle 341"/>
              <p:cNvSpPr>
                <a:spLocks noChangeArrowheads="1"/>
              </p:cNvSpPr>
              <p:nvPr/>
            </p:nvSpPr>
            <p:spPr bwMode="auto">
              <a:xfrm>
                <a:off x="4176" y="3081"/>
                <a:ext cx="41" cy="39"/>
              </a:xfrm>
              <a:prstGeom prst="rect">
                <a:avLst/>
              </a:prstGeom>
              <a:gradFill rotWithShape="1">
                <a:gsLst>
                  <a:gs pos="0">
                    <a:srgbClr val="FF8200"/>
                  </a:gs>
                  <a:gs pos="5000">
                    <a:srgbClr val="FF0000"/>
                  </a:gs>
                  <a:gs pos="17500">
                    <a:srgbClr val="BA0066"/>
                  </a:gs>
                  <a:gs pos="35001">
                    <a:srgbClr val="66008F"/>
                  </a:gs>
                  <a:gs pos="50000">
                    <a:srgbClr val="000082"/>
                  </a:gs>
                  <a:gs pos="64999">
                    <a:srgbClr val="66008F"/>
                  </a:gs>
                  <a:gs pos="82500">
                    <a:srgbClr val="BA0066"/>
                  </a:gs>
                  <a:gs pos="95000">
                    <a:srgbClr val="FF0000"/>
                  </a:gs>
                  <a:gs pos="100000">
                    <a:srgbClr val="FF82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45" name="Rectangle 341"/>
              <p:cNvSpPr>
                <a:spLocks noChangeArrowheads="1"/>
              </p:cNvSpPr>
              <p:nvPr/>
            </p:nvSpPr>
            <p:spPr bwMode="auto">
              <a:xfrm>
                <a:off x="4711" y="3033"/>
                <a:ext cx="41" cy="39"/>
              </a:xfrm>
              <a:prstGeom prst="rect">
                <a:avLst/>
              </a:prstGeom>
              <a:gradFill rotWithShape="1">
                <a:gsLst>
                  <a:gs pos="0">
                    <a:srgbClr val="FF8200"/>
                  </a:gs>
                  <a:gs pos="5000">
                    <a:srgbClr val="FF0000"/>
                  </a:gs>
                  <a:gs pos="17500">
                    <a:srgbClr val="BA0066"/>
                  </a:gs>
                  <a:gs pos="35001">
                    <a:srgbClr val="66008F"/>
                  </a:gs>
                  <a:gs pos="50000">
                    <a:srgbClr val="000082"/>
                  </a:gs>
                  <a:gs pos="64999">
                    <a:srgbClr val="66008F"/>
                  </a:gs>
                  <a:gs pos="82500">
                    <a:srgbClr val="BA0066"/>
                  </a:gs>
                  <a:gs pos="95000">
                    <a:srgbClr val="FF0000"/>
                  </a:gs>
                  <a:gs pos="100000">
                    <a:srgbClr val="FF82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46" name="Rectangle 341"/>
              <p:cNvSpPr>
                <a:spLocks noChangeArrowheads="1"/>
              </p:cNvSpPr>
              <p:nvPr/>
            </p:nvSpPr>
            <p:spPr bwMode="auto">
              <a:xfrm>
                <a:off x="5014" y="3235"/>
                <a:ext cx="41" cy="39"/>
              </a:xfrm>
              <a:prstGeom prst="rect">
                <a:avLst/>
              </a:prstGeom>
              <a:gradFill rotWithShape="1">
                <a:gsLst>
                  <a:gs pos="0">
                    <a:srgbClr val="FF8200"/>
                  </a:gs>
                  <a:gs pos="5000">
                    <a:srgbClr val="FF0000"/>
                  </a:gs>
                  <a:gs pos="17500">
                    <a:srgbClr val="BA0066"/>
                  </a:gs>
                  <a:gs pos="35001">
                    <a:srgbClr val="66008F"/>
                  </a:gs>
                  <a:gs pos="50000">
                    <a:srgbClr val="000082"/>
                  </a:gs>
                  <a:gs pos="64999">
                    <a:srgbClr val="66008F"/>
                  </a:gs>
                  <a:gs pos="82500">
                    <a:srgbClr val="BA0066"/>
                  </a:gs>
                  <a:gs pos="95000">
                    <a:srgbClr val="FF0000"/>
                  </a:gs>
                  <a:gs pos="100000">
                    <a:srgbClr val="FF82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47" name="Rectangle 341"/>
              <p:cNvSpPr>
                <a:spLocks noChangeArrowheads="1"/>
              </p:cNvSpPr>
              <p:nvPr/>
            </p:nvSpPr>
            <p:spPr bwMode="auto">
              <a:xfrm>
                <a:off x="4536" y="2613"/>
                <a:ext cx="41" cy="39"/>
              </a:xfrm>
              <a:prstGeom prst="rect">
                <a:avLst/>
              </a:prstGeom>
              <a:gradFill rotWithShape="1">
                <a:gsLst>
                  <a:gs pos="0">
                    <a:srgbClr val="FF8200"/>
                  </a:gs>
                  <a:gs pos="5000">
                    <a:srgbClr val="FF0000"/>
                  </a:gs>
                  <a:gs pos="17500">
                    <a:srgbClr val="BA0066"/>
                  </a:gs>
                  <a:gs pos="35001">
                    <a:srgbClr val="66008F"/>
                  </a:gs>
                  <a:gs pos="50000">
                    <a:srgbClr val="000082"/>
                  </a:gs>
                  <a:gs pos="64999">
                    <a:srgbClr val="66008F"/>
                  </a:gs>
                  <a:gs pos="82500">
                    <a:srgbClr val="BA0066"/>
                  </a:gs>
                  <a:gs pos="95000">
                    <a:srgbClr val="FF0000"/>
                  </a:gs>
                  <a:gs pos="100000">
                    <a:srgbClr val="FF82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48" name="Rectangle 341"/>
              <p:cNvSpPr>
                <a:spLocks noChangeArrowheads="1"/>
              </p:cNvSpPr>
              <p:nvPr/>
            </p:nvSpPr>
            <p:spPr bwMode="auto">
              <a:xfrm>
                <a:off x="4128" y="3561"/>
                <a:ext cx="41" cy="39"/>
              </a:xfrm>
              <a:prstGeom prst="rect">
                <a:avLst/>
              </a:prstGeom>
              <a:gradFill rotWithShape="1">
                <a:gsLst>
                  <a:gs pos="0">
                    <a:srgbClr val="FF8200"/>
                  </a:gs>
                  <a:gs pos="5000">
                    <a:srgbClr val="FF0000"/>
                  </a:gs>
                  <a:gs pos="17500">
                    <a:srgbClr val="BA0066"/>
                  </a:gs>
                  <a:gs pos="35001">
                    <a:srgbClr val="66008F"/>
                  </a:gs>
                  <a:gs pos="50000">
                    <a:srgbClr val="000082"/>
                  </a:gs>
                  <a:gs pos="64999">
                    <a:srgbClr val="66008F"/>
                  </a:gs>
                  <a:gs pos="82500">
                    <a:srgbClr val="BA0066"/>
                  </a:gs>
                  <a:gs pos="95000">
                    <a:srgbClr val="FF0000"/>
                  </a:gs>
                  <a:gs pos="100000">
                    <a:srgbClr val="FF82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49" name="Rectangle 341"/>
              <p:cNvSpPr>
                <a:spLocks noChangeArrowheads="1"/>
              </p:cNvSpPr>
              <p:nvPr/>
            </p:nvSpPr>
            <p:spPr bwMode="auto">
              <a:xfrm>
                <a:off x="5232" y="2064"/>
                <a:ext cx="41" cy="39"/>
              </a:xfrm>
              <a:prstGeom prst="rect">
                <a:avLst/>
              </a:prstGeom>
              <a:gradFill rotWithShape="1">
                <a:gsLst>
                  <a:gs pos="0">
                    <a:srgbClr val="FF8200"/>
                  </a:gs>
                  <a:gs pos="5000">
                    <a:srgbClr val="FF0000"/>
                  </a:gs>
                  <a:gs pos="17500">
                    <a:srgbClr val="BA0066"/>
                  </a:gs>
                  <a:gs pos="35001">
                    <a:srgbClr val="66008F"/>
                  </a:gs>
                  <a:gs pos="50000">
                    <a:srgbClr val="000082"/>
                  </a:gs>
                  <a:gs pos="64999">
                    <a:srgbClr val="66008F"/>
                  </a:gs>
                  <a:gs pos="82500">
                    <a:srgbClr val="BA0066"/>
                  </a:gs>
                  <a:gs pos="95000">
                    <a:srgbClr val="FF0000"/>
                  </a:gs>
                  <a:gs pos="100000">
                    <a:srgbClr val="FF82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50" name="Rectangle 341"/>
              <p:cNvSpPr>
                <a:spLocks noChangeArrowheads="1"/>
              </p:cNvSpPr>
              <p:nvPr/>
            </p:nvSpPr>
            <p:spPr bwMode="auto">
              <a:xfrm>
                <a:off x="4010" y="3360"/>
                <a:ext cx="41" cy="39"/>
              </a:xfrm>
              <a:prstGeom prst="rect">
                <a:avLst/>
              </a:prstGeom>
              <a:gradFill rotWithShape="1">
                <a:gsLst>
                  <a:gs pos="0">
                    <a:srgbClr val="FF8200"/>
                  </a:gs>
                  <a:gs pos="5000">
                    <a:srgbClr val="FF0000"/>
                  </a:gs>
                  <a:gs pos="17500">
                    <a:srgbClr val="BA0066"/>
                  </a:gs>
                  <a:gs pos="35001">
                    <a:srgbClr val="66008F"/>
                  </a:gs>
                  <a:gs pos="50000">
                    <a:srgbClr val="000082"/>
                  </a:gs>
                  <a:gs pos="64999">
                    <a:srgbClr val="66008F"/>
                  </a:gs>
                  <a:gs pos="82500">
                    <a:srgbClr val="BA0066"/>
                  </a:gs>
                  <a:gs pos="95000">
                    <a:srgbClr val="FF0000"/>
                  </a:gs>
                  <a:gs pos="100000">
                    <a:srgbClr val="FF82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9" name="Group 154"/>
            <p:cNvGrpSpPr>
              <a:grpSpLocks/>
            </p:cNvGrpSpPr>
            <p:nvPr/>
          </p:nvGrpSpPr>
          <p:grpSpPr bwMode="auto">
            <a:xfrm>
              <a:off x="158" y="764"/>
              <a:ext cx="2857" cy="3368"/>
              <a:chOff x="158" y="764"/>
              <a:chExt cx="2857" cy="3368"/>
            </a:xfrm>
          </p:grpSpPr>
          <p:sp>
            <p:nvSpPr>
              <p:cNvPr id="80" name="Text Box 73"/>
              <p:cNvSpPr txBox="1">
                <a:spLocks noChangeArrowheads="1"/>
              </p:cNvSpPr>
              <p:nvPr/>
            </p:nvSpPr>
            <p:spPr bwMode="auto">
              <a:xfrm>
                <a:off x="205" y="764"/>
                <a:ext cx="2810" cy="3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514600" indent="-228600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971800" indent="-228600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429000" indent="-228600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886200" indent="-228600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pPr defTabSz="914400">
                  <a:lnSpc>
                    <a:spcPct val="100000"/>
                  </a:lnSpc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lang="pt-BR" sz="1200" b="1" dirty="0">
                    <a:solidFill>
                      <a:schemeClr val="tx1"/>
                    </a:solidFill>
                    <a:latin typeface="Arial" charset="0"/>
                  </a:rPr>
                  <a:t>Produtos para a saúde</a:t>
                </a:r>
              </a:p>
              <a:p>
                <a:pPr defTabSz="914400">
                  <a:lnSpc>
                    <a:spcPct val="100000"/>
                  </a:lnSpc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lang="pt-BR" sz="1200" b="1" dirty="0">
                    <a:solidFill>
                      <a:schemeClr val="tx1"/>
                    </a:solidFill>
                    <a:latin typeface="Arial" charset="0"/>
                  </a:rPr>
                  <a:t>Insumos farmacêuticos, medicamentos e cosméticos</a:t>
                </a:r>
              </a:p>
              <a:p>
                <a:pPr defTabSz="914400">
                  <a:lnSpc>
                    <a:spcPct val="100000"/>
                  </a:lnSpc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lang="pt-BR" sz="1200" b="1" dirty="0">
                    <a:solidFill>
                      <a:schemeClr val="tx1"/>
                    </a:solidFill>
                    <a:latin typeface="Arial" charset="0"/>
                  </a:rPr>
                  <a:t>Sangue e hemoderivados</a:t>
                </a:r>
              </a:p>
              <a:p>
                <a:pPr defTabSz="914400">
                  <a:lnSpc>
                    <a:spcPct val="100000"/>
                  </a:lnSpc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lang="pt-BR" sz="1200" b="1" dirty="0">
                    <a:solidFill>
                      <a:schemeClr val="tx1"/>
                    </a:solidFill>
                    <a:latin typeface="Arial" charset="0"/>
                  </a:rPr>
                  <a:t>Alimentação</a:t>
                </a:r>
              </a:p>
              <a:p>
                <a:pPr defTabSz="914400">
                  <a:lnSpc>
                    <a:spcPct val="100000"/>
                  </a:lnSpc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lang="pt-BR" sz="1200" b="1" dirty="0">
                    <a:solidFill>
                      <a:schemeClr val="tx1"/>
                    </a:solidFill>
                    <a:latin typeface="Arial" charset="0"/>
                  </a:rPr>
                  <a:t>Biotecnologia</a:t>
                </a:r>
              </a:p>
              <a:p>
                <a:pPr defTabSz="914400">
                  <a:lnSpc>
                    <a:spcPct val="100000"/>
                  </a:lnSpc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lang="pt-BR" sz="1200" b="1" dirty="0">
                    <a:solidFill>
                      <a:schemeClr val="tx1"/>
                    </a:solidFill>
                    <a:latin typeface="Arial" charset="0"/>
                  </a:rPr>
                  <a:t>Saneamento e abastecimento d’água</a:t>
                </a:r>
              </a:p>
              <a:p>
                <a:pPr defTabSz="914400">
                  <a:lnSpc>
                    <a:spcPct val="100000"/>
                  </a:lnSpc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lang="pt-BR" sz="1200" b="1" dirty="0">
                    <a:solidFill>
                      <a:schemeClr val="tx1"/>
                    </a:solidFill>
                    <a:latin typeface="Arial" charset="0"/>
                  </a:rPr>
                  <a:t>Radioproteção e dosimetria</a:t>
                </a:r>
              </a:p>
              <a:p>
                <a:pPr defTabSz="914400">
                  <a:lnSpc>
                    <a:spcPct val="100000"/>
                  </a:lnSpc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lang="pt-BR" sz="1200" b="1" dirty="0">
                    <a:solidFill>
                      <a:schemeClr val="tx1"/>
                    </a:solidFill>
                    <a:latin typeface="Arial" charset="0"/>
                  </a:rPr>
                  <a:t>Equipamentos de proteção individual</a:t>
                </a:r>
              </a:p>
              <a:p>
                <a:pPr defTabSz="914400">
                  <a:lnSpc>
                    <a:spcPct val="100000"/>
                  </a:lnSpc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lang="pt-BR" sz="1200" b="1" dirty="0">
                    <a:solidFill>
                      <a:schemeClr val="tx1"/>
                    </a:solidFill>
                    <a:latin typeface="Arial" charset="0"/>
                  </a:rPr>
                  <a:t>Produtos e dispositivos eletrônicos</a:t>
                </a:r>
              </a:p>
              <a:p>
                <a:pPr defTabSz="914400">
                  <a:lnSpc>
                    <a:spcPct val="100000"/>
                  </a:lnSpc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lang="pt-BR" sz="1200" b="1" dirty="0">
                    <a:solidFill>
                      <a:schemeClr val="tx1"/>
                    </a:solidFill>
                    <a:latin typeface="Arial" charset="0"/>
                  </a:rPr>
                  <a:t>TIC aplicáveis às novas mídias: TV Digital,              comunicação sem fio, internet</a:t>
                </a:r>
              </a:p>
              <a:p>
                <a:pPr defTabSz="914400">
                  <a:lnSpc>
                    <a:spcPct val="100000"/>
                  </a:lnSpc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lang="pt-BR" sz="1200" b="1" dirty="0">
                    <a:solidFill>
                      <a:schemeClr val="tx1"/>
                    </a:solidFill>
                    <a:latin typeface="Arial" charset="0"/>
                  </a:rPr>
                  <a:t>Geração, transmissão e distribuição de energia</a:t>
                </a:r>
              </a:p>
              <a:p>
                <a:pPr defTabSz="914400">
                  <a:lnSpc>
                    <a:spcPct val="100000"/>
                  </a:lnSpc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lang="pt-BR" sz="1200" b="1" dirty="0">
                    <a:solidFill>
                      <a:schemeClr val="tx1"/>
                    </a:solidFill>
                    <a:latin typeface="Arial" charset="0"/>
                  </a:rPr>
                  <a:t>Componentes e produtos da área de defesa e segurança</a:t>
                </a:r>
              </a:p>
              <a:p>
                <a:pPr defTabSz="914400">
                  <a:lnSpc>
                    <a:spcPct val="100000"/>
                  </a:lnSpc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lang="pt-BR" sz="1200" b="1" dirty="0">
                    <a:solidFill>
                      <a:schemeClr val="tx1"/>
                    </a:solidFill>
                    <a:latin typeface="Arial" charset="0"/>
                  </a:rPr>
                  <a:t>Biocombustíveis</a:t>
                </a:r>
              </a:p>
              <a:p>
                <a:pPr defTabSz="914400">
                  <a:lnSpc>
                    <a:spcPct val="100000"/>
                  </a:lnSpc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lang="pt-BR" sz="1200" b="1" dirty="0">
                    <a:solidFill>
                      <a:schemeClr val="tx1"/>
                    </a:solidFill>
                    <a:latin typeface="Arial" charset="0"/>
                  </a:rPr>
                  <a:t>Produtos de manufatura mecânica</a:t>
                </a:r>
              </a:p>
              <a:p>
                <a:pPr defTabSz="914400">
                  <a:lnSpc>
                    <a:spcPct val="100000"/>
                  </a:lnSpc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lang="pt-BR" sz="1200" b="1" dirty="0">
                    <a:solidFill>
                      <a:schemeClr val="tx1"/>
                    </a:solidFill>
                    <a:latin typeface="Arial" charset="0"/>
                  </a:rPr>
                  <a:t>Produtos de setores tradicionais: têxtil, couro e calçados, madeira e móveis</a:t>
                </a:r>
              </a:p>
              <a:p>
                <a:pPr defTabSz="914400">
                  <a:lnSpc>
                    <a:spcPct val="100000"/>
                  </a:lnSpc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lang="pt-BR" sz="1200" b="1" dirty="0">
                    <a:solidFill>
                      <a:schemeClr val="tx1"/>
                    </a:solidFill>
                    <a:latin typeface="Arial" charset="0"/>
                  </a:rPr>
                  <a:t>Instalações prediais e iluminação pública</a:t>
                </a:r>
              </a:p>
              <a:p>
                <a:pPr defTabSz="914400">
                  <a:lnSpc>
                    <a:spcPct val="100000"/>
                  </a:lnSpc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lang="pt-BR" sz="1200" b="1" dirty="0">
                    <a:solidFill>
                      <a:schemeClr val="tx1"/>
                    </a:solidFill>
                    <a:latin typeface="Arial" charset="0"/>
                  </a:rPr>
                  <a:t>Monitoramento ambiental</a:t>
                </a:r>
              </a:p>
              <a:p>
                <a:pPr defTabSz="914400">
                  <a:lnSpc>
                    <a:spcPct val="100000"/>
                  </a:lnSpc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lang="pt-BR" sz="1200" b="1" dirty="0">
                    <a:solidFill>
                      <a:schemeClr val="tx1"/>
                    </a:solidFill>
                    <a:latin typeface="Arial" charset="0"/>
                  </a:rPr>
                  <a:t>Transformados plásticos</a:t>
                </a:r>
              </a:p>
              <a:p>
                <a:pPr defTabSz="914400">
                  <a:lnSpc>
                    <a:spcPct val="100000"/>
                  </a:lnSpc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lang="pt-BR" sz="1200" b="1" dirty="0">
                    <a:solidFill>
                      <a:schemeClr val="tx1"/>
                    </a:solidFill>
                    <a:latin typeface="Arial" charset="0"/>
                  </a:rPr>
                  <a:t>Gravimetria, orientação magnética, intensidade de campo magnético e compatibilidade eletromagnética</a:t>
                </a:r>
              </a:p>
              <a:p>
                <a:pPr defTabSz="914400">
                  <a:lnSpc>
                    <a:spcPct val="100000"/>
                  </a:lnSpc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lang="pt-BR" sz="1200" b="1" dirty="0">
                    <a:solidFill>
                      <a:schemeClr val="tx1"/>
                    </a:solidFill>
                    <a:latin typeface="Arial" charset="0"/>
                  </a:rPr>
                  <a:t>Resíduos e Contaminantes em Alimentos </a:t>
                </a:r>
              </a:p>
            </p:txBody>
          </p:sp>
          <p:grpSp>
            <p:nvGrpSpPr>
              <p:cNvPr id="81" name="Group 156"/>
              <p:cNvGrpSpPr>
                <a:grpSpLocks/>
              </p:cNvGrpSpPr>
              <p:nvPr/>
            </p:nvGrpSpPr>
            <p:grpSpPr bwMode="auto">
              <a:xfrm>
                <a:off x="158" y="810"/>
                <a:ext cx="68" cy="3270"/>
                <a:chOff x="158" y="810"/>
                <a:chExt cx="68" cy="3270"/>
              </a:xfrm>
            </p:grpSpPr>
            <p:sp>
              <p:nvSpPr>
                <p:cNvPr id="82" name="Rectangle 323"/>
                <p:cNvSpPr>
                  <a:spLocks noChangeArrowheads="1"/>
                </p:cNvSpPr>
                <p:nvPr/>
              </p:nvSpPr>
              <p:spPr bwMode="auto">
                <a:xfrm>
                  <a:off x="158" y="810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" name="Rectangle 324"/>
                <p:cNvSpPr>
                  <a:spLocks noChangeArrowheads="1"/>
                </p:cNvSpPr>
                <p:nvPr/>
              </p:nvSpPr>
              <p:spPr bwMode="auto">
                <a:xfrm>
                  <a:off x="158" y="960"/>
                  <a:ext cx="68" cy="68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4" name="Rectangle 325"/>
                <p:cNvSpPr>
                  <a:spLocks noChangeArrowheads="1"/>
                </p:cNvSpPr>
                <p:nvPr/>
              </p:nvSpPr>
              <p:spPr bwMode="auto">
                <a:xfrm>
                  <a:off x="158" y="1110"/>
                  <a:ext cx="68" cy="6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5" name="Rectangle 326"/>
                <p:cNvSpPr>
                  <a:spLocks noChangeArrowheads="1"/>
                </p:cNvSpPr>
                <p:nvPr/>
              </p:nvSpPr>
              <p:spPr bwMode="auto">
                <a:xfrm>
                  <a:off x="158" y="1263"/>
                  <a:ext cx="68" cy="6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6" name="Rectangle 327"/>
                <p:cNvSpPr>
                  <a:spLocks noChangeArrowheads="1"/>
                </p:cNvSpPr>
                <p:nvPr/>
              </p:nvSpPr>
              <p:spPr bwMode="auto">
                <a:xfrm>
                  <a:off x="158" y="1558"/>
                  <a:ext cx="68" cy="68"/>
                </a:xfrm>
                <a:prstGeom prst="rect">
                  <a:avLst/>
                </a:prstGeom>
                <a:solidFill>
                  <a:srgbClr val="6600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7" name="Rectangle 328"/>
                <p:cNvSpPr>
                  <a:spLocks noChangeArrowheads="1"/>
                </p:cNvSpPr>
                <p:nvPr/>
              </p:nvSpPr>
              <p:spPr bwMode="auto">
                <a:xfrm>
                  <a:off x="158" y="1420"/>
                  <a:ext cx="68" cy="68"/>
                </a:xfrm>
                <a:prstGeom prst="rect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8" name="Rectangle 329"/>
                <p:cNvSpPr>
                  <a:spLocks noChangeArrowheads="1"/>
                </p:cNvSpPr>
                <p:nvPr/>
              </p:nvSpPr>
              <p:spPr bwMode="auto">
                <a:xfrm>
                  <a:off x="158" y="1717"/>
                  <a:ext cx="68" cy="68"/>
                </a:xfrm>
                <a:prstGeom prst="rect">
                  <a:avLst/>
                </a:prstGeom>
                <a:solidFill>
                  <a:srgbClr val="00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9" name="Rectangle 330"/>
                <p:cNvSpPr>
                  <a:spLocks noChangeArrowheads="1"/>
                </p:cNvSpPr>
                <p:nvPr/>
              </p:nvSpPr>
              <p:spPr bwMode="auto">
                <a:xfrm>
                  <a:off x="158" y="1853"/>
                  <a:ext cx="68" cy="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90" name="Rectangle 331"/>
                <p:cNvSpPr>
                  <a:spLocks noChangeArrowheads="1"/>
                </p:cNvSpPr>
                <p:nvPr/>
              </p:nvSpPr>
              <p:spPr bwMode="auto">
                <a:xfrm>
                  <a:off x="158" y="2012"/>
                  <a:ext cx="68" cy="6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91" name="Rectangle 332"/>
                <p:cNvSpPr>
                  <a:spLocks noChangeArrowheads="1"/>
                </p:cNvSpPr>
                <p:nvPr/>
              </p:nvSpPr>
              <p:spPr bwMode="auto">
                <a:xfrm>
                  <a:off x="158" y="2171"/>
                  <a:ext cx="68" cy="6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92" name="Rectangle 333"/>
                <p:cNvSpPr>
                  <a:spLocks noChangeArrowheads="1"/>
                </p:cNvSpPr>
                <p:nvPr/>
              </p:nvSpPr>
              <p:spPr bwMode="auto">
                <a:xfrm>
                  <a:off x="158" y="2420"/>
                  <a:ext cx="68" cy="68"/>
                </a:xfrm>
                <a:prstGeom prst="rect">
                  <a:avLst/>
                </a:prstGeom>
                <a:solidFill>
                  <a:srgbClr val="66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93" name="Rectangle 334"/>
                <p:cNvSpPr>
                  <a:spLocks noChangeArrowheads="1"/>
                </p:cNvSpPr>
                <p:nvPr/>
              </p:nvSpPr>
              <p:spPr bwMode="auto">
                <a:xfrm>
                  <a:off x="158" y="2567"/>
                  <a:ext cx="68" cy="68"/>
                </a:xfrm>
                <a:prstGeom prst="rect">
                  <a:avLst/>
                </a:prstGeom>
                <a:solidFill>
                  <a:srgbClr val="6666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94" name="Rectangle 335"/>
                <p:cNvSpPr>
                  <a:spLocks noChangeArrowheads="1"/>
                </p:cNvSpPr>
                <p:nvPr/>
              </p:nvSpPr>
              <p:spPr bwMode="auto">
                <a:xfrm>
                  <a:off x="158" y="2731"/>
                  <a:ext cx="68" cy="68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95" name="Rectangle 336"/>
                <p:cNvSpPr>
                  <a:spLocks noChangeArrowheads="1"/>
                </p:cNvSpPr>
                <p:nvPr/>
              </p:nvSpPr>
              <p:spPr bwMode="auto">
                <a:xfrm>
                  <a:off x="158" y="2874"/>
                  <a:ext cx="68" cy="68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96" name="Rectangle 337"/>
                <p:cNvSpPr>
                  <a:spLocks noChangeArrowheads="1"/>
                </p:cNvSpPr>
                <p:nvPr/>
              </p:nvSpPr>
              <p:spPr bwMode="auto">
                <a:xfrm>
                  <a:off x="158" y="3025"/>
                  <a:ext cx="68" cy="68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97" name="Rectangle 338"/>
                <p:cNvSpPr>
                  <a:spLocks noChangeArrowheads="1"/>
                </p:cNvSpPr>
                <p:nvPr/>
              </p:nvSpPr>
              <p:spPr bwMode="auto">
                <a:xfrm>
                  <a:off x="158" y="3297"/>
                  <a:ext cx="68" cy="68"/>
                </a:xfrm>
                <a:prstGeom prst="rect">
                  <a:avLst/>
                </a:prstGeom>
                <a:gradFill rotWithShape="1">
                  <a:gsLst>
                    <a:gs pos="0">
                      <a:srgbClr val="DCEBF5"/>
                    </a:gs>
                    <a:gs pos="3999">
                      <a:srgbClr val="83A7C3"/>
                    </a:gs>
                    <a:gs pos="6500">
                      <a:srgbClr val="768FB9"/>
                    </a:gs>
                    <a:gs pos="10501">
                      <a:srgbClr val="83A7C3"/>
                    </a:gs>
                    <a:gs pos="25999">
                      <a:srgbClr val="FFFFFF"/>
                    </a:gs>
                    <a:gs pos="28000">
                      <a:srgbClr val="9C6563"/>
                    </a:gs>
                    <a:gs pos="28999">
                      <a:srgbClr val="80302D"/>
                    </a:gs>
                    <a:gs pos="35501">
                      <a:srgbClr val="C0524E"/>
                    </a:gs>
                    <a:gs pos="47000">
                      <a:srgbClr val="EBDAD4"/>
                    </a:gs>
                    <a:gs pos="50000">
                      <a:srgbClr val="55261C"/>
                    </a:gs>
                    <a:gs pos="53000">
                      <a:srgbClr val="EBDAD4"/>
                    </a:gs>
                    <a:gs pos="64500">
                      <a:srgbClr val="C0524E"/>
                    </a:gs>
                    <a:gs pos="71001">
                      <a:srgbClr val="80302D"/>
                    </a:gs>
                    <a:gs pos="72000">
                      <a:srgbClr val="9C6563"/>
                    </a:gs>
                    <a:gs pos="74001">
                      <a:srgbClr val="FFFFFF"/>
                    </a:gs>
                    <a:gs pos="89500">
                      <a:srgbClr val="83A7C3"/>
                    </a:gs>
                    <a:gs pos="93500">
                      <a:srgbClr val="768FB9"/>
                    </a:gs>
                    <a:gs pos="96001">
                      <a:srgbClr val="83A7C3"/>
                    </a:gs>
                    <a:gs pos="100000">
                      <a:srgbClr val="DCEBF5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98" name="Rectangle 339"/>
                <p:cNvSpPr>
                  <a:spLocks noChangeArrowheads="1"/>
                </p:cNvSpPr>
                <p:nvPr/>
              </p:nvSpPr>
              <p:spPr bwMode="auto">
                <a:xfrm>
                  <a:off x="158" y="3441"/>
                  <a:ext cx="68" cy="68"/>
                </a:xfrm>
                <a:prstGeom prst="rect">
                  <a:avLst/>
                </a:prstGeom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99" name="Rectangle 340"/>
                <p:cNvSpPr>
                  <a:spLocks noChangeArrowheads="1"/>
                </p:cNvSpPr>
                <p:nvPr/>
              </p:nvSpPr>
              <p:spPr bwMode="auto">
                <a:xfrm>
                  <a:off x="158" y="3577"/>
                  <a:ext cx="68" cy="68"/>
                </a:xfrm>
                <a:prstGeom prst="rect">
                  <a:avLst/>
                </a:prstGeom>
                <a:gradFill rotWithShape="1">
                  <a:gsLst>
                    <a:gs pos="0">
                      <a:srgbClr val="EAEAEA"/>
                    </a:gs>
                    <a:gs pos="17999">
                      <a:srgbClr val="777777"/>
                    </a:gs>
                    <a:gs pos="31000">
                      <a:srgbClr val="292929"/>
                    </a:gs>
                    <a:gs pos="33000">
                      <a:srgbClr val="B2B2B2"/>
                    </a:gs>
                    <a:gs pos="37000">
                      <a:srgbClr val="FFFFFF"/>
                    </a:gs>
                    <a:gs pos="78999">
                      <a:srgbClr val="5F5F5F"/>
                    </a:gs>
                    <a:gs pos="87000">
                      <a:srgbClr val="5F5F5F"/>
                    </a:gs>
                    <a:gs pos="100000">
                      <a:srgbClr val="CBCBCB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0" name="Rectangle 341"/>
                <p:cNvSpPr>
                  <a:spLocks noChangeArrowheads="1"/>
                </p:cNvSpPr>
                <p:nvPr/>
              </p:nvSpPr>
              <p:spPr bwMode="auto">
                <a:xfrm>
                  <a:off x="158" y="3736"/>
                  <a:ext cx="68" cy="68"/>
                </a:xfrm>
                <a:prstGeom prst="rect">
                  <a:avLst/>
                </a:prstGeom>
                <a:gradFill rotWithShape="1">
                  <a:gsLst>
                    <a:gs pos="0">
                      <a:srgbClr val="825600"/>
                    </a:gs>
                    <a:gs pos="6500">
                      <a:srgbClr val="FFA800"/>
                    </a:gs>
                    <a:gs pos="14000">
                      <a:srgbClr val="825600"/>
                    </a:gs>
                    <a:gs pos="21500">
                      <a:srgbClr val="FFA800"/>
                    </a:gs>
                    <a:gs pos="28999">
                      <a:srgbClr val="825600"/>
                    </a:gs>
                    <a:gs pos="36000">
                      <a:srgbClr val="FFA800"/>
                    </a:gs>
                    <a:gs pos="43500">
                      <a:srgbClr val="825600"/>
                    </a:gs>
                    <a:gs pos="50000">
                      <a:srgbClr val="FFA800"/>
                    </a:gs>
                    <a:gs pos="56500">
                      <a:srgbClr val="825600"/>
                    </a:gs>
                    <a:gs pos="64000">
                      <a:srgbClr val="FFA800"/>
                    </a:gs>
                    <a:gs pos="71001">
                      <a:srgbClr val="825600"/>
                    </a:gs>
                    <a:gs pos="78500">
                      <a:srgbClr val="FFA800"/>
                    </a:gs>
                    <a:gs pos="86000">
                      <a:srgbClr val="825600"/>
                    </a:gs>
                    <a:gs pos="93500">
                      <a:srgbClr val="FFA800"/>
                    </a:gs>
                    <a:gs pos="100000">
                      <a:srgbClr val="8256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1" name="Rectangle 341"/>
                <p:cNvSpPr>
                  <a:spLocks noChangeArrowheads="1"/>
                </p:cNvSpPr>
                <p:nvPr/>
              </p:nvSpPr>
              <p:spPr bwMode="auto">
                <a:xfrm>
                  <a:off x="158" y="4012"/>
                  <a:ext cx="68" cy="68"/>
                </a:xfrm>
                <a:prstGeom prst="rect">
                  <a:avLst/>
                </a:prstGeom>
                <a:gradFill rotWithShape="1">
                  <a:gsLst>
                    <a:gs pos="0">
                      <a:srgbClr val="FF8200"/>
                    </a:gs>
                    <a:gs pos="5000">
                      <a:srgbClr val="FF0000"/>
                    </a:gs>
                    <a:gs pos="17500">
                      <a:srgbClr val="BA0066"/>
                    </a:gs>
                    <a:gs pos="35001">
                      <a:srgbClr val="66008F"/>
                    </a:gs>
                    <a:gs pos="50000">
                      <a:srgbClr val="000082"/>
                    </a:gs>
                    <a:gs pos="64999">
                      <a:srgbClr val="66008F"/>
                    </a:gs>
                    <a:gs pos="82500">
                      <a:srgbClr val="BA0066"/>
                    </a:gs>
                    <a:gs pos="95000">
                      <a:srgbClr val="FF0000"/>
                    </a:gs>
                    <a:gs pos="100000">
                      <a:srgbClr val="FF820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251" name="Rectangle 8"/>
          <p:cNvSpPr>
            <a:spLocks noChangeArrowheads="1"/>
          </p:cNvSpPr>
          <p:nvPr/>
        </p:nvSpPr>
        <p:spPr bwMode="auto">
          <a:xfrm>
            <a:off x="2465388" y="908050"/>
            <a:ext cx="624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25000"/>
              </a:spcBef>
              <a:buClrTx/>
              <a:buSzTx/>
              <a:buFontTx/>
              <a:buNone/>
            </a:pPr>
            <a:r>
              <a:rPr lang="pt-BR" sz="1600" b="1" dirty="0">
                <a:solidFill>
                  <a:schemeClr val="tx1"/>
                </a:solidFill>
                <a:latin typeface="Arial" charset="0"/>
              </a:rPr>
              <a:t>20 Redes SIBRATEC de Serviços Tecnológicos</a:t>
            </a:r>
          </a:p>
        </p:txBody>
      </p:sp>
    </p:spTree>
    <p:extLst>
      <p:ext uri="{BB962C8B-B14F-4D97-AF65-F5344CB8AC3E}">
        <p14:creationId xmlns:p14="http://schemas.microsoft.com/office/powerpoint/2010/main" val="19199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482601" y="332656"/>
            <a:ext cx="8229600" cy="504056"/>
          </a:xfrm>
        </p:spPr>
        <p:txBody>
          <a:bodyPr>
            <a:noAutofit/>
          </a:bodyPr>
          <a:lstStyle/>
          <a:p>
            <a:pPr eaLnBrk="1" hangingPunct="1"/>
            <a:r>
              <a:rPr lang="pt-BR" sz="3200" dirty="0" smtClean="0"/>
              <a:t>SIBRATEC – Redes de Centros de Inovação</a:t>
            </a:r>
          </a:p>
        </p:txBody>
      </p:sp>
      <p:pic>
        <p:nvPicPr>
          <p:cNvPr id="5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371389"/>
            <a:ext cx="3240360" cy="44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o 130"/>
          <p:cNvGrpSpPr>
            <a:grpSpLocks/>
          </p:cNvGrpSpPr>
          <p:nvPr/>
        </p:nvGrpSpPr>
        <p:grpSpPr bwMode="auto">
          <a:xfrm>
            <a:off x="120651" y="1124744"/>
            <a:ext cx="8855075" cy="5133975"/>
            <a:chOff x="180976" y="1557338"/>
            <a:chExt cx="8855075" cy="5040312"/>
          </a:xfrm>
        </p:grpSpPr>
        <p:grpSp>
          <p:nvGrpSpPr>
            <p:cNvPr id="6" name="Group 119"/>
            <p:cNvGrpSpPr>
              <a:grpSpLocks/>
            </p:cNvGrpSpPr>
            <p:nvPr/>
          </p:nvGrpSpPr>
          <p:grpSpPr bwMode="auto">
            <a:xfrm>
              <a:off x="180976" y="1557338"/>
              <a:ext cx="8855075" cy="5040312"/>
              <a:chOff x="114" y="981"/>
              <a:chExt cx="5578" cy="3175"/>
            </a:xfrm>
          </p:grpSpPr>
          <p:grpSp>
            <p:nvGrpSpPr>
              <p:cNvPr id="19" name="Group 2"/>
              <p:cNvGrpSpPr>
                <a:grpSpLocks/>
              </p:cNvGrpSpPr>
              <p:nvPr/>
            </p:nvGrpSpPr>
            <p:grpSpPr bwMode="auto">
              <a:xfrm>
                <a:off x="2063" y="981"/>
                <a:ext cx="3629" cy="3175"/>
                <a:chOff x="2001" y="1026"/>
                <a:chExt cx="3629" cy="3175"/>
              </a:xfrm>
            </p:grpSpPr>
            <p:pic>
              <p:nvPicPr>
                <p:cNvPr id="36" name="Picture 4" descr="Mapa com estados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01" y="1026"/>
                  <a:ext cx="3629" cy="3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" name="Rectangle 5"/>
                <p:cNvSpPr>
                  <a:spLocks noChangeArrowheads="1"/>
                </p:cNvSpPr>
                <p:nvPr/>
              </p:nvSpPr>
              <p:spPr bwMode="auto">
                <a:xfrm>
                  <a:off x="4319" y="2618"/>
                  <a:ext cx="129" cy="148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166" y="2640"/>
                  <a:ext cx="24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Lucida Sans Unicode" pitchFamily="34" charset="0"/>
                      <a:cs typeface="Lucida Sans Unicode" pitchFamily="34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Lucida Sans Unicode" pitchFamily="34" charset="0"/>
                      <a:cs typeface="Lucida Sans Unicode" pitchFamily="34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Lucida Sans Unicode" pitchFamily="34" charset="0"/>
                      <a:cs typeface="Lucida Sans Unicode" pitchFamily="34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Lucida Sans Unicode" pitchFamily="34" charset="0"/>
                      <a:cs typeface="Lucida Sans Unicode" pitchFamily="34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Lucida Sans Unicode" pitchFamily="34" charset="0"/>
                      <a:cs typeface="Lucida Sans Unicode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Lucida Sans Unicode" pitchFamily="34" charset="0"/>
                      <a:cs typeface="Lucida Sans Unicode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Lucida Sans Unicode" pitchFamily="34" charset="0"/>
                      <a:cs typeface="Lucida Sans Unicode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Lucida Sans Unicode" pitchFamily="34" charset="0"/>
                      <a:cs typeface="Lucida Sans Unicode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Lucida Sans Unicode" pitchFamily="34" charset="0"/>
                      <a:cs typeface="Lucida Sans Unicode" pitchFamily="34" charset="0"/>
                    </a:defRPr>
                  </a:lvl9pPr>
                </a:lstStyle>
                <a:p>
                  <a:pPr algn="ctr"/>
                  <a:r>
                    <a:rPr lang="pt-BR" sz="1200" b="1"/>
                    <a:t>DF</a:t>
                  </a:r>
                </a:p>
              </p:txBody>
            </p:sp>
            <p:sp>
              <p:nvSpPr>
                <p:cNvPr id="39" name="Oval 8"/>
                <p:cNvSpPr>
                  <a:spLocks noChangeArrowheads="1"/>
                </p:cNvSpPr>
                <p:nvPr/>
              </p:nvSpPr>
              <p:spPr bwMode="auto">
                <a:xfrm>
                  <a:off x="3976" y="3826"/>
                  <a:ext cx="53" cy="47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0" name="Oval 9"/>
                <p:cNvSpPr>
                  <a:spLocks noChangeArrowheads="1"/>
                </p:cNvSpPr>
                <p:nvPr/>
              </p:nvSpPr>
              <p:spPr bwMode="auto">
                <a:xfrm>
                  <a:off x="4771" y="2994"/>
                  <a:ext cx="52" cy="45"/>
                </a:xfrm>
                <a:prstGeom prst="ellipse">
                  <a:avLst/>
                </a:prstGeom>
                <a:solidFill>
                  <a:srgbClr val="663300"/>
                </a:soli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" name="Oval 11"/>
                <p:cNvSpPr>
                  <a:spLocks noChangeArrowheads="1"/>
                </p:cNvSpPr>
                <p:nvPr/>
              </p:nvSpPr>
              <p:spPr bwMode="auto">
                <a:xfrm>
                  <a:off x="4794" y="3250"/>
                  <a:ext cx="52" cy="47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2" name="Oval 13"/>
                <p:cNvSpPr>
                  <a:spLocks noChangeArrowheads="1"/>
                </p:cNvSpPr>
                <p:nvPr/>
              </p:nvSpPr>
              <p:spPr bwMode="auto">
                <a:xfrm>
                  <a:off x="2991" y="1825"/>
                  <a:ext cx="52" cy="47"/>
                </a:xfrm>
                <a:prstGeom prst="ellipse">
                  <a:avLst/>
                </a:prstGeom>
                <a:solidFill>
                  <a:srgbClr val="D60093"/>
                </a:solidFill>
                <a:ln w="9525">
                  <a:solidFill>
                    <a:srgbClr val="D6009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3" name="Oval 14"/>
                <p:cNvSpPr>
                  <a:spLocks noChangeArrowheads="1"/>
                </p:cNvSpPr>
                <p:nvPr/>
              </p:nvSpPr>
              <p:spPr bwMode="auto">
                <a:xfrm>
                  <a:off x="4689" y="3017"/>
                  <a:ext cx="53" cy="4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4" name="Oval 17"/>
                <p:cNvSpPr>
                  <a:spLocks noChangeArrowheads="1"/>
                </p:cNvSpPr>
                <p:nvPr/>
              </p:nvSpPr>
              <p:spPr bwMode="auto">
                <a:xfrm>
                  <a:off x="5540" y="2165"/>
                  <a:ext cx="52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5" name="Oval 18"/>
                <p:cNvSpPr>
                  <a:spLocks noChangeArrowheads="1"/>
                </p:cNvSpPr>
                <p:nvPr/>
              </p:nvSpPr>
              <p:spPr bwMode="auto">
                <a:xfrm>
                  <a:off x="4749" y="3280"/>
                  <a:ext cx="53" cy="4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6" name="Oval 19"/>
                <p:cNvSpPr>
                  <a:spLocks noChangeArrowheads="1"/>
                </p:cNvSpPr>
                <p:nvPr/>
              </p:nvSpPr>
              <p:spPr bwMode="auto">
                <a:xfrm>
                  <a:off x="4064" y="3597"/>
                  <a:ext cx="51" cy="4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7" name="Oval 20"/>
                <p:cNvSpPr>
                  <a:spLocks noChangeArrowheads="1"/>
                </p:cNvSpPr>
                <p:nvPr/>
              </p:nvSpPr>
              <p:spPr bwMode="auto">
                <a:xfrm>
                  <a:off x="4658" y="3291"/>
                  <a:ext cx="53" cy="47"/>
                </a:xfrm>
                <a:prstGeom prst="ellipse">
                  <a:avLst/>
                </a:prstGeom>
                <a:solidFill>
                  <a:srgbClr val="663300"/>
                </a:soli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8" name="Oval 21"/>
                <p:cNvSpPr>
                  <a:spLocks noChangeArrowheads="1"/>
                </p:cNvSpPr>
                <p:nvPr/>
              </p:nvSpPr>
              <p:spPr bwMode="auto">
                <a:xfrm>
                  <a:off x="3908" y="3799"/>
                  <a:ext cx="53" cy="46"/>
                </a:xfrm>
                <a:prstGeom prst="ellipse">
                  <a:avLst/>
                </a:prstGeom>
                <a:solidFill>
                  <a:srgbClr val="663300"/>
                </a:soli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9" name="Oval 22"/>
                <p:cNvSpPr>
                  <a:spLocks noChangeArrowheads="1"/>
                </p:cNvSpPr>
                <p:nvPr/>
              </p:nvSpPr>
              <p:spPr bwMode="auto">
                <a:xfrm>
                  <a:off x="4191" y="3719"/>
                  <a:ext cx="53" cy="46"/>
                </a:xfrm>
                <a:prstGeom prst="ellipse">
                  <a:avLst/>
                </a:prstGeom>
                <a:solidFill>
                  <a:srgbClr val="663300"/>
                </a:soli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0" name="Oval 23"/>
                <p:cNvSpPr>
                  <a:spLocks noChangeArrowheads="1"/>
                </p:cNvSpPr>
                <p:nvPr/>
              </p:nvSpPr>
              <p:spPr bwMode="auto">
                <a:xfrm>
                  <a:off x="5561" y="2115"/>
                  <a:ext cx="54" cy="48"/>
                </a:xfrm>
                <a:prstGeom prst="ellipse">
                  <a:avLst/>
                </a:prstGeom>
                <a:solidFill>
                  <a:srgbClr val="663300"/>
                </a:soli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1" name="Oval 24"/>
                <p:cNvSpPr>
                  <a:spLocks noChangeArrowheads="1"/>
                </p:cNvSpPr>
                <p:nvPr/>
              </p:nvSpPr>
              <p:spPr bwMode="auto">
                <a:xfrm>
                  <a:off x="4700" y="2951"/>
                  <a:ext cx="53" cy="47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2" name="Oval 26"/>
                <p:cNvSpPr>
                  <a:spLocks noChangeArrowheads="1"/>
                </p:cNvSpPr>
                <p:nvPr/>
              </p:nvSpPr>
              <p:spPr bwMode="auto">
                <a:xfrm>
                  <a:off x="4235" y="3669"/>
                  <a:ext cx="52" cy="4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3" name="Oval 27"/>
                <p:cNvSpPr>
                  <a:spLocks noChangeArrowheads="1"/>
                </p:cNvSpPr>
                <p:nvPr/>
              </p:nvSpPr>
              <p:spPr bwMode="auto">
                <a:xfrm>
                  <a:off x="4857" y="2422"/>
                  <a:ext cx="52" cy="4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4" name="Oval 28"/>
                <p:cNvSpPr>
                  <a:spLocks noChangeArrowheads="1"/>
                </p:cNvSpPr>
                <p:nvPr/>
              </p:nvSpPr>
              <p:spPr bwMode="auto">
                <a:xfrm>
                  <a:off x="5437" y="2064"/>
                  <a:ext cx="54" cy="47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5" name="Oval 29"/>
                <p:cNvSpPr>
                  <a:spLocks noChangeArrowheads="1"/>
                </p:cNvSpPr>
                <p:nvPr/>
              </p:nvSpPr>
              <p:spPr bwMode="auto">
                <a:xfrm>
                  <a:off x="4929" y="2370"/>
                  <a:ext cx="52" cy="47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6" name="Oval 30"/>
                <p:cNvSpPr>
                  <a:spLocks noChangeArrowheads="1"/>
                </p:cNvSpPr>
                <p:nvPr/>
              </p:nvSpPr>
              <p:spPr bwMode="auto">
                <a:xfrm>
                  <a:off x="2909" y="1767"/>
                  <a:ext cx="53" cy="47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7" name="Oval 31"/>
                <p:cNvSpPr>
                  <a:spLocks noChangeArrowheads="1"/>
                </p:cNvSpPr>
                <p:nvPr/>
              </p:nvSpPr>
              <p:spPr bwMode="auto">
                <a:xfrm>
                  <a:off x="5437" y="2170"/>
                  <a:ext cx="53" cy="46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8" name="Oval 32"/>
                <p:cNvSpPr>
                  <a:spLocks noChangeArrowheads="1"/>
                </p:cNvSpPr>
                <p:nvPr/>
              </p:nvSpPr>
              <p:spPr bwMode="auto">
                <a:xfrm>
                  <a:off x="4613" y="3040"/>
                  <a:ext cx="52" cy="48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9" name="Oval 33"/>
                <p:cNvSpPr>
                  <a:spLocks noChangeArrowheads="1"/>
                </p:cNvSpPr>
                <p:nvPr/>
              </p:nvSpPr>
              <p:spPr bwMode="auto">
                <a:xfrm>
                  <a:off x="4915" y="2305"/>
                  <a:ext cx="54" cy="46"/>
                </a:xfrm>
                <a:prstGeom prst="ellipse">
                  <a:avLst/>
                </a:prstGeom>
                <a:solidFill>
                  <a:srgbClr val="660066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0" name="Oval 34"/>
                <p:cNvSpPr>
                  <a:spLocks noChangeArrowheads="1"/>
                </p:cNvSpPr>
                <p:nvPr/>
              </p:nvSpPr>
              <p:spPr bwMode="auto">
                <a:xfrm>
                  <a:off x="5381" y="1881"/>
                  <a:ext cx="54" cy="47"/>
                </a:xfrm>
                <a:prstGeom prst="ellipse">
                  <a:avLst/>
                </a:prstGeom>
                <a:solidFill>
                  <a:srgbClr val="660066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1" name="Oval 35"/>
                <p:cNvSpPr>
                  <a:spLocks noChangeArrowheads="1"/>
                </p:cNvSpPr>
                <p:nvPr/>
              </p:nvSpPr>
              <p:spPr bwMode="auto">
                <a:xfrm>
                  <a:off x="4241" y="3612"/>
                  <a:ext cx="52" cy="47"/>
                </a:xfrm>
                <a:prstGeom prst="ellipse">
                  <a:avLst/>
                </a:prstGeom>
                <a:solidFill>
                  <a:srgbClr val="660066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2" name="Oval 36"/>
                <p:cNvSpPr>
                  <a:spLocks noChangeArrowheads="1"/>
                </p:cNvSpPr>
                <p:nvPr/>
              </p:nvSpPr>
              <p:spPr bwMode="auto">
                <a:xfrm>
                  <a:off x="4788" y="3308"/>
                  <a:ext cx="53" cy="45"/>
                </a:xfrm>
                <a:prstGeom prst="ellipse">
                  <a:avLst/>
                </a:prstGeom>
                <a:solidFill>
                  <a:srgbClr val="660066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3" name="Oval 37"/>
                <p:cNvSpPr>
                  <a:spLocks noChangeArrowheads="1"/>
                </p:cNvSpPr>
                <p:nvPr/>
              </p:nvSpPr>
              <p:spPr bwMode="auto">
                <a:xfrm>
                  <a:off x="4678" y="2841"/>
                  <a:ext cx="53" cy="45"/>
                </a:xfrm>
                <a:prstGeom prst="ellipse">
                  <a:avLst/>
                </a:prstGeom>
                <a:solidFill>
                  <a:srgbClr val="660066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4" name="Oval 38"/>
                <p:cNvSpPr>
                  <a:spLocks noChangeArrowheads="1"/>
                </p:cNvSpPr>
                <p:nvPr/>
              </p:nvSpPr>
              <p:spPr bwMode="auto">
                <a:xfrm>
                  <a:off x="4632" y="2977"/>
                  <a:ext cx="53" cy="45"/>
                </a:xfrm>
                <a:prstGeom prst="ellipse">
                  <a:avLst/>
                </a:prstGeom>
                <a:solidFill>
                  <a:srgbClr val="D60093"/>
                </a:solidFill>
                <a:ln w="9525">
                  <a:solidFill>
                    <a:srgbClr val="D6009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5" name="Oval 39"/>
                <p:cNvSpPr>
                  <a:spLocks noChangeArrowheads="1"/>
                </p:cNvSpPr>
                <p:nvPr/>
              </p:nvSpPr>
              <p:spPr bwMode="auto">
                <a:xfrm>
                  <a:off x="4132" y="3592"/>
                  <a:ext cx="53" cy="47"/>
                </a:xfrm>
                <a:prstGeom prst="ellipse">
                  <a:avLst/>
                </a:prstGeom>
                <a:solidFill>
                  <a:srgbClr val="D60093"/>
                </a:solidFill>
                <a:ln w="9525">
                  <a:solidFill>
                    <a:srgbClr val="D6009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6" name="Oval 40"/>
                <p:cNvSpPr>
                  <a:spLocks noChangeArrowheads="1"/>
                </p:cNvSpPr>
                <p:nvPr/>
              </p:nvSpPr>
              <p:spPr bwMode="auto">
                <a:xfrm>
                  <a:off x="4854" y="2344"/>
                  <a:ext cx="51" cy="46"/>
                </a:xfrm>
                <a:prstGeom prst="ellipse">
                  <a:avLst/>
                </a:prstGeom>
                <a:solidFill>
                  <a:srgbClr val="D60093"/>
                </a:solidFill>
                <a:ln w="9525">
                  <a:solidFill>
                    <a:srgbClr val="D6009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7" name="Oval 41"/>
                <p:cNvSpPr>
                  <a:spLocks noChangeArrowheads="1"/>
                </p:cNvSpPr>
                <p:nvPr/>
              </p:nvSpPr>
              <p:spPr bwMode="auto">
                <a:xfrm>
                  <a:off x="5139" y="1814"/>
                  <a:ext cx="53" cy="46"/>
                </a:xfrm>
                <a:prstGeom prst="ellipse">
                  <a:avLst/>
                </a:prstGeom>
                <a:solidFill>
                  <a:srgbClr val="D60093"/>
                </a:solidFill>
                <a:ln w="9525">
                  <a:solidFill>
                    <a:srgbClr val="D6009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8" name="Oval 53"/>
                <p:cNvSpPr>
                  <a:spLocks noChangeArrowheads="1"/>
                </p:cNvSpPr>
                <p:nvPr/>
              </p:nvSpPr>
              <p:spPr bwMode="auto">
                <a:xfrm>
                  <a:off x="4360" y="3416"/>
                  <a:ext cx="53" cy="46"/>
                </a:xfrm>
                <a:prstGeom prst="ellipse">
                  <a:avLst/>
                </a:prstGeom>
                <a:solidFill>
                  <a:srgbClr val="D60093"/>
                </a:solidFill>
                <a:ln w="9525">
                  <a:solidFill>
                    <a:srgbClr val="D6009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9" name="Oval 54"/>
                <p:cNvSpPr>
                  <a:spLocks noChangeArrowheads="1"/>
                </p:cNvSpPr>
                <p:nvPr/>
              </p:nvSpPr>
              <p:spPr bwMode="auto">
                <a:xfrm>
                  <a:off x="4313" y="3370"/>
                  <a:ext cx="52" cy="46"/>
                </a:xfrm>
                <a:prstGeom prst="ellipse">
                  <a:avLst/>
                </a:prstGeom>
                <a:solidFill>
                  <a:srgbClr val="660066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0" name="Oval 56"/>
                <p:cNvSpPr>
                  <a:spLocks noChangeArrowheads="1"/>
                </p:cNvSpPr>
                <p:nvPr/>
              </p:nvSpPr>
              <p:spPr bwMode="auto">
                <a:xfrm>
                  <a:off x="4418" y="3287"/>
                  <a:ext cx="52" cy="45"/>
                </a:xfrm>
                <a:prstGeom prst="ellipse">
                  <a:avLst/>
                </a:prstGeom>
                <a:solidFill>
                  <a:srgbClr val="663300"/>
                </a:soli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1" name="Oval 57"/>
                <p:cNvSpPr>
                  <a:spLocks noChangeArrowheads="1"/>
                </p:cNvSpPr>
                <p:nvPr/>
              </p:nvSpPr>
              <p:spPr bwMode="auto">
                <a:xfrm>
                  <a:off x="4489" y="3328"/>
                  <a:ext cx="53" cy="4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2" name="Oval 64"/>
                <p:cNvSpPr>
                  <a:spLocks noChangeArrowheads="1"/>
                </p:cNvSpPr>
                <p:nvPr/>
              </p:nvSpPr>
              <p:spPr bwMode="auto">
                <a:xfrm>
                  <a:off x="4382" y="3359"/>
                  <a:ext cx="53" cy="47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3" name="Oval 66"/>
                <p:cNvSpPr>
                  <a:spLocks noChangeArrowheads="1"/>
                </p:cNvSpPr>
                <p:nvPr/>
              </p:nvSpPr>
              <p:spPr bwMode="auto">
                <a:xfrm>
                  <a:off x="4256" y="3349"/>
                  <a:ext cx="53" cy="46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4" name="Oval 69"/>
                <p:cNvSpPr>
                  <a:spLocks noChangeArrowheads="1"/>
                </p:cNvSpPr>
                <p:nvPr/>
              </p:nvSpPr>
              <p:spPr bwMode="auto">
                <a:xfrm>
                  <a:off x="3893" y="3854"/>
                  <a:ext cx="53" cy="4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5" name="Oval 70"/>
                <p:cNvSpPr>
                  <a:spLocks noChangeArrowheads="1"/>
                </p:cNvSpPr>
                <p:nvPr/>
              </p:nvSpPr>
              <p:spPr bwMode="auto">
                <a:xfrm>
                  <a:off x="3830" y="3859"/>
                  <a:ext cx="54" cy="4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6" name="Oval 35"/>
                <p:cNvSpPr>
                  <a:spLocks noChangeArrowheads="1"/>
                </p:cNvSpPr>
                <p:nvPr/>
              </p:nvSpPr>
              <p:spPr bwMode="auto">
                <a:xfrm>
                  <a:off x="3982" y="3914"/>
                  <a:ext cx="52" cy="46"/>
                </a:xfrm>
                <a:prstGeom prst="ellipse">
                  <a:avLst/>
                </a:prstGeom>
                <a:solidFill>
                  <a:srgbClr val="660066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7" name="Oval 21"/>
                <p:cNvSpPr>
                  <a:spLocks noChangeArrowheads="1"/>
                </p:cNvSpPr>
                <p:nvPr/>
              </p:nvSpPr>
              <p:spPr bwMode="auto">
                <a:xfrm>
                  <a:off x="4019" y="3486"/>
                  <a:ext cx="53" cy="45"/>
                </a:xfrm>
                <a:prstGeom prst="ellipse">
                  <a:avLst/>
                </a:prstGeom>
                <a:solidFill>
                  <a:srgbClr val="663300"/>
                </a:soli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8" name="Oval 39"/>
                <p:cNvSpPr>
                  <a:spLocks noChangeArrowheads="1"/>
                </p:cNvSpPr>
                <p:nvPr/>
              </p:nvSpPr>
              <p:spPr bwMode="auto">
                <a:xfrm>
                  <a:off x="4056" y="3827"/>
                  <a:ext cx="54" cy="47"/>
                </a:xfrm>
                <a:prstGeom prst="ellipse">
                  <a:avLst/>
                </a:prstGeom>
                <a:solidFill>
                  <a:srgbClr val="D60093"/>
                </a:solidFill>
                <a:ln w="9525">
                  <a:solidFill>
                    <a:srgbClr val="D6009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9" name="Oval 24"/>
                <p:cNvSpPr>
                  <a:spLocks noChangeArrowheads="1"/>
                </p:cNvSpPr>
                <p:nvPr/>
              </p:nvSpPr>
              <p:spPr bwMode="auto">
                <a:xfrm>
                  <a:off x="4030" y="3356"/>
                  <a:ext cx="52" cy="4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80" name="Oval 24"/>
                <p:cNvSpPr>
                  <a:spLocks noChangeArrowheads="1"/>
                </p:cNvSpPr>
                <p:nvPr/>
              </p:nvSpPr>
              <p:spPr bwMode="auto">
                <a:xfrm>
                  <a:off x="5380" y="2165"/>
                  <a:ext cx="52" cy="4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81" name="Oval 24"/>
                <p:cNvSpPr>
                  <a:spLocks noChangeArrowheads="1"/>
                </p:cNvSpPr>
                <p:nvPr/>
              </p:nvSpPr>
              <p:spPr bwMode="auto">
                <a:xfrm>
                  <a:off x="4711" y="3312"/>
                  <a:ext cx="52" cy="4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82" name="Oval 24"/>
                <p:cNvSpPr>
                  <a:spLocks noChangeArrowheads="1"/>
                </p:cNvSpPr>
                <p:nvPr/>
              </p:nvSpPr>
              <p:spPr bwMode="auto">
                <a:xfrm>
                  <a:off x="3761" y="3888"/>
                  <a:ext cx="53" cy="4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83" name="Oval 24"/>
                <p:cNvSpPr>
                  <a:spLocks noChangeArrowheads="1"/>
                </p:cNvSpPr>
                <p:nvPr/>
              </p:nvSpPr>
              <p:spPr bwMode="auto">
                <a:xfrm>
                  <a:off x="4192" y="3240"/>
                  <a:ext cx="53" cy="4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84" name="Oval 24"/>
                <p:cNvSpPr>
                  <a:spLocks noChangeArrowheads="1"/>
                </p:cNvSpPr>
                <p:nvPr/>
              </p:nvSpPr>
              <p:spPr bwMode="auto">
                <a:xfrm>
                  <a:off x="5131" y="2115"/>
                  <a:ext cx="53" cy="47"/>
                </a:xfrm>
                <a:prstGeom prst="ellipse">
                  <a:avLst/>
                </a:prstGeom>
                <a:solidFill>
                  <a:srgbClr val="990033"/>
                </a:solidFill>
                <a:ln w="9525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85" name="Oval 24"/>
                <p:cNvSpPr>
                  <a:spLocks noChangeArrowheads="1"/>
                </p:cNvSpPr>
                <p:nvPr/>
              </p:nvSpPr>
              <p:spPr bwMode="auto">
                <a:xfrm>
                  <a:off x="4914" y="3291"/>
                  <a:ext cx="52" cy="47"/>
                </a:xfrm>
                <a:prstGeom prst="ellipse">
                  <a:avLst/>
                </a:prstGeom>
                <a:solidFill>
                  <a:srgbClr val="990033"/>
                </a:solidFill>
                <a:ln w="9525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86" name="Oval 24"/>
                <p:cNvSpPr>
                  <a:spLocks noChangeArrowheads="1"/>
                </p:cNvSpPr>
                <p:nvPr/>
              </p:nvSpPr>
              <p:spPr bwMode="auto">
                <a:xfrm>
                  <a:off x="3848" y="3784"/>
                  <a:ext cx="52" cy="47"/>
                </a:xfrm>
                <a:prstGeom prst="ellipse">
                  <a:avLst/>
                </a:prstGeom>
                <a:solidFill>
                  <a:srgbClr val="990033"/>
                </a:solidFill>
                <a:ln w="9525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87" name="Oval 24"/>
                <p:cNvSpPr>
                  <a:spLocks noChangeArrowheads="1"/>
                </p:cNvSpPr>
                <p:nvPr/>
              </p:nvSpPr>
              <p:spPr bwMode="auto">
                <a:xfrm>
                  <a:off x="4365" y="3201"/>
                  <a:ext cx="53" cy="47"/>
                </a:xfrm>
                <a:prstGeom prst="ellipse">
                  <a:avLst/>
                </a:prstGeom>
                <a:solidFill>
                  <a:srgbClr val="990033"/>
                </a:solidFill>
                <a:ln w="9525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88" name="Oval 24"/>
                <p:cNvSpPr>
                  <a:spLocks noChangeArrowheads="1"/>
                </p:cNvSpPr>
                <p:nvPr/>
              </p:nvSpPr>
              <p:spPr bwMode="auto">
                <a:xfrm>
                  <a:off x="4377" y="2658"/>
                  <a:ext cx="52" cy="4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89" name="Oval 24"/>
                <p:cNvSpPr>
                  <a:spLocks noChangeArrowheads="1"/>
                </p:cNvSpPr>
                <p:nvPr/>
              </p:nvSpPr>
              <p:spPr bwMode="auto">
                <a:xfrm>
                  <a:off x="4849" y="3265"/>
                  <a:ext cx="52" cy="4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90" name="Oval 24"/>
                <p:cNvSpPr>
                  <a:spLocks noChangeArrowheads="1"/>
                </p:cNvSpPr>
                <p:nvPr/>
              </p:nvSpPr>
              <p:spPr bwMode="auto">
                <a:xfrm>
                  <a:off x="4149" y="3439"/>
                  <a:ext cx="53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91" name="Oval 24"/>
                <p:cNvSpPr>
                  <a:spLocks noChangeArrowheads="1"/>
                </p:cNvSpPr>
                <p:nvPr/>
              </p:nvSpPr>
              <p:spPr bwMode="auto">
                <a:xfrm>
                  <a:off x="3771" y="3805"/>
                  <a:ext cx="52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92" name="Oval 24"/>
                <p:cNvSpPr>
                  <a:spLocks noChangeArrowheads="1"/>
                </p:cNvSpPr>
                <p:nvPr/>
              </p:nvSpPr>
              <p:spPr bwMode="auto">
                <a:xfrm>
                  <a:off x="4331" y="3284"/>
                  <a:ext cx="53" cy="4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93" name="Oval 35"/>
                <p:cNvSpPr>
                  <a:spLocks noChangeArrowheads="1"/>
                </p:cNvSpPr>
                <p:nvPr/>
              </p:nvSpPr>
              <p:spPr bwMode="auto">
                <a:xfrm>
                  <a:off x="4107" y="3369"/>
                  <a:ext cx="52" cy="47"/>
                </a:xfrm>
                <a:prstGeom prst="ellipse">
                  <a:avLst/>
                </a:prstGeom>
                <a:solidFill>
                  <a:srgbClr val="660066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94" name="Oval 24"/>
                <p:cNvSpPr>
                  <a:spLocks noChangeArrowheads="1"/>
                </p:cNvSpPr>
                <p:nvPr/>
              </p:nvSpPr>
              <p:spPr bwMode="auto">
                <a:xfrm>
                  <a:off x="4354" y="2727"/>
                  <a:ext cx="45" cy="45"/>
                </a:xfrm>
                <a:prstGeom prst="ellipse">
                  <a:avLst/>
                </a:prstGeom>
                <a:solidFill>
                  <a:srgbClr val="009999"/>
                </a:solidFill>
                <a:ln w="9525">
                  <a:solidFill>
                    <a:srgbClr val="0099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95" name="Oval 24"/>
                <p:cNvSpPr>
                  <a:spLocks noChangeArrowheads="1"/>
                </p:cNvSpPr>
                <p:nvPr/>
              </p:nvSpPr>
              <p:spPr bwMode="auto">
                <a:xfrm>
                  <a:off x="4236" y="3284"/>
                  <a:ext cx="52" cy="46"/>
                </a:xfrm>
                <a:prstGeom prst="ellipse">
                  <a:avLst/>
                </a:prstGeom>
                <a:solidFill>
                  <a:srgbClr val="009999"/>
                </a:solidFill>
                <a:ln w="9525">
                  <a:solidFill>
                    <a:srgbClr val="0099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96" name="Oval 24"/>
                <p:cNvSpPr>
                  <a:spLocks noChangeArrowheads="1"/>
                </p:cNvSpPr>
                <p:nvPr/>
              </p:nvSpPr>
              <p:spPr bwMode="auto">
                <a:xfrm>
                  <a:off x="4849" y="3309"/>
                  <a:ext cx="52" cy="46"/>
                </a:xfrm>
                <a:prstGeom prst="ellipse">
                  <a:avLst/>
                </a:prstGeom>
                <a:solidFill>
                  <a:srgbClr val="009999"/>
                </a:solidFill>
                <a:ln w="9525">
                  <a:solidFill>
                    <a:srgbClr val="0099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97" name="Oval 24"/>
                <p:cNvSpPr>
                  <a:spLocks noChangeArrowheads="1"/>
                </p:cNvSpPr>
                <p:nvPr/>
              </p:nvSpPr>
              <p:spPr bwMode="auto">
                <a:xfrm>
                  <a:off x="4040" y="3640"/>
                  <a:ext cx="52" cy="4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98" name="Oval 24"/>
                <p:cNvSpPr>
                  <a:spLocks noChangeArrowheads="1"/>
                </p:cNvSpPr>
                <p:nvPr/>
              </p:nvSpPr>
              <p:spPr bwMode="auto">
                <a:xfrm>
                  <a:off x="4754" y="2852"/>
                  <a:ext cx="52" cy="4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99" name="Oval 24"/>
                <p:cNvSpPr>
                  <a:spLocks noChangeArrowheads="1"/>
                </p:cNvSpPr>
                <p:nvPr/>
              </p:nvSpPr>
              <p:spPr bwMode="auto">
                <a:xfrm>
                  <a:off x="5453" y="1902"/>
                  <a:ext cx="52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0" name="Oval 24"/>
                <p:cNvSpPr>
                  <a:spLocks noChangeArrowheads="1"/>
                </p:cNvSpPr>
                <p:nvPr/>
              </p:nvSpPr>
              <p:spPr bwMode="auto">
                <a:xfrm>
                  <a:off x="4107" y="2808"/>
                  <a:ext cx="52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1" name="Oval 39"/>
                <p:cNvSpPr>
                  <a:spLocks noChangeArrowheads="1"/>
                </p:cNvSpPr>
                <p:nvPr/>
              </p:nvSpPr>
              <p:spPr bwMode="auto">
                <a:xfrm>
                  <a:off x="3943" y="3486"/>
                  <a:ext cx="53" cy="47"/>
                </a:xfrm>
                <a:prstGeom prst="ellipse">
                  <a:avLst/>
                </a:prstGeom>
                <a:solidFill>
                  <a:srgbClr val="D60093"/>
                </a:solidFill>
                <a:ln w="9525">
                  <a:solidFill>
                    <a:srgbClr val="D6009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2" name="Oval 40"/>
                <p:cNvSpPr>
                  <a:spLocks noChangeArrowheads="1"/>
                </p:cNvSpPr>
                <p:nvPr/>
              </p:nvSpPr>
              <p:spPr bwMode="auto">
                <a:xfrm>
                  <a:off x="5215" y="2122"/>
                  <a:ext cx="52" cy="47"/>
                </a:xfrm>
                <a:prstGeom prst="ellipse">
                  <a:avLst/>
                </a:prstGeom>
                <a:solidFill>
                  <a:srgbClr val="D60093"/>
                </a:solidFill>
                <a:ln w="9525">
                  <a:solidFill>
                    <a:srgbClr val="D6009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3" name="Oval 40"/>
                <p:cNvSpPr>
                  <a:spLocks noChangeArrowheads="1"/>
                </p:cNvSpPr>
                <p:nvPr/>
              </p:nvSpPr>
              <p:spPr bwMode="auto">
                <a:xfrm>
                  <a:off x="5494" y="2115"/>
                  <a:ext cx="51" cy="46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" name="Oval 40"/>
                <p:cNvSpPr>
                  <a:spLocks noChangeArrowheads="1"/>
                </p:cNvSpPr>
                <p:nvPr/>
              </p:nvSpPr>
              <p:spPr bwMode="auto">
                <a:xfrm>
                  <a:off x="3960" y="3614"/>
                  <a:ext cx="52" cy="47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5" name="Oval 40"/>
                <p:cNvSpPr>
                  <a:spLocks noChangeArrowheads="1"/>
                </p:cNvSpPr>
                <p:nvPr/>
              </p:nvSpPr>
              <p:spPr bwMode="auto">
                <a:xfrm>
                  <a:off x="3903" y="4002"/>
                  <a:ext cx="51" cy="47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6" name="Oval 23"/>
                <p:cNvSpPr>
                  <a:spLocks noChangeArrowheads="1"/>
                </p:cNvSpPr>
                <p:nvPr/>
              </p:nvSpPr>
              <p:spPr bwMode="auto">
                <a:xfrm>
                  <a:off x="4034" y="1796"/>
                  <a:ext cx="54" cy="48"/>
                </a:xfrm>
                <a:prstGeom prst="ellipse">
                  <a:avLst/>
                </a:prstGeom>
                <a:solidFill>
                  <a:srgbClr val="663300"/>
                </a:soli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7" name="Oval 24"/>
                <p:cNvSpPr>
                  <a:spLocks noChangeArrowheads="1"/>
                </p:cNvSpPr>
                <p:nvPr/>
              </p:nvSpPr>
              <p:spPr bwMode="auto">
                <a:xfrm>
                  <a:off x="5562" y="1933"/>
                  <a:ext cx="53" cy="46"/>
                </a:xfrm>
                <a:prstGeom prst="ellipse">
                  <a:avLst/>
                </a:prstGeom>
                <a:solidFill>
                  <a:srgbClr val="009999"/>
                </a:solidFill>
                <a:ln w="9525">
                  <a:solidFill>
                    <a:srgbClr val="0099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8" name="Oval 24"/>
                <p:cNvSpPr>
                  <a:spLocks noChangeArrowheads="1"/>
                </p:cNvSpPr>
                <p:nvPr/>
              </p:nvSpPr>
              <p:spPr bwMode="auto">
                <a:xfrm>
                  <a:off x="5095" y="2159"/>
                  <a:ext cx="53" cy="46"/>
                </a:xfrm>
                <a:prstGeom prst="ellipse">
                  <a:avLst/>
                </a:prstGeom>
                <a:solidFill>
                  <a:srgbClr val="009999"/>
                </a:solidFill>
                <a:ln w="9525">
                  <a:solidFill>
                    <a:srgbClr val="0099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9" name="Oval 24"/>
                <p:cNvSpPr>
                  <a:spLocks noChangeArrowheads="1"/>
                </p:cNvSpPr>
                <p:nvPr/>
              </p:nvSpPr>
              <p:spPr bwMode="auto">
                <a:xfrm>
                  <a:off x="4224" y="3474"/>
                  <a:ext cx="52" cy="46"/>
                </a:xfrm>
                <a:prstGeom prst="ellipse">
                  <a:avLst/>
                </a:prstGeom>
                <a:solidFill>
                  <a:srgbClr val="009999"/>
                </a:solidFill>
                <a:ln w="9525">
                  <a:solidFill>
                    <a:srgbClr val="0099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10" name="Oval 24"/>
                <p:cNvSpPr>
                  <a:spLocks noChangeArrowheads="1"/>
                </p:cNvSpPr>
                <p:nvPr/>
              </p:nvSpPr>
              <p:spPr bwMode="auto">
                <a:xfrm>
                  <a:off x="4263" y="3724"/>
                  <a:ext cx="52" cy="46"/>
                </a:xfrm>
                <a:prstGeom prst="ellipse">
                  <a:avLst/>
                </a:prstGeom>
                <a:solidFill>
                  <a:srgbClr val="009999"/>
                </a:solidFill>
                <a:ln w="9525">
                  <a:solidFill>
                    <a:srgbClr val="0099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11" name="Oval 24"/>
                <p:cNvSpPr>
                  <a:spLocks noChangeArrowheads="1"/>
                </p:cNvSpPr>
                <p:nvPr/>
              </p:nvSpPr>
              <p:spPr bwMode="auto">
                <a:xfrm>
                  <a:off x="3952" y="3747"/>
                  <a:ext cx="52" cy="46"/>
                </a:xfrm>
                <a:prstGeom prst="ellipse">
                  <a:avLst/>
                </a:prstGeom>
                <a:solidFill>
                  <a:srgbClr val="009999"/>
                </a:solidFill>
                <a:ln w="9525">
                  <a:solidFill>
                    <a:srgbClr val="0099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12" name="Oval 24"/>
                <p:cNvSpPr>
                  <a:spLocks noChangeArrowheads="1"/>
                </p:cNvSpPr>
                <p:nvPr/>
              </p:nvSpPr>
              <p:spPr bwMode="auto">
                <a:xfrm>
                  <a:off x="4601" y="2745"/>
                  <a:ext cx="45" cy="45"/>
                </a:xfrm>
                <a:prstGeom prst="ellipse">
                  <a:avLst/>
                </a:prstGeom>
                <a:solidFill>
                  <a:srgbClr val="009999"/>
                </a:solidFill>
                <a:ln w="9525">
                  <a:solidFill>
                    <a:srgbClr val="0099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13" name="Oval 24"/>
                <p:cNvSpPr>
                  <a:spLocks noChangeArrowheads="1"/>
                </p:cNvSpPr>
                <p:nvPr/>
              </p:nvSpPr>
              <p:spPr bwMode="auto">
                <a:xfrm>
                  <a:off x="4014" y="2839"/>
                  <a:ext cx="52" cy="4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14" name="Oval 24"/>
                <p:cNvSpPr>
                  <a:spLocks noChangeArrowheads="1"/>
                </p:cNvSpPr>
                <p:nvPr/>
              </p:nvSpPr>
              <p:spPr bwMode="auto">
                <a:xfrm>
                  <a:off x="3833" y="3724"/>
                  <a:ext cx="52" cy="47"/>
                </a:xfrm>
                <a:prstGeom prst="ellipse">
                  <a:avLst/>
                </a:prstGeom>
                <a:solidFill>
                  <a:srgbClr val="B1AE22"/>
                </a:solidFill>
                <a:ln w="9525">
                  <a:solidFill>
                    <a:srgbClr val="B1AE2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15" name="Oval 24"/>
                <p:cNvSpPr>
                  <a:spLocks noChangeArrowheads="1"/>
                </p:cNvSpPr>
                <p:nvPr/>
              </p:nvSpPr>
              <p:spPr bwMode="auto">
                <a:xfrm>
                  <a:off x="4275" y="3148"/>
                  <a:ext cx="52" cy="47"/>
                </a:xfrm>
                <a:prstGeom prst="ellipse">
                  <a:avLst/>
                </a:prstGeom>
                <a:solidFill>
                  <a:srgbClr val="B1AE22"/>
                </a:solidFill>
                <a:ln w="9525">
                  <a:solidFill>
                    <a:srgbClr val="B1AE2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16" name="Oval 24"/>
                <p:cNvSpPr>
                  <a:spLocks noChangeArrowheads="1"/>
                </p:cNvSpPr>
                <p:nvPr/>
              </p:nvSpPr>
              <p:spPr bwMode="auto">
                <a:xfrm>
                  <a:off x="4037" y="2925"/>
                  <a:ext cx="52" cy="47"/>
                </a:xfrm>
                <a:prstGeom prst="ellipse">
                  <a:avLst/>
                </a:prstGeom>
                <a:solidFill>
                  <a:srgbClr val="B1AE22"/>
                </a:solidFill>
                <a:ln w="9525">
                  <a:solidFill>
                    <a:srgbClr val="B1AE2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17" name="Oval 24"/>
                <p:cNvSpPr>
                  <a:spLocks noChangeArrowheads="1"/>
                </p:cNvSpPr>
                <p:nvPr/>
              </p:nvSpPr>
              <p:spPr bwMode="auto">
                <a:xfrm>
                  <a:off x="5103" y="2069"/>
                  <a:ext cx="52" cy="47"/>
                </a:xfrm>
                <a:prstGeom prst="ellipse">
                  <a:avLst/>
                </a:prstGeom>
                <a:solidFill>
                  <a:srgbClr val="B1AE22"/>
                </a:solidFill>
                <a:ln w="9525">
                  <a:solidFill>
                    <a:srgbClr val="B1AE2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18" name="Oval 24"/>
                <p:cNvSpPr>
                  <a:spLocks noChangeArrowheads="1"/>
                </p:cNvSpPr>
                <p:nvPr/>
              </p:nvSpPr>
              <p:spPr bwMode="auto">
                <a:xfrm>
                  <a:off x="5329" y="1933"/>
                  <a:ext cx="52" cy="47"/>
                </a:xfrm>
                <a:prstGeom prst="ellipse">
                  <a:avLst/>
                </a:prstGeom>
                <a:solidFill>
                  <a:srgbClr val="B1AE22"/>
                </a:solidFill>
                <a:ln w="9525">
                  <a:solidFill>
                    <a:srgbClr val="B1AE2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19" name="Oval 41"/>
                <p:cNvSpPr>
                  <a:spLocks noChangeArrowheads="1"/>
                </p:cNvSpPr>
                <p:nvPr/>
              </p:nvSpPr>
              <p:spPr bwMode="auto">
                <a:xfrm>
                  <a:off x="5239" y="1842"/>
                  <a:ext cx="53" cy="46"/>
                </a:xfrm>
                <a:prstGeom prst="ellipse">
                  <a:avLst/>
                </a:prstGeom>
                <a:solidFill>
                  <a:srgbClr val="6600CC"/>
                </a:solidFill>
                <a:ln w="9525">
                  <a:solidFill>
                    <a:srgbClr val="66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20" name="Oval 41"/>
                <p:cNvSpPr>
                  <a:spLocks noChangeArrowheads="1"/>
                </p:cNvSpPr>
                <p:nvPr/>
              </p:nvSpPr>
              <p:spPr bwMode="auto">
                <a:xfrm>
                  <a:off x="4876" y="3180"/>
                  <a:ext cx="53" cy="46"/>
                </a:xfrm>
                <a:prstGeom prst="ellipse">
                  <a:avLst/>
                </a:prstGeom>
                <a:solidFill>
                  <a:srgbClr val="6600CC"/>
                </a:solidFill>
                <a:ln w="9525">
                  <a:solidFill>
                    <a:srgbClr val="66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21" name="Oval 41"/>
                <p:cNvSpPr>
                  <a:spLocks noChangeArrowheads="1"/>
                </p:cNvSpPr>
                <p:nvPr/>
              </p:nvSpPr>
              <p:spPr bwMode="auto">
                <a:xfrm>
                  <a:off x="4188" y="3158"/>
                  <a:ext cx="53" cy="46"/>
                </a:xfrm>
                <a:prstGeom prst="ellipse">
                  <a:avLst/>
                </a:prstGeom>
                <a:solidFill>
                  <a:srgbClr val="6600CC"/>
                </a:solidFill>
                <a:ln w="9525">
                  <a:solidFill>
                    <a:srgbClr val="66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22" name="Oval 41"/>
                <p:cNvSpPr>
                  <a:spLocks noChangeArrowheads="1"/>
                </p:cNvSpPr>
                <p:nvPr/>
              </p:nvSpPr>
              <p:spPr bwMode="auto">
                <a:xfrm>
                  <a:off x="3923" y="3339"/>
                  <a:ext cx="53" cy="46"/>
                </a:xfrm>
                <a:prstGeom prst="ellipse">
                  <a:avLst/>
                </a:prstGeom>
                <a:solidFill>
                  <a:srgbClr val="6600CC"/>
                </a:solidFill>
                <a:ln w="9525">
                  <a:solidFill>
                    <a:srgbClr val="66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23" name="Oval 41"/>
                <p:cNvSpPr>
                  <a:spLocks noChangeArrowheads="1"/>
                </p:cNvSpPr>
                <p:nvPr/>
              </p:nvSpPr>
              <p:spPr bwMode="auto">
                <a:xfrm>
                  <a:off x="3878" y="3611"/>
                  <a:ext cx="53" cy="46"/>
                </a:xfrm>
                <a:prstGeom prst="ellipse">
                  <a:avLst/>
                </a:prstGeom>
                <a:solidFill>
                  <a:srgbClr val="6600CC"/>
                </a:solidFill>
                <a:ln w="9525">
                  <a:solidFill>
                    <a:srgbClr val="66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24" name="Oval 24"/>
                <p:cNvSpPr>
                  <a:spLocks noChangeArrowheads="1"/>
                </p:cNvSpPr>
                <p:nvPr/>
              </p:nvSpPr>
              <p:spPr bwMode="auto">
                <a:xfrm>
                  <a:off x="4642" y="1888"/>
                  <a:ext cx="52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25" name="Oval 24"/>
                <p:cNvSpPr>
                  <a:spLocks noChangeArrowheads="1"/>
                </p:cNvSpPr>
                <p:nvPr/>
              </p:nvSpPr>
              <p:spPr bwMode="auto">
                <a:xfrm>
                  <a:off x="2971" y="1706"/>
                  <a:ext cx="52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26" name="Oval 24"/>
                <p:cNvSpPr>
                  <a:spLocks noChangeArrowheads="1"/>
                </p:cNvSpPr>
                <p:nvPr/>
              </p:nvSpPr>
              <p:spPr bwMode="auto">
                <a:xfrm>
                  <a:off x="5368" y="2038"/>
                  <a:ext cx="52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27" name="Oval 24"/>
                <p:cNvSpPr>
                  <a:spLocks noChangeArrowheads="1"/>
                </p:cNvSpPr>
                <p:nvPr/>
              </p:nvSpPr>
              <p:spPr bwMode="auto">
                <a:xfrm>
                  <a:off x="5164" y="2069"/>
                  <a:ext cx="52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28" name="Oval 24"/>
                <p:cNvSpPr>
                  <a:spLocks noChangeArrowheads="1"/>
                </p:cNvSpPr>
                <p:nvPr/>
              </p:nvSpPr>
              <p:spPr bwMode="auto">
                <a:xfrm>
                  <a:off x="5005" y="3067"/>
                  <a:ext cx="52" cy="4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1">
                    <a:solidFill>
                      <a:srgbClr val="0033CC"/>
                    </a:solidFill>
                    <a:latin typeface="Verdana" pitchFamily="34" charset="0"/>
                  </a:endParaRPr>
                </a:p>
              </p:txBody>
            </p:sp>
          </p:grpSp>
          <p:grpSp>
            <p:nvGrpSpPr>
              <p:cNvPr id="20" name="Group 102"/>
              <p:cNvGrpSpPr>
                <a:grpSpLocks/>
              </p:cNvGrpSpPr>
              <p:nvPr/>
            </p:nvGrpSpPr>
            <p:grpSpPr bwMode="auto">
              <a:xfrm>
                <a:off x="114" y="1203"/>
                <a:ext cx="3409" cy="2520"/>
                <a:chOff x="114" y="1203"/>
                <a:chExt cx="3409" cy="2520"/>
              </a:xfrm>
            </p:grpSpPr>
            <p:sp>
              <p:nvSpPr>
                <p:cNvPr id="21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237" y="1203"/>
                  <a:ext cx="3286" cy="2520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defRPr/>
                  </a:pPr>
                  <a:r>
                    <a:rPr lang="pt-BR" sz="1600" b="1" dirty="0">
                      <a:solidFill>
                        <a:srgbClr val="660066"/>
                      </a:solidFill>
                      <a:latin typeface="Arial" pitchFamily="34" charset="0"/>
                      <a:ea typeface="+mn-ea"/>
                      <a:cs typeface="Arial" pitchFamily="34" charset="0"/>
                    </a:rPr>
                    <a:t>Manufatura e Bens de Capital</a:t>
                  </a:r>
                </a:p>
                <a:p>
                  <a:pPr>
                    <a:lnSpc>
                      <a:spcPct val="120000"/>
                    </a:lnSpc>
                    <a:defRPr/>
                  </a:pPr>
                  <a:r>
                    <a:rPr lang="pt-BR" sz="1600" b="1" dirty="0">
                      <a:solidFill>
                        <a:srgbClr val="CC3300"/>
                      </a:solidFill>
                      <a:latin typeface="Arial" pitchFamily="34" charset="0"/>
                      <a:ea typeface="+mn-ea"/>
                      <a:cs typeface="Arial" pitchFamily="34" charset="0"/>
                    </a:rPr>
                    <a:t>Microeletrônica</a:t>
                  </a:r>
                  <a:endParaRPr lang="pt-BR" sz="1600" b="1" dirty="0">
                    <a:solidFill>
                      <a:srgbClr val="009999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  <a:p>
                  <a:pPr>
                    <a:lnSpc>
                      <a:spcPct val="120000"/>
                    </a:lnSpc>
                    <a:defRPr/>
                  </a:pPr>
                  <a:r>
                    <a:rPr lang="pt-BR" sz="1600" b="1" dirty="0">
                      <a:solidFill>
                        <a:srgbClr val="D60093"/>
                      </a:solidFill>
                      <a:latin typeface="Arial" pitchFamily="34" charset="0"/>
                      <a:ea typeface="+mn-ea"/>
                      <a:cs typeface="Arial" pitchFamily="34" charset="0"/>
                    </a:rPr>
                    <a:t>Eletrônica para Produtos</a:t>
                  </a:r>
                  <a:endParaRPr lang="pt-BR" sz="1600" b="1" dirty="0">
                    <a:solidFill>
                      <a:srgbClr val="009999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  <a:p>
                  <a:pPr>
                    <a:lnSpc>
                      <a:spcPct val="120000"/>
                    </a:lnSpc>
                    <a:defRPr/>
                  </a:pPr>
                  <a:r>
                    <a:rPr lang="pt-BR" sz="1600" b="1" dirty="0">
                      <a:solidFill>
                        <a:srgbClr val="0066FF"/>
                      </a:solidFill>
                      <a:latin typeface="Arial" pitchFamily="34" charset="0"/>
                      <a:ea typeface="+mn-ea"/>
                      <a:cs typeface="Arial" pitchFamily="34" charset="0"/>
                    </a:rPr>
                    <a:t>Vitivinicultura</a:t>
                  </a:r>
                  <a:endParaRPr lang="pt-BR" sz="1600" b="1" dirty="0">
                    <a:solidFill>
                      <a:srgbClr val="009999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  <a:p>
                  <a:pPr>
                    <a:lnSpc>
                      <a:spcPct val="120000"/>
                    </a:lnSpc>
                    <a:defRPr/>
                  </a:pPr>
                  <a:r>
                    <a:rPr lang="pt-BR" sz="1600" b="1" dirty="0">
                      <a:solidFill>
                        <a:srgbClr val="663300"/>
                      </a:solidFill>
                      <a:latin typeface="Arial" pitchFamily="34" charset="0"/>
                      <a:ea typeface="+mn-ea"/>
                      <a:cs typeface="Arial" pitchFamily="34" charset="0"/>
                    </a:rPr>
                    <a:t>Energia Solar Fotovoltaica</a:t>
                  </a:r>
                  <a:endParaRPr lang="pt-BR" sz="1600" b="1" dirty="0">
                    <a:solidFill>
                      <a:srgbClr val="009999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  <a:p>
                  <a:pPr>
                    <a:lnSpc>
                      <a:spcPct val="120000"/>
                    </a:lnSpc>
                    <a:defRPr/>
                  </a:pPr>
                  <a:r>
                    <a:rPr lang="pt-BR" sz="1600" b="1" dirty="0">
                      <a:solidFill>
                        <a:srgbClr val="009900"/>
                      </a:solidFill>
                      <a:latin typeface="Arial" pitchFamily="34" charset="0"/>
                      <a:ea typeface="+mn-ea"/>
                      <a:cs typeface="Arial" pitchFamily="34" charset="0"/>
                    </a:rPr>
                    <a:t>Plásticos e Borrachas</a:t>
                  </a:r>
                  <a:endParaRPr lang="pt-BR" sz="1600" b="1" dirty="0">
                    <a:solidFill>
                      <a:srgbClr val="009999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  <a:p>
                  <a:pPr>
                    <a:lnSpc>
                      <a:spcPct val="120000"/>
                    </a:lnSpc>
                    <a:defRPr/>
                  </a:pPr>
                  <a:r>
                    <a:rPr lang="pt-BR" sz="1600" b="1" dirty="0">
                      <a:solidFill>
                        <a:srgbClr val="990033"/>
                      </a:solidFill>
                      <a:latin typeface="Arial" pitchFamily="34" charset="0"/>
                      <a:ea typeface="+mn-ea"/>
                      <a:cs typeface="Arial" pitchFamily="34" charset="0"/>
                    </a:rPr>
                    <a:t>Visualização Avançada</a:t>
                  </a:r>
                  <a:endParaRPr lang="pt-BR" sz="1600" b="1" dirty="0">
                    <a:solidFill>
                      <a:srgbClr val="009999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  <a:p>
                  <a:pPr>
                    <a:lnSpc>
                      <a:spcPct val="120000"/>
                    </a:lnSpc>
                    <a:defRPr/>
                  </a:pPr>
                  <a:r>
                    <a:rPr lang="pt-BR" sz="1600" b="1" dirty="0" err="1">
                      <a:solidFill>
                        <a:srgbClr val="009999"/>
                      </a:solidFill>
                      <a:latin typeface="Arial" pitchFamily="34" charset="0"/>
                      <a:ea typeface="+mn-ea"/>
                      <a:cs typeface="Arial" pitchFamily="34" charset="0"/>
                    </a:rPr>
                    <a:t>Bioetanol</a:t>
                  </a:r>
                  <a:endParaRPr lang="pt-BR" sz="1600" b="1" dirty="0">
                    <a:solidFill>
                      <a:srgbClr val="FF00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  <a:p>
                  <a:pPr>
                    <a:lnSpc>
                      <a:spcPct val="120000"/>
                    </a:lnSpc>
                    <a:defRPr/>
                  </a:pPr>
                  <a:r>
                    <a:rPr lang="pt-BR" sz="1600" b="1" dirty="0">
                      <a:solidFill>
                        <a:srgbClr val="FF0000"/>
                      </a:solidFill>
                      <a:latin typeface="Arial" pitchFamily="34" charset="0"/>
                      <a:ea typeface="+mn-ea"/>
                      <a:cs typeface="Arial" pitchFamily="34" charset="0"/>
                    </a:rPr>
                    <a:t>Equipamentos Médico, Hospitalar e Odontológico</a:t>
                  </a:r>
                </a:p>
                <a:p>
                  <a:pPr>
                    <a:lnSpc>
                      <a:spcPct val="120000"/>
                    </a:lnSpc>
                    <a:defRPr/>
                  </a:pPr>
                  <a:r>
                    <a:rPr lang="pt-BR" sz="1600" b="1" dirty="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rPr>
                    <a:t>Insumos para a Saúde Humana </a:t>
                  </a:r>
                </a:p>
                <a:p>
                  <a:pPr>
                    <a:lnSpc>
                      <a:spcPct val="120000"/>
                    </a:lnSpc>
                    <a:defRPr/>
                  </a:pPr>
                  <a:r>
                    <a:rPr lang="pt-BR" sz="1600" b="1" dirty="0">
                      <a:solidFill>
                        <a:schemeClr val="accent2"/>
                      </a:solidFill>
                      <a:latin typeface="Arial" pitchFamily="34" charset="0"/>
                      <a:ea typeface="+mn-ea"/>
                      <a:cs typeface="Arial" pitchFamily="34" charset="0"/>
                    </a:rPr>
                    <a:t>Tecnologias Digitais de Informação e Comunicação</a:t>
                  </a:r>
                </a:p>
                <a:p>
                  <a:pPr>
                    <a:lnSpc>
                      <a:spcPct val="120000"/>
                    </a:lnSpc>
                    <a:defRPr/>
                  </a:pPr>
                  <a:r>
                    <a:rPr lang="pt-BR" sz="1600" b="1" dirty="0" err="1">
                      <a:solidFill>
                        <a:srgbClr val="B1AE22"/>
                      </a:solidFill>
                      <a:latin typeface="Arial" pitchFamily="34" charset="0"/>
                      <a:ea typeface="+mn-ea"/>
                      <a:cs typeface="Arial" pitchFamily="34" charset="0"/>
                    </a:rPr>
                    <a:t>Nanocosméticos</a:t>
                  </a:r>
                  <a:endParaRPr lang="pt-BR" sz="1600" b="1" dirty="0">
                    <a:solidFill>
                      <a:srgbClr val="B1AE22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  <a:p>
                  <a:pPr>
                    <a:lnSpc>
                      <a:spcPct val="120000"/>
                    </a:lnSpc>
                    <a:defRPr/>
                  </a:pPr>
                  <a:r>
                    <a:rPr lang="pt-BR" sz="1600" b="1" dirty="0">
                      <a:solidFill>
                        <a:srgbClr val="6600CC"/>
                      </a:solidFill>
                      <a:latin typeface="Arial" pitchFamily="34" charset="0"/>
                      <a:ea typeface="+mn-ea"/>
                      <a:cs typeface="Arial" pitchFamily="34" charset="0"/>
                    </a:rPr>
                    <a:t>Veículos Elétricos</a:t>
                  </a:r>
                </a:p>
                <a:p>
                  <a:pPr>
                    <a:lnSpc>
                      <a:spcPct val="120000"/>
                    </a:lnSpc>
                    <a:defRPr/>
                  </a:pPr>
                  <a:r>
                    <a:rPr lang="pt-BR" sz="1600" b="1" dirty="0"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  <a:solidFill>
                        <a:srgbClr val="FFC000"/>
                      </a:solidFill>
                      <a:latin typeface="Arial" pitchFamily="34" charset="0"/>
                      <a:ea typeface="+mn-ea"/>
                      <a:cs typeface="Arial" pitchFamily="34" charset="0"/>
                    </a:rPr>
                    <a:t>Insumos para Saúde e Nutrição Animal</a:t>
                  </a:r>
                </a:p>
              </p:txBody>
            </p:sp>
            <p:grpSp>
              <p:nvGrpSpPr>
                <p:cNvPr id="22" name="Group 104"/>
                <p:cNvGrpSpPr>
                  <a:grpSpLocks/>
                </p:cNvGrpSpPr>
                <p:nvPr/>
              </p:nvGrpSpPr>
              <p:grpSpPr bwMode="auto">
                <a:xfrm>
                  <a:off x="114" y="1308"/>
                  <a:ext cx="122" cy="2225"/>
                  <a:chOff x="114" y="1308"/>
                  <a:chExt cx="122" cy="2225"/>
                </a:xfrm>
              </p:grpSpPr>
              <p:sp>
                <p:nvSpPr>
                  <p:cNvPr id="23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116" y="2016"/>
                    <a:ext cx="119" cy="118"/>
                  </a:xfrm>
                  <a:prstGeom prst="ellipse">
                    <a:avLst/>
                  </a:prstGeom>
                  <a:solidFill>
                    <a:srgbClr val="663300"/>
                  </a:solidFill>
                  <a:ln w="9525">
                    <a:solidFill>
                      <a:srgbClr val="66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pt-BR" b="1">
                      <a:solidFill>
                        <a:srgbClr val="0033CC"/>
                      </a:solidFill>
                      <a:latin typeface="Verdana" pitchFamily="34" charset="0"/>
                    </a:endParaRPr>
                  </a:p>
                </p:txBody>
              </p:sp>
              <p:sp>
                <p:nvSpPr>
                  <p:cNvPr id="24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117" y="1308"/>
                    <a:ext cx="119" cy="118"/>
                  </a:xfrm>
                  <a:prstGeom prst="ellipse">
                    <a:avLst/>
                  </a:prstGeom>
                  <a:solidFill>
                    <a:srgbClr val="660066"/>
                  </a:solidFill>
                  <a:ln w="9525">
                    <a:solidFill>
                      <a:srgbClr val="99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pt-BR" b="1">
                      <a:solidFill>
                        <a:srgbClr val="0033CC"/>
                      </a:solidFill>
                      <a:latin typeface="Verdana" pitchFamily="34" charset="0"/>
                    </a:endParaRPr>
                  </a:p>
                </p:txBody>
              </p:sp>
              <p:sp>
                <p:nvSpPr>
                  <p:cNvPr id="25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114" y="2708"/>
                    <a:ext cx="119" cy="11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pt-BR" b="1">
                      <a:solidFill>
                        <a:srgbClr val="0033CC"/>
                      </a:solidFill>
                      <a:latin typeface="Verdana" pitchFamily="34" charset="0"/>
                    </a:endParaRPr>
                  </a:p>
                </p:txBody>
              </p:sp>
              <p:sp>
                <p:nvSpPr>
                  <p:cNvPr id="26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116" y="1670"/>
                    <a:ext cx="119" cy="118"/>
                  </a:xfrm>
                  <a:prstGeom prst="ellipse">
                    <a:avLst/>
                  </a:prstGeom>
                  <a:solidFill>
                    <a:srgbClr val="D60093"/>
                  </a:solidFill>
                  <a:ln w="9525">
                    <a:solidFill>
                      <a:srgbClr val="D6009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pt-BR" b="1">
                      <a:solidFill>
                        <a:srgbClr val="0033CC"/>
                      </a:solidFill>
                      <a:latin typeface="Verdana" pitchFamily="34" charset="0"/>
                    </a:endParaRPr>
                  </a:p>
                </p:txBody>
              </p:sp>
              <p:sp>
                <p:nvSpPr>
                  <p:cNvPr id="27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116" y="2187"/>
                    <a:ext cx="119" cy="118"/>
                  </a:xfrm>
                  <a:prstGeom prst="ellipse">
                    <a:avLst/>
                  </a:prstGeom>
                  <a:solidFill>
                    <a:srgbClr val="009900"/>
                  </a:soli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pt-BR" b="1">
                      <a:solidFill>
                        <a:srgbClr val="0033CC"/>
                      </a:solidFill>
                      <a:latin typeface="Verdana" pitchFamily="34" charset="0"/>
                    </a:endParaRPr>
                  </a:p>
                </p:txBody>
              </p:sp>
              <p:sp>
                <p:nvSpPr>
                  <p:cNvPr id="28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116" y="1498"/>
                    <a:ext cx="119" cy="118"/>
                  </a:xfrm>
                  <a:prstGeom prst="ellipse">
                    <a:avLst/>
                  </a:prstGeom>
                  <a:solidFill>
                    <a:srgbClr val="CC3300"/>
                  </a:solidFill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pt-BR" b="1">
                      <a:solidFill>
                        <a:srgbClr val="0033CC"/>
                      </a:solidFill>
                      <a:latin typeface="Verdana" pitchFamily="34" charset="0"/>
                    </a:endParaRPr>
                  </a:p>
                </p:txBody>
              </p:sp>
              <p:sp>
                <p:nvSpPr>
                  <p:cNvPr id="29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114" y="2879"/>
                    <a:ext cx="119" cy="11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pt-BR" b="1">
                      <a:solidFill>
                        <a:srgbClr val="0033CC"/>
                      </a:solidFill>
                      <a:latin typeface="Verdana" pitchFamily="34" charset="0"/>
                    </a:endParaRPr>
                  </a:p>
                </p:txBody>
              </p:sp>
              <p:sp>
                <p:nvSpPr>
                  <p:cNvPr id="30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116" y="2362"/>
                    <a:ext cx="119" cy="118"/>
                  </a:xfrm>
                  <a:prstGeom prst="ellipse">
                    <a:avLst/>
                  </a:prstGeom>
                  <a:solidFill>
                    <a:srgbClr val="990033"/>
                  </a:soli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pt-BR" b="1">
                      <a:solidFill>
                        <a:srgbClr val="0033CC"/>
                      </a:solidFill>
                      <a:latin typeface="Verdana" pitchFamily="34" charset="0"/>
                    </a:endParaRPr>
                  </a:p>
                </p:txBody>
              </p:sp>
              <p:sp>
                <p:nvSpPr>
                  <p:cNvPr id="31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116" y="3057"/>
                    <a:ext cx="119" cy="11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pt-BR" b="1">
                      <a:solidFill>
                        <a:srgbClr val="0033CC"/>
                      </a:solidFill>
                      <a:latin typeface="Verdana" pitchFamily="34" charset="0"/>
                    </a:endParaRPr>
                  </a:p>
                </p:txBody>
              </p:sp>
              <p:sp>
                <p:nvSpPr>
                  <p:cNvPr id="32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114" y="2536"/>
                    <a:ext cx="119" cy="118"/>
                  </a:xfrm>
                  <a:prstGeom prst="ellipse">
                    <a:avLst/>
                  </a:prstGeom>
                  <a:solidFill>
                    <a:srgbClr val="009999"/>
                  </a:solidFill>
                  <a:ln w="9525">
                    <a:solidFill>
                      <a:srgbClr val="0099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pt-BR" b="1">
                      <a:solidFill>
                        <a:srgbClr val="0033CC"/>
                      </a:solidFill>
                      <a:latin typeface="Verdana" pitchFamily="34" charset="0"/>
                    </a:endParaRPr>
                  </a:p>
                </p:txBody>
              </p:sp>
              <p:sp>
                <p:nvSpPr>
                  <p:cNvPr id="33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116" y="1844"/>
                    <a:ext cx="119" cy="118"/>
                  </a:xfrm>
                  <a:prstGeom prst="ellipse">
                    <a:avLst/>
                  </a:prstGeom>
                  <a:solidFill>
                    <a:srgbClr val="0066FF"/>
                  </a:solidFill>
                  <a:ln w="9525">
                    <a:solidFill>
                      <a:srgbClr val="0066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pt-BR" b="1">
                      <a:solidFill>
                        <a:srgbClr val="0033CC"/>
                      </a:solidFill>
                      <a:latin typeface="Verdana" pitchFamily="34" charset="0"/>
                    </a:endParaRPr>
                  </a:p>
                </p:txBody>
              </p:sp>
              <p:sp>
                <p:nvSpPr>
                  <p:cNvPr id="34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114" y="3228"/>
                    <a:ext cx="119" cy="118"/>
                  </a:xfrm>
                  <a:prstGeom prst="ellipse">
                    <a:avLst/>
                  </a:prstGeom>
                  <a:solidFill>
                    <a:srgbClr val="B1AE22"/>
                  </a:solidFill>
                  <a:ln w="9525">
                    <a:solidFill>
                      <a:srgbClr val="B1AE2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pt-BR" b="1">
                      <a:solidFill>
                        <a:srgbClr val="0033CC"/>
                      </a:solidFill>
                      <a:latin typeface="Verdana" pitchFamily="34" charset="0"/>
                    </a:endParaRPr>
                  </a:p>
                </p:txBody>
              </p:sp>
              <p:sp>
                <p:nvSpPr>
                  <p:cNvPr id="35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116" y="3415"/>
                    <a:ext cx="119" cy="118"/>
                  </a:xfrm>
                  <a:prstGeom prst="ellipse">
                    <a:avLst/>
                  </a:prstGeom>
                  <a:solidFill>
                    <a:srgbClr val="6600CC"/>
                  </a:solidFill>
                  <a:ln w="9525">
                    <a:solidFill>
                      <a:srgbClr val="66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pt-BR" b="1">
                      <a:solidFill>
                        <a:srgbClr val="0033CC"/>
                      </a:solidFill>
                      <a:latin typeface="Verdana" pitchFamily="34" charset="0"/>
                    </a:endParaRPr>
                  </a:p>
                </p:txBody>
              </p:sp>
            </p:grpSp>
          </p:grpSp>
        </p:grpSp>
        <p:sp>
          <p:nvSpPr>
            <p:cNvPr id="7" name="Oval 80"/>
            <p:cNvSpPr>
              <a:spLocks noChangeArrowheads="1"/>
            </p:cNvSpPr>
            <p:nvPr/>
          </p:nvSpPr>
          <p:spPr bwMode="auto">
            <a:xfrm>
              <a:off x="184151" y="5707300"/>
              <a:ext cx="188913" cy="187679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b="1">
                <a:solidFill>
                  <a:srgbClr val="0033CC"/>
                </a:solidFill>
                <a:latin typeface="Verdana" pitchFamily="34" charset="0"/>
                <a:ea typeface="+mn-ea"/>
              </a:endParaRPr>
            </a:p>
          </p:txBody>
        </p:sp>
        <p:sp>
          <p:nvSpPr>
            <p:cNvPr id="8" name="Oval 24"/>
            <p:cNvSpPr>
              <a:spLocks noChangeArrowheads="1"/>
            </p:cNvSpPr>
            <p:nvPr/>
          </p:nvSpPr>
          <p:spPr bwMode="auto">
            <a:xfrm>
              <a:off x="6588126" y="5467071"/>
              <a:ext cx="71438" cy="72069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b="1">
                <a:solidFill>
                  <a:srgbClr val="0033CC"/>
                </a:solidFill>
                <a:latin typeface="Verdana" pitchFamily="34" charset="0"/>
                <a:ea typeface="+mn-ea"/>
              </a:endParaRPr>
            </a:p>
          </p:txBody>
        </p:sp>
        <p:sp>
          <p:nvSpPr>
            <p:cNvPr id="9" name="Oval 24"/>
            <p:cNvSpPr>
              <a:spLocks noChangeArrowheads="1"/>
            </p:cNvSpPr>
            <p:nvPr/>
          </p:nvSpPr>
          <p:spPr bwMode="auto">
            <a:xfrm>
              <a:off x="7669214" y="4552697"/>
              <a:ext cx="71437" cy="72069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b="1">
                <a:solidFill>
                  <a:srgbClr val="0033CC"/>
                </a:solidFill>
                <a:latin typeface="Verdana" pitchFamily="34" charset="0"/>
                <a:ea typeface="+mn-ea"/>
              </a:endParaRPr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7164389" y="5279391"/>
              <a:ext cx="71437" cy="72069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b="1">
                <a:solidFill>
                  <a:srgbClr val="0033CC"/>
                </a:solidFill>
                <a:latin typeface="Verdana" pitchFamily="34" charset="0"/>
                <a:ea typeface="+mn-ea"/>
              </a:endParaRPr>
            </a:p>
          </p:txBody>
        </p:sp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6505576" y="5909993"/>
              <a:ext cx="71438" cy="72069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b="1">
                <a:solidFill>
                  <a:srgbClr val="0033CC"/>
                </a:solidFill>
                <a:latin typeface="Verdana" pitchFamily="34" charset="0"/>
                <a:ea typeface="+mn-ea"/>
              </a:endParaRPr>
            </a:p>
          </p:txBody>
        </p:sp>
        <p:sp>
          <p:nvSpPr>
            <p:cNvPr id="12" name="Oval 24"/>
            <p:cNvSpPr>
              <a:spLocks noChangeArrowheads="1"/>
            </p:cNvSpPr>
            <p:nvPr/>
          </p:nvSpPr>
          <p:spPr bwMode="auto">
            <a:xfrm>
              <a:off x="8821739" y="3357556"/>
              <a:ext cx="71437" cy="70568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b="1">
                <a:solidFill>
                  <a:srgbClr val="0033CC"/>
                </a:solidFill>
                <a:latin typeface="Verdana" pitchFamily="34" charset="0"/>
                <a:ea typeface="+mn-ea"/>
              </a:endParaRPr>
            </a:p>
          </p:txBody>
        </p:sp>
        <p:sp>
          <p:nvSpPr>
            <p:cNvPr id="13" name="Oval 24"/>
            <p:cNvSpPr>
              <a:spLocks noChangeArrowheads="1"/>
            </p:cNvSpPr>
            <p:nvPr/>
          </p:nvSpPr>
          <p:spPr bwMode="auto">
            <a:xfrm>
              <a:off x="6761164" y="5632229"/>
              <a:ext cx="71437" cy="72069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b="1">
                <a:solidFill>
                  <a:srgbClr val="0033CC"/>
                </a:solidFill>
                <a:latin typeface="Verdana" pitchFamily="34" charset="0"/>
                <a:ea typeface="+mn-ea"/>
              </a:endParaRPr>
            </a:p>
          </p:txBody>
        </p:sp>
        <p:sp>
          <p:nvSpPr>
            <p:cNvPr id="14" name="Oval 24"/>
            <p:cNvSpPr>
              <a:spLocks noChangeArrowheads="1"/>
            </p:cNvSpPr>
            <p:nvPr/>
          </p:nvSpPr>
          <p:spPr bwMode="auto">
            <a:xfrm>
              <a:off x="6011864" y="4797432"/>
              <a:ext cx="71437" cy="72069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b="1">
                <a:solidFill>
                  <a:srgbClr val="0033CC"/>
                </a:solidFill>
                <a:latin typeface="Verdana" pitchFamily="34" charset="0"/>
                <a:ea typeface="+mn-ea"/>
              </a:endParaRPr>
            </a:p>
          </p:txBody>
        </p:sp>
        <p:sp>
          <p:nvSpPr>
            <p:cNvPr id="15" name="Oval 24"/>
            <p:cNvSpPr>
              <a:spLocks noChangeArrowheads="1"/>
            </p:cNvSpPr>
            <p:nvPr/>
          </p:nvSpPr>
          <p:spPr bwMode="auto">
            <a:xfrm>
              <a:off x="6948489" y="4127792"/>
              <a:ext cx="71437" cy="7056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b="1">
                <a:solidFill>
                  <a:srgbClr val="0033CC"/>
                </a:solidFill>
                <a:latin typeface="Verdana" pitchFamily="34" charset="0"/>
                <a:ea typeface="+mn-ea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/>
          </p:nvSpPr>
          <p:spPr bwMode="auto">
            <a:xfrm>
              <a:off x="7575551" y="5096216"/>
              <a:ext cx="71438" cy="70568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b="1">
                <a:solidFill>
                  <a:srgbClr val="0033CC"/>
                </a:solidFill>
                <a:latin typeface="Verdana" pitchFamily="34" charset="0"/>
                <a:ea typeface="+mn-ea"/>
              </a:endParaRPr>
            </a:p>
          </p:txBody>
        </p:sp>
        <p:sp>
          <p:nvSpPr>
            <p:cNvPr id="17" name="Oval 24"/>
            <p:cNvSpPr>
              <a:spLocks noChangeArrowheads="1"/>
            </p:cNvSpPr>
            <p:nvPr/>
          </p:nvSpPr>
          <p:spPr bwMode="auto">
            <a:xfrm>
              <a:off x="8367714" y="2741969"/>
              <a:ext cx="71437" cy="70568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b="1">
                <a:solidFill>
                  <a:srgbClr val="0033CC"/>
                </a:solidFill>
                <a:latin typeface="Verdana" pitchFamily="34" charset="0"/>
                <a:ea typeface="+mn-ea"/>
              </a:endParaRPr>
            </a:p>
          </p:txBody>
        </p:sp>
        <p:sp>
          <p:nvSpPr>
            <p:cNvPr id="18" name="Oval 24"/>
            <p:cNvSpPr>
              <a:spLocks noChangeArrowheads="1"/>
            </p:cNvSpPr>
            <p:nvPr/>
          </p:nvSpPr>
          <p:spPr bwMode="auto">
            <a:xfrm>
              <a:off x="8029576" y="3644331"/>
              <a:ext cx="71438" cy="72069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b="1">
                <a:solidFill>
                  <a:srgbClr val="0033CC"/>
                </a:solidFill>
                <a:latin typeface="Verdana" pitchFamily="34" charset="0"/>
                <a:ea typeface="+mn-ea"/>
              </a:endParaRPr>
            </a:p>
          </p:txBody>
        </p:sp>
      </p:grpSp>
      <p:sp>
        <p:nvSpPr>
          <p:cNvPr id="129" name="Text Box 3"/>
          <p:cNvSpPr txBox="1">
            <a:spLocks noChangeArrowheads="1"/>
          </p:cNvSpPr>
          <p:nvPr/>
        </p:nvSpPr>
        <p:spPr bwMode="auto">
          <a:xfrm>
            <a:off x="454942" y="5936457"/>
            <a:ext cx="50768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8456613" algn="l"/>
                <a:tab pos="8905875" algn="l"/>
                <a:tab pos="93551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8456613" algn="l"/>
                <a:tab pos="8905875" algn="l"/>
                <a:tab pos="93551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8456613" algn="l"/>
                <a:tab pos="8905875" algn="l"/>
                <a:tab pos="93551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8456613" algn="l"/>
                <a:tab pos="8905875" algn="l"/>
                <a:tab pos="93551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8456613" algn="l"/>
                <a:tab pos="8905875" algn="l"/>
                <a:tab pos="93551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456613" algn="l"/>
                <a:tab pos="8905875" algn="l"/>
                <a:tab pos="93551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456613" algn="l"/>
                <a:tab pos="8905875" algn="l"/>
                <a:tab pos="93551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456613" algn="l"/>
                <a:tab pos="8905875" algn="l"/>
                <a:tab pos="93551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456613" algn="l"/>
                <a:tab pos="8905875" algn="l"/>
                <a:tab pos="93551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ts val="1838"/>
              </a:spcBef>
            </a:pPr>
            <a:r>
              <a:rPr lang="pt-BR" sz="1800" dirty="0">
                <a:solidFill>
                  <a:srgbClr val="000000"/>
                </a:solidFill>
                <a:latin typeface="Arial" charset="0"/>
                <a:cs typeface="Arial" charset="0"/>
              </a:rPr>
              <a:t>14 Redes SIBRATEC de Centros de Inovação</a:t>
            </a:r>
            <a:endParaRPr lang="en-GB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75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pt-BR" sz="3200" dirty="0" smtClean="0"/>
              <a:t>SETEC - Projetos Estruturantes</a:t>
            </a:r>
            <a:br>
              <a:rPr lang="pt-BR" sz="3200" dirty="0" smtClean="0"/>
            </a:br>
            <a:r>
              <a:rPr lang="pt-BR" sz="3200" dirty="0" smtClean="0"/>
              <a:t>EMBRAPII</a:t>
            </a:r>
          </a:p>
        </p:txBody>
      </p:sp>
      <p:pic>
        <p:nvPicPr>
          <p:cNvPr id="5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371389"/>
            <a:ext cx="3240360" cy="44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539552" y="3140968"/>
            <a:ext cx="2592288" cy="576064"/>
          </a:xfrm>
          <a:prstGeom prst="roundRect">
            <a:avLst>
              <a:gd name="adj" fmla="val 10000"/>
            </a:avLst>
          </a:prstGeom>
          <a:solidFill>
            <a:schemeClr val="bg2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dirty="0" err="1" smtClean="0"/>
              <a:t>Obejetivos</a:t>
            </a:r>
            <a:r>
              <a:rPr lang="pt-BR" dirty="0" smtClean="0"/>
              <a:t> Gerais</a:t>
            </a:r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800128" y="1159866"/>
            <a:ext cx="3876328" cy="937868"/>
          </a:xfrm>
          <a:prstGeom prst="roundRect">
            <a:avLst>
              <a:gd name="adj" fmla="val 10000"/>
            </a:avLst>
          </a:prstGeom>
          <a:solidFill>
            <a:schemeClr val="bg2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pt-BR" dirty="0"/>
              <a:t>Criar um ambiente plenamente </a:t>
            </a:r>
            <a:r>
              <a:rPr lang="pt-BR" dirty="0" err="1" smtClean="0"/>
              <a:t>fa-vorável</a:t>
            </a:r>
            <a:r>
              <a:rPr lang="pt-BR" dirty="0" smtClean="0"/>
              <a:t> </a:t>
            </a:r>
            <a:r>
              <a:rPr lang="pt-BR" dirty="0"/>
              <a:t>para a cooperação entre ICT e </a:t>
            </a:r>
            <a:r>
              <a:rPr lang="pt-BR" dirty="0" smtClean="0"/>
              <a:t>empresas</a:t>
            </a:r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4872668" y="3794917"/>
            <a:ext cx="3803788" cy="720080"/>
          </a:xfrm>
          <a:prstGeom prst="roundRect">
            <a:avLst>
              <a:gd name="adj" fmla="val 10000"/>
            </a:avLst>
          </a:prstGeom>
          <a:solidFill>
            <a:schemeClr val="bg2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pt-BR" dirty="0"/>
              <a:t>Atuar na fase </a:t>
            </a:r>
            <a:r>
              <a:rPr lang="pt-BR" dirty="0" err="1"/>
              <a:t>pré</a:t>
            </a:r>
            <a:r>
              <a:rPr lang="pt-BR" dirty="0"/>
              <a:t>-competitiva do processo </a:t>
            </a:r>
            <a:r>
              <a:rPr lang="pt-BR" dirty="0" err="1" smtClean="0"/>
              <a:t>inovativo</a:t>
            </a:r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3707904" y="1628800"/>
            <a:ext cx="36004" cy="36515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3708143" y="1627036"/>
            <a:ext cx="1091984" cy="17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3767465" y="4149080"/>
            <a:ext cx="1105203" cy="58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3131840" y="3429000"/>
            <a:ext cx="576064" cy="5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de cantos arredondados 13"/>
          <p:cNvSpPr/>
          <p:nvPr/>
        </p:nvSpPr>
        <p:spPr>
          <a:xfrm>
            <a:off x="4841302" y="2348879"/>
            <a:ext cx="3835154" cy="1186367"/>
          </a:xfrm>
          <a:prstGeom prst="roundRect">
            <a:avLst>
              <a:gd name="adj" fmla="val 10000"/>
            </a:avLst>
          </a:prstGeom>
          <a:solidFill>
            <a:schemeClr val="bg2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pt-BR" dirty="0"/>
              <a:t>Aperfeiçoar os instrumentos de </a:t>
            </a:r>
            <a:r>
              <a:rPr lang="pt-BR" dirty="0" err="1" smtClean="0"/>
              <a:t>fo-mento</a:t>
            </a:r>
            <a:r>
              <a:rPr lang="pt-BR" dirty="0" smtClean="0"/>
              <a:t> </a:t>
            </a:r>
            <a:r>
              <a:rPr lang="pt-BR" dirty="0"/>
              <a:t>para que se tornem mais ágeis e flexíveis, compatíveis com as demandas </a:t>
            </a:r>
            <a:r>
              <a:rPr lang="pt-BR" dirty="0" smtClean="0"/>
              <a:t>empresariais</a:t>
            </a:r>
            <a:endParaRPr lang="pt-BR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872668" y="4797152"/>
            <a:ext cx="3803788" cy="1004581"/>
          </a:xfrm>
          <a:prstGeom prst="roundRect">
            <a:avLst>
              <a:gd name="adj" fmla="val 10000"/>
            </a:avLst>
          </a:prstGeom>
          <a:solidFill>
            <a:schemeClr val="bg2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/>
            <a:r>
              <a:rPr lang="pt-BR" dirty="0"/>
              <a:t>Atuar de forma </a:t>
            </a:r>
            <a:r>
              <a:rPr lang="pt-BR" dirty="0" err="1"/>
              <a:t>pró-ativa</a:t>
            </a:r>
            <a:r>
              <a:rPr lang="pt-BR" dirty="0"/>
              <a:t> no </a:t>
            </a:r>
            <a:r>
              <a:rPr lang="pt-BR" dirty="0" err="1" smtClean="0"/>
              <a:t>fi-nanciamento</a:t>
            </a:r>
            <a:r>
              <a:rPr lang="pt-BR" dirty="0" smtClean="0"/>
              <a:t> </a:t>
            </a:r>
            <a:r>
              <a:rPr lang="pt-BR" dirty="0"/>
              <a:t>das atividades de maior risco do processo </a:t>
            </a:r>
            <a:r>
              <a:rPr lang="pt-BR" dirty="0" err="1"/>
              <a:t>inovativo</a:t>
            </a:r>
            <a:endParaRPr lang="pt-BR" dirty="0"/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3735362" y="2952121"/>
            <a:ext cx="1097394" cy="1197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V="1">
            <a:off x="3743908" y="5280372"/>
            <a:ext cx="1128760" cy="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3" y="4725144"/>
            <a:ext cx="2664296" cy="1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371389"/>
            <a:ext cx="3240360" cy="44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EMBRAPII -   O </a:t>
            </a:r>
            <a:r>
              <a:rPr lang="pt-BR" dirty="0"/>
              <a:t>“Vale da Morte” no </a:t>
            </a:r>
            <a:r>
              <a:rPr lang="pt-BR" dirty="0" smtClean="0"/>
              <a:t>  Processo </a:t>
            </a:r>
            <a:r>
              <a:rPr lang="pt-BR" dirty="0"/>
              <a:t>de </a:t>
            </a:r>
            <a:r>
              <a:rPr lang="pt-BR" dirty="0" smtClean="0"/>
              <a:t>Inovação </a:t>
            </a:r>
            <a:endParaRPr lang="pt-BR" dirty="0"/>
          </a:p>
        </p:txBody>
      </p:sp>
      <p:grpSp>
        <p:nvGrpSpPr>
          <p:cNvPr id="19" name="Grupo 18"/>
          <p:cNvGrpSpPr/>
          <p:nvPr/>
        </p:nvGrpSpPr>
        <p:grpSpPr>
          <a:xfrm>
            <a:off x="179512" y="1657895"/>
            <a:ext cx="8856984" cy="4507410"/>
            <a:chOff x="297890" y="908720"/>
            <a:chExt cx="8594590" cy="5544616"/>
          </a:xfrm>
        </p:grpSpPr>
        <p:sp>
          <p:nvSpPr>
            <p:cNvPr id="20" name="Retângulo 19"/>
            <p:cNvSpPr/>
            <p:nvPr/>
          </p:nvSpPr>
          <p:spPr>
            <a:xfrm>
              <a:off x="297890" y="908720"/>
              <a:ext cx="8594590" cy="554461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500" b="1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974799" y="989112"/>
              <a:ext cx="2548923" cy="5328592"/>
            </a:xfrm>
            <a:prstGeom prst="rect">
              <a:avLst/>
            </a:prstGeom>
            <a:solidFill>
              <a:srgbClr val="E8E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500" b="1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3275888" y="908720"/>
              <a:ext cx="1944184" cy="5328592"/>
            </a:xfrm>
            <a:prstGeom prst="rect">
              <a:avLst/>
            </a:prstGeom>
            <a:solidFill>
              <a:srgbClr val="EE74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prstClr val="white"/>
                  </a:solidFill>
                </a:rPr>
                <a:t>Foco preferencial </a:t>
              </a:r>
            </a:p>
            <a:p>
              <a:pPr algn="ctr"/>
              <a:r>
                <a:rPr lang="pt-BR" sz="2400" b="1" dirty="0" smtClean="0">
                  <a:solidFill>
                    <a:prstClr val="white"/>
                  </a:solidFill>
                </a:rPr>
                <a:t>EMBRAPII</a:t>
              </a:r>
            </a:p>
            <a:p>
              <a:pPr algn="ctr"/>
              <a:endParaRPr lang="pt-BR" sz="2400" b="1" dirty="0">
                <a:solidFill>
                  <a:prstClr val="white"/>
                </a:solidFill>
              </a:endParaRP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5220072" y="994445"/>
              <a:ext cx="2335871" cy="5328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500" b="1"/>
            </a:p>
          </p:txBody>
        </p:sp>
        <p:sp>
          <p:nvSpPr>
            <p:cNvPr id="25" name="Forma livre 24"/>
            <p:cNvSpPr/>
            <p:nvPr/>
          </p:nvSpPr>
          <p:spPr>
            <a:xfrm>
              <a:off x="974800" y="1711536"/>
              <a:ext cx="6272613" cy="4034862"/>
            </a:xfrm>
            <a:custGeom>
              <a:avLst/>
              <a:gdLst>
                <a:gd name="connsiteX0" fmla="*/ 0 w 6272613"/>
                <a:gd name="connsiteY0" fmla="*/ 2538101 h 4034862"/>
                <a:gd name="connsiteX1" fmla="*/ 948583 w 6272613"/>
                <a:gd name="connsiteY1" fmla="*/ 2717563 h 4034862"/>
                <a:gd name="connsiteX2" fmla="*/ 1845891 w 6272613"/>
                <a:gd name="connsiteY2" fmla="*/ 3127761 h 4034862"/>
                <a:gd name="connsiteX3" fmla="*/ 2375731 w 6272613"/>
                <a:gd name="connsiteY3" fmla="*/ 3623417 h 4034862"/>
                <a:gd name="connsiteX4" fmla="*/ 2999574 w 6272613"/>
                <a:gd name="connsiteY4" fmla="*/ 3982340 h 4034862"/>
                <a:gd name="connsiteX5" fmla="*/ 3708874 w 6272613"/>
                <a:gd name="connsiteY5" fmla="*/ 3973795 h 4034862"/>
                <a:gd name="connsiteX6" fmla="*/ 4324172 w 6272613"/>
                <a:gd name="connsiteY6" fmla="*/ 3426864 h 4034862"/>
                <a:gd name="connsiteX7" fmla="*/ 4965106 w 6272613"/>
                <a:gd name="connsiteY7" fmla="*/ 1734796 h 4034862"/>
                <a:gd name="connsiteX8" fmla="*/ 5554766 w 6272613"/>
                <a:gd name="connsiteY8" fmla="*/ 649481 h 4034862"/>
                <a:gd name="connsiteX9" fmla="*/ 6272613 w 6272613"/>
                <a:gd name="connsiteY9" fmla="*/ 0 h 403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72613" h="4034862">
                  <a:moveTo>
                    <a:pt x="0" y="2538101"/>
                  </a:moveTo>
                  <a:cubicBezTo>
                    <a:pt x="320467" y="2578693"/>
                    <a:pt x="640934" y="2619286"/>
                    <a:pt x="948583" y="2717563"/>
                  </a:cubicBezTo>
                  <a:cubicBezTo>
                    <a:pt x="1256232" y="2815840"/>
                    <a:pt x="1608033" y="2976785"/>
                    <a:pt x="1845891" y="3127761"/>
                  </a:cubicBezTo>
                  <a:cubicBezTo>
                    <a:pt x="2083749" y="3278737"/>
                    <a:pt x="2183451" y="3480987"/>
                    <a:pt x="2375731" y="3623417"/>
                  </a:cubicBezTo>
                  <a:cubicBezTo>
                    <a:pt x="2568011" y="3765847"/>
                    <a:pt x="2777384" y="3923944"/>
                    <a:pt x="2999574" y="3982340"/>
                  </a:cubicBezTo>
                  <a:cubicBezTo>
                    <a:pt x="3221764" y="4040736"/>
                    <a:pt x="3488108" y="4066374"/>
                    <a:pt x="3708874" y="3973795"/>
                  </a:cubicBezTo>
                  <a:cubicBezTo>
                    <a:pt x="3929640" y="3881216"/>
                    <a:pt x="4114800" y="3800031"/>
                    <a:pt x="4324172" y="3426864"/>
                  </a:cubicBezTo>
                  <a:cubicBezTo>
                    <a:pt x="4533544" y="3053697"/>
                    <a:pt x="4760007" y="2197693"/>
                    <a:pt x="4965106" y="1734796"/>
                  </a:cubicBezTo>
                  <a:cubicBezTo>
                    <a:pt x="5170205" y="1271899"/>
                    <a:pt x="5336848" y="938614"/>
                    <a:pt x="5554766" y="649481"/>
                  </a:cubicBezTo>
                  <a:cubicBezTo>
                    <a:pt x="5772684" y="360348"/>
                    <a:pt x="6022648" y="180174"/>
                    <a:pt x="6272613" y="0"/>
                  </a:cubicBezTo>
                </a:path>
              </a:pathLst>
            </a:cu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500" b="1"/>
            </a:p>
          </p:txBody>
        </p:sp>
        <p:sp>
          <p:nvSpPr>
            <p:cNvPr id="26" name="Forma livre 25"/>
            <p:cNvSpPr/>
            <p:nvPr/>
          </p:nvSpPr>
          <p:spPr>
            <a:xfrm>
              <a:off x="5919640" y="2987241"/>
              <a:ext cx="1333144" cy="504201"/>
            </a:xfrm>
            <a:custGeom>
              <a:avLst/>
              <a:gdLst>
                <a:gd name="connsiteX0" fmla="*/ 0 w 1333144"/>
                <a:gd name="connsiteY0" fmla="*/ 504201 h 504201"/>
                <a:gd name="connsiteX1" fmla="*/ 461473 w 1333144"/>
                <a:gd name="connsiteY1" fmla="*/ 145278 h 504201"/>
                <a:gd name="connsiteX2" fmla="*/ 1333144 w 1333144"/>
                <a:gd name="connsiteY2" fmla="*/ 0 h 50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144" h="504201">
                  <a:moveTo>
                    <a:pt x="0" y="504201"/>
                  </a:moveTo>
                  <a:cubicBezTo>
                    <a:pt x="119641" y="366756"/>
                    <a:pt x="239282" y="229311"/>
                    <a:pt x="461473" y="145278"/>
                  </a:cubicBezTo>
                  <a:cubicBezTo>
                    <a:pt x="683664" y="61245"/>
                    <a:pt x="1008404" y="30622"/>
                    <a:pt x="1333144" y="0"/>
                  </a:cubicBezTo>
                </a:path>
              </a:pathLst>
            </a:cu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500" b="1"/>
            </a:p>
          </p:txBody>
        </p:sp>
        <p:sp>
          <p:nvSpPr>
            <p:cNvPr id="27" name="Forma livre 26"/>
            <p:cNvSpPr/>
            <p:nvPr/>
          </p:nvSpPr>
          <p:spPr>
            <a:xfrm>
              <a:off x="5428560" y="4063324"/>
              <a:ext cx="1685020" cy="795445"/>
            </a:xfrm>
            <a:custGeom>
              <a:avLst/>
              <a:gdLst>
                <a:gd name="connsiteX0" fmla="*/ 0 w 1685020"/>
                <a:gd name="connsiteY0" fmla="*/ 795445 h 795445"/>
                <a:gd name="connsiteX1" fmla="*/ 487111 w 1685020"/>
                <a:gd name="connsiteY1" fmla="*/ 188694 h 795445"/>
                <a:gd name="connsiteX2" fmla="*/ 999858 w 1685020"/>
                <a:gd name="connsiteY2" fmla="*/ 687 h 795445"/>
                <a:gd name="connsiteX3" fmla="*/ 1375873 w 1685020"/>
                <a:gd name="connsiteY3" fmla="*/ 137419 h 795445"/>
                <a:gd name="connsiteX4" fmla="*/ 1657884 w 1685020"/>
                <a:gd name="connsiteY4" fmla="*/ 436522 h 795445"/>
                <a:gd name="connsiteX5" fmla="*/ 1657884 w 1685020"/>
                <a:gd name="connsiteY5" fmla="*/ 427976 h 795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5020" h="795445">
                  <a:moveTo>
                    <a:pt x="0" y="795445"/>
                  </a:moveTo>
                  <a:cubicBezTo>
                    <a:pt x="160234" y="558299"/>
                    <a:pt x="320468" y="321154"/>
                    <a:pt x="487111" y="188694"/>
                  </a:cubicBezTo>
                  <a:cubicBezTo>
                    <a:pt x="653754" y="56234"/>
                    <a:pt x="851731" y="9233"/>
                    <a:pt x="999858" y="687"/>
                  </a:cubicBezTo>
                  <a:cubicBezTo>
                    <a:pt x="1147985" y="-7859"/>
                    <a:pt x="1266202" y="64780"/>
                    <a:pt x="1375873" y="137419"/>
                  </a:cubicBezTo>
                  <a:cubicBezTo>
                    <a:pt x="1485544" y="210058"/>
                    <a:pt x="1610882" y="388096"/>
                    <a:pt x="1657884" y="436522"/>
                  </a:cubicBezTo>
                  <a:cubicBezTo>
                    <a:pt x="1704886" y="484948"/>
                    <a:pt x="1681385" y="456462"/>
                    <a:pt x="1657884" y="427976"/>
                  </a:cubicBezTo>
                </a:path>
              </a:pathLst>
            </a:cu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500" b="1"/>
            </a:p>
          </p:txBody>
        </p:sp>
        <p:cxnSp>
          <p:nvCxnSpPr>
            <p:cNvPr id="28" name="Conector de seta reta 27"/>
            <p:cNvCxnSpPr/>
            <p:nvPr/>
          </p:nvCxnSpPr>
          <p:spPr>
            <a:xfrm>
              <a:off x="4587095" y="5714833"/>
              <a:ext cx="1548000" cy="56485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de seta reta 28"/>
            <p:cNvCxnSpPr/>
            <p:nvPr/>
          </p:nvCxnSpPr>
          <p:spPr>
            <a:xfrm flipV="1">
              <a:off x="974932" y="4255272"/>
              <a:ext cx="6588000" cy="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de seta reta 29"/>
            <p:cNvCxnSpPr/>
            <p:nvPr/>
          </p:nvCxnSpPr>
          <p:spPr>
            <a:xfrm flipV="1">
              <a:off x="989827" y="2832298"/>
              <a:ext cx="0" cy="144000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de seta reta 30"/>
            <p:cNvCxnSpPr/>
            <p:nvPr/>
          </p:nvCxnSpPr>
          <p:spPr>
            <a:xfrm>
              <a:off x="895400" y="1268760"/>
              <a:ext cx="864096" cy="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de seta reta 31"/>
            <p:cNvCxnSpPr/>
            <p:nvPr/>
          </p:nvCxnSpPr>
          <p:spPr>
            <a:xfrm>
              <a:off x="1724858" y="1268760"/>
              <a:ext cx="1265124" cy="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de seta reta 32"/>
            <p:cNvCxnSpPr/>
            <p:nvPr/>
          </p:nvCxnSpPr>
          <p:spPr>
            <a:xfrm>
              <a:off x="2983632" y="1268760"/>
              <a:ext cx="1332000" cy="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de seta reta 33"/>
            <p:cNvCxnSpPr/>
            <p:nvPr/>
          </p:nvCxnSpPr>
          <p:spPr>
            <a:xfrm>
              <a:off x="4349836" y="1268760"/>
              <a:ext cx="1404000" cy="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de seta reta 34"/>
            <p:cNvCxnSpPr/>
            <p:nvPr/>
          </p:nvCxnSpPr>
          <p:spPr>
            <a:xfrm>
              <a:off x="5791944" y="1268760"/>
              <a:ext cx="1764000" cy="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>
              <a:off x="1759496" y="1268760"/>
              <a:ext cx="0" cy="648072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/>
            <p:cNvCxnSpPr/>
            <p:nvPr/>
          </p:nvCxnSpPr>
          <p:spPr>
            <a:xfrm>
              <a:off x="2989982" y="1294160"/>
              <a:ext cx="0" cy="648072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>
              <a:off x="4345434" y="1281460"/>
              <a:ext cx="0" cy="648072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>
              <a:off x="5779244" y="1283618"/>
              <a:ext cx="0" cy="648072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aixaDeTexto 39"/>
            <p:cNvSpPr txBox="1"/>
            <p:nvPr/>
          </p:nvSpPr>
          <p:spPr>
            <a:xfrm>
              <a:off x="866996" y="1259468"/>
              <a:ext cx="75373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500" b="1" dirty="0" smtClean="0">
                  <a:solidFill>
                    <a:srgbClr val="0070C0"/>
                  </a:solidFill>
                </a:rPr>
                <a:t>Ciência</a:t>
              </a:r>
              <a:endParaRPr lang="pt-BR" sz="1500" b="1" dirty="0">
                <a:solidFill>
                  <a:srgbClr val="0070C0"/>
                </a:solidFill>
              </a:endParaRP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1828660" y="1241223"/>
              <a:ext cx="92377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500" b="1" dirty="0" smtClean="0">
                  <a:solidFill>
                    <a:srgbClr val="0070C0"/>
                  </a:solidFill>
                </a:rPr>
                <a:t>Pesquisa </a:t>
              </a:r>
            </a:p>
            <a:p>
              <a:r>
                <a:rPr lang="pt-BR" sz="1500" b="1" dirty="0" smtClean="0">
                  <a:solidFill>
                    <a:srgbClr val="0070C0"/>
                  </a:solidFill>
                </a:rPr>
                <a:t>Aplicada</a:t>
              </a:r>
              <a:endParaRPr lang="pt-BR" sz="1500" b="1" dirty="0">
                <a:solidFill>
                  <a:srgbClr val="0070C0"/>
                </a:solidFill>
              </a:endParaRPr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2886333" y="1257700"/>
              <a:ext cx="1546064" cy="317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300" b="1" dirty="0" smtClean="0">
                  <a:solidFill>
                    <a:srgbClr val="0070C0"/>
                  </a:solidFill>
                </a:rPr>
                <a:t>Desenvolvimento</a:t>
              </a:r>
              <a:endParaRPr lang="pt-BR" sz="1300" b="1" dirty="0">
                <a:solidFill>
                  <a:srgbClr val="0070C0"/>
                </a:solidFill>
              </a:endParaRP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4387834" y="1262633"/>
              <a:ext cx="134568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300" b="1" dirty="0" smtClean="0">
                  <a:solidFill>
                    <a:srgbClr val="0070C0"/>
                  </a:solidFill>
                </a:rPr>
                <a:t>Demonstração</a:t>
              </a:r>
              <a:endParaRPr lang="pt-BR" sz="1300" b="1" dirty="0">
                <a:solidFill>
                  <a:srgbClr val="0070C0"/>
                </a:solidFill>
              </a:endParaRPr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5791944" y="1285852"/>
              <a:ext cx="135113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500" b="1" dirty="0" smtClean="0">
                  <a:solidFill>
                    <a:srgbClr val="0070C0"/>
                  </a:solidFill>
                </a:rPr>
                <a:t>Introdução no </a:t>
              </a:r>
            </a:p>
            <a:p>
              <a:r>
                <a:rPr lang="pt-BR" sz="1500" b="1" dirty="0" smtClean="0">
                  <a:solidFill>
                    <a:srgbClr val="0070C0"/>
                  </a:solidFill>
                </a:rPr>
                <a:t>Mercado</a:t>
              </a:r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649556" y="3026428"/>
              <a:ext cx="415498" cy="122623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pt-BR" sz="1500" b="1" dirty="0" smtClean="0">
                  <a:solidFill>
                    <a:srgbClr val="C00000"/>
                  </a:solidFill>
                </a:rPr>
                <a:t>Fluxo de Caixa</a:t>
              </a:r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3523723" y="4949714"/>
              <a:ext cx="13113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500" b="1" dirty="0" smtClean="0">
                  <a:solidFill>
                    <a:srgbClr val="0070C0"/>
                  </a:solidFill>
                </a:rPr>
                <a:t>Vale da Morte</a:t>
              </a:r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7169865" y="1556792"/>
              <a:ext cx="13067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500" b="1" dirty="0" smtClean="0">
                  <a:solidFill>
                    <a:srgbClr val="0070C0"/>
                  </a:solidFill>
                </a:rPr>
                <a:t>Bem-sucedida</a:t>
              </a:r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7127840" y="2738198"/>
              <a:ext cx="16164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500" b="1" dirty="0" smtClean="0">
                  <a:solidFill>
                    <a:srgbClr val="0070C0"/>
                  </a:solidFill>
                </a:rPr>
                <a:t>Moderadamente Bem-Sucedida</a:t>
              </a:r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6109254" y="4293096"/>
              <a:ext cx="72269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500" b="1" dirty="0" smtClean="0">
                  <a:solidFill>
                    <a:srgbClr val="0070C0"/>
                  </a:solidFill>
                </a:rPr>
                <a:t>Tempo</a:t>
              </a:r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6837880" y="4440752"/>
              <a:ext cx="125547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500" b="1" dirty="0" smtClean="0">
                  <a:solidFill>
                    <a:srgbClr val="0070C0"/>
                  </a:solidFill>
                </a:rPr>
                <a:t>Mal-sucedida</a:t>
              </a:r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6126346" y="5589240"/>
              <a:ext cx="86376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500" b="1" dirty="0" smtClean="0">
                  <a:solidFill>
                    <a:srgbClr val="0070C0"/>
                  </a:solidFill>
                </a:rPr>
                <a:t>Fracasso</a:t>
              </a:r>
            </a:p>
          </p:txBody>
        </p:sp>
        <p:sp>
          <p:nvSpPr>
            <p:cNvPr id="52" name="CaixaDeTexto 51"/>
            <p:cNvSpPr txBox="1"/>
            <p:nvPr/>
          </p:nvSpPr>
          <p:spPr>
            <a:xfrm>
              <a:off x="313593" y="1839850"/>
              <a:ext cx="7868774" cy="600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b="1" dirty="0" smtClean="0">
                  <a:solidFill>
                    <a:srgbClr val="002060"/>
                  </a:solidFill>
                </a:rPr>
                <a:t>Etapas de maior risco</a:t>
              </a:r>
            </a:p>
            <a:p>
              <a:pPr algn="ctr"/>
              <a:r>
                <a:rPr lang="pt-BR" sz="1500" b="1" dirty="0" smtClean="0">
                  <a:solidFill>
                    <a:srgbClr val="002060"/>
                  </a:solidFill>
                </a:rPr>
                <a:t>(técnico e financeiro)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337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371389"/>
            <a:ext cx="3240360" cy="44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Título 1"/>
          <p:cNvSpPr txBox="1">
            <a:spLocks/>
          </p:cNvSpPr>
          <p:nvPr/>
        </p:nvSpPr>
        <p:spPr>
          <a:xfrm>
            <a:off x="0" y="276818"/>
            <a:ext cx="910850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dirty="0" smtClean="0"/>
              <a:t>Encadeamentos no Sistema Brasileiro de Inovação</a:t>
            </a:r>
            <a:endParaRPr lang="pt-BR" sz="3500" dirty="0"/>
          </a:p>
        </p:txBody>
      </p:sp>
      <p:grpSp>
        <p:nvGrpSpPr>
          <p:cNvPr id="36" name="Tela 2"/>
          <p:cNvGrpSpPr/>
          <p:nvPr/>
        </p:nvGrpSpPr>
        <p:grpSpPr>
          <a:xfrm>
            <a:off x="107982" y="1328262"/>
            <a:ext cx="8892540" cy="5436651"/>
            <a:chOff x="0" y="0"/>
            <a:chExt cx="8892540" cy="5391785"/>
          </a:xfrm>
        </p:grpSpPr>
        <p:sp>
          <p:nvSpPr>
            <p:cNvPr id="37" name="Retângulo 36"/>
            <p:cNvSpPr/>
            <p:nvPr/>
          </p:nvSpPr>
          <p:spPr>
            <a:xfrm>
              <a:off x="0" y="0"/>
              <a:ext cx="8892540" cy="5391785"/>
            </a:xfrm>
            <a:prstGeom prst="rect">
              <a:avLst/>
            </a:prstGeom>
            <a:solidFill>
              <a:srgbClr val="DBE5F1"/>
            </a:solidFill>
          </p:spPr>
        </p:sp>
        <p:cxnSp>
          <p:nvCxnSpPr>
            <p:cNvPr id="38" name="AutoShape 51"/>
            <p:cNvCxnSpPr>
              <a:cxnSpLocks noChangeShapeType="1"/>
            </p:cNvCxnSpPr>
            <p:nvPr/>
          </p:nvCxnSpPr>
          <p:spPr bwMode="auto">
            <a:xfrm>
              <a:off x="7573645" y="589915"/>
              <a:ext cx="635" cy="447040"/>
            </a:xfrm>
            <a:prstGeom prst="straightConnector1">
              <a:avLst/>
            </a:prstGeom>
            <a:noFill/>
            <a:ln w="9525">
              <a:solidFill>
                <a:srgbClr val="9BBB59">
                  <a:lumMod val="50000"/>
                  <a:lumOff val="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4"/>
            <p:cNvCxnSpPr>
              <a:cxnSpLocks noChangeShapeType="1"/>
              <a:stCxn id="43" idx="2"/>
              <a:endCxn id="42" idx="0"/>
            </p:cNvCxnSpPr>
            <p:nvPr/>
          </p:nvCxnSpPr>
          <p:spPr bwMode="auto">
            <a:xfrm>
              <a:off x="4322333" y="654406"/>
              <a:ext cx="6145" cy="714654"/>
            </a:xfrm>
            <a:prstGeom prst="straightConnector1">
              <a:avLst/>
            </a:prstGeom>
            <a:noFill/>
            <a:ln w="9525">
              <a:solidFill>
                <a:srgbClr val="17365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AutoShape 5"/>
            <p:cNvSpPr>
              <a:spLocks noChangeArrowheads="1"/>
            </p:cNvSpPr>
            <p:nvPr/>
          </p:nvSpPr>
          <p:spPr bwMode="auto">
            <a:xfrm>
              <a:off x="6494145" y="1545590"/>
              <a:ext cx="2198370" cy="277939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17365D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41" name="AutoShape 6"/>
            <p:cNvSpPr>
              <a:spLocks noChangeArrowheads="1"/>
            </p:cNvSpPr>
            <p:nvPr/>
          </p:nvSpPr>
          <p:spPr bwMode="auto">
            <a:xfrm>
              <a:off x="18288" y="1464310"/>
              <a:ext cx="2202180" cy="277939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8064A2">
                  <a:lumMod val="50000"/>
                  <a:lumOff val="0"/>
                </a:srgb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42" name="Oval 7"/>
            <p:cNvSpPr>
              <a:spLocks noChangeArrowheads="1"/>
            </p:cNvSpPr>
            <p:nvPr/>
          </p:nvSpPr>
          <p:spPr bwMode="auto">
            <a:xfrm>
              <a:off x="3374390" y="1369060"/>
              <a:ext cx="1908175" cy="1111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1F497D">
                  <a:lumMod val="100000"/>
                  <a:lumOff val="0"/>
                </a:srgb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Laboratórios credenciados EMBRAPII</a:t>
              </a:r>
              <a:endPara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3" name="Text Box 8"/>
            <p:cNvSpPr txBox="1">
              <a:spLocks noChangeArrowheads="1"/>
            </p:cNvSpPr>
            <p:nvPr/>
          </p:nvSpPr>
          <p:spPr bwMode="auto">
            <a:xfrm>
              <a:off x="2895805" y="69571"/>
              <a:ext cx="2853055" cy="5848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548DD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EMBRAPII</a:t>
              </a:r>
              <a:endPara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519805" y="2850515"/>
              <a:ext cx="1851025" cy="1353820"/>
            </a:xfrm>
            <a:prstGeom prst="flowChartDocument">
              <a:avLst/>
            </a:prstGeom>
            <a:solidFill>
              <a:srgbClr val="FFFFFF"/>
            </a:solidFill>
            <a:ln w="9525">
              <a:solidFill>
                <a:srgbClr val="1F497D">
                  <a:lumMod val="100000"/>
                  <a:lumOff val="0"/>
                </a:srgb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Pesquisa, Desenvolvimento &amp; Inovação</a:t>
              </a:r>
              <a:endPara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(fase pré-competitiva)</a:t>
              </a:r>
              <a:endPara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143510" y="4481830"/>
              <a:ext cx="8405495" cy="790575"/>
            </a:xfrm>
            <a:prstGeom prst="rect">
              <a:avLst/>
            </a:prstGeom>
            <a:gradFill rotWithShape="1">
              <a:gsLst>
                <a:gs pos="0">
                  <a:srgbClr val="95B3D7"/>
                </a:gs>
                <a:gs pos="100000">
                  <a:srgbClr val="45536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Demanda Empresarial</a:t>
              </a:r>
              <a:endPara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4329430" y="4180205"/>
              <a:ext cx="209550" cy="371475"/>
            </a:xfrm>
            <a:prstGeom prst="upDownArrow">
              <a:avLst>
                <a:gd name="adj1" fmla="val 50000"/>
                <a:gd name="adj2" fmla="val 35455"/>
              </a:avLst>
            </a:pr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7" name="AutoShape 19"/>
            <p:cNvSpPr>
              <a:spLocks noChangeArrowheads="1"/>
            </p:cNvSpPr>
            <p:nvPr/>
          </p:nvSpPr>
          <p:spPr bwMode="auto">
            <a:xfrm>
              <a:off x="132236" y="3399155"/>
              <a:ext cx="1858645" cy="803910"/>
            </a:xfrm>
            <a:prstGeom prst="flowChartDocument">
              <a:avLst/>
            </a:prstGeom>
            <a:solidFill>
              <a:srgbClr val="FFFFFF"/>
            </a:solidFill>
            <a:ln w="9525">
              <a:solidFill>
                <a:srgbClr val="8064A2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B2A1C7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Recursos Humanos</a:t>
              </a: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B2A1C7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Projetos Associados</a:t>
              </a:r>
              <a:endParaRPr kumimoji="0" lang="pt-B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8" name="AutoShape 20"/>
            <p:cNvSpPr>
              <a:spLocks noChangeArrowheads="1"/>
            </p:cNvSpPr>
            <p:nvPr/>
          </p:nvSpPr>
          <p:spPr bwMode="auto">
            <a:xfrm>
              <a:off x="996332" y="4200525"/>
              <a:ext cx="209550" cy="371475"/>
            </a:xfrm>
            <a:prstGeom prst="upDownArrow">
              <a:avLst>
                <a:gd name="adj1" fmla="val 50000"/>
                <a:gd name="adj2" fmla="val 35455"/>
              </a:avLst>
            </a:pr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9" name="AutoShape 23"/>
            <p:cNvSpPr>
              <a:spLocks noChangeArrowheads="1"/>
            </p:cNvSpPr>
            <p:nvPr/>
          </p:nvSpPr>
          <p:spPr bwMode="auto">
            <a:xfrm>
              <a:off x="6617335" y="2670810"/>
              <a:ext cx="1862455" cy="1572895"/>
            </a:xfrm>
            <a:prstGeom prst="flowChartDocument">
              <a:avLst/>
            </a:prstGeom>
            <a:solidFill>
              <a:srgbClr val="FFFFFF"/>
            </a:solidFill>
            <a:ln w="9525">
              <a:solidFill>
                <a:srgbClr val="76923C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6923C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Serviços Técnicos e Tecnológicos</a:t>
              </a:r>
              <a:endPara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6923C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Pesquisa, Desenvolvimento &amp; Inovação </a:t>
              </a:r>
              <a:endPara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0" name="AutoShape 24"/>
            <p:cNvSpPr>
              <a:spLocks noChangeArrowheads="1"/>
            </p:cNvSpPr>
            <p:nvPr/>
          </p:nvSpPr>
          <p:spPr bwMode="auto">
            <a:xfrm>
              <a:off x="7400925" y="4200525"/>
              <a:ext cx="209550" cy="371475"/>
            </a:xfrm>
            <a:prstGeom prst="upDownArrow">
              <a:avLst>
                <a:gd name="adj1" fmla="val 50000"/>
                <a:gd name="adj2" fmla="val 35455"/>
              </a:avLst>
            </a:pr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1" name="Text Box 25"/>
            <p:cNvSpPr txBox="1">
              <a:spLocks noChangeArrowheads="1"/>
            </p:cNvSpPr>
            <p:nvPr/>
          </p:nvSpPr>
          <p:spPr bwMode="auto">
            <a:xfrm>
              <a:off x="6935470" y="314960"/>
              <a:ext cx="1294765" cy="3409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D6E3BC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6228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MCTI</a:t>
              </a:r>
              <a:endPara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2" name="Text Box 30"/>
            <p:cNvSpPr txBox="1">
              <a:spLocks noChangeArrowheads="1"/>
            </p:cNvSpPr>
            <p:nvPr/>
          </p:nvSpPr>
          <p:spPr bwMode="auto">
            <a:xfrm>
              <a:off x="2289508" y="2365408"/>
              <a:ext cx="914400" cy="117729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8064A2">
                  <a:lumMod val="50000"/>
                  <a:lumOff val="0"/>
                </a:srgbClr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B2A1C7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Estratégia para atuação conjunta</a:t>
              </a:r>
              <a:endPara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B2A1C7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(</a:t>
              </a:r>
              <a:r>
                <a:rPr kumimoji="0" lang="pt-B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B2A1C7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indução</a:t>
              </a:r>
              <a:r>
                <a:rPr kumimoji="0" lang="pt-B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B2A1C7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)</a:t>
              </a:r>
              <a:endPara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3" name="AutoShape 31"/>
            <p:cNvSpPr>
              <a:spLocks noChangeArrowheads="1"/>
            </p:cNvSpPr>
            <p:nvPr/>
          </p:nvSpPr>
          <p:spPr bwMode="auto">
            <a:xfrm>
              <a:off x="5336540" y="2011680"/>
              <a:ext cx="1089025" cy="248920"/>
            </a:xfrm>
            <a:prstGeom prst="leftRightArrow">
              <a:avLst>
                <a:gd name="adj1" fmla="val 50000"/>
                <a:gd name="adj2" fmla="val 87500"/>
              </a:avLst>
            </a:prstGeom>
            <a:solidFill>
              <a:srgbClr val="9BBB59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4" name="AutoShape 35"/>
            <p:cNvSpPr>
              <a:spLocks noChangeArrowheads="1"/>
            </p:cNvSpPr>
            <p:nvPr/>
          </p:nvSpPr>
          <p:spPr bwMode="auto">
            <a:xfrm>
              <a:off x="6985000" y="1744345"/>
              <a:ext cx="1213485" cy="682625"/>
            </a:xfrm>
            <a:prstGeom prst="hexagon">
              <a:avLst>
                <a:gd name="adj" fmla="val 40763"/>
                <a:gd name="vf" fmla="val 115470"/>
              </a:avLst>
            </a:prstGeom>
            <a:solidFill>
              <a:srgbClr val="D6E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6228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SIBRATEC</a:t>
              </a:r>
              <a:endPara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5" name="AutoShape 45"/>
            <p:cNvSpPr>
              <a:spLocks noChangeArrowheads="1"/>
            </p:cNvSpPr>
            <p:nvPr/>
          </p:nvSpPr>
          <p:spPr bwMode="auto">
            <a:xfrm>
              <a:off x="204244" y="1600129"/>
              <a:ext cx="1675130" cy="679658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8064A2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3152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IFES</a:t>
              </a:r>
              <a:endPara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6" name="AutoShape 48"/>
            <p:cNvSpPr>
              <a:spLocks noChangeArrowheads="1"/>
            </p:cNvSpPr>
            <p:nvPr/>
          </p:nvSpPr>
          <p:spPr bwMode="auto">
            <a:xfrm rot="10185890">
              <a:off x="2353727" y="2007501"/>
              <a:ext cx="805180" cy="220980"/>
            </a:xfrm>
            <a:prstGeom prst="stripedRightArrow">
              <a:avLst>
                <a:gd name="adj1" fmla="val 50000"/>
                <a:gd name="adj2" fmla="val 91092"/>
              </a:avLst>
            </a:prstGeom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7" name="AutoShape 49"/>
            <p:cNvSpPr>
              <a:spLocks noChangeArrowheads="1"/>
            </p:cNvSpPr>
            <p:nvPr/>
          </p:nvSpPr>
          <p:spPr bwMode="auto">
            <a:xfrm rot="20921404">
              <a:off x="2355595" y="1711238"/>
              <a:ext cx="803910" cy="232410"/>
            </a:xfrm>
            <a:prstGeom prst="stripedRightArrow">
              <a:avLst>
                <a:gd name="adj1" fmla="val 50000"/>
                <a:gd name="adj2" fmla="val 86475"/>
              </a:avLst>
            </a:prstGeom>
            <a:solidFill>
              <a:srgbClr val="8064A2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8" name="Text Box 50"/>
            <p:cNvSpPr txBox="1">
              <a:spLocks noChangeArrowheads="1"/>
            </p:cNvSpPr>
            <p:nvPr/>
          </p:nvSpPr>
          <p:spPr bwMode="auto">
            <a:xfrm>
              <a:off x="6872605" y="846455"/>
              <a:ext cx="1417955" cy="3378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D6E3BC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6228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SETEC/FINEP</a:t>
              </a:r>
              <a:endPara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59" name="AutoShape 40"/>
            <p:cNvCxnSpPr>
              <a:cxnSpLocks noChangeShapeType="1"/>
            </p:cNvCxnSpPr>
            <p:nvPr/>
          </p:nvCxnSpPr>
          <p:spPr bwMode="auto">
            <a:xfrm>
              <a:off x="7588885" y="1142365"/>
              <a:ext cx="0" cy="601980"/>
            </a:xfrm>
            <a:prstGeom prst="straightConnector1">
              <a:avLst/>
            </a:prstGeom>
            <a:noFill/>
            <a:ln w="15875">
              <a:solidFill>
                <a:srgbClr val="9BBB59">
                  <a:lumMod val="50000"/>
                  <a:lumOff val="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Text Box 53"/>
            <p:cNvSpPr txBox="1">
              <a:spLocks noChangeArrowheads="1"/>
            </p:cNvSpPr>
            <p:nvPr/>
          </p:nvSpPr>
          <p:spPr bwMode="auto">
            <a:xfrm>
              <a:off x="5343525" y="1397000"/>
              <a:ext cx="1113155" cy="507365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9BBB59">
                  <a:lumMod val="75000"/>
                  <a:lumOff val="0"/>
                </a:srgbClr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6923C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Atuação complementar</a:t>
              </a:r>
              <a:endPara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1" name="AutoShape 46"/>
            <p:cNvSpPr>
              <a:spLocks noChangeArrowheads="1"/>
            </p:cNvSpPr>
            <p:nvPr/>
          </p:nvSpPr>
          <p:spPr bwMode="auto">
            <a:xfrm>
              <a:off x="204244" y="2504550"/>
              <a:ext cx="1675130" cy="71120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8064A2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3152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SENAI</a:t>
              </a:r>
              <a:endParaRPr kumimoji="0" lang="pt-B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62" name="AutoShape 35"/>
            <p:cNvSpPr>
              <a:spLocks noChangeArrowheads="1"/>
            </p:cNvSpPr>
            <p:nvPr/>
          </p:nvSpPr>
          <p:spPr bwMode="auto">
            <a:xfrm>
              <a:off x="4237990" y="2480945"/>
              <a:ext cx="209550" cy="369570"/>
            </a:xfrm>
            <a:prstGeom prst="downArrow">
              <a:avLst>
                <a:gd name="adj1" fmla="val 50000"/>
                <a:gd name="adj2" fmla="val 44091"/>
              </a:avLst>
            </a:prstGeom>
            <a:solidFill>
              <a:srgbClr val="1F497D">
                <a:lumMod val="100000"/>
                <a:lumOff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3" name="Text Box 37"/>
            <p:cNvSpPr txBox="1">
              <a:spLocks noChangeArrowheads="1"/>
            </p:cNvSpPr>
            <p:nvPr/>
          </p:nvSpPr>
          <p:spPr bwMode="auto">
            <a:xfrm>
              <a:off x="179572" y="904875"/>
              <a:ext cx="735330" cy="3308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6228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CNI</a:t>
              </a:r>
              <a:endPara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4" name="Rectangle 38"/>
            <p:cNvSpPr>
              <a:spLocks noChangeArrowheads="1"/>
            </p:cNvSpPr>
            <p:nvPr/>
          </p:nvSpPr>
          <p:spPr bwMode="auto">
            <a:xfrm>
              <a:off x="1266920" y="904875"/>
              <a:ext cx="784860" cy="3308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6228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MEC</a:t>
              </a:r>
              <a:endPara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5" name="Text Box 41"/>
            <p:cNvSpPr txBox="1">
              <a:spLocks noChangeArrowheads="1"/>
            </p:cNvSpPr>
            <p:nvPr/>
          </p:nvSpPr>
          <p:spPr bwMode="auto">
            <a:xfrm>
              <a:off x="5908675" y="862965"/>
              <a:ext cx="666115" cy="3168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6228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UPs</a:t>
              </a:r>
              <a:endPara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66" name="AutoShape 42"/>
            <p:cNvCxnSpPr>
              <a:cxnSpLocks noChangeShapeType="1"/>
              <a:stCxn id="65" idx="0"/>
              <a:endCxn id="51" idx="1"/>
            </p:cNvCxnSpPr>
            <p:nvPr/>
          </p:nvCxnSpPr>
          <p:spPr bwMode="auto">
            <a:xfrm flipV="1">
              <a:off x="6242050" y="485775"/>
              <a:ext cx="693420" cy="3771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" name="AutoShape 43"/>
            <p:cNvSpPr>
              <a:spLocks noChangeArrowheads="1"/>
            </p:cNvSpPr>
            <p:nvPr/>
          </p:nvSpPr>
          <p:spPr bwMode="auto">
            <a:xfrm rot="3050240">
              <a:off x="5386705" y="946785"/>
              <a:ext cx="274320" cy="836295"/>
            </a:xfrm>
            <a:prstGeom prst="upDownArrow">
              <a:avLst>
                <a:gd name="adj1" fmla="val 50000"/>
                <a:gd name="adj2" fmla="val 60972"/>
              </a:avLst>
            </a:prstGeom>
            <a:solidFill>
              <a:srgbClr val="9BBB59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68" name="Elipse 67"/>
          <p:cNvSpPr/>
          <p:nvPr/>
        </p:nvSpPr>
        <p:spPr>
          <a:xfrm>
            <a:off x="107504" y="3373382"/>
            <a:ext cx="1407770" cy="600393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PRONATEC</a:t>
            </a:r>
          </a:p>
        </p:txBody>
      </p:sp>
      <p:sp>
        <p:nvSpPr>
          <p:cNvPr id="69" name="Elipse 68"/>
          <p:cNvSpPr/>
          <p:nvPr/>
        </p:nvSpPr>
        <p:spPr>
          <a:xfrm>
            <a:off x="2627784" y="2090769"/>
            <a:ext cx="1754162" cy="8324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Habilitação dos Polos de Inovação IFES</a:t>
            </a:r>
          </a:p>
        </p:txBody>
      </p:sp>
    </p:spTree>
    <p:extLst>
      <p:ext uri="{BB962C8B-B14F-4D97-AF65-F5344CB8AC3E}">
        <p14:creationId xmlns:p14="http://schemas.microsoft.com/office/powerpoint/2010/main" val="279484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pt-BR" sz="3200" dirty="0" smtClean="0"/>
              <a:t>SETEC - Projetos Estruturantes</a:t>
            </a:r>
            <a:br>
              <a:rPr lang="pt-BR" sz="3200" dirty="0" smtClean="0"/>
            </a:br>
            <a:r>
              <a:rPr lang="pt-BR" sz="3200" dirty="0" smtClean="0"/>
              <a:t>NANOTECNOLOGICA</a:t>
            </a:r>
          </a:p>
        </p:txBody>
      </p:sp>
      <p:pic>
        <p:nvPicPr>
          <p:cNvPr id="5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371389"/>
            <a:ext cx="3240360" cy="44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o 13"/>
          <p:cNvGrpSpPr/>
          <p:nvPr/>
        </p:nvGrpSpPr>
        <p:grpSpPr>
          <a:xfrm>
            <a:off x="521595" y="1401655"/>
            <a:ext cx="8010845" cy="1008112"/>
            <a:chOff x="509996" y="190352"/>
            <a:chExt cx="8010845" cy="1143671"/>
          </a:xfrm>
          <a:scene3d>
            <a:camera prst="orthographicFront"/>
            <a:lightRig rig="threePt" dir="t"/>
          </a:scene3d>
        </p:grpSpPr>
        <p:sp>
          <p:nvSpPr>
            <p:cNvPr id="15" name="Retângulo de cantos arredondados 14"/>
            <p:cNvSpPr/>
            <p:nvPr/>
          </p:nvSpPr>
          <p:spPr>
            <a:xfrm>
              <a:off x="509996" y="190352"/>
              <a:ext cx="7938837" cy="1143671"/>
            </a:xfrm>
            <a:prstGeom prst="roundRect">
              <a:avLst>
                <a:gd name="adj" fmla="val 10000"/>
              </a:avLst>
            </a:prstGeom>
            <a:solidFill>
              <a:schemeClr val="bg2"/>
            </a:solidFill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tângulo 15"/>
            <p:cNvSpPr/>
            <p:nvPr/>
          </p:nvSpPr>
          <p:spPr>
            <a:xfrm>
              <a:off x="543493" y="223849"/>
              <a:ext cx="7977348" cy="10766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700" b="1" kern="1200" dirty="0" smtClean="0">
                  <a:solidFill>
                    <a:schemeClr val="tx1"/>
                  </a:solidFill>
                  <a:effectLst/>
                  <a:latin typeface="Arial" pitchFamily="34" charset="0"/>
                </a:rPr>
                <a:t>Comitê Interministerial de Nanotecnologia (</a:t>
              </a:r>
              <a:r>
                <a:rPr lang="pt-BR" sz="2700" b="1" kern="1200" dirty="0" err="1" smtClean="0">
                  <a:solidFill>
                    <a:schemeClr val="tx1"/>
                  </a:solidFill>
                  <a:effectLst/>
                  <a:latin typeface="Arial" pitchFamily="34" charset="0"/>
                </a:rPr>
                <a:t>CINano</a:t>
              </a:r>
              <a:r>
                <a:rPr lang="pt-BR" sz="2700" b="1" kern="1200" dirty="0" smtClean="0">
                  <a:solidFill>
                    <a:schemeClr val="tx1"/>
                  </a:solidFill>
                  <a:effectLst/>
                  <a:latin typeface="Arial" pitchFamily="34" charset="0"/>
                </a:rPr>
                <a:t>)</a:t>
              </a:r>
              <a:endParaRPr lang="pt-BR" sz="2700" b="1" kern="1200" dirty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953810" y="2708920"/>
            <a:ext cx="6984777" cy="834684"/>
            <a:chOff x="1032268" y="1857832"/>
            <a:chExt cx="6515705" cy="1110175"/>
          </a:xfrm>
        </p:grpSpPr>
        <p:sp>
          <p:nvSpPr>
            <p:cNvPr id="18" name="Retângulo de cantos arredondados 17"/>
            <p:cNvSpPr/>
            <p:nvPr/>
          </p:nvSpPr>
          <p:spPr>
            <a:xfrm>
              <a:off x="1032269" y="1857832"/>
              <a:ext cx="6515704" cy="1110175"/>
            </a:xfrm>
            <a:prstGeom prst="roundRect">
              <a:avLst>
                <a:gd name="adj" fmla="val 10000"/>
              </a:avLst>
            </a:prstGeom>
            <a:solidFill>
              <a:schemeClr val="bg2"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tângulo 18"/>
            <p:cNvSpPr/>
            <p:nvPr/>
          </p:nvSpPr>
          <p:spPr>
            <a:xfrm>
              <a:off x="1032268" y="1891329"/>
              <a:ext cx="6482207" cy="10766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500" b="1" kern="1200" dirty="0" smtClean="0">
                  <a:latin typeface="Arial" pitchFamily="34" charset="0"/>
                </a:rPr>
                <a:t>Iniciativa Brasileira de Nanotecnologia (IBN)</a:t>
              </a:r>
              <a:endParaRPr lang="pt-BR" sz="2500" b="1" kern="1200" dirty="0">
                <a:latin typeface="Arial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5829633" y="3937104"/>
            <a:ext cx="1801057" cy="832631"/>
            <a:chOff x="1314822" y="3651729"/>
            <a:chExt cx="1801057" cy="1017253"/>
          </a:xfrm>
        </p:grpSpPr>
        <p:sp>
          <p:nvSpPr>
            <p:cNvPr id="21" name="Retângulo de cantos arredondados 20"/>
            <p:cNvSpPr/>
            <p:nvPr/>
          </p:nvSpPr>
          <p:spPr>
            <a:xfrm>
              <a:off x="1314822" y="3651729"/>
              <a:ext cx="1801057" cy="1017253"/>
            </a:xfrm>
            <a:prstGeom prst="roundRect">
              <a:avLst>
                <a:gd name="adj" fmla="val 10000"/>
              </a:avLst>
            </a:prstGeom>
            <a:solidFill>
              <a:schemeClr val="bg2"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tângulo 21"/>
            <p:cNvSpPr/>
            <p:nvPr/>
          </p:nvSpPr>
          <p:spPr>
            <a:xfrm>
              <a:off x="1348319" y="3739111"/>
              <a:ext cx="1734063" cy="8963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/>
                <a:t>Sociedade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dirty="0" smtClean="0"/>
                <a:t>(Inovação)</a:t>
              </a:r>
              <a:endParaRPr lang="pt-BR" sz="1800" b="1" kern="1200" dirty="0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3545670" y="3965091"/>
            <a:ext cx="1801057" cy="832631"/>
            <a:chOff x="3545886" y="3525551"/>
            <a:chExt cx="1801057" cy="1143671"/>
          </a:xfrm>
        </p:grpSpPr>
        <p:sp>
          <p:nvSpPr>
            <p:cNvPr id="24" name="Retângulo de cantos arredondados 23"/>
            <p:cNvSpPr/>
            <p:nvPr/>
          </p:nvSpPr>
          <p:spPr>
            <a:xfrm>
              <a:off x="3545886" y="3525551"/>
              <a:ext cx="1801057" cy="1143671"/>
            </a:xfrm>
            <a:prstGeom prst="roundRect">
              <a:avLst>
                <a:gd name="adj" fmla="val 10000"/>
              </a:avLst>
            </a:prstGeom>
            <a:solidFill>
              <a:schemeClr val="bg2"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tângulo 24"/>
            <p:cNvSpPr/>
            <p:nvPr/>
          </p:nvSpPr>
          <p:spPr>
            <a:xfrm>
              <a:off x="3579383" y="3559048"/>
              <a:ext cx="1734063" cy="10766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/>
                <a:t>Cooperação Internacional</a:t>
              </a:r>
              <a:endParaRPr lang="pt-BR" sz="1800" b="1" kern="1200" dirty="0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1259632" y="3937104"/>
            <a:ext cx="1801057" cy="832631"/>
            <a:chOff x="5717408" y="3525311"/>
            <a:chExt cx="1801057" cy="1143671"/>
          </a:xfrm>
        </p:grpSpPr>
        <p:sp>
          <p:nvSpPr>
            <p:cNvPr id="27" name="Retângulo de cantos arredondados 26"/>
            <p:cNvSpPr/>
            <p:nvPr/>
          </p:nvSpPr>
          <p:spPr>
            <a:xfrm>
              <a:off x="5717408" y="3525311"/>
              <a:ext cx="1801057" cy="1143671"/>
            </a:xfrm>
            <a:prstGeom prst="roundRect">
              <a:avLst>
                <a:gd name="adj" fmla="val 10000"/>
              </a:avLst>
            </a:prstGeom>
            <a:solidFill>
              <a:schemeClr val="bg2"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tângulo 27"/>
            <p:cNvSpPr/>
            <p:nvPr/>
          </p:nvSpPr>
          <p:spPr>
            <a:xfrm>
              <a:off x="5750905" y="3558808"/>
              <a:ext cx="1734063" cy="10766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err="1" smtClean="0"/>
                <a:t>SisNANO</a:t>
              </a:r>
              <a:endParaRPr lang="pt-BR" sz="1800" b="1" kern="1200" dirty="0" smtClean="0"/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179512" y="5294379"/>
            <a:ext cx="1801057" cy="1143671"/>
            <a:chOff x="4616761" y="5192791"/>
            <a:chExt cx="1801057" cy="1143671"/>
          </a:xfrm>
        </p:grpSpPr>
        <p:sp>
          <p:nvSpPr>
            <p:cNvPr id="30" name="Retângulo de cantos arredondados 29"/>
            <p:cNvSpPr/>
            <p:nvPr/>
          </p:nvSpPr>
          <p:spPr>
            <a:xfrm>
              <a:off x="4616761" y="5192791"/>
              <a:ext cx="1801057" cy="1143671"/>
            </a:xfrm>
            <a:prstGeom prst="roundRect">
              <a:avLst>
                <a:gd name="adj" fmla="val 10000"/>
              </a:avLst>
            </a:prstGeom>
            <a:solidFill>
              <a:schemeClr val="bg2"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tângulo 30"/>
            <p:cNvSpPr/>
            <p:nvPr/>
          </p:nvSpPr>
          <p:spPr>
            <a:xfrm>
              <a:off x="4650258" y="5226288"/>
              <a:ext cx="1734063" cy="10766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/>
                <a:t>Estratégicos </a:t>
              </a:r>
              <a:r>
                <a:rPr lang="pt-BR" sz="1800" b="1" kern="1200" dirty="0" err="1" smtClean="0"/>
                <a:t>Labs</a:t>
              </a:r>
              <a:r>
                <a:rPr lang="pt-BR" sz="1800" b="1" kern="1200" dirty="0" smtClean="0"/>
                <a:t>. </a:t>
              </a:r>
              <a:r>
                <a:rPr lang="pt-BR" b="1" dirty="0" smtClean="0"/>
                <a:t>G</a:t>
              </a:r>
              <a:r>
                <a:rPr lang="pt-BR" sz="1800" b="1" kern="1200" dirty="0" smtClean="0"/>
                <a:t>overno Federal (7)</a:t>
              </a: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2483768" y="5294379"/>
            <a:ext cx="1801057" cy="1143671"/>
            <a:chOff x="6818054" y="5192791"/>
            <a:chExt cx="1801057" cy="1143671"/>
          </a:xfrm>
        </p:grpSpPr>
        <p:sp>
          <p:nvSpPr>
            <p:cNvPr id="33" name="Retângulo de cantos arredondados 32"/>
            <p:cNvSpPr/>
            <p:nvPr/>
          </p:nvSpPr>
          <p:spPr>
            <a:xfrm>
              <a:off x="6818054" y="5192791"/>
              <a:ext cx="1801057" cy="1143671"/>
            </a:xfrm>
            <a:prstGeom prst="roundRect">
              <a:avLst>
                <a:gd name="adj" fmla="val 10000"/>
              </a:avLst>
            </a:prstGeom>
            <a:solidFill>
              <a:schemeClr val="bg2"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tângulo 33"/>
            <p:cNvSpPr/>
            <p:nvPr/>
          </p:nvSpPr>
          <p:spPr>
            <a:xfrm>
              <a:off x="6851551" y="5226288"/>
              <a:ext cx="1734063" cy="10766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endParaRPr lang="pt-BR" sz="1800" b="1" kern="1200" dirty="0" smtClean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pt-BR" sz="1800" b="1" kern="1200" dirty="0" smtClean="0"/>
                <a:t>Associados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pt-BR" b="1" dirty="0" err="1" smtClean="0"/>
                <a:t>Labs</a:t>
              </a:r>
              <a:r>
                <a:rPr lang="pt-BR" b="1" dirty="0" smtClean="0"/>
                <a:t>.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pt-BR" sz="1800" b="1" kern="1200" dirty="0" smtClean="0"/>
                <a:t>  Outras </a:t>
              </a:r>
              <a:r>
                <a:rPr lang="pt-BR" sz="1800" b="1" kern="1200" dirty="0" err="1" smtClean="0"/>
                <a:t>ICT’s</a:t>
              </a:r>
              <a:endParaRPr lang="pt-BR" sz="1800" b="1" kern="1200" dirty="0" smtClean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pt-BR" b="1" dirty="0" smtClean="0"/>
                <a:t>(14)</a:t>
              </a:r>
              <a:endParaRPr lang="pt-BR" sz="1800" b="1" kern="1200" dirty="0" smtClean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/>
                <a:t> </a:t>
              </a:r>
            </a:p>
          </p:txBody>
        </p:sp>
      </p:grpSp>
      <p:cxnSp>
        <p:nvCxnSpPr>
          <p:cNvPr id="3" name="Conector reto 2"/>
          <p:cNvCxnSpPr>
            <a:stCxn id="27" idx="2"/>
          </p:cNvCxnSpPr>
          <p:nvPr/>
        </p:nvCxnSpPr>
        <p:spPr>
          <a:xfrm flipH="1">
            <a:off x="2160160" y="4769735"/>
            <a:ext cx="1" cy="24344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1080040" y="5013176"/>
            <a:ext cx="23042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>
            <a:endCxn id="30" idx="0"/>
          </p:cNvCxnSpPr>
          <p:nvPr/>
        </p:nvCxnSpPr>
        <p:spPr>
          <a:xfrm>
            <a:off x="1080041" y="5010045"/>
            <a:ext cx="0" cy="28433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endCxn id="34" idx="0"/>
          </p:cNvCxnSpPr>
          <p:nvPr/>
        </p:nvCxnSpPr>
        <p:spPr>
          <a:xfrm>
            <a:off x="3384297" y="4989375"/>
            <a:ext cx="0" cy="3385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>
            <a:endCxn id="18" idx="0"/>
          </p:cNvCxnSpPr>
          <p:nvPr/>
        </p:nvCxnSpPr>
        <p:spPr>
          <a:xfrm>
            <a:off x="4446199" y="2411603"/>
            <a:ext cx="0" cy="29731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H="1">
            <a:off x="4428242" y="3543604"/>
            <a:ext cx="4" cy="2322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2160160" y="3775865"/>
            <a:ext cx="1" cy="1892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H="1">
            <a:off x="4428243" y="3775865"/>
            <a:ext cx="3" cy="20134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>
            <a:endCxn id="21" idx="0"/>
          </p:cNvCxnSpPr>
          <p:nvPr/>
        </p:nvCxnSpPr>
        <p:spPr>
          <a:xfrm>
            <a:off x="6730161" y="3775865"/>
            <a:ext cx="1" cy="1612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2160161" y="3775865"/>
            <a:ext cx="457000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5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pt-BR" sz="3200" dirty="0" smtClean="0"/>
              <a:t>SETEC - Projetos Estruturantes</a:t>
            </a:r>
            <a:br>
              <a:rPr lang="pt-BR" sz="3200" dirty="0" smtClean="0"/>
            </a:br>
            <a:r>
              <a:rPr lang="pt-BR" sz="3200" dirty="0" smtClean="0"/>
              <a:t>NANOTECNOLOGICA</a:t>
            </a:r>
          </a:p>
        </p:txBody>
      </p:sp>
      <p:pic>
        <p:nvPicPr>
          <p:cNvPr id="5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453337"/>
            <a:ext cx="3024336" cy="35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tângulo 35"/>
          <p:cNvSpPr/>
          <p:nvPr/>
        </p:nvSpPr>
        <p:spPr>
          <a:xfrm>
            <a:off x="138604" y="1340768"/>
            <a:ext cx="8856984" cy="208823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8" name="Diagrama 37"/>
          <p:cNvGraphicFramePr/>
          <p:nvPr>
            <p:extLst>
              <p:ext uri="{D42A27DB-BD31-4B8C-83A1-F6EECF244321}">
                <p14:modId xmlns:p14="http://schemas.microsoft.com/office/powerpoint/2010/main" val="770294947"/>
              </p:ext>
            </p:extLst>
          </p:nvPr>
        </p:nvGraphicFramePr>
        <p:xfrm>
          <a:off x="467543" y="1520788"/>
          <a:ext cx="3400085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0" name="Grupo 39"/>
          <p:cNvGrpSpPr/>
          <p:nvPr/>
        </p:nvGrpSpPr>
        <p:grpSpPr>
          <a:xfrm>
            <a:off x="3491880" y="1412061"/>
            <a:ext cx="5201929" cy="1938992"/>
            <a:chOff x="5539536" y="4443943"/>
            <a:chExt cx="3435044" cy="2535605"/>
          </a:xfrm>
        </p:grpSpPr>
        <p:sp>
          <p:nvSpPr>
            <p:cNvPr id="41" name="CaixaDeTexto 5"/>
            <p:cNvSpPr txBox="1"/>
            <p:nvPr/>
          </p:nvSpPr>
          <p:spPr>
            <a:xfrm>
              <a:off x="6538082" y="4443943"/>
              <a:ext cx="2436498" cy="2535605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pt-BR" sz="2000" b="1" dirty="0" smtClean="0"/>
                <a:t>Aeroespacial</a:t>
              </a:r>
            </a:p>
            <a:p>
              <a:pPr lvl="0" algn="ctr"/>
              <a:r>
                <a:rPr lang="pt-BR" sz="2000" b="1" dirty="0" smtClean="0"/>
                <a:t>Agronegócio</a:t>
              </a:r>
            </a:p>
            <a:p>
              <a:pPr lvl="0" algn="ctr"/>
              <a:r>
                <a:rPr lang="pt-BR" sz="2000" b="1" dirty="0" smtClean="0"/>
                <a:t>Defesa</a:t>
              </a:r>
            </a:p>
            <a:p>
              <a:pPr lvl="0" algn="ctr"/>
              <a:r>
                <a:rPr lang="pt-BR" sz="2000" b="1" dirty="0" smtClean="0"/>
                <a:t>Energia</a:t>
              </a:r>
            </a:p>
            <a:p>
              <a:pPr lvl="0" algn="ctr"/>
              <a:r>
                <a:rPr lang="pt-BR" sz="2000" b="1" dirty="0" smtClean="0"/>
                <a:t>Meio Ambiente</a:t>
              </a:r>
            </a:p>
            <a:p>
              <a:pPr lvl="0" algn="ctr"/>
              <a:r>
                <a:rPr lang="pt-BR" sz="2000" b="1" dirty="0" smtClean="0"/>
                <a:t>Saúde</a:t>
              </a:r>
              <a:endParaRPr lang="pt-BR" sz="2000" dirty="0"/>
            </a:p>
          </p:txBody>
        </p:sp>
        <p:sp>
          <p:nvSpPr>
            <p:cNvPr id="43" name="Chave direita 42"/>
            <p:cNvSpPr/>
            <p:nvPr/>
          </p:nvSpPr>
          <p:spPr>
            <a:xfrm>
              <a:off x="5539536" y="4487610"/>
              <a:ext cx="217964" cy="2448272"/>
            </a:xfrm>
            <a:prstGeom prst="rightBrace">
              <a:avLst>
                <a:gd name="adj1" fmla="val 0"/>
                <a:gd name="adj2" fmla="val 49245"/>
              </a:avLst>
            </a:prstGeom>
            <a:ln w="508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</p:grpSp>
      <p:sp>
        <p:nvSpPr>
          <p:cNvPr id="45" name="Retângulo de cantos arredondados 44"/>
          <p:cNvSpPr/>
          <p:nvPr/>
        </p:nvSpPr>
        <p:spPr>
          <a:xfrm>
            <a:off x="3947745" y="2119629"/>
            <a:ext cx="936104" cy="450576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pt-BR" sz="2000" b="1" dirty="0" smtClean="0">
                <a:solidFill>
                  <a:schemeClr val="tx1"/>
                </a:solidFill>
              </a:rPr>
              <a:t>Áreas</a:t>
            </a:r>
            <a:endParaRPr lang="pt-BR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6" name="Diagrama 45"/>
          <p:cNvGraphicFramePr/>
          <p:nvPr>
            <p:extLst>
              <p:ext uri="{D42A27DB-BD31-4B8C-83A1-F6EECF244321}">
                <p14:modId xmlns:p14="http://schemas.microsoft.com/office/powerpoint/2010/main" val="1266118036"/>
              </p:ext>
            </p:extLst>
          </p:nvPr>
        </p:nvGraphicFramePr>
        <p:xfrm>
          <a:off x="138604" y="3573017"/>
          <a:ext cx="889687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781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inove_v4.001.0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13"/>
          <p:cNvSpPr>
            <a:spLocks/>
          </p:cNvSpPr>
          <p:nvPr/>
        </p:nvSpPr>
        <p:spPr bwMode="auto">
          <a:xfrm>
            <a:off x="1527175" y="2159000"/>
            <a:ext cx="64833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70000"/>
              </a:lnSpc>
            </a:pPr>
            <a:r>
              <a:rPr lang="en-US" sz="8400">
                <a:solidFill>
                  <a:srgbClr val="10283C"/>
                </a:solidFill>
                <a:latin typeface="Helvetica" pitchFamily="34" charset="0"/>
                <a:sym typeface="Helvetica" pitchFamily="34" charset="0"/>
              </a:rPr>
              <a:t>Plano </a:t>
            </a:r>
          </a:p>
          <a:p>
            <a:pPr algn="l">
              <a:lnSpc>
                <a:spcPct val="70000"/>
              </a:lnSpc>
            </a:pPr>
            <a:r>
              <a:rPr lang="en-US" sz="8400">
                <a:solidFill>
                  <a:srgbClr val="10283C"/>
                </a:solidFill>
                <a:latin typeface="Helvetica" pitchFamily="34" charset="0"/>
                <a:sym typeface="Helvetica" pitchFamily="34" charset="0"/>
              </a:rPr>
              <a:t>  Inova </a:t>
            </a:r>
          </a:p>
          <a:p>
            <a:pPr algn="l">
              <a:lnSpc>
                <a:spcPct val="70000"/>
              </a:lnSpc>
            </a:pPr>
            <a:r>
              <a:rPr lang="en-US" sz="8400">
                <a:solidFill>
                  <a:srgbClr val="10283C"/>
                </a:solidFill>
                <a:latin typeface="Helvetica" pitchFamily="34" charset="0"/>
                <a:sym typeface="Helvetica" pitchFamily="34" charset="0"/>
              </a:rPr>
              <a:t>     Empresa</a:t>
            </a:r>
          </a:p>
        </p:txBody>
      </p:sp>
    </p:spTree>
    <p:extLst>
      <p:ext uri="{BB962C8B-B14F-4D97-AF65-F5344CB8AC3E}">
        <p14:creationId xmlns:p14="http://schemas.microsoft.com/office/powerpoint/2010/main" val="32489545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FNDCT – Fundos Setoriais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Aft>
                <a:spcPts val="600"/>
              </a:spcAft>
              <a:buFont typeface="Wingdings" pitchFamily="2" charset="2"/>
              <a:buChar char="Ø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Contribuições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incidentes sobre o faturamento de empresas  e/ou sobre o resultado  da 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explora-ção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recursos naturais pertencentes à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União;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spcAft>
                <a:spcPts val="600"/>
              </a:spcAft>
              <a:buFont typeface="Wingdings" pitchFamily="2" charset="2"/>
              <a:buChar char="Ø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Apoiar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 desenvolvimento e consolidação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parcerias 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entre  Universidades,  Centros  de Pesquisa e o Setor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Produtivo; 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4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92803"/>
            <a:ext cx="30353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0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/>
          </p:cNvSpPr>
          <p:nvPr/>
        </p:nvSpPr>
        <p:spPr bwMode="auto">
          <a:xfrm>
            <a:off x="908050" y="1255713"/>
            <a:ext cx="7207250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80000"/>
              </a:lnSpc>
            </a:pPr>
            <a:r>
              <a:rPr lang="pt-BR" sz="3200">
                <a:solidFill>
                  <a:srgbClr val="11293E"/>
                </a:solidFill>
                <a:latin typeface="Helvetica" pitchFamily="34" charset="0"/>
                <a:sym typeface="Helvetica" pitchFamily="34" charset="0"/>
              </a:rPr>
              <a:t>Investimento em inovação para elevar a produtividade e a competitividade da economia brasileira:</a:t>
            </a:r>
            <a:endParaRPr lang="en-US" sz="3200">
              <a:solidFill>
                <a:srgbClr val="11293E"/>
              </a:solidFill>
              <a:latin typeface="Helvetica" pitchFamily="34" charset="0"/>
              <a:sym typeface="Helvetica" pitchFamily="34" charset="0"/>
            </a:endParaRPr>
          </a:p>
        </p:txBody>
      </p:sp>
      <p:sp>
        <p:nvSpPr>
          <p:cNvPr id="21507" name="Rectangle 6"/>
          <p:cNvSpPr>
            <a:spLocks/>
          </p:cNvSpPr>
          <p:nvPr/>
        </p:nvSpPr>
        <p:spPr bwMode="auto">
          <a:xfrm>
            <a:off x="1473200" y="3244850"/>
            <a:ext cx="64389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80000"/>
              </a:lnSpc>
              <a:spcBef>
                <a:spcPts val="2113"/>
              </a:spcBef>
            </a:pPr>
            <a:r>
              <a:rPr lang="pt-BR" sz="2500">
                <a:solidFill>
                  <a:srgbClr val="2E6EA7"/>
                </a:solidFill>
                <a:latin typeface="Helvetica" pitchFamily="34" charset="0"/>
                <a:sym typeface="Helvetica" pitchFamily="34" charset="0"/>
              </a:rPr>
              <a:t>Ampliação do patamar de investimentos</a:t>
            </a:r>
          </a:p>
          <a:p>
            <a:pPr algn="l">
              <a:lnSpc>
                <a:spcPct val="80000"/>
              </a:lnSpc>
              <a:spcBef>
                <a:spcPts val="2113"/>
              </a:spcBef>
            </a:pPr>
            <a:r>
              <a:rPr lang="pt-BR" sz="2500">
                <a:solidFill>
                  <a:srgbClr val="2E6EA7"/>
                </a:solidFill>
                <a:latin typeface="Helvetica" pitchFamily="34" charset="0"/>
                <a:sym typeface="Helvetica" pitchFamily="34" charset="0"/>
              </a:rPr>
              <a:t>Maior apoio para projetos de risco tecnológico </a:t>
            </a:r>
          </a:p>
          <a:p>
            <a:pPr algn="l">
              <a:lnSpc>
                <a:spcPct val="80000"/>
              </a:lnSpc>
              <a:spcBef>
                <a:spcPts val="2113"/>
              </a:spcBef>
            </a:pPr>
            <a:r>
              <a:rPr lang="pt-BR" sz="2500">
                <a:solidFill>
                  <a:srgbClr val="2E6EA7"/>
                </a:solidFill>
                <a:latin typeface="Helvetica" pitchFamily="34" charset="0"/>
                <a:sym typeface="Helvetica" pitchFamily="34" charset="0"/>
              </a:rPr>
              <a:t>Fortalecimento das relações entre empresas, ICTs e setor público</a:t>
            </a:r>
          </a:p>
          <a:p>
            <a:pPr algn="l">
              <a:lnSpc>
                <a:spcPct val="80000"/>
              </a:lnSpc>
              <a:spcBef>
                <a:spcPts val="2113"/>
              </a:spcBef>
            </a:pPr>
            <a:r>
              <a:rPr lang="pt-BR" sz="2500">
                <a:solidFill>
                  <a:srgbClr val="2E6EA7"/>
                </a:solidFill>
                <a:latin typeface="Helvetica" pitchFamily="34" charset="0"/>
                <a:sym typeface="Helvetica" pitchFamily="34" charset="0"/>
              </a:rPr>
              <a:t>Definição de áreas estratégicas</a:t>
            </a:r>
          </a:p>
          <a:p>
            <a:pPr algn="l">
              <a:lnSpc>
                <a:spcPct val="80000"/>
              </a:lnSpc>
              <a:spcBef>
                <a:spcPts val="2113"/>
              </a:spcBef>
            </a:pPr>
            <a:endParaRPr lang="pt-BR" sz="2500">
              <a:solidFill>
                <a:srgbClr val="2E6EA7"/>
              </a:solidFill>
              <a:latin typeface="Helvetica" pitchFamily="34" charset="0"/>
              <a:sym typeface="Helvetica" pitchFamily="34" charset="0"/>
            </a:endParaRPr>
          </a:p>
        </p:txBody>
      </p:sp>
      <p:sp>
        <p:nvSpPr>
          <p:cNvPr id="21508" name="Rectangle 7"/>
          <p:cNvSpPr>
            <a:spLocks/>
          </p:cNvSpPr>
          <p:nvPr/>
        </p:nvSpPr>
        <p:spPr bwMode="auto">
          <a:xfrm>
            <a:off x="915988" y="427038"/>
            <a:ext cx="78755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80000"/>
              </a:lnSpc>
            </a:pPr>
            <a:r>
              <a:rPr lang="en-US" sz="3200">
                <a:solidFill>
                  <a:srgbClr val="C00000"/>
                </a:solidFill>
                <a:latin typeface="Helvetica" pitchFamily="34" charset="0"/>
                <a:sym typeface="Helvetica" pitchFamily="34" charset="0"/>
              </a:rPr>
              <a:t>Inovação e Desenvolvimento Econômico</a:t>
            </a:r>
          </a:p>
        </p:txBody>
      </p:sp>
    </p:spTree>
    <p:extLst>
      <p:ext uri="{BB962C8B-B14F-4D97-AF65-F5344CB8AC3E}">
        <p14:creationId xmlns:p14="http://schemas.microsoft.com/office/powerpoint/2010/main" val="123597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908050" y="1177925"/>
            <a:ext cx="77724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80000"/>
              </a:lnSpc>
              <a:spcBef>
                <a:spcPts val="1687"/>
              </a:spcBef>
              <a:defRPr/>
            </a:pPr>
            <a:r>
              <a:rPr lang="pt-BR" sz="2500" dirty="0">
                <a:solidFill>
                  <a:srgbClr val="11293E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1. Fomento a planos de inovação empresariais.</a:t>
            </a:r>
          </a:p>
          <a:p>
            <a:pPr marL="380615" indent="-380615" algn="l">
              <a:lnSpc>
                <a:spcPct val="80000"/>
              </a:lnSpc>
              <a:spcBef>
                <a:spcPts val="1687"/>
              </a:spcBef>
              <a:defRPr/>
            </a:pPr>
            <a:r>
              <a:rPr lang="pt-BR" sz="2500" dirty="0">
                <a:solidFill>
                  <a:srgbClr val="11293E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2. Descentralização do  crédito e da subvenção econômica para médias e pequenas empresas. </a:t>
            </a:r>
          </a:p>
          <a:p>
            <a:pPr algn="l">
              <a:lnSpc>
                <a:spcPct val="80000"/>
              </a:lnSpc>
              <a:spcBef>
                <a:spcPts val="1687"/>
              </a:spcBef>
              <a:defRPr/>
            </a:pPr>
            <a:r>
              <a:rPr lang="pt-BR" sz="2500" dirty="0">
                <a:solidFill>
                  <a:srgbClr val="11293E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3. Novo modelo de fomento à inovação:</a:t>
            </a:r>
            <a:endParaRPr lang="en-US" sz="2500" dirty="0">
              <a:solidFill>
                <a:srgbClr val="11293E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22531" name="Rectangle 6"/>
          <p:cNvSpPr>
            <a:spLocks/>
          </p:cNvSpPr>
          <p:nvPr/>
        </p:nvSpPr>
        <p:spPr bwMode="auto">
          <a:xfrm>
            <a:off x="1284288" y="3213100"/>
            <a:ext cx="7059612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80000"/>
              </a:lnSpc>
              <a:spcBef>
                <a:spcPts val="2250"/>
              </a:spcBef>
            </a:pPr>
            <a:r>
              <a:rPr lang="pt-BR" sz="2200">
                <a:solidFill>
                  <a:srgbClr val="2E6EA7"/>
                </a:solidFill>
                <a:latin typeface="Helvetica" pitchFamily="34" charset="0"/>
                <a:sym typeface="Helvetica" pitchFamily="34" charset="0"/>
              </a:rPr>
              <a:t>Articulação de programas de diversas instituições públicas</a:t>
            </a:r>
          </a:p>
          <a:p>
            <a:pPr algn="l">
              <a:lnSpc>
                <a:spcPct val="80000"/>
              </a:lnSpc>
              <a:spcBef>
                <a:spcPts val="2250"/>
              </a:spcBef>
            </a:pPr>
            <a:r>
              <a:rPr lang="pt-BR" sz="2200">
                <a:solidFill>
                  <a:srgbClr val="2E6EA7"/>
                </a:solidFill>
                <a:latin typeface="Helvetica" pitchFamily="34" charset="0"/>
                <a:sym typeface="Helvetica" pitchFamily="34" charset="0"/>
              </a:rPr>
              <a:t>Uso coordenado dos instrumentos: crédito, subvenção, renda variável e não-reembolsável</a:t>
            </a:r>
          </a:p>
          <a:p>
            <a:pPr algn="l">
              <a:lnSpc>
                <a:spcPct val="80000"/>
              </a:lnSpc>
              <a:spcBef>
                <a:spcPts val="2250"/>
              </a:spcBef>
            </a:pPr>
            <a:r>
              <a:rPr lang="pt-BR" sz="2200">
                <a:solidFill>
                  <a:srgbClr val="2E6EA7"/>
                </a:solidFill>
                <a:latin typeface="Helvetica" pitchFamily="34" charset="0"/>
                <a:sym typeface="Helvetica" pitchFamily="34" charset="0"/>
              </a:rPr>
              <a:t>Gestão integrada (Sala de Inovação) para todas as modalidades de participação no programa</a:t>
            </a:r>
          </a:p>
          <a:p>
            <a:pPr algn="l">
              <a:lnSpc>
                <a:spcPct val="80000"/>
              </a:lnSpc>
              <a:spcBef>
                <a:spcPts val="2250"/>
              </a:spcBef>
            </a:pPr>
            <a:r>
              <a:rPr lang="pt-BR" sz="2200">
                <a:solidFill>
                  <a:srgbClr val="2E6EA7"/>
                </a:solidFill>
                <a:latin typeface="Helvetica" pitchFamily="34" charset="0"/>
                <a:sym typeface="Helvetica" pitchFamily="34" charset="0"/>
              </a:rPr>
              <a:t>Redução de prazos e simplificação administrativa</a:t>
            </a:r>
          </a:p>
        </p:txBody>
      </p:sp>
      <p:sp>
        <p:nvSpPr>
          <p:cNvPr id="22532" name="Rectangle 7"/>
          <p:cNvSpPr>
            <a:spLocks/>
          </p:cNvSpPr>
          <p:nvPr/>
        </p:nvSpPr>
        <p:spPr bwMode="auto">
          <a:xfrm>
            <a:off x="915988" y="360363"/>
            <a:ext cx="78755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80000"/>
              </a:lnSpc>
            </a:pPr>
            <a:r>
              <a:rPr lang="en-US" sz="3200">
                <a:solidFill>
                  <a:srgbClr val="C00000"/>
                </a:solidFill>
                <a:latin typeface="Helvetica" pitchFamily="34" charset="0"/>
                <a:sym typeface="Helvetica" pitchFamily="34" charset="0"/>
              </a:rPr>
              <a:t>Concepção</a:t>
            </a:r>
          </a:p>
        </p:txBody>
      </p:sp>
    </p:spTree>
    <p:extLst>
      <p:ext uri="{BB962C8B-B14F-4D97-AF65-F5344CB8AC3E}">
        <p14:creationId xmlns:p14="http://schemas.microsoft.com/office/powerpoint/2010/main" val="36082621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9"/>
          <p:cNvSpPr>
            <a:spLocks/>
          </p:cNvSpPr>
          <p:nvPr/>
        </p:nvSpPr>
        <p:spPr bwMode="auto">
          <a:xfrm>
            <a:off x="454025" y="2274888"/>
            <a:ext cx="8110538" cy="523875"/>
          </a:xfrm>
          <a:prstGeom prst="roundRect">
            <a:avLst>
              <a:gd name="adj" fmla="val 22690"/>
            </a:avLst>
          </a:prstGeom>
          <a:noFill/>
          <a:ln w="38100">
            <a:solidFill>
              <a:srgbClr val="3075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3555" name="AutoShape 9"/>
          <p:cNvSpPr>
            <a:spLocks/>
          </p:cNvSpPr>
          <p:nvPr/>
        </p:nvSpPr>
        <p:spPr bwMode="auto">
          <a:xfrm>
            <a:off x="454025" y="2903538"/>
            <a:ext cx="8110538" cy="523875"/>
          </a:xfrm>
          <a:prstGeom prst="roundRect">
            <a:avLst>
              <a:gd name="adj" fmla="val 22690"/>
            </a:avLst>
          </a:prstGeom>
          <a:noFill/>
          <a:ln w="38100">
            <a:solidFill>
              <a:srgbClr val="3075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3556" name="AutoShape 9"/>
          <p:cNvSpPr>
            <a:spLocks/>
          </p:cNvSpPr>
          <p:nvPr/>
        </p:nvSpPr>
        <p:spPr bwMode="auto">
          <a:xfrm>
            <a:off x="454025" y="3532188"/>
            <a:ext cx="8110538" cy="523875"/>
          </a:xfrm>
          <a:prstGeom prst="roundRect">
            <a:avLst>
              <a:gd name="adj" fmla="val 22690"/>
            </a:avLst>
          </a:prstGeom>
          <a:noFill/>
          <a:ln w="38100">
            <a:solidFill>
              <a:srgbClr val="3075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3557" name="AutoShape 9"/>
          <p:cNvSpPr>
            <a:spLocks/>
          </p:cNvSpPr>
          <p:nvPr/>
        </p:nvSpPr>
        <p:spPr bwMode="auto">
          <a:xfrm>
            <a:off x="454025" y="4170363"/>
            <a:ext cx="8110538" cy="525462"/>
          </a:xfrm>
          <a:prstGeom prst="roundRect">
            <a:avLst>
              <a:gd name="adj" fmla="val 22690"/>
            </a:avLst>
          </a:prstGeom>
          <a:noFill/>
          <a:ln w="38100">
            <a:solidFill>
              <a:srgbClr val="3075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3558" name="AutoShape 9"/>
          <p:cNvSpPr>
            <a:spLocks/>
          </p:cNvSpPr>
          <p:nvPr/>
        </p:nvSpPr>
        <p:spPr bwMode="auto">
          <a:xfrm>
            <a:off x="454025" y="4810125"/>
            <a:ext cx="8110538" cy="523875"/>
          </a:xfrm>
          <a:prstGeom prst="roundRect">
            <a:avLst>
              <a:gd name="adj" fmla="val 22690"/>
            </a:avLst>
          </a:prstGeom>
          <a:noFill/>
          <a:ln w="38100">
            <a:solidFill>
              <a:srgbClr val="3075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3559" name="AutoShape 9"/>
          <p:cNvSpPr>
            <a:spLocks/>
          </p:cNvSpPr>
          <p:nvPr/>
        </p:nvSpPr>
        <p:spPr bwMode="auto">
          <a:xfrm>
            <a:off x="454025" y="5449888"/>
            <a:ext cx="8110538" cy="523875"/>
          </a:xfrm>
          <a:prstGeom prst="roundRect">
            <a:avLst>
              <a:gd name="adj" fmla="val 22690"/>
            </a:avLst>
          </a:prstGeom>
          <a:noFill/>
          <a:ln w="38100">
            <a:solidFill>
              <a:srgbClr val="3075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3560" name="Rectangle 1"/>
          <p:cNvSpPr>
            <a:spLocks/>
          </p:cNvSpPr>
          <p:nvPr/>
        </p:nvSpPr>
        <p:spPr bwMode="auto">
          <a:xfrm>
            <a:off x="319088" y="228600"/>
            <a:ext cx="888523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80000"/>
              </a:lnSpc>
            </a:pPr>
            <a:endParaRPr lang="pt-BR" sz="1700">
              <a:solidFill>
                <a:srgbClr val="193A59"/>
              </a:solidFill>
              <a:latin typeface="Helvetica" pitchFamily="34" charset="0"/>
              <a:sym typeface="Helvetica" pitchFamily="34" charset="0"/>
            </a:endParaRPr>
          </a:p>
        </p:txBody>
      </p:sp>
      <p:sp>
        <p:nvSpPr>
          <p:cNvPr id="23561" name="AutoShape 9"/>
          <p:cNvSpPr>
            <a:spLocks/>
          </p:cNvSpPr>
          <p:nvPr/>
        </p:nvSpPr>
        <p:spPr bwMode="auto">
          <a:xfrm>
            <a:off x="454025" y="1635125"/>
            <a:ext cx="8110538" cy="523875"/>
          </a:xfrm>
          <a:prstGeom prst="roundRect">
            <a:avLst>
              <a:gd name="adj" fmla="val 22690"/>
            </a:avLst>
          </a:prstGeom>
          <a:noFill/>
          <a:ln w="38100">
            <a:solidFill>
              <a:srgbClr val="3075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563563" y="1763713"/>
            <a:ext cx="6645275" cy="4283075"/>
            <a:chOff x="866300" y="1332212"/>
            <a:chExt cx="6283513" cy="4531002"/>
          </a:xfrm>
        </p:grpSpPr>
        <p:sp>
          <p:nvSpPr>
            <p:cNvPr id="28" name="Rectangle 1"/>
            <p:cNvSpPr/>
            <p:nvPr/>
          </p:nvSpPr>
          <p:spPr>
            <a:xfrm>
              <a:off x="867267" y="2656688"/>
              <a:ext cx="5011781" cy="555676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/>
            <a:lstStyle/>
            <a:p>
              <a:pPr algn="l">
                <a:defRPr/>
              </a:pPr>
              <a:r>
                <a:rPr lang="en-US" sz="2500" dirty="0" err="1">
                  <a:solidFill>
                    <a:srgbClr val="193A59"/>
                  </a:solidFill>
                  <a:latin typeface="Helvetica"/>
                  <a:ea typeface="ＭＳ Ｐゴシック" charset="0"/>
                  <a:cs typeface="Helvetica"/>
                  <a:sym typeface="Gill Sans" charset="0"/>
                </a:rPr>
                <a:t>Petróleo</a:t>
              </a:r>
              <a:r>
                <a:rPr lang="en-US" sz="2500" dirty="0">
                  <a:solidFill>
                    <a:srgbClr val="193A59"/>
                  </a:solidFill>
                  <a:latin typeface="Helvetica"/>
                  <a:ea typeface="ＭＳ Ｐゴシック" charset="0"/>
                  <a:cs typeface="Helvetica"/>
                  <a:sym typeface="Gill Sans" charset="0"/>
                </a:rPr>
                <a:t> e </a:t>
              </a:r>
              <a:r>
                <a:rPr lang="en-US" sz="2500" dirty="0" err="1">
                  <a:solidFill>
                    <a:srgbClr val="193A59"/>
                  </a:solidFill>
                  <a:latin typeface="Helvetica"/>
                  <a:ea typeface="ＭＳ Ｐゴシック" charset="0"/>
                  <a:cs typeface="Helvetica"/>
                  <a:sym typeface="Gill Sans" charset="0"/>
                </a:rPr>
                <a:t>Gás</a:t>
              </a:r>
              <a:endParaRPr lang="en-US" sz="2500" dirty="0">
                <a:solidFill>
                  <a:srgbClr val="193A59"/>
                </a:solidFill>
                <a:latin typeface="Helvetica"/>
                <a:ea typeface="ＭＳ Ｐゴシック" charset="0"/>
                <a:cs typeface="Helvetica"/>
                <a:sym typeface="Gill Sans" charset="0"/>
              </a:endParaRPr>
            </a:p>
          </p:txBody>
        </p:sp>
        <p:sp>
          <p:nvSpPr>
            <p:cNvPr id="33" name="Rectangle 1"/>
            <p:cNvSpPr/>
            <p:nvPr/>
          </p:nvSpPr>
          <p:spPr>
            <a:xfrm>
              <a:off x="867267" y="4642908"/>
              <a:ext cx="6282546" cy="556996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/>
            <a:lstStyle/>
            <a:p>
              <a:pPr algn="l">
                <a:defRPr/>
              </a:pPr>
              <a:r>
                <a:rPr lang="en-US" sz="2500" dirty="0">
                  <a:solidFill>
                    <a:srgbClr val="193A59"/>
                  </a:solidFill>
                  <a:latin typeface="Helvetica"/>
                  <a:ea typeface="ＭＳ Ｐゴシック" charset="0"/>
                  <a:cs typeface="Helvetica"/>
                  <a:sym typeface="Gill Sans" charset="0"/>
                </a:rPr>
                <a:t>TICs</a:t>
              </a:r>
            </a:p>
          </p:txBody>
        </p:sp>
        <p:sp>
          <p:nvSpPr>
            <p:cNvPr id="35" name="Rectangle 1"/>
            <p:cNvSpPr/>
            <p:nvPr/>
          </p:nvSpPr>
          <p:spPr>
            <a:xfrm>
              <a:off x="867267" y="5306218"/>
              <a:ext cx="6254462" cy="556996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/>
            <a:lstStyle/>
            <a:p>
              <a:pPr algn="l">
                <a:defRPr/>
              </a:pPr>
              <a:r>
                <a:rPr lang="en-US" sz="2500" dirty="0" err="1">
                  <a:solidFill>
                    <a:srgbClr val="193A59"/>
                  </a:solidFill>
                  <a:latin typeface="Helvetica"/>
                  <a:ea typeface="ＭＳ Ｐゴシック" charset="0"/>
                  <a:cs typeface="Helvetica"/>
                  <a:sym typeface="Gill Sans" charset="0"/>
                </a:rPr>
                <a:t>Sustentabilidade</a:t>
              </a:r>
              <a:r>
                <a:rPr lang="en-US" sz="2500" dirty="0">
                  <a:solidFill>
                    <a:srgbClr val="193A59"/>
                  </a:solidFill>
                  <a:latin typeface="Helvetica"/>
                  <a:ea typeface="ＭＳ Ｐゴシック" charset="0"/>
                  <a:cs typeface="Helvetica"/>
                  <a:sym typeface="Gill Sans" charset="0"/>
                </a:rPr>
                <a:t> </a:t>
              </a:r>
              <a:r>
                <a:rPr lang="en-US" sz="2500" dirty="0" err="1">
                  <a:solidFill>
                    <a:srgbClr val="193A59"/>
                  </a:solidFill>
                  <a:latin typeface="Helvetica"/>
                  <a:ea typeface="ＭＳ Ｐゴシック" charset="0"/>
                  <a:cs typeface="Helvetica"/>
                  <a:sym typeface="Gill Sans" charset="0"/>
                </a:rPr>
                <a:t>Socioambiental</a:t>
              </a:r>
              <a:endParaRPr lang="en-US" sz="2500" dirty="0">
                <a:solidFill>
                  <a:srgbClr val="193A59"/>
                </a:solidFill>
                <a:latin typeface="Helvetica"/>
                <a:ea typeface="ＭＳ Ｐゴシック" charset="0"/>
                <a:cs typeface="Helvetica"/>
                <a:sym typeface="Gill Sans" charset="0"/>
              </a:endParaRPr>
            </a:p>
          </p:txBody>
        </p:sp>
        <p:sp>
          <p:nvSpPr>
            <p:cNvPr id="39" name="Rectangle 1"/>
            <p:cNvSpPr/>
            <p:nvPr/>
          </p:nvSpPr>
          <p:spPr>
            <a:xfrm>
              <a:off x="867267" y="3980917"/>
              <a:ext cx="5712492" cy="555677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/>
            <a:lstStyle/>
            <a:p>
              <a:pPr algn="l">
                <a:defRPr/>
              </a:pPr>
              <a:r>
                <a:rPr lang="en-US" sz="2500" dirty="0" err="1">
                  <a:solidFill>
                    <a:srgbClr val="193A59"/>
                  </a:solidFill>
                  <a:latin typeface="Helvetica"/>
                  <a:ea typeface="ＭＳ Ｐゴシック" charset="0"/>
                  <a:cs typeface="Helvetica"/>
                  <a:sym typeface="Gill Sans" charset="0"/>
                </a:rPr>
                <a:t>Complexo</a:t>
              </a:r>
              <a:r>
                <a:rPr lang="en-US" sz="2500" dirty="0">
                  <a:solidFill>
                    <a:srgbClr val="193A59"/>
                  </a:solidFill>
                  <a:latin typeface="Helvetica"/>
                  <a:ea typeface="ＭＳ Ｐゴシック" charset="0"/>
                  <a:cs typeface="Helvetica"/>
                  <a:sym typeface="Gill Sans" charset="0"/>
                </a:rPr>
                <a:t> </a:t>
              </a:r>
              <a:r>
                <a:rPr lang="en-US" sz="2500" dirty="0" err="1">
                  <a:solidFill>
                    <a:srgbClr val="193A59"/>
                  </a:solidFill>
                  <a:latin typeface="Helvetica"/>
                  <a:ea typeface="ＭＳ Ｐゴシック" charset="0"/>
                  <a:cs typeface="Helvetica"/>
                  <a:sym typeface="Gill Sans" charset="0"/>
                </a:rPr>
                <a:t>Aeroespacial</a:t>
              </a:r>
              <a:r>
                <a:rPr lang="en-US" sz="2500" dirty="0">
                  <a:solidFill>
                    <a:srgbClr val="193A59"/>
                  </a:solidFill>
                  <a:latin typeface="Helvetica"/>
                  <a:ea typeface="ＭＳ Ｐゴシック" charset="0"/>
                  <a:cs typeface="Helvetica"/>
                  <a:sym typeface="Gill Sans" charset="0"/>
                </a:rPr>
                <a:t> e </a:t>
              </a:r>
              <a:r>
                <a:rPr lang="en-US" sz="2500" dirty="0" err="1">
                  <a:solidFill>
                    <a:srgbClr val="193A59"/>
                  </a:solidFill>
                  <a:latin typeface="Helvetica"/>
                  <a:ea typeface="ＭＳ Ｐゴシック" charset="0"/>
                  <a:cs typeface="Helvetica"/>
                  <a:sym typeface="Gill Sans" charset="0"/>
                </a:rPr>
                <a:t>Defesa</a:t>
              </a:r>
              <a:endParaRPr lang="en-US" sz="2500" dirty="0">
                <a:solidFill>
                  <a:srgbClr val="193A59"/>
                </a:solidFill>
                <a:latin typeface="Helvetica"/>
                <a:ea typeface="ＭＳ Ｐゴシック" charset="0"/>
                <a:cs typeface="Helvetica"/>
                <a:sym typeface="Gill Sans" charset="0"/>
              </a:endParaRPr>
            </a:p>
          </p:txBody>
        </p:sp>
        <p:sp>
          <p:nvSpPr>
            <p:cNvPr id="41" name="Rectangle 1"/>
            <p:cNvSpPr/>
            <p:nvPr/>
          </p:nvSpPr>
          <p:spPr>
            <a:xfrm>
              <a:off x="867267" y="1994450"/>
              <a:ext cx="5011710" cy="555923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/>
            <a:lstStyle/>
            <a:p>
              <a:pPr algn="l">
                <a:defRPr/>
              </a:pPr>
              <a:r>
                <a:rPr lang="en-US" sz="2500" dirty="0" err="1">
                  <a:solidFill>
                    <a:srgbClr val="193A59"/>
                  </a:solidFill>
                  <a:latin typeface="Helvetica"/>
                  <a:ea typeface="ＭＳ Ｐゴシック" charset="0"/>
                  <a:cs typeface="Helvetica"/>
                  <a:sym typeface="Gill Sans" charset="0"/>
                </a:rPr>
                <a:t>Energia</a:t>
              </a:r>
              <a:r>
                <a:rPr lang="en-US" sz="2500" dirty="0">
                  <a:solidFill>
                    <a:srgbClr val="193A59"/>
                  </a:solidFill>
                  <a:latin typeface="Helvetica"/>
                  <a:ea typeface="ＭＳ Ｐゴシック" charset="0"/>
                  <a:cs typeface="Helvetica"/>
                  <a:sym typeface="Gill Sans" charset="0"/>
                </a:rPr>
                <a:t> </a:t>
              </a:r>
              <a:endParaRPr lang="en-US" sz="2500" dirty="0">
                <a:solidFill>
                  <a:srgbClr val="FF0000"/>
                </a:solidFill>
                <a:latin typeface="Helvetica"/>
                <a:ea typeface="ＭＳ Ｐゴシック" charset="0"/>
                <a:cs typeface="Helvetica"/>
                <a:sym typeface="Gill Sans" charset="0"/>
              </a:endParaRPr>
            </a:p>
          </p:txBody>
        </p:sp>
        <p:sp>
          <p:nvSpPr>
            <p:cNvPr id="47" name="Rectangle 1"/>
            <p:cNvSpPr/>
            <p:nvPr/>
          </p:nvSpPr>
          <p:spPr>
            <a:xfrm>
              <a:off x="867267" y="3318679"/>
              <a:ext cx="5011781" cy="555922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/>
            <a:lstStyle/>
            <a:p>
              <a:pPr algn="l">
                <a:defRPr/>
              </a:pPr>
              <a:r>
                <a:rPr lang="en-US" sz="2500" dirty="0" err="1">
                  <a:solidFill>
                    <a:srgbClr val="193A59"/>
                  </a:solidFill>
                  <a:latin typeface="Helvetica"/>
                  <a:ea typeface="ＭＳ Ｐゴシック" charset="0"/>
                  <a:cs typeface="Helvetica"/>
                  <a:sym typeface="Gill Sans" charset="0"/>
                </a:rPr>
                <a:t>Complexo</a:t>
              </a:r>
              <a:r>
                <a:rPr lang="en-US" sz="2500" dirty="0">
                  <a:solidFill>
                    <a:srgbClr val="193A59"/>
                  </a:solidFill>
                  <a:latin typeface="Helvetica"/>
                  <a:ea typeface="ＭＳ Ｐゴシック" charset="0"/>
                  <a:cs typeface="Helvetica"/>
                  <a:sym typeface="Gill Sans" charset="0"/>
                </a:rPr>
                <a:t> da </a:t>
              </a:r>
              <a:r>
                <a:rPr lang="en-US" sz="2500" dirty="0" err="1">
                  <a:solidFill>
                    <a:srgbClr val="193A59"/>
                  </a:solidFill>
                  <a:latin typeface="Helvetica"/>
                  <a:ea typeface="ＭＳ Ｐゴシック" charset="0"/>
                  <a:cs typeface="Helvetica"/>
                  <a:sym typeface="Gill Sans" charset="0"/>
                </a:rPr>
                <a:t>Saúde</a:t>
              </a:r>
              <a:endParaRPr lang="en-US" sz="2500" dirty="0">
                <a:solidFill>
                  <a:srgbClr val="193A59"/>
                </a:solidFill>
                <a:latin typeface="Helvetica"/>
                <a:ea typeface="ＭＳ Ｐゴシック" charset="0"/>
                <a:cs typeface="Helvetica"/>
                <a:sym typeface="Gill Sans" charset="0"/>
              </a:endParaRPr>
            </a:p>
          </p:txBody>
        </p:sp>
        <p:sp>
          <p:nvSpPr>
            <p:cNvPr id="50" name="Rectangle 1"/>
            <p:cNvSpPr/>
            <p:nvPr/>
          </p:nvSpPr>
          <p:spPr>
            <a:xfrm>
              <a:off x="866300" y="1332212"/>
              <a:ext cx="5011710" cy="555923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/>
            <a:lstStyle/>
            <a:p>
              <a:pPr algn="l">
                <a:defRPr/>
              </a:pPr>
              <a:r>
                <a:rPr lang="en-US" sz="2500" dirty="0" err="1">
                  <a:solidFill>
                    <a:srgbClr val="193A59"/>
                  </a:solidFill>
                  <a:latin typeface="Helvetica"/>
                  <a:ea typeface="ＭＳ Ｐゴシック" charset="0"/>
                  <a:cs typeface="Helvetica"/>
                  <a:sym typeface="Gill Sans" charset="0"/>
                </a:rPr>
                <a:t>Cadeia</a:t>
              </a:r>
              <a:r>
                <a:rPr lang="en-US" sz="2500" dirty="0">
                  <a:solidFill>
                    <a:srgbClr val="193A59"/>
                  </a:solidFill>
                  <a:latin typeface="Helvetica"/>
                  <a:ea typeface="ＭＳ Ｐゴシック" charset="0"/>
                  <a:cs typeface="Helvetica"/>
                  <a:sym typeface="Gill Sans" charset="0"/>
                </a:rPr>
                <a:t> </a:t>
              </a:r>
              <a:r>
                <a:rPr lang="en-US" sz="2500" dirty="0" err="1">
                  <a:solidFill>
                    <a:srgbClr val="193A59"/>
                  </a:solidFill>
                  <a:latin typeface="Helvetica"/>
                  <a:ea typeface="ＭＳ Ｐゴシック" charset="0"/>
                  <a:cs typeface="Helvetica"/>
                  <a:sym typeface="Gill Sans" charset="0"/>
                </a:rPr>
                <a:t>Agropecuária</a:t>
              </a:r>
              <a:endParaRPr lang="en-US" sz="2500" dirty="0">
                <a:solidFill>
                  <a:srgbClr val="193A59"/>
                </a:solidFill>
                <a:latin typeface="Helvetica"/>
                <a:ea typeface="ＭＳ Ｐゴシック" charset="0"/>
                <a:cs typeface="Helvetica"/>
                <a:sym typeface="Gill Sans" charset="0"/>
              </a:endParaRPr>
            </a:p>
          </p:txBody>
        </p:sp>
      </p:grpSp>
      <p:sp>
        <p:nvSpPr>
          <p:cNvPr id="23563" name="Rectangle 66"/>
          <p:cNvSpPr>
            <a:spLocks/>
          </p:cNvSpPr>
          <p:nvPr/>
        </p:nvSpPr>
        <p:spPr bwMode="auto">
          <a:xfrm>
            <a:off x="2447925" y="661988"/>
            <a:ext cx="41925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80000"/>
              </a:lnSpc>
            </a:pPr>
            <a:r>
              <a:rPr lang="pt-BR" sz="3200">
                <a:solidFill>
                  <a:srgbClr val="C00000"/>
                </a:solidFill>
                <a:latin typeface="Helvetica" pitchFamily="34" charset="0"/>
                <a:sym typeface="Helvetica" pitchFamily="34" charset="0"/>
              </a:rPr>
              <a:t>Áreas Estratégicas </a:t>
            </a:r>
            <a:endParaRPr lang="en-US" sz="3200">
              <a:solidFill>
                <a:srgbClr val="C00000"/>
              </a:solidFill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9932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utoShape 9"/>
          <p:cNvSpPr>
            <a:spLocks/>
          </p:cNvSpPr>
          <p:nvPr/>
        </p:nvSpPr>
        <p:spPr bwMode="auto">
          <a:xfrm>
            <a:off x="4838530" y="1284152"/>
            <a:ext cx="3781524" cy="3135220"/>
          </a:xfrm>
          <a:prstGeom prst="roundRect">
            <a:avLst>
              <a:gd name="adj" fmla="val 3557"/>
            </a:avLst>
          </a:prstGeom>
          <a:noFill/>
          <a:ln w="38100" cap="flat">
            <a:solidFill>
              <a:srgbClr val="3075B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AutoShape 4"/>
          <p:cNvSpPr>
            <a:spLocks/>
          </p:cNvSpPr>
          <p:nvPr/>
        </p:nvSpPr>
        <p:spPr bwMode="auto">
          <a:xfrm>
            <a:off x="4828402" y="1271267"/>
            <a:ext cx="3808145" cy="1586405"/>
          </a:xfrm>
          <a:prstGeom prst="roundRect">
            <a:avLst>
              <a:gd name="adj" fmla="val 3551"/>
            </a:avLst>
          </a:prstGeom>
          <a:gradFill rotWithShape="0">
            <a:gsLst>
              <a:gs pos="0">
                <a:srgbClr val="2B679D"/>
              </a:gs>
              <a:gs pos="90784">
                <a:srgbClr val="10283C"/>
              </a:gs>
              <a:gs pos="100000">
                <a:srgbClr val="193A5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AutoShape 4"/>
          <p:cNvSpPr>
            <a:spLocks/>
          </p:cNvSpPr>
          <p:nvPr/>
        </p:nvSpPr>
        <p:spPr bwMode="auto">
          <a:xfrm>
            <a:off x="526979" y="1261020"/>
            <a:ext cx="4143312" cy="4916241"/>
          </a:xfrm>
          <a:prstGeom prst="roundRect">
            <a:avLst>
              <a:gd name="adj" fmla="val 3551"/>
            </a:avLst>
          </a:prstGeom>
          <a:gradFill rotWithShape="0">
            <a:gsLst>
              <a:gs pos="0">
                <a:srgbClr val="2B679D"/>
              </a:gs>
              <a:gs pos="90784">
                <a:srgbClr val="10283C"/>
              </a:gs>
              <a:gs pos="100000">
                <a:srgbClr val="193A5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443125" y="3023774"/>
            <a:ext cx="4114770" cy="79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  <a:spcBef>
                <a:spcPts val="562"/>
              </a:spcBef>
            </a:pPr>
            <a:r>
              <a:rPr lang="en-US" sz="3500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R$</a:t>
            </a:r>
            <a:r>
              <a:rPr lang="en-US" sz="11200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32,9</a:t>
            </a:r>
          </a:p>
        </p:txBody>
      </p:sp>
      <p:sp>
        <p:nvSpPr>
          <p:cNvPr id="22" name="Rectangle 23"/>
          <p:cNvSpPr>
            <a:spLocks/>
          </p:cNvSpPr>
          <p:nvPr/>
        </p:nvSpPr>
        <p:spPr bwMode="auto">
          <a:xfrm>
            <a:off x="980472" y="4258786"/>
            <a:ext cx="3032035" cy="33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  <a:spcBef>
                <a:spcPts val="562"/>
              </a:spcBef>
            </a:pPr>
            <a:r>
              <a:rPr lang="en-US" sz="4200" b="1" dirty="0" err="1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bilhões</a:t>
            </a:r>
            <a:endParaRPr lang="en-US" sz="4200" b="1" dirty="0">
              <a:solidFill>
                <a:srgbClr val="FFFFFF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 bwMode="auto">
          <a:xfrm>
            <a:off x="4828402" y="1487504"/>
            <a:ext cx="3805763" cy="7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  <a:spcBef>
                <a:spcPts val="562"/>
              </a:spcBef>
            </a:pPr>
            <a:r>
              <a:rPr lang="en-US" sz="2500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R$</a:t>
            </a:r>
            <a:r>
              <a:rPr lang="en-US" sz="6700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28,5</a:t>
            </a:r>
            <a:r>
              <a:rPr lang="en-US" sz="2500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bilhões</a:t>
            </a:r>
          </a:p>
        </p:txBody>
      </p:sp>
      <p:sp>
        <p:nvSpPr>
          <p:cNvPr id="28" name="Rectangle 23"/>
          <p:cNvSpPr>
            <a:spLocks/>
          </p:cNvSpPr>
          <p:nvPr/>
        </p:nvSpPr>
        <p:spPr bwMode="auto">
          <a:xfrm>
            <a:off x="5279825" y="2230982"/>
            <a:ext cx="3032035" cy="33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  <a:spcBef>
                <a:spcPts val="562"/>
              </a:spcBef>
            </a:pPr>
            <a:r>
              <a:rPr lang="en-US" sz="2000" b="1" dirty="0" err="1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Investimento</a:t>
            </a:r>
            <a:r>
              <a:rPr lang="en-US" sz="2000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direto</a:t>
            </a:r>
            <a:endParaRPr lang="en-US" sz="2000" b="1" dirty="0">
              <a:solidFill>
                <a:srgbClr val="FFFFFF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31" name="AutoShape 4"/>
          <p:cNvSpPr>
            <a:spLocks/>
          </p:cNvSpPr>
          <p:nvPr/>
        </p:nvSpPr>
        <p:spPr bwMode="auto">
          <a:xfrm>
            <a:off x="4828402" y="4598847"/>
            <a:ext cx="3808145" cy="1586405"/>
          </a:xfrm>
          <a:prstGeom prst="roundRect">
            <a:avLst>
              <a:gd name="adj" fmla="val 3551"/>
            </a:avLst>
          </a:prstGeom>
          <a:gradFill rotWithShape="0">
            <a:gsLst>
              <a:gs pos="0">
                <a:srgbClr val="2B679D"/>
              </a:gs>
              <a:gs pos="90784">
                <a:srgbClr val="10283C"/>
              </a:gs>
              <a:gs pos="100000">
                <a:srgbClr val="193A5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" name="Rectangle 22"/>
          <p:cNvSpPr>
            <a:spLocks/>
          </p:cNvSpPr>
          <p:nvPr/>
        </p:nvSpPr>
        <p:spPr bwMode="auto">
          <a:xfrm>
            <a:off x="4933865" y="4864600"/>
            <a:ext cx="3569489" cy="7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  <a:spcBef>
                <a:spcPts val="562"/>
              </a:spcBef>
            </a:pPr>
            <a:r>
              <a:rPr lang="en-US" sz="2500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R$</a:t>
            </a:r>
            <a:r>
              <a:rPr lang="en-US" sz="6700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4,4</a:t>
            </a:r>
            <a:r>
              <a:rPr lang="en-US" sz="2500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bilhões</a:t>
            </a:r>
            <a:endParaRPr lang="en-US" sz="6700" b="1" dirty="0">
              <a:solidFill>
                <a:srgbClr val="FFFFFF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33" name="Rectangle 23"/>
          <p:cNvSpPr>
            <a:spLocks/>
          </p:cNvSpPr>
          <p:nvPr/>
        </p:nvSpPr>
        <p:spPr bwMode="auto">
          <a:xfrm>
            <a:off x="5201918" y="5640552"/>
            <a:ext cx="3032035" cy="33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  <a:spcBef>
                <a:spcPts val="562"/>
              </a:spcBef>
            </a:pPr>
            <a:r>
              <a:rPr lang="en-US" sz="2000" b="1" dirty="0" err="1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Instituições</a:t>
            </a:r>
            <a:r>
              <a:rPr lang="en-US" sz="2000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parceiras</a:t>
            </a:r>
            <a:endParaRPr lang="en-US" sz="2000" b="1" dirty="0">
              <a:solidFill>
                <a:srgbClr val="FFFFFF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34" name="Rectangle 1"/>
          <p:cNvSpPr/>
          <p:nvPr/>
        </p:nvSpPr>
        <p:spPr>
          <a:xfrm>
            <a:off x="5080457" y="2966830"/>
            <a:ext cx="4098289" cy="390883"/>
          </a:xfrm>
          <a:prstGeom prst="rect">
            <a:avLst/>
          </a:prstGeom>
          <a:grpFill/>
          <a:ln>
            <a:noFill/>
          </a:ln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dirty="0" err="1">
                <a:solidFill>
                  <a:srgbClr val="193A59"/>
                </a:solidFill>
                <a:latin typeface="Helvetica"/>
                <a:ea typeface="ＭＳ Ｐゴシック" charset="0"/>
                <a:cs typeface="Helvetica"/>
                <a:sym typeface="Gill Sans" charset="0"/>
              </a:rPr>
              <a:t>Crédito</a:t>
            </a:r>
            <a:r>
              <a:rPr lang="en-US" sz="2000" b="1" dirty="0">
                <a:solidFill>
                  <a:srgbClr val="193A59"/>
                </a:solidFill>
                <a:latin typeface="Helvetica"/>
                <a:ea typeface="ＭＳ Ｐゴシック" charset="0"/>
                <a:cs typeface="Helvetica"/>
                <a:sym typeface="Gill Sans" charset="0"/>
              </a:rPr>
              <a:t> – 20,9 bi</a:t>
            </a:r>
          </a:p>
        </p:txBody>
      </p:sp>
      <p:sp>
        <p:nvSpPr>
          <p:cNvPr id="37" name="Rectangle 1"/>
          <p:cNvSpPr/>
          <p:nvPr/>
        </p:nvSpPr>
        <p:spPr>
          <a:xfrm>
            <a:off x="5079660" y="3943267"/>
            <a:ext cx="4099216" cy="390883"/>
          </a:xfrm>
          <a:prstGeom prst="rect">
            <a:avLst/>
          </a:prstGeom>
          <a:grpFill/>
          <a:ln>
            <a:noFill/>
          </a:ln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dirty="0" err="1">
                <a:solidFill>
                  <a:srgbClr val="193A59"/>
                </a:solidFill>
                <a:latin typeface="Helvetica"/>
                <a:ea typeface="ＭＳ Ｐゴシック" charset="0"/>
                <a:cs typeface="Helvetica"/>
                <a:sym typeface="Gill Sans" charset="0"/>
              </a:rPr>
              <a:t>Renda</a:t>
            </a:r>
            <a:r>
              <a:rPr lang="en-US" sz="2000" b="1" dirty="0">
                <a:solidFill>
                  <a:srgbClr val="193A59"/>
                </a:solidFill>
                <a:latin typeface="Helvetica"/>
                <a:ea typeface="ＭＳ Ｐゴシック" charset="0"/>
                <a:cs typeface="Helvetica"/>
                <a:sym typeface="Gill Sans" charset="0"/>
              </a:rPr>
              <a:t> </a:t>
            </a:r>
            <a:r>
              <a:rPr lang="en-US" sz="2000" b="1" dirty="0" err="1">
                <a:solidFill>
                  <a:srgbClr val="193A59"/>
                </a:solidFill>
                <a:latin typeface="Helvetica"/>
                <a:ea typeface="ＭＳ Ｐゴシック" charset="0"/>
                <a:cs typeface="Helvetica"/>
                <a:sym typeface="Gill Sans" charset="0"/>
              </a:rPr>
              <a:t>variável</a:t>
            </a:r>
            <a:r>
              <a:rPr lang="en-US" sz="2000" b="1" dirty="0">
                <a:solidFill>
                  <a:srgbClr val="193A59"/>
                </a:solidFill>
                <a:latin typeface="Helvetica"/>
                <a:ea typeface="ＭＳ Ｐゴシック" charset="0"/>
                <a:cs typeface="Helvetica"/>
                <a:sym typeface="Gill Sans" charset="0"/>
              </a:rPr>
              <a:t> – 2,2 bi</a:t>
            </a:r>
          </a:p>
        </p:txBody>
      </p:sp>
      <p:sp>
        <p:nvSpPr>
          <p:cNvPr id="44" name="Rectangle 1"/>
          <p:cNvSpPr/>
          <p:nvPr/>
        </p:nvSpPr>
        <p:spPr>
          <a:xfrm>
            <a:off x="5079918" y="3629405"/>
            <a:ext cx="4098914" cy="429971"/>
          </a:xfrm>
          <a:prstGeom prst="rect">
            <a:avLst/>
          </a:prstGeom>
          <a:grpFill/>
          <a:ln>
            <a:noFill/>
          </a:ln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dirty="0" err="1">
                <a:solidFill>
                  <a:srgbClr val="193A59"/>
                </a:solidFill>
                <a:latin typeface="Helvetica"/>
                <a:ea typeface="ＭＳ Ｐゴシック" charset="0"/>
                <a:cs typeface="Helvetica"/>
                <a:sym typeface="Gill Sans" charset="0"/>
              </a:rPr>
              <a:t>Não</a:t>
            </a:r>
            <a:r>
              <a:rPr lang="en-US" sz="2000" b="1" dirty="0">
                <a:solidFill>
                  <a:srgbClr val="193A59"/>
                </a:solidFill>
                <a:latin typeface="Helvetica"/>
                <a:ea typeface="ＭＳ Ｐゴシック" charset="0"/>
                <a:cs typeface="Helvetica"/>
                <a:sym typeface="Gill Sans" charset="0"/>
              </a:rPr>
              <a:t> </a:t>
            </a:r>
            <a:r>
              <a:rPr lang="en-US" sz="2000" b="1" dirty="0" err="1">
                <a:solidFill>
                  <a:srgbClr val="193A59"/>
                </a:solidFill>
                <a:latin typeface="Helvetica"/>
                <a:ea typeface="ＭＳ Ｐゴシック" charset="0"/>
                <a:cs typeface="Helvetica"/>
                <a:sym typeface="Gill Sans" charset="0"/>
              </a:rPr>
              <a:t>reembolsáveis</a:t>
            </a:r>
            <a:r>
              <a:rPr lang="en-US" sz="2000" b="1" dirty="0">
                <a:solidFill>
                  <a:srgbClr val="193A59"/>
                </a:solidFill>
                <a:latin typeface="Helvetica"/>
                <a:ea typeface="ＭＳ Ｐゴシック" charset="0"/>
                <a:cs typeface="Helvetica"/>
                <a:sym typeface="Gill Sans" charset="0"/>
              </a:rPr>
              <a:t> – 4,2 bi</a:t>
            </a:r>
          </a:p>
        </p:txBody>
      </p:sp>
      <p:sp>
        <p:nvSpPr>
          <p:cNvPr id="45" name="Rectangle 1"/>
          <p:cNvSpPr/>
          <p:nvPr/>
        </p:nvSpPr>
        <p:spPr>
          <a:xfrm>
            <a:off x="5080723" y="3290692"/>
            <a:ext cx="4097979" cy="390883"/>
          </a:xfrm>
          <a:prstGeom prst="rect">
            <a:avLst/>
          </a:prstGeom>
          <a:grpFill/>
          <a:ln>
            <a:noFill/>
          </a:ln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dirty="0" err="1">
                <a:solidFill>
                  <a:srgbClr val="193A59"/>
                </a:solidFill>
                <a:latin typeface="Helvetica"/>
                <a:ea typeface="ＭＳ Ｐゴシック" charset="0"/>
                <a:cs typeface="Helvetica"/>
                <a:sym typeface="Gill Sans" charset="0"/>
              </a:rPr>
              <a:t>Subvenção</a:t>
            </a:r>
            <a:r>
              <a:rPr lang="en-US" sz="2000" b="1" dirty="0">
                <a:solidFill>
                  <a:srgbClr val="193A59"/>
                </a:solidFill>
                <a:latin typeface="Helvetica"/>
                <a:ea typeface="ＭＳ Ｐゴシック" charset="0"/>
                <a:cs typeface="Helvetica"/>
                <a:sym typeface="Gill Sans" charset="0"/>
              </a:rPr>
              <a:t> – 1,2 bi</a:t>
            </a:r>
          </a:p>
        </p:txBody>
      </p:sp>
      <p:sp>
        <p:nvSpPr>
          <p:cNvPr id="46" name="Rectangle 45"/>
          <p:cNvSpPr>
            <a:spLocks/>
          </p:cNvSpPr>
          <p:nvPr/>
        </p:nvSpPr>
        <p:spPr bwMode="auto">
          <a:xfrm>
            <a:off x="760563" y="476672"/>
            <a:ext cx="7875984" cy="45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8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Investimento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 Total</a:t>
            </a:r>
          </a:p>
        </p:txBody>
      </p:sp>
    </p:spTree>
    <p:extLst>
      <p:ext uri="{BB962C8B-B14F-4D97-AF65-F5344CB8AC3E}">
        <p14:creationId xmlns:p14="http://schemas.microsoft.com/office/powerpoint/2010/main" val="5198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3" descr="Logo_MCTI_Horizont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200" y="5943600"/>
            <a:ext cx="45037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-41212" y="1781092"/>
            <a:ext cx="9144000" cy="426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/>
          <a:p>
            <a:pPr algn="ctr" eaLnBrk="0" hangingPunct="0">
              <a:lnSpc>
                <a:spcPct val="90000"/>
              </a:lnSpc>
            </a:pPr>
            <a:endParaRPr lang="pt-BR" sz="1000" dirty="0">
              <a:solidFill>
                <a:srgbClr val="10253F"/>
              </a:solidFill>
            </a:endParaRPr>
          </a:p>
          <a:p>
            <a:pPr algn="ctr" eaLnBrk="0" hangingPunct="0">
              <a:lnSpc>
                <a:spcPct val="115000"/>
              </a:lnSpc>
            </a:pPr>
            <a:endParaRPr lang="pt-BR" sz="2000" b="1" dirty="0">
              <a:solidFill>
                <a:srgbClr val="002060"/>
              </a:solidFill>
            </a:endParaRPr>
          </a:p>
          <a:p>
            <a:pPr algn="ctr" eaLnBrk="0" hangingPunct="0">
              <a:lnSpc>
                <a:spcPct val="11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4000" b="1" dirty="0" smtClean="0">
                <a:solidFill>
                  <a:srgbClr val="10253F"/>
                </a:solidFill>
              </a:rPr>
              <a:t>Obrigado!</a:t>
            </a:r>
          </a:p>
          <a:p>
            <a:pPr algn="ctr" eaLnBrk="0" hangingPunct="0">
              <a:lnSpc>
                <a:spcPct val="115000"/>
              </a:lnSpc>
            </a:pPr>
            <a:endParaRPr lang="pt-BR" sz="2000" b="1" dirty="0" smtClean="0">
              <a:solidFill>
                <a:srgbClr val="10253F"/>
              </a:solidFill>
            </a:endParaRPr>
          </a:p>
          <a:p>
            <a:pPr algn="ctr" eaLnBrk="0" hangingPunct="0">
              <a:lnSpc>
                <a:spcPct val="115000"/>
              </a:lnSpc>
            </a:pPr>
            <a:endParaRPr lang="pt-BR" sz="2000" b="1" dirty="0">
              <a:solidFill>
                <a:srgbClr val="10253F"/>
              </a:solidFill>
            </a:endParaRPr>
          </a:p>
          <a:p>
            <a:pPr algn="ctr" eaLnBrk="0" hangingPunct="0">
              <a:lnSpc>
                <a:spcPct val="115000"/>
              </a:lnSpc>
            </a:pPr>
            <a:endParaRPr lang="pt-BR" sz="2000" b="1" dirty="0">
              <a:solidFill>
                <a:srgbClr val="10253F"/>
              </a:solidFill>
            </a:endParaRPr>
          </a:p>
          <a:p>
            <a:pPr algn="ctr" eaLnBrk="0" hangingPunct="0">
              <a:lnSpc>
                <a:spcPct val="115000"/>
              </a:lnSpc>
            </a:pPr>
            <a:r>
              <a:rPr lang="pt-BR" sz="2400" b="1" dirty="0" smtClean="0">
                <a:solidFill>
                  <a:srgbClr val="10253F"/>
                </a:solidFill>
              </a:rPr>
              <a:t>Jorge Mario </a:t>
            </a:r>
            <a:r>
              <a:rPr lang="pt-BR" sz="2400" b="1" dirty="0" err="1" smtClean="0">
                <a:solidFill>
                  <a:srgbClr val="10253F"/>
                </a:solidFill>
              </a:rPr>
              <a:t>Campagnolo</a:t>
            </a:r>
            <a:r>
              <a:rPr lang="pt-BR" sz="2400" b="1" dirty="0" smtClean="0">
                <a:solidFill>
                  <a:srgbClr val="10253F"/>
                </a:solidFill>
              </a:rPr>
              <a:t>, </a:t>
            </a:r>
            <a:r>
              <a:rPr lang="pt-BR" sz="2400" b="1" dirty="0" err="1" smtClean="0">
                <a:solidFill>
                  <a:srgbClr val="10253F"/>
                </a:solidFill>
              </a:rPr>
              <a:t>D.Sc</a:t>
            </a:r>
            <a:r>
              <a:rPr lang="pt-BR" sz="2400" b="1" dirty="0" smtClean="0">
                <a:solidFill>
                  <a:srgbClr val="10253F"/>
                </a:solidFill>
              </a:rPr>
              <a:t>.</a:t>
            </a:r>
          </a:p>
          <a:p>
            <a:pPr algn="ctr" eaLnBrk="0" hangingPunct="0">
              <a:lnSpc>
                <a:spcPct val="115000"/>
              </a:lnSpc>
            </a:pPr>
            <a:r>
              <a:rPr lang="pt-BR" sz="2000" dirty="0" smtClean="0">
                <a:solidFill>
                  <a:srgbClr val="10253F"/>
                </a:solidFill>
              </a:rPr>
              <a:t>Coordenador Geral de Serviços Tecnológicos</a:t>
            </a:r>
            <a:endParaRPr lang="pt-BR" sz="2000" dirty="0">
              <a:solidFill>
                <a:srgbClr val="10253F"/>
              </a:solidFill>
            </a:endParaRPr>
          </a:p>
          <a:p>
            <a:pPr algn="ctr" eaLnBrk="0" hangingPunct="0">
              <a:lnSpc>
                <a:spcPct val="115000"/>
              </a:lnSpc>
            </a:pPr>
            <a:r>
              <a:rPr lang="pt-BR" sz="2000" dirty="0" smtClean="0">
                <a:solidFill>
                  <a:srgbClr val="10253F"/>
                </a:solidFill>
              </a:rPr>
              <a:t>Secretaria </a:t>
            </a:r>
            <a:r>
              <a:rPr lang="pt-BR" sz="2000" dirty="0">
                <a:solidFill>
                  <a:srgbClr val="10253F"/>
                </a:solidFill>
              </a:rPr>
              <a:t>de Desenvolvimento Tecnológico e Inovação</a:t>
            </a:r>
          </a:p>
          <a:p>
            <a:pPr algn="ctr" eaLnBrk="0" hangingPunct="0">
              <a:lnSpc>
                <a:spcPct val="115000"/>
              </a:lnSpc>
            </a:pPr>
            <a:r>
              <a:rPr lang="pt-BR" sz="2400" dirty="0" smtClean="0">
                <a:solidFill>
                  <a:srgbClr val="10253F"/>
                </a:solidFill>
                <a:latin typeface="Calibri" pitchFamily="34" charset="0"/>
              </a:rPr>
              <a:t>campagnolo@mct.gov.br   </a:t>
            </a:r>
            <a:endParaRPr lang="pt-BR" sz="2400" b="1" dirty="0">
              <a:solidFill>
                <a:srgbClr val="10253F"/>
              </a:solidFill>
            </a:endParaRPr>
          </a:p>
          <a:p>
            <a:pPr algn="ctr" eaLnBrk="0" hangingPunct="0">
              <a:lnSpc>
                <a:spcPct val="115000"/>
              </a:lnSpc>
            </a:pPr>
            <a:endParaRPr lang="pt-BR" sz="2000" dirty="0">
              <a:solidFill>
                <a:srgbClr val="10253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30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FNDCT – Fundos Setoriais</a:t>
            </a:r>
            <a:endParaRPr lang="pt-BR" sz="360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0" hangingPunct="0">
              <a:lnSpc>
                <a:spcPct val="90000"/>
              </a:lnSpc>
              <a:buFont typeface="Tahoma" pitchFamily="34" charset="0"/>
              <a:buChar char="-"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Petróleo - 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% royalties</a:t>
            </a: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  <a:buFont typeface="Tahoma" pitchFamily="34" charset="0"/>
              <a:buChar char="-"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Energia  - 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%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do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faturamento das </a:t>
            </a:r>
            <a:r>
              <a:rPr lang="pt-BR" sz="3000" dirty="0" err="1" smtClean="0">
                <a:latin typeface="Arial" pitchFamily="34" charset="0"/>
                <a:cs typeface="Arial" pitchFamily="34" charset="0"/>
              </a:rPr>
              <a:t>concessio-nárias</a:t>
            </a: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  <a:buFont typeface="Tahoma" pitchFamily="34" charset="0"/>
              <a:buChar char="-"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Telecomunicações  -  1% das contas </a:t>
            </a:r>
            <a:r>
              <a:rPr lang="pt-BR" sz="3000" dirty="0" err="1" smtClean="0">
                <a:latin typeface="Arial" pitchFamily="34" charset="0"/>
                <a:cs typeface="Arial" pitchFamily="34" charset="0"/>
              </a:rPr>
              <a:t>telefôni-cas</a:t>
            </a: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  <a:buFont typeface="Tahoma" pitchFamily="34" charset="0"/>
              <a:buChar char="-"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- - - - - - - - - - </a:t>
            </a: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  <a:buFont typeface="Tahoma" pitchFamily="34" charset="0"/>
              <a:buChar char="-"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Verde-amarelo  -  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% CIDE de remessas exterior</a:t>
            </a:r>
          </a:p>
          <a:p>
            <a:pPr eaLnBrk="0" hangingPunct="0">
              <a:lnSpc>
                <a:spcPct val="90000"/>
              </a:lnSpc>
              <a:buFont typeface="Tahoma" pitchFamily="34" charset="0"/>
              <a:buChar char="-"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Infraestrutura 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-  20% do total dos Fundos</a:t>
            </a:r>
          </a:p>
          <a:p>
            <a:pPr marL="0" indent="0" algn="l" eaLnBrk="0" hangingPunct="0">
              <a:lnSpc>
                <a:spcPct val="130000"/>
              </a:lnSpc>
              <a:spcBef>
                <a:spcPct val="20000"/>
              </a:spcBef>
              <a:buNone/>
            </a:pPr>
            <a:endParaRPr lang="pt-BR" sz="24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92803"/>
            <a:ext cx="30353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0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cs typeface="Arial" pitchFamily="34" charset="0"/>
              </a:rPr>
              <a:t>Ciclo Virtuoso da Ciência </a:t>
            </a:r>
            <a:r>
              <a:rPr lang="pt-BR" sz="3600" dirty="0">
                <a:cs typeface="Arial" pitchFamily="34" charset="0"/>
              </a:rPr>
              <a:t>B</a:t>
            </a:r>
            <a:r>
              <a:rPr lang="pt-BR" sz="3600" dirty="0" smtClean="0">
                <a:cs typeface="Arial" pitchFamily="34" charset="0"/>
              </a:rPr>
              <a:t>rasileira</a:t>
            </a:r>
            <a:endParaRPr lang="pt-BR" sz="3600" dirty="0"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smtClean="0">
                <a:solidFill>
                  <a:srgbClr val="FFFF00"/>
                </a:solidFill>
              </a:rPr>
              <a:t>  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</a:t>
            </a:r>
            <a:r>
              <a:rPr lang="pt-BR" sz="3000" b="1" dirty="0" smtClean="0">
                <a:latin typeface="Arial" pitchFamily="34" charset="0"/>
                <a:cs typeface="Arial" pitchFamily="34" charset="0"/>
              </a:rPr>
              <a:t>MODELO BRASILEIRO DE FORMAÇÃO DE       CIENTISTAS</a:t>
            </a:r>
          </a:p>
          <a:p>
            <a:pPr marL="0" indent="0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400"/>
              </a:spcBef>
              <a:buNone/>
            </a:pPr>
            <a:r>
              <a:rPr lang="pt-BR" sz="35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spcBef>
                <a:spcPts val="400"/>
              </a:spcBef>
              <a:buNone/>
            </a:pPr>
            <a:endParaRPr lang="pt-BR" sz="35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400"/>
              </a:spcBef>
              <a:buNone/>
            </a:pPr>
            <a:r>
              <a:rPr lang="pt-BR" sz="35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ctr">
              <a:spcBef>
                <a:spcPts val="400"/>
              </a:spcBef>
            </a:pPr>
            <a:endParaRPr lang="pt-BR" sz="35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400"/>
              </a:spcBef>
              <a:buNone/>
            </a:pPr>
            <a:r>
              <a:rPr lang="pt-BR" sz="35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0" indent="0" algn="ctr">
              <a:spcBef>
                <a:spcPts val="400"/>
              </a:spcBef>
              <a:buNone/>
            </a:pPr>
            <a:endParaRPr lang="pt-BR" sz="35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400"/>
              </a:spcBef>
            </a:pPr>
            <a:endParaRPr lang="pt-BR" sz="35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400"/>
              </a:spcBef>
              <a:buNone/>
            </a:pPr>
            <a:r>
              <a:rPr lang="pt-BR" sz="3500" b="1" dirty="0" smtClean="0">
                <a:latin typeface="Arial" pitchFamily="34" charset="0"/>
                <a:cs typeface="Arial" pitchFamily="34" charset="0"/>
              </a:rPr>
              <a:t>        </a:t>
            </a:r>
          </a:p>
          <a:p>
            <a:endParaRPr lang="pt-BR" dirty="0"/>
          </a:p>
        </p:txBody>
      </p:sp>
      <p:pic>
        <p:nvPicPr>
          <p:cNvPr id="4" name="Imagem 15" descr="Logo_MCT_Corel_10_Curv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92803"/>
            <a:ext cx="30353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339752" y="2780928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Iniciação Científica</a:t>
            </a:r>
            <a:endParaRPr lang="pt-BR" sz="2600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339752" y="3643300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Pós-graduação</a:t>
            </a:r>
            <a:endParaRPr lang="pt-BR" sz="2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600" dirty="0"/>
          </a:p>
        </p:txBody>
      </p:sp>
      <p:sp>
        <p:nvSpPr>
          <p:cNvPr id="7" name="Retângulo 6"/>
          <p:cNvSpPr/>
          <p:nvPr/>
        </p:nvSpPr>
        <p:spPr>
          <a:xfrm>
            <a:off x="1331640" y="4581128"/>
            <a:ext cx="6480720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00"/>
              </a:spcBef>
            </a:pPr>
            <a:r>
              <a:rPr lang="pt-BR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Formação </a:t>
            </a:r>
            <a:r>
              <a:rPr lang="pt-BR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dos </a:t>
            </a:r>
            <a:r>
              <a:rPr lang="pt-BR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Grupos </a:t>
            </a:r>
            <a:r>
              <a:rPr lang="pt-BR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 </a:t>
            </a:r>
            <a:r>
              <a:rPr lang="pt-BR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Pesquisa</a:t>
            </a:r>
          </a:p>
        </p:txBody>
      </p:sp>
      <p:sp>
        <p:nvSpPr>
          <p:cNvPr id="8" name="Retângulo 7"/>
          <p:cNvSpPr/>
          <p:nvPr/>
        </p:nvSpPr>
        <p:spPr>
          <a:xfrm>
            <a:off x="1910556" y="5517232"/>
            <a:ext cx="5675691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00"/>
              </a:spcBef>
            </a:pPr>
            <a:r>
              <a:rPr lang="pt-BR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Cooperação Internacional</a:t>
            </a:r>
          </a:p>
        </p:txBody>
      </p:sp>
    </p:spTree>
    <p:extLst>
      <p:ext uri="{BB962C8B-B14F-4D97-AF65-F5344CB8AC3E}">
        <p14:creationId xmlns:p14="http://schemas.microsoft.com/office/powerpoint/2010/main" val="32448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404664"/>
            <a:ext cx="8229600" cy="990600"/>
          </a:xfrm>
        </p:spPr>
        <p:txBody>
          <a:bodyPr>
            <a:noAutofit/>
          </a:bodyPr>
          <a:lstStyle/>
          <a:p>
            <a:r>
              <a:rPr lang="pt-BR" sz="3600" dirty="0" smtClean="0"/>
              <a:t>Titulados no Mestrado e Doutorado Anualmente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85913"/>
            <a:ext cx="8136904" cy="44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15" descr="Logo_MCT_Corel_10_Curva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92803"/>
            <a:ext cx="30353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0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Autofit/>
          </a:bodyPr>
          <a:lstStyle/>
          <a:p>
            <a:r>
              <a:rPr lang="pt-BR" sz="3600" dirty="0">
                <a:cs typeface="Arial" pitchFamily="34" charset="0"/>
              </a:rPr>
              <a:t>Participação percentual </a:t>
            </a:r>
            <a:r>
              <a:rPr lang="pt-BR" sz="3600" dirty="0" smtClean="0">
                <a:cs typeface="Arial" pitchFamily="34" charset="0"/>
              </a:rPr>
              <a:t>de artigos </a:t>
            </a:r>
            <a:r>
              <a:rPr lang="pt-BR" sz="3600" dirty="0">
                <a:cs typeface="Arial" pitchFamily="34" charset="0"/>
              </a:rPr>
              <a:t>brasileiros </a:t>
            </a:r>
            <a:r>
              <a:rPr lang="pt-BR" sz="3600" dirty="0" smtClean="0">
                <a:cs typeface="Arial" pitchFamily="34" charset="0"/>
              </a:rPr>
              <a:t>em </a:t>
            </a:r>
            <a:r>
              <a:rPr lang="pt-BR" sz="3600" dirty="0">
                <a:cs typeface="Arial" pitchFamily="34" charset="0"/>
              </a:rPr>
              <a:t>periódicos </a:t>
            </a:r>
            <a:r>
              <a:rPr lang="pt-BR" sz="3600" dirty="0" smtClean="0">
                <a:cs typeface="Arial" pitchFamily="34" charset="0"/>
              </a:rPr>
              <a:t>indexados </a:t>
            </a:r>
            <a:endParaRPr lang="pt-BR" sz="3600" dirty="0"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84887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15" descr="Logo_MCT_Corel_10_Curva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92803"/>
            <a:ext cx="30353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7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4214</TotalTime>
  <Words>2541</Words>
  <Application>Microsoft Office PowerPoint</Application>
  <PresentationFormat>Apresentação na tela (4:3)</PresentationFormat>
  <Paragraphs>514</Paragraphs>
  <Slides>54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5" baseType="lpstr">
      <vt:lpstr>Brilho</vt:lpstr>
      <vt:lpstr>Apresentação do PowerPoint</vt:lpstr>
      <vt:lpstr>Ciência, Tecnologia e Inovação</vt:lpstr>
      <vt:lpstr>Sistema Federal de C&amp;T&amp;I</vt:lpstr>
      <vt:lpstr>Fundo Nacional de Desenvolvimento Científico e Tecnólogico - FNDCT</vt:lpstr>
      <vt:lpstr>FNDCT – Fundos Setoriais</vt:lpstr>
      <vt:lpstr>FNDCT – Fundos Setoriais</vt:lpstr>
      <vt:lpstr>Ciclo Virtuoso da Ciência Brasileira</vt:lpstr>
      <vt:lpstr>Titulados no Mestrado e Doutorado Anualmente</vt:lpstr>
      <vt:lpstr>Participação percentual de artigos brasileiros em periódicos indexados </vt:lpstr>
      <vt:lpstr>   FINEP – Financiadora de Estudos e Projetos    </vt:lpstr>
      <vt:lpstr>FINEP – Linhas de Atuação</vt:lpstr>
      <vt:lpstr>Apresentação do PowerPoint</vt:lpstr>
      <vt:lpstr>Apresentação do PowerPoint</vt:lpstr>
      <vt:lpstr>Lei da Inovação - 2004</vt:lpstr>
      <vt:lpstr>Incentivos Fiscais</vt:lpstr>
      <vt:lpstr>Principais modalidades de apoio financeiro a C&amp;T&amp;I</vt:lpstr>
      <vt:lpstr>Desafios para a Ciência, Tecnologia &amp; Inovação no Brasil</vt:lpstr>
      <vt:lpstr>Apresentação do PowerPoint</vt:lpstr>
      <vt:lpstr>Apresentação do PowerPoint</vt:lpstr>
      <vt:lpstr>Mapa Estratégico</vt:lpstr>
      <vt:lpstr>Macrometas 2014</vt:lpstr>
      <vt:lpstr>Financiamento Público para o Desenvolvimento Científico e Tecnológico</vt:lpstr>
      <vt:lpstr>Ciência sem Fronteiras</vt:lpstr>
      <vt:lpstr>Apresentação do PowerPoint</vt:lpstr>
      <vt:lpstr>Ciência sem Fronteiras</vt:lpstr>
      <vt:lpstr>Ciência sem Fronteiras</vt:lpstr>
      <vt:lpstr>Ciência sem Fronteiras</vt:lpstr>
      <vt:lpstr>Ciência sem Fronteiras</vt:lpstr>
      <vt:lpstr> Programa Estratégico de Software e Serviços de Tecnologia da Informação – TI MAIOR </vt:lpstr>
      <vt:lpstr> Programa Estratégico de Software e Serviços de Tecnologia da Informação – TI MAIOR </vt:lpstr>
      <vt:lpstr> Programa Estratégico de Software e Serviços de Tecnologia da Informação – TI MAIOR </vt:lpstr>
      <vt:lpstr> Programa Estratégico de Software e Serviços de Tecnologia da Informação – TI MAIOR </vt:lpstr>
      <vt:lpstr>Secretaria de Desenvolvimento Tecnológico e Inovação – SETEC      Projetos Estruturantes</vt:lpstr>
      <vt:lpstr>Programa Nacional de Apoio a Parques Tecnológicos e Incubadoras de Empresas - PNI</vt:lpstr>
      <vt:lpstr>Apresentação do PowerPoint</vt:lpstr>
      <vt:lpstr>Apresentação do PowerPoint</vt:lpstr>
      <vt:lpstr>Apresentação do PowerPoint</vt:lpstr>
      <vt:lpstr>Apresentação do PowerPoint</vt:lpstr>
      <vt:lpstr>SETEC - Projetos Estruturantes SIBRATEC</vt:lpstr>
      <vt:lpstr>SETEC - Projetos Estruturantes SIBRATEC</vt:lpstr>
      <vt:lpstr>SIBRATEC – Redes de Extensão Tecnológica</vt:lpstr>
      <vt:lpstr>SIBRATEC – Redes de Serviços Tecnológicos</vt:lpstr>
      <vt:lpstr>SIBRATEC – Redes de Centros de Inovação</vt:lpstr>
      <vt:lpstr>SETEC - Projetos Estruturantes EMBRAPII</vt:lpstr>
      <vt:lpstr>EMBRAPII -   O “Vale da Morte” no   Processo de Inovação </vt:lpstr>
      <vt:lpstr>Apresentação do PowerPoint</vt:lpstr>
      <vt:lpstr>SETEC - Projetos Estruturantes NANOTECNOLOGICA</vt:lpstr>
      <vt:lpstr>SETEC - Projetos Estruturantes NANOTECNOLOGICA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germano</dc:creator>
  <cp:lastModifiedBy>teste</cp:lastModifiedBy>
  <cp:revision>253</cp:revision>
  <cp:lastPrinted>2012-06-04T18:34:55Z</cp:lastPrinted>
  <dcterms:created xsi:type="dcterms:W3CDTF">2012-06-04T12:05:32Z</dcterms:created>
  <dcterms:modified xsi:type="dcterms:W3CDTF">2013-04-18T11:19:44Z</dcterms:modified>
</cp:coreProperties>
</file>