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5" r:id="rId2"/>
    <p:sldId id="256" r:id="rId3"/>
    <p:sldId id="262" r:id="rId4"/>
    <p:sldId id="278" r:id="rId5"/>
    <p:sldId id="277" r:id="rId6"/>
    <p:sldId id="279" r:id="rId7"/>
    <p:sldId id="263" r:id="rId8"/>
    <p:sldId id="264" r:id="rId9"/>
    <p:sldId id="273" r:id="rId10"/>
    <p:sldId id="274" r:id="rId11"/>
    <p:sldId id="275" r:id="rId12"/>
    <p:sldId id="265" r:id="rId13"/>
    <p:sldId id="266" r:id="rId14"/>
    <p:sldId id="267" r:id="rId15"/>
    <p:sldId id="276" r:id="rId16"/>
    <p:sldId id="280" r:id="rId17"/>
    <p:sldId id="281" r:id="rId18"/>
    <p:sldId id="282" r:id="rId19"/>
    <p:sldId id="283" r:id="rId20"/>
    <p:sldId id="268" r:id="rId21"/>
    <p:sldId id="269" r:id="rId22"/>
    <p:sldId id="270" r:id="rId23"/>
    <p:sldId id="271" r:id="rId24"/>
    <p:sldId id="261" r:id="rId25"/>
    <p:sldId id="272" r:id="rId26"/>
    <p:sldId id="284" r:id="rId27"/>
  </p:sldIdLst>
  <p:sldSz cx="9144000" cy="6858000" type="screen4x3"/>
  <p:notesSz cx="6997700" cy="9271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8" d="100"/>
          <a:sy n="78" d="100"/>
        </p:scale>
        <p:origin x="-2328" y="1248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E0337B0-AB9C-49FD-AF5E-54576DFEEB54}" type="datetimeFigureOut">
              <a:rPr lang="en-US" smtClean="0"/>
              <a:t>10/18/2013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FB343A21-7770-4B43-8DD5-4B76B46E7E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2492375" cy="187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930244"/>
            <a:ext cx="5598160" cy="5645431"/>
          </a:xfrm>
        </p:spPr>
        <p:txBody>
          <a:bodyPr/>
          <a:lstStyle/>
          <a:p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45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2312987" cy="173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601959"/>
            <a:ext cx="5598160" cy="5973716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30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2314575" cy="1736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711388"/>
            <a:ext cx="5598160" cy="5864287"/>
          </a:xfrm>
        </p:spPr>
        <p:txBody>
          <a:bodyPr/>
          <a:lstStyle/>
          <a:p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24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360DE-3286-4593-B820-6E0886D5044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2325687" cy="174307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662753"/>
            <a:ext cx="5598160" cy="5912922"/>
          </a:xfrm>
          <a:noFill/>
          <a:ln/>
        </p:spPr>
        <p:txBody>
          <a:bodyPr/>
          <a:lstStyle/>
          <a:p>
            <a:endParaRPr lang="en-US" sz="1600" i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1F5F21-2061-4F69-9711-8F2595FF4304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2298700" cy="17240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650594"/>
            <a:ext cx="5598160" cy="5925081"/>
          </a:xfrm>
          <a:noFill/>
          <a:ln/>
        </p:spPr>
        <p:txBody>
          <a:bodyPr/>
          <a:lstStyle/>
          <a:p>
            <a:pPr eaLnBrk="1" hangingPunct="1"/>
            <a:endParaRPr lang="en-US" sz="1600" i="1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2298700" cy="1724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735705"/>
            <a:ext cx="5598160" cy="5839970"/>
          </a:xfrm>
        </p:spPr>
        <p:txBody>
          <a:bodyPr/>
          <a:lstStyle/>
          <a:p>
            <a:endParaRPr lang="en-US" sz="155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00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2314575" cy="1736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589801"/>
            <a:ext cx="5598160" cy="59858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70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2314575" cy="1736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674911"/>
            <a:ext cx="5598160" cy="6261725"/>
          </a:xfrm>
        </p:spPr>
        <p:txBody>
          <a:bodyPr/>
          <a:lstStyle/>
          <a:p>
            <a:endParaRPr lang="en-US" sz="145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63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2300287" cy="1724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589801"/>
            <a:ext cx="5598160" cy="5985874"/>
          </a:xfrm>
        </p:spPr>
        <p:txBody>
          <a:bodyPr/>
          <a:lstStyle/>
          <a:p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43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2330450" cy="1747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699229"/>
            <a:ext cx="5598160" cy="5876446"/>
          </a:xfrm>
        </p:spPr>
        <p:txBody>
          <a:bodyPr/>
          <a:lstStyle/>
          <a:p>
            <a:endParaRPr lang="en-US" sz="15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42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1830324" cy="1373371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157984"/>
            <a:ext cx="5598160" cy="6647857"/>
          </a:xfrm>
        </p:spPr>
        <p:txBody>
          <a:bodyPr/>
          <a:lstStyle/>
          <a:p>
            <a:endParaRPr lang="en-US" sz="13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3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2298700" cy="1724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735705"/>
            <a:ext cx="5598160" cy="5839970"/>
          </a:xfrm>
        </p:spPr>
        <p:txBody>
          <a:bodyPr/>
          <a:lstStyle/>
          <a:p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357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012C2-2384-4B99-8BF9-B613CC8A6749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2286000" cy="17145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638435"/>
            <a:ext cx="5598160" cy="6167405"/>
          </a:xfrm>
          <a:noFill/>
          <a:ln/>
        </p:spPr>
        <p:txBody>
          <a:bodyPr/>
          <a:lstStyle/>
          <a:p>
            <a:endParaRPr lang="en-US" sz="155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1FF1F-4221-4A92-A28B-DCE1C9966C3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2330450" cy="17478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711388"/>
            <a:ext cx="5598160" cy="5864287"/>
          </a:xfrm>
          <a:noFill/>
          <a:ln/>
        </p:spPr>
        <p:txBody>
          <a:bodyPr/>
          <a:lstStyle/>
          <a:p>
            <a:pPr eaLnBrk="1" hangingPunct="1"/>
            <a:endParaRPr lang="en-US" sz="1600" i="1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377CD-D991-4BE8-8FF5-62AC5D12E5F4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2346325" cy="176053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735705"/>
            <a:ext cx="5598160" cy="5839970"/>
          </a:xfrm>
          <a:noFill/>
          <a:ln/>
        </p:spPr>
        <p:txBody>
          <a:bodyPr/>
          <a:lstStyle/>
          <a:p>
            <a:pPr eaLnBrk="1" hangingPunct="1"/>
            <a:endParaRPr lang="en-US" sz="1600" i="1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C1F1C-87B3-454A-807D-218F67AD985E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2300287" cy="1724025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638435"/>
            <a:ext cx="5598160" cy="5937240"/>
          </a:xfrm>
          <a:noFill/>
          <a:ln/>
        </p:spPr>
        <p:txBody>
          <a:bodyPr/>
          <a:lstStyle/>
          <a:p>
            <a:endParaRPr lang="en-US" sz="1600" i="1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48245D-2C23-43A4-B96C-CF23FAE47B4F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2330450" cy="1747838"/>
          </a:xfrm>
          <a:solidFill>
            <a:srgbClr val="FFFFFF"/>
          </a:solidFill>
          <a:ln/>
        </p:spPr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699770" y="2723546"/>
            <a:ext cx="5598160" cy="585212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734D00-BC30-41F7-A207-7E1A6BA174A8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2330450" cy="174783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723546"/>
            <a:ext cx="5598160" cy="5852129"/>
          </a:xfrm>
          <a:noFill/>
          <a:ln/>
        </p:spPr>
        <p:txBody>
          <a:bodyPr/>
          <a:lstStyle/>
          <a:p>
            <a:pPr eaLnBrk="1" hangingPunct="1"/>
            <a:endParaRPr lang="en-US" sz="1550" i="1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2300287" cy="1724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723546"/>
            <a:ext cx="5598160" cy="5852129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7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BA084-4331-4EC9-82DB-54E308FF214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2330450" cy="174783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674911"/>
            <a:ext cx="5598160" cy="5900764"/>
          </a:xfrm>
          <a:noFill/>
          <a:ln/>
        </p:spPr>
        <p:txBody>
          <a:bodyPr/>
          <a:lstStyle/>
          <a:p>
            <a:endParaRPr lang="en-US" sz="1600" i="1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2312987" cy="1733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662753"/>
            <a:ext cx="5598160" cy="59129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9513" y="695325"/>
            <a:ext cx="2325687" cy="1743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553324"/>
            <a:ext cx="5598160" cy="6716067"/>
          </a:xfrm>
        </p:spPr>
        <p:txBody>
          <a:bodyPr/>
          <a:lstStyle/>
          <a:p>
            <a:pPr lvl="0"/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5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36713" y="695325"/>
            <a:ext cx="1976437" cy="1482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285834"/>
            <a:ext cx="5598160" cy="6520007"/>
          </a:xfrm>
        </p:spPr>
        <p:txBody>
          <a:bodyPr/>
          <a:lstStyle/>
          <a:p>
            <a:endParaRPr lang="en-US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987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44A91-B436-4EAE-8C16-F09BD5E4A54A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2325687" cy="17430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699229"/>
            <a:ext cx="5598160" cy="5876446"/>
          </a:xfrm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4F7CD-4134-470A-9A17-2C911BBFB68C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2314575" cy="173672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770" y="2674911"/>
            <a:ext cx="5598160" cy="5900764"/>
          </a:xfrm>
          <a:noFill/>
          <a:ln/>
        </p:spPr>
        <p:txBody>
          <a:bodyPr/>
          <a:lstStyle/>
          <a:p>
            <a:pPr eaLnBrk="1" hangingPunct="1"/>
            <a:endParaRPr lang="en-US" sz="1600" i="1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2333625" cy="17510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9770" y="2687070"/>
            <a:ext cx="5598160" cy="588860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43A21-7770-4B43-8DD5-4B76B46E7E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5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64261" y="6498265"/>
            <a:ext cx="1487689" cy="23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05356-D73C-1E4F-AEA8-2754A293DB57}" type="datetimeFigureOut">
              <a:rPr lang="en-US" smtClean="0"/>
              <a:pPr/>
              <a:t>10/18/2013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60" y="6507146"/>
            <a:ext cx="449585" cy="2320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0AD8E875-A420-574D-BC68-541D41A02A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ASCU_pptcover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ASCU_ppt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595" y="1712888"/>
            <a:ext cx="6909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American Association of </a:t>
            </a:r>
          </a:p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State Colleges and Universities</a:t>
            </a:r>
          </a:p>
          <a:p>
            <a:pPr algn="ctr"/>
            <a:endParaRPr lang="en-US" sz="3600" b="1" dirty="0" smtClean="0">
              <a:latin typeface="Century" panose="020406040505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Delivering America’s Promise</a:t>
            </a:r>
            <a:endParaRPr lang="en-US" sz="3600" b="1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2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19" y="1803047"/>
            <a:ext cx="7057934" cy="41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786" y="579548"/>
            <a:ext cx="6130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A50021"/>
                </a:solidFill>
                <a:latin typeface="Century" panose="02040604050505020304" pitchFamily="18" charset="0"/>
              </a:rPr>
              <a:t>Member’s Campus Location</a:t>
            </a:r>
            <a:endParaRPr lang="en-US" sz="3600" dirty="0">
              <a:solidFill>
                <a:srgbClr val="A5002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4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01" y="875762"/>
            <a:ext cx="5026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Faculty Are Alumni Of</a:t>
            </a:r>
            <a:endParaRPr lang="en-US" sz="3600" b="1" dirty="0">
              <a:solidFill>
                <a:srgbClr val="A50021"/>
              </a:solidFill>
              <a:latin typeface="Century" panose="020406040505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527" y="1837920"/>
            <a:ext cx="6649441" cy="396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9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352" y="1971543"/>
            <a:ext cx="8245475" cy="4495800"/>
            <a:chOff x="288925" y="1752600"/>
            <a:chExt cx="8245475" cy="4495800"/>
          </a:xfrm>
        </p:grpSpPr>
        <p:sp>
          <p:nvSpPr>
            <p:cNvPr id="26626" name="Text Box 3"/>
            <p:cNvSpPr txBox="1">
              <a:spLocks noChangeArrowheads="1"/>
            </p:cNvSpPr>
            <p:nvPr/>
          </p:nvSpPr>
          <p:spPr bwMode="auto">
            <a:xfrm>
              <a:off x="2727325" y="1752600"/>
              <a:ext cx="30543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Board of Directors</a:t>
              </a:r>
            </a:p>
          </p:txBody>
        </p:sp>
        <p:sp>
          <p:nvSpPr>
            <p:cNvPr id="26627" name="Text Box 4"/>
            <p:cNvSpPr txBox="1">
              <a:spLocks noChangeArrowheads="1"/>
            </p:cNvSpPr>
            <p:nvPr/>
          </p:nvSpPr>
          <p:spPr bwMode="auto">
            <a:xfrm>
              <a:off x="3409950" y="2590800"/>
              <a:ext cx="16891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President</a:t>
              </a:r>
            </a:p>
          </p:txBody>
        </p:sp>
        <p:sp>
          <p:nvSpPr>
            <p:cNvPr id="26628" name="Text Box 6"/>
            <p:cNvSpPr txBox="1">
              <a:spLocks noChangeArrowheads="1"/>
            </p:cNvSpPr>
            <p:nvPr/>
          </p:nvSpPr>
          <p:spPr bwMode="auto">
            <a:xfrm>
              <a:off x="288925" y="3506788"/>
              <a:ext cx="21463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Membership</a:t>
              </a:r>
            </a:p>
          </p:txBody>
        </p:sp>
        <p:sp>
          <p:nvSpPr>
            <p:cNvPr id="26629" name="Text Box 7"/>
            <p:cNvSpPr txBox="1">
              <a:spLocks noChangeArrowheads="1"/>
            </p:cNvSpPr>
            <p:nvPr/>
          </p:nvSpPr>
          <p:spPr bwMode="auto">
            <a:xfrm>
              <a:off x="2122488" y="5302250"/>
              <a:ext cx="2144712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Government</a:t>
              </a:r>
            </a:p>
            <a:p>
              <a:pPr algn="ctr"/>
              <a:r>
                <a:rPr lang="en-US" dirty="0"/>
                <a:t>Relations</a:t>
              </a:r>
            </a:p>
          </p:txBody>
        </p:sp>
        <p:sp>
          <p:nvSpPr>
            <p:cNvPr id="26630" name="Text Box 8"/>
            <p:cNvSpPr txBox="1">
              <a:spLocks noChangeArrowheads="1"/>
            </p:cNvSpPr>
            <p:nvPr/>
          </p:nvSpPr>
          <p:spPr bwMode="auto">
            <a:xfrm>
              <a:off x="6584950" y="5300663"/>
              <a:ext cx="1949450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Academic</a:t>
              </a:r>
            </a:p>
            <a:p>
              <a:pPr algn="ctr"/>
              <a:r>
                <a:rPr lang="en-US" dirty="0"/>
                <a:t>Leadership</a:t>
              </a:r>
            </a:p>
          </p:txBody>
        </p:sp>
        <p:sp>
          <p:nvSpPr>
            <p:cNvPr id="26631" name="Text Box 9"/>
            <p:cNvSpPr txBox="1">
              <a:spLocks noChangeArrowheads="1"/>
            </p:cNvSpPr>
            <p:nvPr/>
          </p:nvSpPr>
          <p:spPr bwMode="auto">
            <a:xfrm>
              <a:off x="4552950" y="3505200"/>
              <a:ext cx="283845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Communications</a:t>
              </a:r>
            </a:p>
          </p:txBody>
        </p:sp>
        <p:cxnSp>
          <p:nvCxnSpPr>
            <p:cNvPr id="26632" name="AutoShape 10"/>
            <p:cNvCxnSpPr>
              <a:cxnSpLocks noChangeShapeType="1"/>
              <a:stCxn id="26626" idx="2"/>
              <a:endCxn id="26627" idx="0"/>
            </p:cNvCxnSpPr>
            <p:nvPr/>
          </p:nvCxnSpPr>
          <p:spPr bwMode="auto">
            <a:xfrm>
              <a:off x="4254500" y="2271713"/>
              <a:ext cx="0" cy="319087"/>
            </a:xfrm>
            <a:prstGeom prst="straightConnector1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26633" name="AutoShape 11"/>
            <p:cNvCxnSpPr>
              <a:cxnSpLocks noChangeShapeType="1"/>
            </p:cNvCxnSpPr>
            <p:nvPr/>
          </p:nvCxnSpPr>
          <p:spPr bwMode="auto">
            <a:xfrm rot="5400000">
              <a:off x="2609850" y="1912938"/>
              <a:ext cx="396875" cy="2892425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</p:spPr>
        </p:cxnSp>
        <p:cxnSp>
          <p:nvCxnSpPr>
            <p:cNvPr id="26634" name="AutoShape 12"/>
            <p:cNvCxnSpPr>
              <a:cxnSpLocks noChangeShapeType="1"/>
            </p:cNvCxnSpPr>
            <p:nvPr/>
          </p:nvCxnSpPr>
          <p:spPr bwMode="auto">
            <a:xfrm rot="5400000" flipH="1">
              <a:off x="4915694" y="2499519"/>
              <a:ext cx="395287" cy="1717675"/>
            </a:xfrm>
            <a:prstGeom prst="bentConnector3">
              <a:avLst>
                <a:gd name="adj1" fmla="val 49801"/>
              </a:avLst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</p:spPr>
        </p:cxnSp>
        <p:cxnSp>
          <p:nvCxnSpPr>
            <p:cNvPr id="26635" name="AutoShape 13"/>
            <p:cNvCxnSpPr>
              <a:cxnSpLocks noChangeShapeType="1"/>
              <a:stCxn id="26629" idx="0"/>
              <a:endCxn id="26627" idx="2"/>
            </p:cNvCxnSpPr>
            <p:nvPr/>
          </p:nvCxnSpPr>
          <p:spPr bwMode="auto">
            <a:xfrm rot="-5400000">
              <a:off x="2628900" y="3676651"/>
              <a:ext cx="2192337" cy="1058862"/>
            </a:xfrm>
            <a:prstGeom prst="bentConnector3">
              <a:avLst>
                <a:gd name="adj1" fmla="val 49963"/>
              </a:avLst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</p:spPr>
        </p:cxnSp>
        <p:cxnSp>
          <p:nvCxnSpPr>
            <p:cNvPr id="26636" name="AutoShape 14"/>
            <p:cNvCxnSpPr>
              <a:cxnSpLocks noChangeShapeType="1"/>
              <a:stCxn id="26630" idx="0"/>
              <a:endCxn id="26627" idx="2"/>
            </p:cNvCxnSpPr>
            <p:nvPr/>
          </p:nvCxnSpPr>
          <p:spPr bwMode="auto">
            <a:xfrm rot="5400000" flipH="1">
              <a:off x="4811713" y="2552700"/>
              <a:ext cx="2190750" cy="3305175"/>
            </a:xfrm>
            <a:prstGeom prst="bentConnector3">
              <a:avLst>
                <a:gd name="adj1" fmla="val 50000"/>
              </a:avLst>
            </a:prstGeom>
            <a:noFill/>
            <a:ln w="57150">
              <a:solidFill>
                <a:srgbClr val="CC0000"/>
              </a:solidFill>
              <a:miter lim="800000"/>
              <a:headEnd/>
              <a:tailEnd/>
            </a:ln>
          </p:spPr>
        </p:cxnSp>
      </p:grpSp>
      <p:sp>
        <p:nvSpPr>
          <p:cNvPr id="3" name="TextBox 2"/>
          <p:cNvSpPr txBox="1"/>
          <p:nvPr/>
        </p:nvSpPr>
        <p:spPr>
          <a:xfrm>
            <a:off x="669701" y="1043188"/>
            <a:ext cx="7620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How AASCU is Organized</a:t>
            </a:r>
            <a:endParaRPr lang="en-US" sz="4800" b="1" dirty="0">
              <a:solidFill>
                <a:srgbClr val="A5002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850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64700" y="1600200"/>
            <a:ext cx="823834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A50021"/>
                </a:solidFill>
                <a:latin typeface="Century" panose="02040604050505020304" pitchFamily="18" charset="0"/>
              </a:rPr>
              <a:t>What can our Association Do?</a:t>
            </a:r>
          </a:p>
          <a:p>
            <a:endParaRPr lang="en-US" dirty="0"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latin typeface="Century" panose="02040604050505020304" pitchFamily="18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We can build programs  </a:t>
            </a: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We can convene our members</a:t>
            </a: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We can look at the broad picture</a:t>
            </a: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We can advocate for our members</a:t>
            </a: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We can answer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difficult questions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We can confer status</a:t>
            </a:r>
          </a:p>
        </p:txBody>
      </p:sp>
    </p:spTree>
    <p:extLst>
      <p:ext uri="{BB962C8B-B14F-4D97-AF65-F5344CB8AC3E}">
        <p14:creationId xmlns:p14="http://schemas.microsoft.com/office/powerpoint/2010/main" val="150393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99620" y="1132260"/>
            <a:ext cx="8670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  <a:latin typeface="Century" panose="02040604050505020304" pitchFamily="18" charset="0"/>
              </a:rPr>
              <a:t>Build Programs:  For example, </a:t>
            </a:r>
            <a:r>
              <a:rPr lang="en-US" sz="32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International</a:t>
            </a:r>
            <a:endParaRPr lang="en-US" sz="3200" b="1" dirty="0">
              <a:solidFill>
                <a:srgbClr val="A50021"/>
              </a:solidFill>
              <a:latin typeface="Century" panose="02040604050505020304" pitchFamily="18" charset="0"/>
            </a:endParaRPr>
          </a:p>
        </p:txBody>
      </p:sp>
      <p:pic>
        <p:nvPicPr>
          <p:cNvPr id="28676" name="Picture 3" descr="C:\Documents and Settings\MehaffyG\My Documents\My Pictures\China 06\Great Wall Oct 06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99256"/>
            <a:ext cx="2388661" cy="178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505200" y="2457714"/>
            <a:ext cx="11977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China</a:t>
            </a:r>
            <a:endParaRPr lang="en-US" sz="2800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  <p:pic>
        <p:nvPicPr>
          <p:cNvPr id="28678" name="Picture 4" descr="C:\Documents and Settings\MehaffyG\My Documents\My Pictures\Liberia\DSCN5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199" y="4043624"/>
            <a:ext cx="2388661" cy="179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3581400" y="4620294"/>
            <a:ext cx="13901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66"/>
                </a:solidFill>
                <a:latin typeface="Century" panose="02040604050505020304" pitchFamily="18" charset="0"/>
              </a:rPr>
              <a:t>Liberia</a:t>
            </a:r>
          </a:p>
        </p:txBody>
      </p:sp>
    </p:spTree>
    <p:extLst>
      <p:ext uri="{BB962C8B-B14F-4D97-AF65-F5344CB8AC3E}">
        <p14:creationId xmlns:p14="http://schemas.microsoft.com/office/powerpoint/2010/main" val="3553434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ybeijingchina.com/images/map/china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0" y="1564782"/>
            <a:ext cx="58959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3178" y="553789"/>
            <a:ext cx="5811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Our Programs With China</a:t>
            </a:r>
            <a:endParaRPr lang="en-US" sz="3600" b="1" dirty="0">
              <a:solidFill>
                <a:srgbClr val="A5002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7219" y="1139497"/>
            <a:ext cx="2846231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A5002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66"/>
                </a:solidFill>
              </a:rPr>
              <a:t>China Education Expo and Forum</a:t>
            </a:r>
          </a:p>
          <a:p>
            <a:pPr marL="285750" indent="-285750">
              <a:spcAft>
                <a:spcPts val="600"/>
              </a:spcAft>
              <a:buClr>
                <a:srgbClr val="A5002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66"/>
                </a:solidFill>
              </a:rPr>
              <a:t>Undergraduate/Graduate Transfer Program</a:t>
            </a:r>
          </a:p>
          <a:p>
            <a:pPr marL="285750" indent="-285750">
              <a:spcAft>
                <a:spcPts val="600"/>
              </a:spcAft>
              <a:buClr>
                <a:srgbClr val="A5002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66"/>
                </a:solidFill>
              </a:rPr>
              <a:t>Visiting Scholars Program</a:t>
            </a:r>
          </a:p>
          <a:p>
            <a:pPr marL="285750" indent="-285750">
              <a:spcAft>
                <a:spcPts val="600"/>
              </a:spcAft>
              <a:buClr>
                <a:srgbClr val="A5002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66"/>
                </a:solidFill>
              </a:rPr>
              <a:t>Study in China Scholarship Program and Summer Short-Term Program</a:t>
            </a:r>
          </a:p>
          <a:p>
            <a:pPr marL="285750" indent="-285750">
              <a:spcAft>
                <a:spcPts val="600"/>
              </a:spcAft>
              <a:buClr>
                <a:srgbClr val="A5002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66"/>
                </a:solidFill>
              </a:rPr>
              <a:t>Youth Exchange Students Program</a:t>
            </a:r>
          </a:p>
          <a:p>
            <a:pPr marL="285750" indent="-285750">
              <a:spcAft>
                <a:spcPts val="600"/>
              </a:spcAft>
              <a:buClr>
                <a:srgbClr val="A5002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66"/>
                </a:solidFill>
              </a:rPr>
              <a:t>PathPro Program</a:t>
            </a:r>
          </a:p>
          <a:p>
            <a:pPr marL="285750" indent="-285750">
              <a:spcAft>
                <a:spcPts val="600"/>
              </a:spcAft>
              <a:buClr>
                <a:srgbClr val="A5002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66"/>
                </a:solidFill>
              </a:rPr>
              <a:t>Project Global Access</a:t>
            </a:r>
          </a:p>
          <a:p>
            <a:pPr marL="285750" indent="-285750">
              <a:buClr>
                <a:srgbClr val="A50021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66"/>
                </a:solidFill>
              </a:rPr>
              <a:t>AACCU/CEAIE China-US Higher Education Leadership and Innovation Center</a:t>
            </a:r>
          </a:p>
          <a:p>
            <a:pPr marL="285750" indent="-285750">
              <a:buClr>
                <a:srgbClr val="A50021"/>
              </a:buClr>
              <a:buSzPct val="115000"/>
              <a:buFont typeface="Wingdings" panose="05000000000000000000" pitchFamily="2" charset="2"/>
              <a:buChar char="ü"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7504" y="1712888"/>
            <a:ext cx="48654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Presidential Missions</a:t>
            </a:r>
          </a:p>
          <a:p>
            <a:pPr algn="ctr"/>
            <a:endParaRPr lang="en-US" sz="3600" b="1" dirty="0" smtClean="0">
              <a:latin typeface="Century" panose="020406040505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Explore Linkages and</a:t>
            </a: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Develop Partnerships</a:t>
            </a:r>
            <a:endParaRPr lang="en-US" sz="3600" b="1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8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1023" y="1712888"/>
            <a:ext cx="75184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Brazil Scientific Mobility Program</a:t>
            </a:r>
          </a:p>
          <a:p>
            <a:pPr algn="ctr"/>
            <a:endParaRPr lang="en-US" sz="3600" b="1" dirty="0" smtClean="0">
              <a:latin typeface="Century" panose="020406040505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Develop Academic Partnerships </a:t>
            </a:r>
            <a:endParaRPr lang="en-US" sz="3600" b="1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5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230" y="2857611"/>
            <a:ext cx="72480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The State of Wisconsin Ranks 5</a:t>
            </a:r>
            <a:r>
              <a:rPr lang="en-US" sz="3600" b="1" baseline="30000" dirty="0" smtClean="0">
                <a:solidFill>
                  <a:srgbClr val="A50021"/>
                </a:solidFill>
                <a:latin typeface="Century" panose="02040604050505020304" pitchFamily="18" charset="0"/>
              </a:rPr>
              <a:t>th</a:t>
            </a:r>
            <a:endParaRPr lang="en-US" sz="3600" b="1" dirty="0" smtClean="0">
              <a:solidFill>
                <a:srgbClr val="A50021"/>
              </a:solidFill>
              <a:latin typeface="Century" panose="020406040505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in the Nation for the Number</a:t>
            </a:r>
          </a:p>
          <a:p>
            <a:pPr algn="ctr"/>
            <a:r>
              <a:rPr lang="en-US" sz="3600" b="1" dirty="0">
                <a:solidFill>
                  <a:srgbClr val="A50021"/>
                </a:solidFill>
                <a:latin typeface="Century" panose="02040604050505020304" pitchFamily="18" charset="0"/>
              </a:rPr>
              <a:t>o</a:t>
            </a:r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f Brazilian Students Hosted</a:t>
            </a:r>
          </a:p>
          <a:p>
            <a:pPr algn="ctr"/>
            <a:endParaRPr lang="en-US" sz="3600" b="1" dirty="0" smtClean="0">
              <a:latin typeface="Century" panose="02040604050505020304" pitchFamily="18" charset="0"/>
            </a:endParaRPr>
          </a:p>
        </p:txBody>
      </p:sp>
      <p:pic>
        <p:nvPicPr>
          <p:cNvPr id="2050" name="Picture 2" descr="C:\Users\marshallti\Desktop\uw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98" y="4973782"/>
            <a:ext cx="1232073" cy="10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56" y="1607126"/>
            <a:ext cx="3931758" cy="103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23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536" y="2857611"/>
            <a:ext cx="4631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Brazilian Students’ </a:t>
            </a:r>
          </a:p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Summer Internships</a:t>
            </a:r>
            <a:endParaRPr lang="en-US" sz="3600" b="1" dirty="0" smtClean="0">
              <a:latin typeface="Century" panose="02040604050505020304" pitchFamily="18" charset="0"/>
            </a:endParaRPr>
          </a:p>
        </p:txBody>
      </p:sp>
      <p:pic>
        <p:nvPicPr>
          <p:cNvPr id="3" name="Picture 2" descr="C:\Users\marshallti\Desktop\uw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98" y="4585854"/>
            <a:ext cx="1232073" cy="103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56" y="1607126"/>
            <a:ext cx="3931758" cy="103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02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ASCU_pptcov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087" y="1712888"/>
            <a:ext cx="85222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We are a Higher Education Association</a:t>
            </a:r>
          </a:p>
          <a:p>
            <a:pPr algn="ctr"/>
            <a:endParaRPr lang="en-US" sz="3600" b="1" dirty="0" smtClean="0">
              <a:latin typeface="Century" panose="020406040505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We are not part of any Government</a:t>
            </a:r>
            <a:endParaRPr lang="en-US" sz="3600" b="1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52872" y="1109469"/>
            <a:ext cx="44486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  <a:latin typeface="Century" panose="02040604050505020304" pitchFamily="18" charset="0"/>
              </a:rPr>
              <a:t>Convene our Members</a:t>
            </a:r>
          </a:p>
        </p:txBody>
      </p:sp>
      <p:grpSp>
        <p:nvGrpSpPr>
          <p:cNvPr id="29699" name="Group 6"/>
          <p:cNvGrpSpPr>
            <a:grpSpLocks/>
          </p:cNvGrpSpPr>
          <p:nvPr/>
        </p:nvGrpSpPr>
        <p:grpSpPr bwMode="auto">
          <a:xfrm>
            <a:off x="609600" y="2001588"/>
            <a:ext cx="5943600" cy="4038600"/>
            <a:chOff x="192" y="1536"/>
            <a:chExt cx="3744" cy="2544"/>
          </a:xfrm>
        </p:grpSpPr>
        <p:pic>
          <p:nvPicPr>
            <p:cNvPr id="29700" name="Picture 4" descr="C:\Documents and Settings\hammangj\Desktop\convening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" y="1591"/>
              <a:ext cx="3652" cy="2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192" y="1536"/>
              <a:ext cx="3744" cy="2544"/>
            </a:xfrm>
            <a:prstGeom prst="rect">
              <a:avLst/>
            </a:prstGeom>
            <a:noFill/>
            <a:ln w="57150">
              <a:solidFill>
                <a:srgbClr val="203C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7783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69925" y="812075"/>
            <a:ext cx="5331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  <a:latin typeface="Century" panose="02040604050505020304" pitchFamily="18" charset="0"/>
              </a:rPr>
              <a:t>Answer Difficult Questions</a:t>
            </a:r>
          </a:p>
        </p:txBody>
      </p:sp>
      <p:pic>
        <p:nvPicPr>
          <p:cNvPr id="30723" name="Picture 3" descr="C:\Documents and Settings\hammangj\Desktop\A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334" y="2702415"/>
            <a:ext cx="2806700" cy="36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C:\Documents and Settings\hammangj\Desktop\Student_Success-2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8534" y="1754748"/>
            <a:ext cx="281622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1155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152092" y="2819400"/>
            <a:ext cx="32063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A50021"/>
                </a:solidFill>
                <a:latin typeface="Century" panose="02040604050505020304" pitchFamily="18" charset="0"/>
              </a:rPr>
              <a:t>Advocate for our Members</a:t>
            </a:r>
          </a:p>
        </p:txBody>
      </p:sp>
      <p:pic>
        <p:nvPicPr>
          <p:cNvPr id="31747" name="Picture 3" descr="C:\Documents and Settings\hammangj\Desktop\public-policy-2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24371"/>
            <a:ext cx="38957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32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76263" y="377781"/>
            <a:ext cx="38106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  <a:latin typeface="Century" panose="02040604050505020304" pitchFamily="18" charset="0"/>
              </a:rPr>
              <a:t>Confer Recognition</a:t>
            </a:r>
          </a:p>
        </p:txBody>
      </p:sp>
      <p:pic>
        <p:nvPicPr>
          <p:cNvPr id="32771" name="Picture 3" descr="C:\Documents and Settings\hammangj\Desktop\chr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90914"/>
            <a:ext cx="31257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Documents and Settings\hammangj\Desktop\E-Challeng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914914"/>
            <a:ext cx="2286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4146550" y="4075113"/>
            <a:ext cx="2101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Christa</a:t>
            </a:r>
          </a:p>
          <a:p>
            <a:pPr algn="ctr"/>
            <a:r>
              <a:rPr lang="en-US" sz="1800" dirty="0"/>
              <a:t>McAuliffe</a:t>
            </a:r>
          </a:p>
          <a:p>
            <a:pPr algn="ctr"/>
            <a:r>
              <a:rPr lang="en-US" sz="1800" dirty="0"/>
              <a:t>Teacher Education</a:t>
            </a:r>
          </a:p>
          <a:p>
            <a:pPr algn="ctr"/>
            <a:r>
              <a:rPr lang="en-US" sz="1800" dirty="0"/>
              <a:t>Award</a:t>
            </a:r>
          </a:p>
        </p:txBody>
      </p:sp>
      <p:grpSp>
        <p:nvGrpSpPr>
          <p:cNvPr id="32774" name="Group 8"/>
          <p:cNvGrpSpPr>
            <a:grpSpLocks/>
          </p:cNvGrpSpPr>
          <p:nvPr/>
        </p:nvGrpSpPr>
        <p:grpSpPr bwMode="auto">
          <a:xfrm>
            <a:off x="4587875" y="1924314"/>
            <a:ext cx="1219200" cy="1676400"/>
            <a:chOff x="2832" y="1488"/>
            <a:chExt cx="768" cy="1056"/>
          </a:xfrm>
        </p:grpSpPr>
        <p:pic>
          <p:nvPicPr>
            <p:cNvPr id="32775" name="Picture 4" descr="C:\Documents and Settings\hammangj\Desktop\ChristaMcAuliffe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4" y="1536"/>
              <a:ext cx="664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Rectangle 7"/>
            <p:cNvSpPr>
              <a:spLocks noChangeArrowheads="1"/>
            </p:cNvSpPr>
            <p:nvPr/>
          </p:nvSpPr>
          <p:spPr bwMode="auto">
            <a:xfrm>
              <a:off x="2832" y="1488"/>
              <a:ext cx="768" cy="1056"/>
            </a:xfrm>
            <a:prstGeom prst="rect">
              <a:avLst/>
            </a:prstGeom>
            <a:noFill/>
            <a:ln w="38100">
              <a:solidFill>
                <a:srgbClr val="203C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6951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ACE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473815"/>
            <a:ext cx="9144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aa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846502"/>
            <a:ext cx="9144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AAU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827702"/>
            <a:ext cx="1371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8" descr="NAICUL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3989502"/>
            <a:ext cx="19050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2819400" y="2161598"/>
            <a:ext cx="5410200" cy="38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2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APLU</a:t>
            </a:r>
            <a:endParaRPr lang="en-US" sz="2000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2819400" y="3024302"/>
            <a:ext cx="4267200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200" b="1" dirty="0">
                <a:solidFill>
                  <a:srgbClr val="000066"/>
                </a:solidFill>
                <a:latin typeface="Century" panose="02040604050505020304" pitchFamily="18" charset="0"/>
              </a:rPr>
              <a:t>A</a:t>
            </a: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merican </a:t>
            </a:r>
            <a:r>
              <a:rPr lang="en-US" sz="2200" b="1" dirty="0">
                <a:solidFill>
                  <a:srgbClr val="000066"/>
                </a:solidFill>
                <a:latin typeface="Century" panose="02040604050505020304" pitchFamily="18" charset="0"/>
              </a:rPr>
              <a:t>A</a:t>
            </a: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ssociation of </a:t>
            </a:r>
            <a:r>
              <a:rPr lang="en-US" sz="2200" b="1" dirty="0">
                <a:solidFill>
                  <a:srgbClr val="000066"/>
                </a:solidFill>
                <a:latin typeface="Century" panose="02040604050505020304" pitchFamily="18" charset="0"/>
              </a:rPr>
              <a:t>C</a:t>
            </a: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ommunity </a:t>
            </a:r>
            <a:r>
              <a:rPr lang="en-US" sz="2200" b="1" dirty="0">
                <a:solidFill>
                  <a:srgbClr val="000066"/>
                </a:solidFill>
                <a:latin typeface="Century" panose="02040604050505020304" pitchFamily="18" charset="0"/>
              </a:rPr>
              <a:t>C</a:t>
            </a: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olleges</a:t>
            </a:r>
            <a:endParaRPr lang="en-US" sz="2000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2819400" y="3989502"/>
            <a:ext cx="5410200" cy="66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2200" b="1" dirty="0">
                <a:solidFill>
                  <a:srgbClr val="000066"/>
                </a:solidFill>
                <a:latin typeface="Century" panose="02040604050505020304" pitchFamily="18" charset="0"/>
              </a:rPr>
              <a:t>N</a:t>
            </a: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ational </a:t>
            </a:r>
            <a:r>
              <a:rPr lang="en-US" sz="2200" b="1" dirty="0">
                <a:solidFill>
                  <a:srgbClr val="000066"/>
                </a:solidFill>
                <a:latin typeface="Century" panose="02040604050505020304" pitchFamily="18" charset="0"/>
              </a:rPr>
              <a:t>A</a:t>
            </a: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ssociation of </a:t>
            </a:r>
            <a:r>
              <a:rPr lang="en-US" sz="2200" b="1" dirty="0">
                <a:solidFill>
                  <a:srgbClr val="000066"/>
                </a:solidFill>
                <a:latin typeface="Century" panose="02040604050505020304" pitchFamily="18" charset="0"/>
              </a:rPr>
              <a:t>I</a:t>
            </a: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ndependent </a:t>
            </a:r>
            <a:r>
              <a:rPr lang="en-US" sz="2200" b="1" dirty="0">
                <a:solidFill>
                  <a:srgbClr val="000066"/>
                </a:solidFill>
                <a:latin typeface="Century" panose="02040604050505020304" pitchFamily="18" charset="0"/>
              </a:rPr>
              <a:t>C</a:t>
            </a: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olleges and </a:t>
            </a:r>
            <a:r>
              <a:rPr lang="en-US" sz="2200" b="1" dirty="0">
                <a:solidFill>
                  <a:srgbClr val="000066"/>
                </a:solidFill>
                <a:latin typeface="Century" panose="02040604050505020304" pitchFamily="18" charset="0"/>
              </a:rPr>
              <a:t>U</a:t>
            </a: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niversities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2819400" y="5650027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American Council on Education</a:t>
            </a:r>
            <a:endParaRPr lang="en-US" sz="2000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2819400" y="4876915"/>
            <a:ext cx="495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0066"/>
                </a:solidFill>
                <a:latin typeface="Century" panose="02040604050505020304" pitchFamily="18" charset="0"/>
              </a:rPr>
              <a:t>Association of American Universities</a:t>
            </a:r>
            <a:endParaRPr lang="en-US" sz="2000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2008302"/>
            <a:ext cx="16954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5322" y="181062"/>
            <a:ext cx="468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Collaborate With Other U.S. Higher Education Associations</a:t>
            </a:r>
            <a:endParaRPr lang="en-US" sz="3200" b="1" dirty="0">
              <a:solidFill>
                <a:srgbClr val="A5002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7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250036" y="1426353"/>
            <a:ext cx="4445790" cy="11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50021"/>
                </a:solidFill>
                <a:latin typeface="Century" panose="02040604050505020304" pitchFamily="18" charset="0"/>
              </a:rPr>
              <a:t>Support Effective Communication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47" y="3046376"/>
            <a:ext cx="4936960" cy="307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1" y="888628"/>
            <a:ext cx="2877877" cy="385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7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9191" y="1712888"/>
            <a:ext cx="776206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For Additional Information</a:t>
            </a:r>
          </a:p>
          <a:p>
            <a:pPr algn="ctr"/>
            <a:endParaRPr lang="en-US" sz="3600" b="1" dirty="0" smtClean="0">
              <a:latin typeface="Century" panose="020406040505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Arlene Jackson</a:t>
            </a: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Director of International Education</a:t>
            </a: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(202) 478-7834</a:t>
            </a: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Century" panose="02040604050505020304" pitchFamily="18" charset="0"/>
              </a:rPr>
              <a:t>www.aascu.org</a:t>
            </a:r>
            <a:endParaRPr lang="en-US" sz="3600" b="1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38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90600" y="794022"/>
            <a:ext cx="26730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We Are:</a:t>
            </a:r>
            <a:endParaRPr lang="en-US" sz="5400" b="1" dirty="0">
              <a:solidFill>
                <a:srgbClr val="A50021"/>
              </a:solidFill>
              <a:latin typeface="Century" panose="02040604050505020304" pitchFamily="18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90600" y="1713954"/>
            <a:ext cx="717867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en-US" sz="3600" dirty="0">
                <a:solidFill>
                  <a:srgbClr val="1C3584"/>
                </a:solidFill>
                <a:latin typeface="Century" panose="02040604050505020304" pitchFamily="18" charset="0"/>
              </a:rPr>
              <a:t>A </a:t>
            </a: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Membership </a:t>
            </a:r>
            <a:r>
              <a:rPr lang="en-US" sz="3600" dirty="0">
                <a:solidFill>
                  <a:srgbClr val="1C3584"/>
                </a:solidFill>
                <a:latin typeface="Century" panose="02040604050505020304" pitchFamily="18" charset="0"/>
              </a:rPr>
              <a:t>O</a:t>
            </a: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rganization</a:t>
            </a:r>
            <a:endParaRPr lang="en-US" sz="3600" dirty="0">
              <a:solidFill>
                <a:srgbClr val="1C3584"/>
              </a:solidFill>
              <a:latin typeface="Century" panose="02040604050505020304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endParaRPr lang="en-US" sz="1200" dirty="0">
              <a:solidFill>
                <a:srgbClr val="1C3584"/>
              </a:solidFill>
              <a:latin typeface="Century" panose="02040604050505020304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Of Public </a:t>
            </a:r>
            <a:r>
              <a:rPr lang="en-US" sz="3600" dirty="0">
                <a:solidFill>
                  <a:srgbClr val="1C3584"/>
                </a:solidFill>
                <a:latin typeface="Century" panose="02040604050505020304" pitchFamily="18" charset="0"/>
              </a:rPr>
              <a:t>I</a:t>
            </a: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nstitutions    </a:t>
            </a:r>
            <a:endParaRPr lang="en-US" sz="3600" dirty="0">
              <a:solidFill>
                <a:srgbClr val="1C3584"/>
              </a:solidFill>
              <a:latin typeface="Century" panose="02040604050505020304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endParaRPr lang="en-US" sz="1200" dirty="0">
              <a:solidFill>
                <a:srgbClr val="1C3584"/>
              </a:solidFill>
              <a:latin typeface="Century" panose="02040604050505020304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With Voluntary Membership</a:t>
            </a:r>
            <a:endParaRPr lang="en-US" sz="3600" dirty="0">
              <a:solidFill>
                <a:srgbClr val="1C3584"/>
              </a:solidFill>
              <a:latin typeface="Century" panose="02040604050505020304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endParaRPr lang="en-US" sz="1200" dirty="0">
              <a:solidFill>
                <a:srgbClr val="1C3584"/>
              </a:solidFill>
              <a:latin typeface="Century" panose="02040604050505020304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3600" dirty="0">
                <a:solidFill>
                  <a:srgbClr val="1C3584"/>
                </a:solidFill>
                <a:latin typeface="Century" panose="02040604050505020304" pitchFamily="18" charset="0"/>
              </a:rPr>
              <a:t>Supported by </a:t>
            </a: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Member Dues</a:t>
            </a:r>
            <a:endParaRPr lang="en-US" sz="3600" dirty="0">
              <a:solidFill>
                <a:srgbClr val="1C3584"/>
              </a:solidFill>
              <a:latin typeface="Century" panose="02040604050505020304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endParaRPr lang="en-US" sz="1200" dirty="0">
              <a:solidFill>
                <a:srgbClr val="1C3584"/>
              </a:solidFill>
              <a:latin typeface="Century" panose="02040604050505020304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r>
              <a:rPr lang="en-US" sz="3600" dirty="0">
                <a:solidFill>
                  <a:srgbClr val="1C3584"/>
                </a:solidFill>
                <a:latin typeface="Century" panose="02040604050505020304" pitchFamily="18" charset="0"/>
              </a:rPr>
              <a:t>A </a:t>
            </a: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Not-for-profit </a:t>
            </a:r>
            <a:r>
              <a:rPr lang="en-US" sz="3600" dirty="0">
                <a:solidFill>
                  <a:srgbClr val="1C3584"/>
                </a:solidFill>
                <a:latin typeface="Century" panose="02040604050505020304" pitchFamily="18" charset="0"/>
              </a:rPr>
              <a:t>C</a:t>
            </a: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orporat</a:t>
            </a:r>
            <a:r>
              <a:rPr lang="en-US" sz="3600" dirty="0" smtClean="0">
                <a:solidFill>
                  <a:srgbClr val="1C3584"/>
                </a:solidFill>
              </a:rPr>
              <a:t>ion</a:t>
            </a:r>
            <a:endParaRPr lang="en-US" sz="3600" dirty="0">
              <a:solidFill>
                <a:srgbClr val="1C35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5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A9E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A9E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A9E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A9E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A9E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025646" y="1465162"/>
            <a:ext cx="76248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A50021"/>
                </a:solidFill>
                <a:latin typeface="Century" panose="02040604050505020304" pitchFamily="18" charset="0"/>
              </a:rPr>
              <a:t>AASCU’s Distinction Resides</a:t>
            </a:r>
          </a:p>
          <a:p>
            <a:pPr algn="ctr"/>
            <a:r>
              <a:rPr lang="en-US" sz="3600" b="1" dirty="0">
                <a:solidFill>
                  <a:srgbClr val="A50021"/>
                </a:solidFill>
                <a:latin typeface="Century" panose="02040604050505020304" pitchFamily="18" charset="0"/>
              </a:rPr>
              <a:t>in the Supporting of its Members</a:t>
            </a:r>
            <a:endParaRPr lang="en-US" sz="3600" b="1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Ensuring Support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Advocating for Policy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Strengthening Roles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Sustaining Networks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6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12617" y="1382610"/>
            <a:ext cx="824345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AASCU has 5 Fundamental Purposes</a:t>
            </a:r>
          </a:p>
          <a:p>
            <a:pPr algn="ctr"/>
            <a:endParaRPr lang="en-US" sz="3600" b="1" dirty="0" smtClean="0">
              <a:solidFill>
                <a:srgbClr val="A50021"/>
              </a:solidFill>
              <a:latin typeface="Century" panose="02040604050505020304" pitchFamily="18" charset="0"/>
            </a:endParaRPr>
          </a:p>
          <a:p>
            <a:pPr marL="914400" lvl="1" indent="-457200" eaLnBrk="0" hangingPunct="0">
              <a:buFontTx/>
              <a:buAutoNum type="arabicPeriod"/>
            </a:pP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Promote Understanding</a:t>
            </a:r>
          </a:p>
          <a:p>
            <a:pPr marL="914400" lvl="1" indent="-457200" eaLnBrk="0" hangingPunct="0">
              <a:buFontTx/>
              <a:buAutoNum type="arabicPeriod"/>
            </a:pP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Support Members</a:t>
            </a:r>
          </a:p>
          <a:p>
            <a:pPr marL="914400" lvl="1" indent="-457200" eaLnBrk="0" hangingPunct="0">
              <a:buFontTx/>
              <a:buAutoNum type="arabicPeriod"/>
            </a:pP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Advocate for Effective Policy</a:t>
            </a:r>
          </a:p>
          <a:p>
            <a:pPr marL="914400" lvl="1" indent="-457200" eaLnBrk="0" hangingPunct="0">
              <a:buFontTx/>
              <a:buAutoNum type="arabicPeriod"/>
            </a:pP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Provide Leadership</a:t>
            </a:r>
          </a:p>
          <a:p>
            <a:pPr marL="914400" lvl="1" indent="-457200" eaLnBrk="0" hangingPunct="0">
              <a:buFontTx/>
              <a:buAutoNum type="arabicPeriod"/>
            </a:pPr>
            <a:r>
              <a:rPr lang="en-US" sz="3600" dirty="0" smtClean="0">
                <a:solidFill>
                  <a:srgbClr val="1C3584"/>
                </a:solidFill>
                <a:latin typeface="Century" panose="02040604050505020304" pitchFamily="18" charset="0"/>
              </a:rPr>
              <a:t>Create Professional Development</a:t>
            </a:r>
          </a:p>
          <a:p>
            <a:pPr marL="914400" lvl="1" indent="-457200" eaLnBrk="0" hangingPunct="0">
              <a:buFontTx/>
              <a:buAutoNum type="arabicPeriod"/>
            </a:pPr>
            <a:endParaRPr lang="en-US" sz="3600" dirty="0" smtClean="0">
              <a:solidFill>
                <a:srgbClr val="1C3584"/>
              </a:solidFill>
              <a:latin typeface="Century" panose="02040604050505020304" pitchFamily="18" charset="0"/>
            </a:endParaRPr>
          </a:p>
          <a:p>
            <a:pPr marL="457200" indent="-457200" eaLnBrk="0" hangingPunct="0">
              <a:buFontTx/>
              <a:buAutoNum type="arabicPeriod"/>
            </a:pPr>
            <a:endParaRPr lang="en-US" sz="1200" dirty="0" smtClean="0">
              <a:solidFill>
                <a:srgbClr val="1C3584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70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05573" y="1392382"/>
            <a:ext cx="535614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A50021"/>
                </a:solidFill>
                <a:latin typeface="Century" panose="02040604050505020304" pitchFamily="18" charset="0"/>
              </a:rPr>
              <a:t>AASCU Values</a:t>
            </a:r>
            <a:endParaRPr lang="en-US" sz="4000" dirty="0">
              <a:solidFill>
                <a:srgbClr val="A50021"/>
              </a:solidFill>
              <a:latin typeface="Century" panose="02040604050505020304" pitchFamily="18" charset="0"/>
            </a:endParaRPr>
          </a:p>
          <a:p>
            <a:endParaRPr lang="en-US" dirty="0"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Access and Inclusion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Student-Focused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Innovation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Service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Leadership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  <a:p>
            <a:pPr lvl="1">
              <a:buClr>
                <a:srgbClr val="A50021"/>
              </a:buClr>
              <a:buFont typeface="Arial" charset="0"/>
              <a:buChar char="•"/>
            </a:pPr>
            <a:r>
              <a:rPr lang="en-US" sz="3600" dirty="0">
                <a:solidFill>
                  <a:srgbClr val="000066"/>
                </a:solidFill>
                <a:latin typeface="Century" panose="02040604050505020304" pitchFamily="18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Century" panose="02040604050505020304" pitchFamily="18" charset="0"/>
              </a:rPr>
              <a:t>Accountability</a:t>
            </a:r>
            <a:endParaRPr lang="en-US" sz="3600" dirty="0">
              <a:solidFill>
                <a:srgbClr val="000066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 rot="-5400000">
            <a:off x="-1412870" y="3412535"/>
            <a:ext cx="416172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5000" dirty="0" smtClean="0">
                <a:solidFill>
                  <a:srgbClr val="1C3584"/>
                </a:solidFill>
              </a:rPr>
              <a:t>400+ Members</a:t>
            </a:r>
            <a:endParaRPr lang="en-US" sz="5000" dirty="0">
              <a:solidFill>
                <a:srgbClr val="1C3584"/>
              </a:solidFill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7770813" y="6400800"/>
            <a:ext cx="10390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(Fall </a:t>
            </a:r>
            <a:r>
              <a:rPr lang="en-US" sz="1400" dirty="0" smtClean="0"/>
              <a:t>2010)</a:t>
            </a:r>
            <a:endParaRPr lang="en-US" sz="1400" dirty="0"/>
          </a:p>
        </p:txBody>
      </p:sp>
      <p:sp>
        <p:nvSpPr>
          <p:cNvPr id="4" name="AutoShape 4" descr="http://d-maps.com/m/america/usa/usa/usa/usa41.gif"/>
          <p:cNvSpPr>
            <a:spLocks noChangeAspect="1" noChangeArrowheads="1"/>
          </p:cNvSpPr>
          <p:nvPr/>
        </p:nvSpPr>
        <p:spPr bwMode="auto">
          <a:xfrm>
            <a:off x="307975" y="-2743200"/>
            <a:ext cx="878205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8" y="137777"/>
            <a:ext cx="2005872" cy="1455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468" y="1312532"/>
            <a:ext cx="6096000" cy="3966235"/>
          </a:xfrm>
          <a:prstGeom prst="rect">
            <a:avLst/>
          </a:prstGeom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674261" y="4797378"/>
            <a:ext cx="2282825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000" b="1" u="sng" dirty="0">
                <a:solidFill>
                  <a:srgbClr val="1C3584"/>
                </a:solidFill>
              </a:rPr>
              <a:t>Plus</a:t>
            </a:r>
            <a:endParaRPr lang="en-US" sz="2000" dirty="0">
              <a:solidFill>
                <a:srgbClr val="1C3584"/>
              </a:solidFill>
            </a:endParaRPr>
          </a:p>
          <a:p>
            <a:pPr eaLnBrk="0" hangingPunct="0">
              <a:lnSpc>
                <a:spcPct val="95000"/>
              </a:lnSpc>
            </a:pPr>
            <a:r>
              <a:rPr lang="en-US" sz="2000" b="1" dirty="0">
                <a:solidFill>
                  <a:srgbClr val="1C3584"/>
                </a:solidFill>
              </a:rPr>
              <a:t>District of Columbia</a:t>
            </a:r>
          </a:p>
          <a:p>
            <a:pPr eaLnBrk="0" hangingPunct="0">
              <a:lnSpc>
                <a:spcPct val="95000"/>
              </a:lnSpc>
            </a:pPr>
            <a:r>
              <a:rPr lang="en-US" sz="2000" b="1" dirty="0">
                <a:solidFill>
                  <a:srgbClr val="1C3584"/>
                </a:solidFill>
              </a:rPr>
              <a:t>Guam</a:t>
            </a:r>
          </a:p>
          <a:p>
            <a:pPr eaLnBrk="0" hangingPunct="0">
              <a:lnSpc>
                <a:spcPct val="95000"/>
              </a:lnSpc>
            </a:pPr>
            <a:r>
              <a:rPr lang="en-US" sz="2000" b="1" dirty="0">
                <a:solidFill>
                  <a:srgbClr val="1C3584"/>
                </a:solidFill>
              </a:rPr>
              <a:t>Puerto Rico</a:t>
            </a:r>
          </a:p>
          <a:p>
            <a:pPr eaLnBrk="0" hangingPunct="0">
              <a:lnSpc>
                <a:spcPct val="95000"/>
              </a:lnSpc>
            </a:pPr>
            <a:r>
              <a:rPr lang="en-US" sz="2000" b="1" dirty="0">
                <a:solidFill>
                  <a:srgbClr val="1C3584"/>
                </a:solidFill>
              </a:rPr>
              <a:t>Virgin Islands</a:t>
            </a:r>
            <a:endParaRPr lang="en-US" sz="2000" dirty="0">
              <a:solidFill>
                <a:srgbClr val="1C3584"/>
              </a:solidFill>
            </a:endParaRP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835047" y="5078712"/>
            <a:ext cx="293663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rgbClr val="1C3584"/>
                </a:solidFill>
              </a:rPr>
              <a:t>Around 4 </a:t>
            </a:r>
            <a:r>
              <a:rPr lang="en-US" sz="2000" b="1" dirty="0">
                <a:solidFill>
                  <a:srgbClr val="1C3584"/>
                </a:solidFill>
              </a:rPr>
              <a:t>million students</a:t>
            </a:r>
            <a:endParaRPr lang="en-US" sz="2000" dirty="0">
              <a:solidFill>
                <a:srgbClr val="1C3584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17" y="3915542"/>
            <a:ext cx="1409298" cy="94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6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304800" y="152400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By campus location</a:t>
            </a: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154547" y="978786"/>
            <a:ext cx="86546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5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Members by Type of Institution</a:t>
            </a:r>
            <a:endParaRPr lang="en-US" sz="4500" b="1" dirty="0">
              <a:solidFill>
                <a:srgbClr val="A50021"/>
              </a:solidFill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3" y="1622738"/>
            <a:ext cx="7035272" cy="421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405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09" y="1702028"/>
            <a:ext cx="7190074" cy="422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208" y="682579"/>
            <a:ext cx="5408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A50021"/>
                </a:solidFill>
                <a:latin typeface="Century" panose="02040604050505020304" pitchFamily="18" charset="0"/>
              </a:rPr>
              <a:t>Member Institution Size</a:t>
            </a:r>
            <a:endParaRPr lang="en-US" sz="3600" b="1" dirty="0">
              <a:solidFill>
                <a:srgbClr val="A5002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4108" y="587276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823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3796" y="5883495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10,183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9395" y="5881347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53,000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30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</TotalTime>
  <Words>370</Words>
  <Application>Microsoft Office PowerPoint</Application>
  <PresentationFormat>On-screen Show (4:3)</PresentationFormat>
  <Paragraphs>143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AASCU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PAGE/TITLE</dc:title>
  <dc:creator>Ina Soepangkat</dc:creator>
  <cp:lastModifiedBy>Timothy P Marshall</cp:lastModifiedBy>
  <cp:revision>100</cp:revision>
  <cp:lastPrinted>2013-10-18T13:22:06Z</cp:lastPrinted>
  <dcterms:created xsi:type="dcterms:W3CDTF">2013-06-03T19:52:50Z</dcterms:created>
  <dcterms:modified xsi:type="dcterms:W3CDTF">2013-10-18T14:41:42Z</dcterms:modified>
</cp:coreProperties>
</file>