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62" r:id="rId4"/>
    <p:sldId id="267" r:id="rId5"/>
    <p:sldId id="263" r:id="rId6"/>
    <p:sldId id="311" r:id="rId7"/>
    <p:sldId id="264" r:id="rId8"/>
    <p:sldId id="268" r:id="rId9"/>
    <p:sldId id="324" r:id="rId10"/>
    <p:sldId id="314" r:id="rId11"/>
    <p:sldId id="325" r:id="rId12"/>
    <p:sldId id="326" r:id="rId13"/>
    <p:sldId id="341" r:id="rId14"/>
    <p:sldId id="334" r:id="rId15"/>
    <p:sldId id="272" r:id="rId16"/>
    <p:sldId id="315" r:id="rId17"/>
    <p:sldId id="323" r:id="rId18"/>
    <p:sldId id="337" r:id="rId19"/>
    <p:sldId id="319" r:id="rId20"/>
    <p:sldId id="338" r:id="rId21"/>
    <p:sldId id="320" r:id="rId22"/>
    <p:sldId id="339" r:id="rId23"/>
    <p:sldId id="321" r:id="rId24"/>
    <p:sldId id="335" r:id="rId25"/>
    <p:sldId id="282" r:id="rId26"/>
    <p:sldId id="340" r:id="rId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7F8022"/>
    <a:srgbClr val="232C12"/>
    <a:srgbClr val="E68D01"/>
    <a:srgbClr val="267989"/>
    <a:srgbClr val="8D191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27FC-E81C-4DC3-97E7-3738357BB4DE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9539-1CBC-4374-A109-46391B9103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381750"/>
            <a:ext cx="86042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5"/>
          <p:cNvGrpSpPr>
            <a:grpSpLocks/>
          </p:cNvGrpSpPr>
          <p:nvPr userDrawn="1"/>
        </p:nvGrpSpPr>
        <p:grpSpPr bwMode="auto">
          <a:xfrm>
            <a:off x="250825" y="6021388"/>
            <a:ext cx="8721725" cy="692150"/>
            <a:chOff x="1" y="88919"/>
            <a:chExt cx="9040218" cy="86048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88919"/>
              <a:ext cx="671842" cy="777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11412" y="88919"/>
              <a:ext cx="828807" cy="860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75481-ABBE-4D0B-BE7C-E230ADB7981D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41BD9-AEB6-4CE9-9665-04225603BF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7498-96F6-4FDB-8193-DBDE8C5D8A4E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980F4-796D-437C-817E-5BE98B8590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37E4D-2473-403A-B059-940713B906C7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E7DA7-B8D9-4125-8D40-097B34817D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1E77B-8048-4715-80F5-3038123D8055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77EA2-6347-4D06-8013-B3E4F209D22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9B8966-904F-46F7-9635-4680E8E29F7C}" type="datetimeFigureOut">
              <a:rPr lang="pt-BR"/>
              <a:pPr>
                <a:defRPr/>
              </a:pPr>
              <a:t>25/10/2013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E74DD7-442B-484B-85AB-CE82A18D7B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59" r:id="rId6"/>
    <p:sldLayoutId id="2147483658" r:id="rId7"/>
    <p:sldLayoutId id="2147483657" r:id="rId8"/>
    <p:sldLayoutId id="2147483656" r:id="rId9"/>
    <p:sldLayoutId id="2147483655" r:id="rId10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ixaDeTexto 12"/>
          <p:cNvSpPr txBox="1">
            <a:spLocks noChangeArrowheads="1"/>
          </p:cNvSpPr>
          <p:nvPr/>
        </p:nvSpPr>
        <p:spPr bwMode="auto">
          <a:xfrm>
            <a:off x="317500" y="6011863"/>
            <a:ext cx="806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latin typeface="Gill Sans MT"/>
              </a:rPr>
              <a:t>Prof. Antonio Heronaldo de Sousa</a:t>
            </a:r>
          </a:p>
        </p:txBody>
      </p:sp>
      <p:pic>
        <p:nvPicPr>
          <p:cNvPr id="14338" name="Imagem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692150"/>
            <a:ext cx="84613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tângulo 3"/>
          <p:cNvSpPr>
            <a:spLocks noChangeArrowheads="1"/>
          </p:cNvSpPr>
          <p:nvPr/>
        </p:nvSpPr>
        <p:spPr bwMode="auto">
          <a:xfrm>
            <a:off x="1219200" y="446088"/>
            <a:ext cx="7050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Convênios UAB cadastrados no Siconv </a:t>
            </a:r>
          </a:p>
        </p:txBody>
      </p:sp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Retângulo 2"/>
          <p:cNvSpPr>
            <a:spLocks noChangeArrowheads="1"/>
          </p:cNvSpPr>
          <p:nvPr/>
        </p:nvSpPr>
        <p:spPr bwMode="auto">
          <a:xfrm>
            <a:off x="358775" y="1322388"/>
            <a:ext cx="835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pt-BR">
                <a:latin typeface="Calibri" pitchFamily="34" charset="0"/>
                <a:sym typeface="Wingdings" pitchFamily="2" charset="2"/>
              </a:rPr>
              <a:t> </a:t>
            </a:r>
            <a:r>
              <a:rPr lang="pt-BR">
                <a:latin typeface="Calibri" pitchFamily="34" charset="0"/>
              </a:rPr>
              <a:t>Total geral de recursos de convênios cadastrados		R$62.627.843,13</a:t>
            </a: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26628" name="Retângulo 5"/>
          <p:cNvSpPr>
            <a:spLocks noChangeArrowheads="1"/>
          </p:cNvSpPr>
          <p:nvPr/>
        </p:nvSpPr>
        <p:spPr bwMode="auto">
          <a:xfrm>
            <a:off x="358775" y="1692275"/>
            <a:ext cx="8353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pt-BR">
                <a:latin typeface="Calibri" pitchFamily="34" charset="0"/>
                <a:sym typeface="Wingdings" pitchFamily="2" charset="2"/>
              </a:rPr>
              <a:t> Valores liberados pela Capes		</a:t>
            </a:r>
            <a:r>
              <a:rPr lang="pt-BR">
                <a:latin typeface="Calibri" pitchFamily="34" charset="0"/>
              </a:rPr>
              <a:t>		R$34.606.113,65</a:t>
            </a:r>
            <a:endParaRPr lang="pt-BR" b="1">
              <a:solidFill>
                <a:srgbClr val="000000"/>
              </a:solidFill>
            </a:endParaRPr>
          </a:p>
        </p:txBody>
      </p:sp>
      <p:sp>
        <p:nvSpPr>
          <p:cNvPr id="26629" name="Retângulo 6"/>
          <p:cNvSpPr>
            <a:spLocks noChangeArrowheads="1"/>
          </p:cNvSpPr>
          <p:nvPr/>
        </p:nvSpPr>
        <p:spPr bwMode="auto">
          <a:xfrm>
            <a:off x="373063" y="2060575"/>
            <a:ext cx="835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pt-BR">
                <a:latin typeface="Calibri" pitchFamily="34" charset="0"/>
                <a:sym typeface="Wingdings" pitchFamily="2" charset="2"/>
              </a:rPr>
              <a:t> Valores pendentes de liberação		</a:t>
            </a:r>
            <a:r>
              <a:rPr lang="pt-BR">
                <a:latin typeface="Calibri" pitchFamily="34" charset="0"/>
              </a:rPr>
              <a:t>		</a:t>
            </a:r>
            <a:r>
              <a:rPr lang="pt-BR">
                <a:solidFill>
                  <a:srgbClr val="FF0000"/>
                </a:solidFill>
                <a:latin typeface="Calibri" pitchFamily="34" charset="0"/>
              </a:rPr>
              <a:t>R$28.021.729,48</a:t>
            </a:r>
            <a:endParaRPr lang="pt-BR" b="1">
              <a:solidFill>
                <a:srgbClr val="FF0000"/>
              </a:solidFill>
            </a:endParaRPr>
          </a:p>
        </p:txBody>
      </p:sp>
      <p:sp>
        <p:nvSpPr>
          <p:cNvPr id="26630" name="Retângulo 7"/>
          <p:cNvSpPr>
            <a:spLocks noChangeArrowheads="1"/>
          </p:cNvSpPr>
          <p:nvPr/>
        </p:nvSpPr>
        <p:spPr bwMode="auto">
          <a:xfrm>
            <a:off x="500063" y="2565400"/>
            <a:ext cx="83518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b="1">
                <a:latin typeface="Calibri" pitchFamily="34" charset="0"/>
                <a:sym typeface="Wingdings" pitchFamily="2" charset="2"/>
              </a:rPr>
              <a:t>Ofício Circular no. 92/2013 – DED/CAPES</a:t>
            </a:r>
            <a:r>
              <a:rPr lang="pt-BR">
                <a:latin typeface="Calibri" pitchFamily="34" charset="0"/>
                <a:sym typeface="Wingdings" pitchFamily="2" charset="2"/>
              </a:rPr>
              <a:t> (14/10/2013).</a:t>
            </a:r>
            <a:r>
              <a:rPr lang="pt-BR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</a:t>
            </a:r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 b="1">
                <a:latin typeface="Calibri" pitchFamily="34" charset="0"/>
                <a:sym typeface="Wingdings" pitchFamily="2" charset="2"/>
              </a:rPr>
              <a:t>PL CN No. 7 de 2013</a:t>
            </a:r>
            <a:r>
              <a:rPr lang="pt-BR">
                <a:latin typeface="Calibri" pitchFamily="34" charset="0"/>
                <a:sym typeface="Wingdings" pitchFamily="2" charset="2"/>
              </a:rPr>
              <a:t>: suplementação orçamentária para a oferta, reoferta e abertura de cursos do Sistema UAB.</a:t>
            </a:r>
          </a:p>
          <a:p>
            <a:pPr fontAlgn="ctr"/>
            <a:r>
              <a:rPr lang="pt-BR" u="sng">
                <a:latin typeface="Calibri" pitchFamily="34" charset="0"/>
                <a:sym typeface="Wingdings" pitchFamily="2" charset="2"/>
              </a:rPr>
              <a:t>Status</a:t>
            </a:r>
            <a:r>
              <a:rPr lang="pt-BR">
                <a:latin typeface="Calibri" pitchFamily="34" charset="0"/>
                <a:sym typeface="Wingdings" pitchFamily="2" charset="2"/>
              </a:rPr>
              <a:t>: Foi aprovado pela Comissão Mista de Orçamento em </a:t>
            </a:r>
            <a:r>
              <a:rPr lang="pt-BR">
                <a:sym typeface="Wingdings" pitchFamily="2" charset="2"/>
              </a:rPr>
              <a:t> reunião 22/10 (2ª feira)</a:t>
            </a:r>
            <a:endParaRPr lang="pt-BR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26631" name="Picture 2" descr="C:\Users\adm\Desktop\ForumAbruem2013-2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4149725"/>
            <a:ext cx="2700337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tângulo 9"/>
          <p:cNvSpPr>
            <a:spLocks noChangeArrowheads="1"/>
          </p:cNvSpPr>
          <p:nvPr/>
        </p:nvSpPr>
        <p:spPr bwMode="auto">
          <a:xfrm>
            <a:off x="539750" y="3933825"/>
            <a:ext cx="55848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u="sng">
                <a:latin typeface="Calibri" pitchFamily="34" charset="0"/>
                <a:sym typeface="Wingdings" pitchFamily="2" charset="2"/>
              </a:rPr>
              <a:t>Recomendações da DED/CAPES</a:t>
            </a:r>
            <a:r>
              <a:rPr lang="pt-BR">
                <a:latin typeface="Calibri" pitchFamily="34" charset="0"/>
                <a:sym typeface="Wingdings" pitchFamily="2" charset="2"/>
              </a:rPr>
              <a:t>:</a:t>
            </a: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 Usar recursos repassados anteriormente, em rubricas compatíveis; </a:t>
            </a: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 Manter os cursos, pois mesmo não havendo prazo de empenho e execução em 2013, a Capes se compromete a repassar em 2014;</a:t>
            </a: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 Caso necessário, assumam eventuais custos para a manutenção dos cursos até o PL ser aprovado.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792163" cy="76676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088" y="30163"/>
            <a:ext cx="1016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Imagem 3"/>
          <p:cNvPicPr>
            <a:picLocks noChangeAspect="1" noChangeArrowheads="1"/>
          </p:cNvPicPr>
          <p:nvPr/>
        </p:nvPicPr>
        <p:blipFill>
          <a:blip r:embed="rId3" cstate="print"/>
          <a:srcRect l="19067" t="24860" r="24431" b="24011"/>
          <a:stretch>
            <a:fillRect/>
          </a:stretch>
        </p:blipFill>
        <p:spPr bwMode="auto">
          <a:xfrm>
            <a:off x="5940425" y="0"/>
            <a:ext cx="16478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altLang="pt-BR" sz="1200">
                <a:cs typeface="Times New Roman" pitchFamily="18" charset="0"/>
              </a:rPr>
              <a:t>	</a:t>
            </a:r>
            <a:endParaRPr lang="pt-BR" altLang="pt-BR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1285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altLang="pt-BR" sz="1100"/>
              <a:t>                 </a:t>
            </a:r>
            <a:endParaRPr lang="pt-BR" altLang="pt-BR"/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0" y="2219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2700338" algn="ctr"/>
                <a:tab pos="5400675" algn="r"/>
              </a:tabLst>
            </a:pPr>
            <a:r>
              <a:rPr lang="pt-BR" altLang="pt-BR" sz="1100"/>
              <a:t>      </a:t>
            </a:r>
            <a:endParaRPr lang="pt-BR" altLang="pt-BR" sz="800"/>
          </a:p>
          <a:p>
            <a:pPr eaLnBrk="0" hangingPunct="0">
              <a:tabLst>
                <a:tab pos="2700338" algn="ctr"/>
                <a:tab pos="5400675" algn="r"/>
              </a:tabLst>
            </a:pPr>
            <a:endParaRPr lang="pt-BR" alt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187450" y="333375"/>
            <a:ext cx="6985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RECURSOS DE CONVÊNIOS CADASTRADOS</a:t>
            </a:r>
          </a:p>
        </p:txBody>
      </p:sp>
      <p:pic>
        <p:nvPicPr>
          <p:cNvPr id="29704" name="Picture 8" descr="I:\DESIGN GRAFICO\graficos\graficos_carmem\Recurso IES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1025525"/>
            <a:ext cx="6303962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tângulo 9"/>
          <p:cNvSpPr>
            <a:spLocks noChangeArrowheads="1"/>
          </p:cNvSpPr>
          <p:nvPr/>
        </p:nvSpPr>
        <p:spPr bwMode="auto">
          <a:xfrm>
            <a:off x="2339975" y="5805488"/>
            <a:ext cx="4524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>
                <a:latin typeface="Calibri" pitchFamily="34" charset="0"/>
              </a:rPr>
              <a:t>Aprovados no Siconv</a:t>
            </a:r>
          </a:p>
        </p:txBody>
      </p:sp>
      <p:grpSp>
        <p:nvGrpSpPr>
          <p:cNvPr id="29706" name="Grupo 10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2970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0"/>
            <a:ext cx="792162" cy="766763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/>
            <a:ext uri="{91240B29-F687-4F45-9708-019B960494DF}"/>
          </a:extLst>
        </p:spPr>
      </p:pic>
      <p:cxnSp>
        <p:nvCxnSpPr>
          <p:cNvPr id="15" name="Conector reto 14"/>
          <p:cNvCxnSpPr/>
          <p:nvPr/>
        </p:nvCxnSpPr>
        <p:spPr>
          <a:xfrm flipH="1">
            <a:off x="1187450" y="765175"/>
            <a:ext cx="4752975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I:\DESIGN GRAFICO\graficos\graficos_carmem\Recurso IES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60350"/>
            <a:ext cx="7358062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tângulo 3"/>
          <p:cNvSpPr>
            <a:spLocks noChangeArrowheads="1"/>
          </p:cNvSpPr>
          <p:nvPr/>
        </p:nvSpPr>
        <p:spPr bwMode="auto">
          <a:xfrm>
            <a:off x="1258888" y="5732463"/>
            <a:ext cx="698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latin typeface="Calibri" pitchFamily="34" charset="0"/>
              </a:rPr>
              <a:t>Aprovados no Siconv distribuídos por Região do  País</a:t>
            </a:r>
          </a:p>
        </p:txBody>
      </p:sp>
      <p:grpSp>
        <p:nvGrpSpPr>
          <p:cNvPr id="30723" name="Grupo 4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307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5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I:\DESIGN GRAFICO\graficos\graficos_carmem\Recurso IES-03.jpg"/>
          <p:cNvPicPr>
            <a:picLocks noChangeAspect="1" noChangeArrowheads="1"/>
          </p:cNvPicPr>
          <p:nvPr/>
        </p:nvPicPr>
        <p:blipFill>
          <a:blip r:embed="rId2" cstate="print"/>
          <a:srcRect b="47382"/>
          <a:stretch>
            <a:fillRect/>
          </a:stretch>
        </p:blipFill>
        <p:spPr bwMode="auto">
          <a:xfrm>
            <a:off x="755576" y="1484088"/>
            <a:ext cx="1872208" cy="189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3277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3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2123728" y="7647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RECURSOS  REPASSADOS 2011/2012</a:t>
            </a:r>
            <a:endParaRPr lang="pt-BR" b="1" dirty="0"/>
          </a:p>
        </p:txBody>
      </p:sp>
      <p:pic>
        <p:nvPicPr>
          <p:cNvPr id="9" name="Picture 5" descr="I:\DESIGN GRAFICO\graficos\graficos_carmem\Recurso IES-05.jpg"/>
          <p:cNvPicPr>
            <a:picLocks noChangeAspect="1" noChangeArrowheads="1"/>
          </p:cNvPicPr>
          <p:nvPr/>
        </p:nvPicPr>
        <p:blipFill>
          <a:blip r:embed="rId5" cstate="print"/>
          <a:srcRect b="74001"/>
          <a:stretch>
            <a:fillRect/>
          </a:stretch>
        </p:blipFill>
        <p:spPr bwMode="auto">
          <a:xfrm>
            <a:off x="3203848" y="1484784"/>
            <a:ext cx="1919382" cy="184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:\DESIGN GRAFICO\graficos\graficos_carmem\Recurso IES-06.jpg"/>
          <p:cNvPicPr>
            <a:picLocks noChangeAspect="1" noChangeArrowheads="1"/>
          </p:cNvPicPr>
          <p:nvPr/>
        </p:nvPicPr>
        <p:blipFill>
          <a:blip r:embed="rId6" cstate="print"/>
          <a:srcRect t="-2" b="63544"/>
          <a:stretch>
            <a:fillRect/>
          </a:stretch>
        </p:blipFill>
        <p:spPr bwMode="auto">
          <a:xfrm>
            <a:off x="5652120" y="1484784"/>
            <a:ext cx="1872207" cy="211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I:\DESIGN GRAFICO\graficos\graficos_carmem\Recurso IES-07.jpg"/>
          <p:cNvPicPr>
            <a:picLocks noChangeAspect="1" noChangeArrowheads="1"/>
          </p:cNvPicPr>
          <p:nvPr/>
        </p:nvPicPr>
        <p:blipFill>
          <a:blip r:embed="rId7" cstate="print"/>
          <a:srcRect b="81905"/>
          <a:stretch>
            <a:fillRect/>
          </a:stretch>
        </p:blipFill>
        <p:spPr bwMode="auto">
          <a:xfrm>
            <a:off x="827584" y="3717032"/>
            <a:ext cx="1800729" cy="178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I:\DESIGN GRAFICO\graficos\graficos_carmem\Recurso IES-04.jpg"/>
          <p:cNvPicPr>
            <a:picLocks noChangeAspect="1" noChangeArrowheads="1"/>
          </p:cNvPicPr>
          <p:nvPr/>
        </p:nvPicPr>
        <p:blipFill>
          <a:blip r:embed="rId8" cstate="print"/>
          <a:srcRect b="87302"/>
          <a:stretch>
            <a:fillRect/>
          </a:stretch>
        </p:blipFill>
        <p:spPr bwMode="auto">
          <a:xfrm>
            <a:off x="3275856" y="3645024"/>
            <a:ext cx="1800200" cy="187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2420938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Retângulo 5"/>
          <p:cNvSpPr>
            <a:spLocks noChangeArrowheads="1"/>
          </p:cNvSpPr>
          <p:nvPr/>
        </p:nvSpPr>
        <p:spPr bwMode="auto">
          <a:xfrm>
            <a:off x="1692275" y="2732088"/>
            <a:ext cx="6767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>
                <a:solidFill>
                  <a:srgbClr val="7F8022"/>
                </a:solidFill>
                <a:latin typeface="Calibri" pitchFamily="34" charset="0"/>
              </a:rPr>
              <a:t>O papel da EaD nas IES da Abruem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2565400"/>
            <a:ext cx="8715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m 7"/>
          <p:cNvPicPr>
            <a:picLocks noChangeAspect="1"/>
          </p:cNvPicPr>
          <p:nvPr/>
        </p:nvPicPr>
        <p:blipFill>
          <a:blip r:embed="rId2" cstate="print"/>
          <a:srcRect b="73918"/>
          <a:stretch>
            <a:fillRect/>
          </a:stretch>
        </p:blipFill>
        <p:spPr bwMode="auto">
          <a:xfrm>
            <a:off x="1873250" y="476250"/>
            <a:ext cx="54260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Espaço Reservado para Conteúdo 3"/>
          <p:cNvPicPr>
            <a:picLocks noChangeAspect="1"/>
          </p:cNvPicPr>
          <p:nvPr/>
        </p:nvPicPr>
        <p:blipFill>
          <a:blip r:embed="rId3" cstate="print"/>
          <a:srcRect l="6068" t="17456" r="40369" b="44983"/>
          <a:stretch>
            <a:fillRect/>
          </a:stretch>
        </p:blipFill>
        <p:spPr bwMode="auto">
          <a:xfrm>
            <a:off x="3276600" y="4437063"/>
            <a:ext cx="46482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Imagem 3"/>
          <p:cNvPicPr>
            <a:picLocks noChangeAspect="1"/>
          </p:cNvPicPr>
          <p:nvPr/>
        </p:nvPicPr>
        <p:blipFill>
          <a:blip r:embed="rId2" cstate="print"/>
          <a:srcRect l="5641" t="34924" r="8081"/>
          <a:stretch>
            <a:fillRect/>
          </a:stretch>
        </p:blipFill>
        <p:spPr bwMode="auto">
          <a:xfrm>
            <a:off x="706438" y="1557338"/>
            <a:ext cx="53927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tângulo 6"/>
          <p:cNvSpPr>
            <a:spLocks noChangeArrowheads="1"/>
          </p:cNvSpPr>
          <p:nvPr/>
        </p:nvSpPr>
        <p:spPr bwMode="auto">
          <a:xfrm>
            <a:off x="6516688" y="2060575"/>
            <a:ext cx="22320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buFont typeface="Wingdings" pitchFamily="2" charset="2"/>
              <a:buNone/>
            </a:pPr>
            <a:endParaRPr lang="pt-BR">
              <a:latin typeface="Calibri" pitchFamily="34" charset="0"/>
              <a:sym typeface="Wingdings" pitchFamily="2" charset="2"/>
            </a:endParaRPr>
          </a:p>
          <a:p>
            <a:pPr algn="ctr" fontAlgn="ctr">
              <a:buFont typeface="Wingdings" pitchFamily="2" charset="2"/>
              <a:buChar char="þ"/>
            </a:pPr>
            <a:r>
              <a:rPr lang="pt-BR">
                <a:sym typeface="Wingdings" pitchFamily="2" charset="2"/>
              </a:rPr>
              <a:t> Interiorização</a:t>
            </a:r>
          </a:p>
          <a:p>
            <a:pPr algn="ctr" fontAlgn="ctr">
              <a:buFont typeface="Wingdings" pitchFamily="2" charset="2"/>
              <a:buNone/>
            </a:pPr>
            <a:r>
              <a:rPr lang="pt-BR">
                <a:sym typeface="Wingdings" pitchFamily="2" charset="2"/>
              </a:rPr>
              <a:t> Demanda</a:t>
            </a:r>
          </a:p>
          <a:p>
            <a:pPr algn="ctr" fontAlgn="ctr">
              <a:buFont typeface="Wingdings" pitchFamily="2" charset="2"/>
              <a:buNone/>
            </a:pPr>
            <a:endParaRPr lang="pt-BR">
              <a:latin typeface="Calibri" pitchFamily="34" charset="0"/>
              <a:sym typeface="Wingdings" pitchFamily="2" charset="2"/>
            </a:endParaRPr>
          </a:p>
          <a:p>
            <a:pPr algn="ctr" fontAlgn="ctr"/>
            <a:r>
              <a:rPr lang="pt-BR">
                <a:latin typeface="Calibri" pitchFamily="34" charset="0"/>
              </a:rPr>
              <a:t>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tângulo 3"/>
          <p:cNvSpPr>
            <a:spLocks noChangeArrowheads="1"/>
          </p:cNvSpPr>
          <p:nvPr/>
        </p:nvSpPr>
        <p:spPr bwMode="auto">
          <a:xfrm>
            <a:off x="1120775" y="301625"/>
            <a:ext cx="64754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Universidades públicas a distância?</a:t>
            </a:r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1042988" y="908050"/>
            <a:ext cx="6553200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395288" y="1209675"/>
            <a:ext cx="8640762" cy="32639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17/06/2013: Anúncio do Mercadante sobre a criação da Universidade Federal a Distância  </a:t>
            </a:r>
          </a:p>
          <a:p>
            <a:pPr>
              <a:buFont typeface="Arial" charset="0"/>
              <a:buChar char="•"/>
            </a:pPr>
            <a:r>
              <a:rPr lang="pt-BR">
                <a:latin typeface="Calibri" pitchFamily="34" charset="0"/>
              </a:rPr>
              <a:t> Na reunião de 10/07/13 a Abruem prefere receber alguma posição oficial; </a:t>
            </a:r>
          </a:p>
          <a:p>
            <a:pPr>
              <a:buFont typeface="Arial" charset="0"/>
              <a:buChar char="•"/>
            </a:pPr>
            <a:r>
              <a:rPr lang="pt-BR">
                <a:latin typeface="Calibri" pitchFamily="34" charset="0"/>
              </a:rPr>
              <a:t> Hoje existem duas comissões tratando do assunto na CAPES/SERES e no MEC/SESU;</a:t>
            </a:r>
          </a:p>
          <a:p>
            <a:pPr>
              <a:buFont typeface="Arial" charset="0"/>
              <a:buNone/>
            </a:pPr>
            <a:r>
              <a:rPr lang="pt-BR" sz="1400">
                <a:latin typeface="Calibri" pitchFamily="34" charset="0"/>
              </a:rPr>
              <a:t>(Secretaria de Regulação e Supervisão da Educação Superior e Secretaria de Ensino Superior)</a:t>
            </a:r>
          </a:p>
          <a:p>
            <a:pPr>
              <a:buFont typeface="Arial" charset="0"/>
              <a:buChar char="•"/>
            </a:pPr>
            <a:endParaRPr lang="pt-BR" sz="140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pt-BR" b="1">
                <a:latin typeface="Calibri" pitchFamily="34" charset="0"/>
              </a:rPr>
              <a:t>Universidades Estaduais a Distância:</a:t>
            </a:r>
          </a:p>
          <a:p>
            <a:pPr>
              <a:buFont typeface="Arial" charset="0"/>
              <a:buNone/>
            </a:pPr>
            <a:r>
              <a:rPr lang="pt-BR">
                <a:latin typeface="Calibri" pitchFamily="34" charset="0"/>
              </a:rPr>
              <a:t>Exemplo: Lei SP 14.836 de 20/06/2012 criou a  Fundação Universidade Virtual do Estado de São Paulo – UNIVESP,  quarta universidade pública paulista. </a:t>
            </a:r>
          </a:p>
          <a:p>
            <a:pPr>
              <a:buFont typeface="Arial" charset="0"/>
              <a:buNone/>
            </a:pPr>
            <a:r>
              <a:rPr lang="pt-BR">
                <a:latin typeface="Calibri" pitchFamily="34" charset="0"/>
              </a:rPr>
              <a:t>- A proposta é que sejam oferecidos cursos próprios e em parceria com as instituições parceiras . </a:t>
            </a:r>
          </a:p>
          <a:p>
            <a:pPr>
              <a:buFont typeface="Arial" charset="0"/>
              <a:buNone/>
            </a:pPr>
            <a:r>
              <a:rPr lang="pt-BR">
                <a:latin typeface="Calibri" pitchFamily="34" charset="0"/>
              </a:rPr>
              <a:t>- Hoje são oferecidos três cursos de graduação e duas especializações, em parceria com a USP, Unesp e Ceeteps.</a:t>
            </a:r>
          </a:p>
        </p:txBody>
      </p:sp>
      <p:pic>
        <p:nvPicPr>
          <p:cNvPr id="39941" name="Picture 2" descr="C:\Users\adm\Desktop\ForumAbruem2013-2\aloizio-mercadante-balanco-sisu-fabio-rodrigues-pozzebom-agb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508500"/>
            <a:ext cx="28670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tângulo 6"/>
          <p:cNvSpPr>
            <a:spLocks noChangeArrowheads="1"/>
          </p:cNvSpPr>
          <p:nvPr/>
        </p:nvSpPr>
        <p:spPr bwMode="auto">
          <a:xfrm>
            <a:off x="5003800" y="4652963"/>
            <a:ext cx="2952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buFont typeface="Wingdings" pitchFamily="2" charset="2"/>
              <a:buNone/>
            </a:pPr>
            <a:endParaRPr lang="pt-BR">
              <a:latin typeface="Calibri" pitchFamily="34" charset="0"/>
              <a:sym typeface="Wingdings" pitchFamily="2" charset="2"/>
            </a:endParaRPr>
          </a:p>
          <a:p>
            <a:pPr algn="ctr" fontAlgn="ctr">
              <a:buFont typeface="Wingdings" pitchFamily="2" charset="2"/>
              <a:buNone/>
            </a:pPr>
            <a:endParaRPr lang="pt-BR">
              <a:sym typeface="Wingdings" pitchFamily="2" charset="2"/>
            </a:endParaRPr>
          </a:p>
          <a:p>
            <a:pPr algn="ctr" fontAlgn="ctr">
              <a:buFont typeface="Wingdings" pitchFamily="2" charset="2"/>
              <a:buChar char="þ"/>
            </a:pPr>
            <a:r>
              <a:rPr lang="pt-BR">
                <a:sym typeface="Wingdings" pitchFamily="2" charset="2"/>
              </a:rPr>
              <a:t> pertinência social</a:t>
            </a:r>
          </a:p>
          <a:p>
            <a:pPr algn="ctr" fontAlgn="ctr">
              <a:buFont typeface="Wingdings" pitchFamily="2" charset="2"/>
              <a:buChar char="þ"/>
            </a:pPr>
            <a:r>
              <a:rPr lang="pt-BR">
                <a:sym typeface="Wingdings" pitchFamily="2" charset="2"/>
              </a:rPr>
              <a:t> articulação do sistema de ensino superior </a:t>
            </a:r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tângulo 3"/>
          <p:cNvSpPr>
            <a:spLocks noChangeArrowheads="1"/>
          </p:cNvSpPr>
          <p:nvPr/>
        </p:nvSpPr>
        <p:spPr bwMode="auto">
          <a:xfrm>
            <a:off x="1219200" y="446088"/>
            <a:ext cx="705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PNE 2011-2020 define papel da EaD</a:t>
            </a:r>
          </a:p>
        </p:txBody>
      </p:sp>
      <p:cxnSp>
        <p:nvCxnSpPr>
          <p:cNvPr id="5" name="Conector reto 4"/>
          <p:cNvCxnSpPr/>
          <p:nvPr/>
        </p:nvCxnSpPr>
        <p:spPr>
          <a:xfrm flipH="1">
            <a:off x="11160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3" name="Retângulo 7"/>
          <p:cNvSpPr>
            <a:spLocks noChangeArrowheads="1"/>
          </p:cNvSpPr>
          <p:nvPr/>
        </p:nvSpPr>
        <p:spPr bwMode="auto">
          <a:xfrm>
            <a:off x="500063" y="1252538"/>
            <a:ext cx="83518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ctr"/>
            <a:r>
              <a:rPr lang="pt-BR" b="1">
                <a:latin typeface="Calibri" pitchFamily="34" charset="0"/>
                <a:sym typeface="Wingdings" pitchFamily="2" charset="2"/>
              </a:rPr>
              <a:t>Meta 10: </a:t>
            </a:r>
            <a:r>
              <a:rPr lang="pt-BR">
                <a:latin typeface="Calibri" pitchFamily="34" charset="0"/>
              </a:rPr>
              <a:t>Oferecer, no mínimo, 25% das matrículas de Educação de Jovens e Adultos, na forma integrada à Educação Profissional, nos Ensinos Fundamental e Médio</a:t>
            </a:r>
            <a:r>
              <a:rPr lang="pt-BR">
                <a:latin typeface="Calibri" pitchFamily="34" charset="0"/>
                <a:sym typeface="Wingdings" pitchFamily="2" charset="2"/>
              </a:rPr>
              <a:t>: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algn="just" fontAlgn="ctr"/>
            <a:r>
              <a:rPr lang="pt-BR">
                <a:latin typeface="Calibri" pitchFamily="34" charset="0"/>
                <a:sym typeface="Wingdings" pitchFamily="2" charset="2"/>
              </a:rPr>
              <a:t> </a:t>
            </a:r>
            <a:r>
              <a:rPr lang="pt-BR">
                <a:latin typeface="Calibri" pitchFamily="34" charset="0"/>
              </a:rPr>
              <a:t>fomentar a integração da EJA com a educação profissional, considerando as especificidades das populações itinerantes e do campo e das comunidades indígenas e quilombolas, </a:t>
            </a:r>
            <a:r>
              <a:rPr lang="pt-BR" b="1">
                <a:latin typeface="Calibri" pitchFamily="34" charset="0"/>
              </a:rPr>
              <a:t>inclusive na modalidade de educação a distância</a:t>
            </a:r>
            <a:r>
              <a:rPr lang="pt-BR">
                <a:latin typeface="Calibri" pitchFamily="34" charset="0"/>
              </a:rPr>
              <a:t>.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103563"/>
            <a:ext cx="642778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966" name="Grupo 6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409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8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5" name="Retângulo 8"/>
          <p:cNvSpPr>
            <a:spLocks noChangeArrowheads="1"/>
          </p:cNvSpPr>
          <p:nvPr/>
        </p:nvSpPr>
        <p:spPr bwMode="auto">
          <a:xfrm>
            <a:off x="981075" y="444500"/>
            <a:ext cx="7926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Oportunidades da EaD para as IES - Abruem</a:t>
            </a:r>
          </a:p>
        </p:txBody>
      </p:sp>
      <p:sp>
        <p:nvSpPr>
          <p:cNvPr id="90116" name="Retângulo 5"/>
          <p:cNvSpPr>
            <a:spLocks noChangeArrowheads="1"/>
          </p:cNvSpPr>
          <p:nvPr/>
        </p:nvSpPr>
        <p:spPr bwMode="auto">
          <a:xfrm>
            <a:off x="577850" y="1700213"/>
            <a:ext cx="835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sz="2000" b="1">
                <a:latin typeface="Calibri" pitchFamily="34" charset="0"/>
                <a:sym typeface="Wingdings" pitchFamily="2" charset="2"/>
              </a:rPr>
              <a:t>Meta 10: </a:t>
            </a:r>
            <a:r>
              <a:rPr lang="pt-BR" sz="2000">
                <a:latin typeface="Calibri" pitchFamily="34" charset="0"/>
              </a:rPr>
              <a:t>- Oferecer: formação para uso das tecnologias; formação de professores para atuar com EaD; utilização de recursos da tecnologia para criação de Ambientes de Aprendizagem a Distância; Projetos de extensão integrando professores nos Municípios pólos UAB e Centros Institucionais.</a:t>
            </a:r>
            <a:endParaRPr lang="pt-BR" sz="2000" b="1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0118" name="Grupo 7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901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20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6" name="Retângulo 7"/>
          <p:cNvSpPr>
            <a:spLocks noChangeArrowheads="1"/>
          </p:cNvSpPr>
          <p:nvPr/>
        </p:nvSpPr>
        <p:spPr bwMode="auto">
          <a:xfrm>
            <a:off x="500063" y="1268413"/>
            <a:ext cx="83518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b="1">
                <a:latin typeface="Calibri" pitchFamily="34" charset="0"/>
                <a:sym typeface="Wingdings" pitchFamily="2" charset="2"/>
              </a:rPr>
              <a:t>Meta 11: </a:t>
            </a:r>
            <a:r>
              <a:rPr lang="pt-BR">
                <a:latin typeface="Calibri" pitchFamily="34" charset="0"/>
                <a:sym typeface="Wingdings" pitchFamily="2" charset="2"/>
              </a:rPr>
              <a:t>Duplicar as matrículas da educação profissional técnica em nível médio, assegurando a qualidade da oferta: 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 Fortalecimento da oferta de curso de nível médio a distância – fortalecimento da E-Tec Brasil.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81300"/>
            <a:ext cx="8456613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tângulo 8"/>
          <p:cNvSpPr>
            <a:spLocks noChangeArrowheads="1"/>
          </p:cNvSpPr>
          <p:nvPr/>
        </p:nvSpPr>
        <p:spPr bwMode="auto">
          <a:xfrm>
            <a:off x="1219200" y="446088"/>
            <a:ext cx="705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PNE 2011-2020 define papel da EaD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m 3"/>
          <p:cNvPicPr>
            <a:picLocks noChangeAspect="1"/>
          </p:cNvPicPr>
          <p:nvPr/>
        </p:nvPicPr>
        <p:blipFill>
          <a:blip r:embed="rId2" cstate="print"/>
          <a:srcRect l="816"/>
          <a:stretch>
            <a:fillRect/>
          </a:stretch>
        </p:blipFill>
        <p:spPr bwMode="auto">
          <a:xfrm>
            <a:off x="539750" y="904875"/>
            <a:ext cx="83915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763713" y="1268413"/>
            <a:ext cx="5545137" cy="2808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5363" name="CaixaDeTexto 5"/>
          <p:cNvSpPr txBox="1">
            <a:spLocks noChangeArrowheads="1"/>
          </p:cNvSpPr>
          <p:nvPr/>
        </p:nvSpPr>
        <p:spPr bwMode="auto">
          <a:xfrm>
            <a:off x="1979613" y="1196975"/>
            <a:ext cx="52562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u="sng">
                <a:latin typeface="Calibri" pitchFamily="34" charset="0"/>
              </a:rPr>
              <a:t>Tópicos</a:t>
            </a:r>
            <a:r>
              <a:rPr lang="pt-BR" sz="2400">
                <a:latin typeface="Calibri" pitchFamily="34" charset="0"/>
              </a:rPr>
              <a:t>:</a:t>
            </a:r>
            <a:endParaRPr lang="pt-BR" sz="1000">
              <a:latin typeface="Calibri" pitchFamily="34" charset="0"/>
            </a:endParaRPr>
          </a:p>
          <a:p>
            <a:endParaRPr lang="pt-BR" sz="2000">
              <a:latin typeface="Calibri" pitchFamily="34" charset="0"/>
            </a:endParaRPr>
          </a:p>
          <a:p>
            <a:pPr>
              <a:buFontTx/>
              <a:buAutoNum type="arabicPeriod"/>
            </a:pPr>
            <a:r>
              <a:rPr lang="pt-BR" sz="2000">
                <a:latin typeface="Calibri" pitchFamily="34" charset="0"/>
              </a:rPr>
              <a:t> Representação da Câmara </a:t>
            </a:r>
          </a:p>
          <a:p>
            <a:pPr>
              <a:buFontTx/>
              <a:buAutoNum type="arabicPeriod"/>
            </a:pPr>
            <a:r>
              <a:rPr lang="pt-BR" sz="2000">
                <a:latin typeface="Calibri" pitchFamily="34" charset="0"/>
              </a:rPr>
              <a:t> Histórico dos trabalhos</a:t>
            </a:r>
          </a:p>
          <a:p>
            <a:pPr>
              <a:buFontTx/>
              <a:buAutoNum type="arabicPeriod"/>
            </a:pPr>
            <a:r>
              <a:rPr lang="pt-BR" sz="2000">
                <a:latin typeface="Calibri" pitchFamily="34" charset="0"/>
              </a:rPr>
              <a:t> Repasse de Convênios</a:t>
            </a:r>
          </a:p>
          <a:p>
            <a:pPr>
              <a:buFontTx/>
              <a:buAutoNum type="arabicPeriod"/>
            </a:pPr>
            <a:r>
              <a:rPr lang="pt-BR" sz="2000">
                <a:latin typeface="Calibri" pitchFamily="34" charset="0"/>
              </a:rPr>
              <a:t> As Políticas de Educação e o Papel da EaD nas IES da ABRUEM</a:t>
            </a:r>
          </a:p>
          <a:p>
            <a:pPr>
              <a:buFontTx/>
              <a:buAutoNum type="arabicPeriod"/>
            </a:pPr>
            <a:r>
              <a:rPr lang="pt-BR" sz="2000">
                <a:latin typeface="Calibri" pitchFamily="34" charset="0"/>
              </a:rPr>
              <a:t> Diagnóstico da EaD nas IES da Abruem</a:t>
            </a:r>
          </a:p>
          <a:p>
            <a:endParaRPr lang="pt-BR" sz="200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39" name="Retângulo 8"/>
          <p:cNvSpPr>
            <a:spLocks noChangeArrowheads="1"/>
          </p:cNvSpPr>
          <p:nvPr/>
        </p:nvSpPr>
        <p:spPr bwMode="auto">
          <a:xfrm>
            <a:off x="981075" y="444500"/>
            <a:ext cx="7926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Oportunidades da EaD para as IES - Abruem</a:t>
            </a:r>
          </a:p>
        </p:txBody>
      </p:sp>
      <p:sp>
        <p:nvSpPr>
          <p:cNvPr id="91140" name="Retângulo 5"/>
          <p:cNvSpPr>
            <a:spLocks noChangeArrowheads="1"/>
          </p:cNvSpPr>
          <p:nvPr/>
        </p:nvSpPr>
        <p:spPr bwMode="auto">
          <a:xfrm>
            <a:off x="577850" y="1700213"/>
            <a:ext cx="835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sz="2000" b="1">
                <a:latin typeface="Calibri" pitchFamily="34" charset="0"/>
                <a:sym typeface="Wingdings" pitchFamily="2" charset="2"/>
              </a:rPr>
              <a:t>Meta 11: </a:t>
            </a:r>
            <a:r>
              <a:rPr lang="pt-BR" sz="2000">
                <a:latin typeface="Calibri" pitchFamily="34" charset="0"/>
              </a:rPr>
              <a:t>- Oferecer: formação para uso das tecnologias; formação de professores para atuar com EaD; utilização de recursos da tecnologia para criação de Ambientes de Aprendizagem a Distância; Projetos de extensão integrando professores nos Municípios pólos UAB e Centros Institucionais.</a:t>
            </a:r>
            <a:endParaRPr lang="pt-BR" sz="2000" b="1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11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1142" name="Grupo 7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911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144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tângulo 3"/>
          <p:cNvSpPr>
            <a:spLocks noChangeArrowheads="1"/>
          </p:cNvSpPr>
          <p:nvPr/>
        </p:nvSpPr>
        <p:spPr bwMode="auto">
          <a:xfrm>
            <a:off x="1219200" y="446088"/>
            <a:ext cx="705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PNE 2011-2020 define papel da EaD</a:t>
            </a:r>
          </a:p>
        </p:txBody>
      </p:sp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1" name="Retângulo 7"/>
          <p:cNvSpPr>
            <a:spLocks noChangeArrowheads="1"/>
          </p:cNvSpPr>
          <p:nvPr/>
        </p:nvSpPr>
        <p:spPr bwMode="auto">
          <a:xfrm>
            <a:off x="500063" y="1268413"/>
            <a:ext cx="8351837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b="1">
                <a:latin typeface="Calibri" pitchFamily="34" charset="0"/>
                <a:sym typeface="Wingdings" pitchFamily="2" charset="2"/>
              </a:rPr>
              <a:t>Meta 12: </a:t>
            </a:r>
            <a:r>
              <a:rPr lang="pt-BR">
                <a:latin typeface="Calibri" pitchFamily="34" charset="0"/>
                <a:sym typeface="Wingdings" pitchFamily="2" charset="2"/>
              </a:rPr>
              <a:t>Elevar a taxa bruta de matrícula na educação superior para 50% e a taxa líquida para 33% da população de 18 a 24 anos, assegurando a qualidade de oferta: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 expansão e interiorização da rede federal de educação </a:t>
            </a:r>
            <a:r>
              <a:rPr lang="pt-BR" b="1">
                <a:latin typeface="Calibri" pitchFamily="34" charset="0"/>
                <a:sym typeface="Wingdings" pitchFamily="2" charset="2"/>
              </a:rPr>
              <a:t>e do Sistema UAB</a:t>
            </a:r>
            <a:r>
              <a:rPr lang="pt-BR">
                <a:latin typeface="Calibri" pitchFamily="34" charset="0"/>
                <a:sym typeface="Wingdings" pitchFamily="2" charset="2"/>
              </a:rPr>
              <a:t>, considerando dados do IBGE, para uniformizar a expansão no território nacional;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 fomentar a oferta de educação superior pública e gratuita prioritariamente para a </a:t>
            </a:r>
            <a:r>
              <a:rPr lang="pt-BR" b="1">
                <a:latin typeface="Calibri" pitchFamily="34" charset="0"/>
                <a:sym typeface="Wingdings" pitchFamily="2" charset="2"/>
              </a:rPr>
              <a:t>formação de professores para a educação básica</a:t>
            </a:r>
            <a:r>
              <a:rPr lang="pt-BR">
                <a:latin typeface="Calibri" pitchFamily="34" charset="0"/>
                <a:sym typeface="Wingdings" pitchFamily="2" charset="2"/>
              </a:rPr>
              <a:t>, sobretudo nas áreas de ciências e matemática, bem como para atender ao deficit de profissionais em áreas específicas; e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 </a:t>
            </a:r>
            <a:r>
              <a:rPr lang="pt-BR" b="1">
                <a:latin typeface="Calibri" pitchFamily="34" charset="0"/>
              </a:rPr>
              <a:t>expandir atendimento específico a populações do campo, comunidades indígenas e quilombolas</a:t>
            </a:r>
            <a:r>
              <a:rPr lang="pt-BR">
                <a:latin typeface="Calibri" pitchFamily="34" charset="0"/>
              </a:rPr>
              <a:t>, em relação a acesso, permanência, conclusão e formação de profissionais para atuação nestas populações;</a:t>
            </a:r>
            <a:endParaRPr lang="pt-BR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8" y="404813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3" name="Grupo 6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5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3" name="Retângulo 8"/>
          <p:cNvSpPr>
            <a:spLocks noChangeArrowheads="1"/>
          </p:cNvSpPr>
          <p:nvPr/>
        </p:nvSpPr>
        <p:spPr bwMode="auto">
          <a:xfrm>
            <a:off x="981075" y="444500"/>
            <a:ext cx="7926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Oportunidades da EaD para as IES - Abruem</a:t>
            </a:r>
          </a:p>
        </p:txBody>
      </p:sp>
      <p:sp>
        <p:nvSpPr>
          <p:cNvPr id="92164" name="Retângulo 5"/>
          <p:cNvSpPr>
            <a:spLocks noChangeArrowheads="1"/>
          </p:cNvSpPr>
          <p:nvPr/>
        </p:nvSpPr>
        <p:spPr bwMode="auto">
          <a:xfrm>
            <a:off x="577850" y="1700213"/>
            <a:ext cx="83534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pitchFamily="34" charset="0"/>
                <a:sym typeface="Wingdings" pitchFamily="2" charset="2"/>
              </a:rPr>
              <a:t>Meta 12: </a:t>
            </a:r>
            <a:r>
              <a:rPr lang="pt-BR" sz="2000">
                <a:latin typeface="Calibri" pitchFamily="34" charset="0"/>
              </a:rPr>
              <a:t>- Oferecer Cursos a distância considerando a demanda e vocação da região;  estabelecer parcerias com os  setores públicos de educação para atender a demanda reprimida nas áreas de licenciaturas; desenvolver programas de capacitação de professores para o uso das tecnologias na escola; integrar os centros e campus da IES ao Programa UAB para oferta de educação a distância em áreas de desenvolvimento das regiões e do País.</a:t>
            </a:r>
          </a:p>
          <a:p>
            <a:pPr fontAlgn="ctr"/>
            <a:endParaRPr lang="pt-BR" sz="2000" b="1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66" name="Grupo 7"/>
          <p:cNvGrpSpPr>
            <a:grpSpLocks/>
          </p:cNvGrpSpPr>
          <p:nvPr/>
        </p:nvGrpSpPr>
        <p:grpSpPr bwMode="auto">
          <a:xfrm>
            <a:off x="250825" y="5589588"/>
            <a:ext cx="8893175" cy="1123950"/>
            <a:chOff x="0" y="-4326"/>
            <a:chExt cx="9144000" cy="1188785"/>
          </a:xfrm>
        </p:grpSpPr>
        <p:pic>
          <p:nvPicPr>
            <p:cNvPr id="921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68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-4326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4" name="Retângulo 7"/>
          <p:cNvSpPr>
            <a:spLocks noChangeArrowheads="1"/>
          </p:cNvSpPr>
          <p:nvPr/>
        </p:nvSpPr>
        <p:spPr bwMode="auto">
          <a:xfrm>
            <a:off x="500063" y="1268413"/>
            <a:ext cx="83518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ctr"/>
            <a:r>
              <a:rPr lang="pt-BR" b="1">
                <a:latin typeface="Calibri" pitchFamily="34" charset="0"/>
                <a:sym typeface="Wingdings" pitchFamily="2" charset="2"/>
              </a:rPr>
              <a:t>Meta 14: </a:t>
            </a:r>
            <a:r>
              <a:rPr lang="pt-BR">
                <a:latin typeface="Calibri" pitchFamily="34" charset="0"/>
                <a:sym typeface="Wingdings" pitchFamily="2" charset="2"/>
              </a:rPr>
              <a:t>Elevar gradualmente o número de matrículas na pós-graduação strictu sensu de modo a atingir a titulação anual de 60 mil mestre e 25 mil doutores: </a:t>
            </a:r>
          </a:p>
          <a:p>
            <a:pPr fontAlgn="ctr"/>
            <a:endParaRPr lang="pt-BR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>
                <a:latin typeface="Calibri" pitchFamily="34" charset="0"/>
                <a:sym typeface="Wingdings" pitchFamily="2" charset="2"/>
              </a:rPr>
              <a:t> Aumento na oferta nas diferentes regiões do país, </a:t>
            </a:r>
            <a:r>
              <a:rPr lang="pt-BR" b="1">
                <a:latin typeface="Calibri" pitchFamily="34" charset="0"/>
                <a:sym typeface="Wingdings" pitchFamily="2" charset="2"/>
              </a:rPr>
              <a:t>principalmente por meio de metodologias a distância</a:t>
            </a:r>
            <a:r>
              <a:rPr lang="pt-BR">
                <a:latin typeface="Calibri" pitchFamily="34" charset="0"/>
                <a:sym typeface="Wingdings" pitchFamily="2" charset="2"/>
              </a:rPr>
              <a:t> como a UAB que favorecem o acesso a regiões mais remotas e aos estudantes com dificuldade de frequentar os principais centros.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141663"/>
            <a:ext cx="78486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tângulo 5"/>
          <p:cNvSpPr>
            <a:spLocks noChangeArrowheads="1"/>
          </p:cNvSpPr>
          <p:nvPr/>
        </p:nvSpPr>
        <p:spPr bwMode="auto">
          <a:xfrm>
            <a:off x="1219200" y="446088"/>
            <a:ext cx="705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PNE 2011-2020 define papel da EaD</a:t>
            </a: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038" name="Grupo 8"/>
          <p:cNvGrpSpPr>
            <a:grpSpLocks/>
          </p:cNvGrpSpPr>
          <p:nvPr/>
        </p:nvGrpSpPr>
        <p:grpSpPr bwMode="auto">
          <a:xfrm>
            <a:off x="0" y="5732463"/>
            <a:ext cx="9144000" cy="1125537"/>
            <a:chOff x="-258634" y="147890"/>
            <a:chExt cx="9402634" cy="1188785"/>
          </a:xfrm>
        </p:grpSpPr>
        <p:pic>
          <p:nvPicPr>
            <p:cNvPr id="440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58634" y="147890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0" name="Picture 5" descr="http://www.udesc.br/imagens/secao/administracao_servicos/marca_udesc/Marca_UDESC_vertical_assinatura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30545" y="147890"/>
              <a:ext cx="1113455" cy="118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2" name="Retângulo 8"/>
          <p:cNvSpPr>
            <a:spLocks noChangeArrowheads="1"/>
          </p:cNvSpPr>
          <p:nvPr/>
        </p:nvSpPr>
        <p:spPr bwMode="auto">
          <a:xfrm>
            <a:off x="981075" y="444500"/>
            <a:ext cx="7926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Oportunidades da EaD para as IES - Abruem</a:t>
            </a:r>
          </a:p>
        </p:txBody>
      </p:sp>
      <p:sp>
        <p:nvSpPr>
          <p:cNvPr id="46083" name="Retângulo 5"/>
          <p:cNvSpPr>
            <a:spLocks noChangeArrowheads="1"/>
          </p:cNvSpPr>
          <p:nvPr/>
        </p:nvSpPr>
        <p:spPr bwMode="auto">
          <a:xfrm>
            <a:off x="539750" y="1700213"/>
            <a:ext cx="835342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latin typeface="Calibri" pitchFamily="34" charset="0"/>
                <a:sym typeface="Wingdings" pitchFamily="2" charset="2"/>
              </a:rPr>
              <a:t>Meta 14: </a:t>
            </a:r>
            <a:r>
              <a:rPr lang="pt-BR" sz="2000">
                <a:latin typeface="Calibri" pitchFamily="34" charset="0"/>
              </a:rPr>
              <a:t>- Oferecer oportunidade de formação aos professores do quadro da IES; criar programas de pós-graduação na modalidade a distância; desenvolver projetos de pesquisa voltados ao aperfeiçoamento das práticas e processos de EaD; estabelecimento de parcerias para o desenvolvimento de projetos de pesquisa nacionais e  internacionais na modalidade EaD; desenvolvimento de programas de formação continuada e eventos na área de EaD; certificações conjuntas com outras IES por meio da EaD. </a:t>
            </a:r>
          </a:p>
          <a:p>
            <a:pPr fontAlgn="ctr"/>
            <a:endParaRPr lang="pt-BR" sz="2000">
              <a:latin typeface="Calibri" pitchFamily="34" charset="0"/>
              <a:sym typeface="Wingdings" pitchFamily="2" charset="2"/>
            </a:endParaRPr>
          </a:p>
          <a:p>
            <a:pPr fontAlgn="ctr"/>
            <a:endParaRPr lang="pt-BR" sz="2000">
              <a:latin typeface="Calibri" pitchFamily="34" charset="0"/>
              <a:sym typeface="Wingdings" pitchFamily="2" charset="2"/>
            </a:endParaRPr>
          </a:p>
          <a:p>
            <a:pPr fontAlgn="ctr"/>
            <a:r>
              <a:rPr lang="pt-BR" sz="2000">
                <a:latin typeface="Calibri" pitchFamily="34" charset="0"/>
                <a:sym typeface="Wingdings" pitchFamily="2" charset="2"/>
              </a:rPr>
              <a:t>   </a:t>
            </a:r>
            <a:r>
              <a:rPr lang="pt-BR" sz="2400">
                <a:solidFill>
                  <a:srgbClr val="595959"/>
                </a:solidFill>
                <a:latin typeface="Calibri" pitchFamily="34" charset="0"/>
                <a:sym typeface="Wingdings" pitchFamily="2" charset="2"/>
              </a:rPr>
              <a:t>Tanto no âmbito do ensino, da pesquisa e da extensão a EaD é estratégica para uma IES.</a:t>
            </a:r>
            <a:endParaRPr lang="pt-BR" sz="2000" b="1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325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21325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http://www.udesc.br/imagens/secao/administracao_servicos/marca_udesc/Marca_UDESC_vertical_assinat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5925" y="5521325"/>
            <a:ext cx="1287463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tângulo 4"/>
          <p:cNvSpPr>
            <a:spLocks noChangeArrowheads="1"/>
          </p:cNvSpPr>
          <p:nvPr/>
        </p:nvSpPr>
        <p:spPr bwMode="auto">
          <a:xfrm>
            <a:off x="1120775" y="323850"/>
            <a:ext cx="7051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            Fatores Decisivos e Desafios</a:t>
            </a:r>
          </a:p>
        </p:txBody>
      </p:sp>
      <p:cxnSp>
        <p:nvCxnSpPr>
          <p:cNvPr id="6" name="Conector reto 5"/>
          <p:cNvCxnSpPr/>
          <p:nvPr/>
        </p:nvCxnSpPr>
        <p:spPr>
          <a:xfrm flipH="1">
            <a:off x="1042988" y="908050"/>
            <a:ext cx="712946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42988" y="1484313"/>
            <a:ext cx="7345362" cy="4283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Gestão da modalidade: visão integrada;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Alocação docente: resoluções específicas;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Redes Cooperação internas à IES;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Acessibilidade em todos os âmbitos – na infraestrutura física e pedagógica;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Redes e Parcerias Externas para captação de recursos e compartilhamento de Know how e inovações;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Financiamentos (buscar a inclusão das Universidades em planos estratégicos da Educação);</a:t>
            </a:r>
          </a:p>
          <a:p>
            <a:pPr marL="342900" indent="-342900"/>
            <a:r>
              <a:rPr lang="pt-BR" sz="2000">
                <a:solidFill>
                  <a:srgbClr val="404040"/>
                </a:solidFill>
                <a:latin typeface="Calibri" pitchFamily="34" charset="0"/>
              </a:rPr>
              <a:t>- Ponderação entre equilíbrio fiscal e equilíbrio social: (receita e despesa) x (incluídos e excluídos).</a:t>
            </a:r>
          </a:p>
        </p:txBody>
      </p:sp>
      <p:pic>
        <p:nvPicPr>
          <p:cNvPr id="47108" name="Imagem 6"/>
          <p:cNvPicPr>
            <a:picLocks noChangeAspect="1"/>
          </p:cNvPicPr>
          <p:nvPr/>
        </p:nvPicPr>
        <p:blipFill>
          <a:blip r:embed="rId2" cstate="print"/>
          <a:srcRect l="7834" t="12866" r="76233" b="33562"/>
          <a:stretch>
            <a:fillRect/>
          </a:stretch>
        </p:blipFill>
        <p:spPr bwMode="auto">
          <a:xfrm rot="-2106402">
            <a:off x="719138" y="200025"/>
            <a:ext cx="84931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627313" y="2565400"/>
            <a:ext cx="6048375" cy="727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800" b="1">
                <a:solidFill>
                  <a:srgbClr val="404040"/>
                </a:solidFill>
                <a:latin typeface="Calibri" pitchFamily="34" charset="0"/>
              </a:rPr>
              <a:t>Diagnóstico atualizado </a:t>
            </a: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9500"/>
            <a:ext cx="1412875" cy="1366838"/>
          </a:xfrm>
          <a:prstGeom prst="rect">
            <a:avLst/>
          </a:prstGeom>
          <a:noFill/>
          <a:ln w="9525">
            <a:solidFill>
              <a:srgbClr val="7F802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9"/>
          <p:cNvPicPr>
            <a:picLocks noChangeAspect="1"/>
          </p:cNvPicPr>
          <p:nvPr/>
        </p:nvPicPr>
        <p:blipFill>
          <a:blip r:embed="rId2" cstate="print"/>
          <a:srcRect r="18256"/>
          <a:stretch>
            <a:fillRect/>
          </a:stretch>
        </p:blipFill>
        <p:spPr bwMode="auto">
          <a:xfrm rot="-1153657">
            <a:off x="401638" y="757238"/>
            <a:ext cx="2416175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reto 6"/>
          <p:cNvCxnSpPr/>
          <p:nvPr/>
        </p:nvCxnSpPr>
        <p:spPr>
          <a:xfrm flipH="1">
            <a:off x="3059113" y="2924175"/>
            <a:ext cx="5616575" cy="0"/>
          </a:xfrm>
          <a:prstGeom prst="line">
            <a:avLst/>
          </a:prstGeom>
          <a:ln w="19050">
            <a:solidFill>
              <a:srgbClr val="E68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3059113" y="1700213"/>
            <a:ext cx="5616575" cy="0"/>
          </a:xfrm>
          <a:prstGeom prst="line">
            <a:avLst/>
          </a:prstGeom>
          <a:ln w="19050">
            <a:solidFill>
              <a:srgbClr val="E68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8" name="Retângulo 11"/>
          <p:cNvSpPr>
            <a:spLocks noChangeArrowheads="1"/>
          </p:cNvSpPr>
          <p:nvPr/>
        </p:nvSpPr>
        <p:spPr bwMode="auto">
          <a:xfrm>
            <a:off x="2990850" y="869950"/>
            <a:ext cx="561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>
                <a:solidFill>
                  <a:srgbClr val="E68D01"/>
                </a:solidFill>
                <a:latin typeface="Calibri" pitchFamily="34" charset="0"/>
              </a:rPr>
              <a:t>Composta por representantes das filiadas da ABRUEM indicados por seus reitores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059113" y="1844675"/>
            <a:ext cx="56896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Atualmente são 07 IES com representação na câmara de EAD: UDESC, UNESP, UEM, UNEB, UNITINS, UNIOESTE e USCS.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132138" y="3068638"/>
            <a:ext cx="5616575" cy="33861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+mn-cs"/>
              </a:rPr>
              <a:t>Presidente da Câmara de EAD: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Antonio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Heronaldo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de  Sousa (UDESC)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+mn-cs"/>
              </a:rPr>
              <a:t>Secretária: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Carmen M.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Cipriani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Pandini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(UDESC)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+mn-cs"/>
              </a:rPr>
              <a:t>Representantes regionais: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Beatriz Dal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Molin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(UNIOESTE)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Denis Donaire (USCS)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Martha Holanda da Silva (UNITIN)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Klaus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Schlünzen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Junior (UNESP)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Maria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Luisa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Furlan Costa (UEM)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Silvar Ferreira Ribeiro (UNEB)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113" y="2813050"/>
            <a:ext cx="3786187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tângulo 2"/>
          <p:cNvSpPr>
            <a:spLocks noChangeArrowheads="1"/>
          </p:cNvSpPr>
          <p:nvPr/>
        </p:nvSpPr>
        <p:spPr bwMode="auto">
          <a:xfrm>
            <a:off x="1219200" y="446088"/>
            <a:ext cx="705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Representação da Câmara de EaD</a:t>
            </a:r>
          </a:p>
        </p:txBody>
      </p:sp>
      <p:cxnSp>
        <p:nvCxnSpPr>
          <p:cNvPr id="4" name="Conector reto 3"/>
          <p:cNvCxnSpPr/>
          <p:nvPr/>
        </p:nvCxnSpPr>
        <p:spPr>
          <a:xfrm flipH="1">
            <a:off x="1141413" y="1052513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tângulo 8"/>
          <p:cNvSpPr>
            <a:spLocks noChangeArrowheads="1"/>
          </p:cNvSpPr>
          <p:nvPr/>
        </p:nvSpPr>
        <p:spPr bwMode="auto">
          <a:xfrm>
            <a:off x="395288" y="1447800"/>
            <a:ext cx="7874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rgbClr val="7F8022"/>
                </a:solidFill>
                <a:latin typeface="Calibri" pitchFamily="34" charset="0"/>
              </a:rPr>
              <a:t>DA COMPOSIÇÃO</a:t>
            </a:r>
          </a:p>
          <a:p>
            <a:r>
              <a:rPr lang="pt-BR">
                <a:latin typeface="Calibri" pitchFamily="34" charset="0"/>
              </a:rPr>
              <a:t> </a:t>
            </a:r>
          </a:p>
          <a:p>
            <a:r>
              <a:rPr lang="pt-BR">
                <a:latin typeface="Calibri" pitchFamily="34" charset="0"/>
              </a:rPr>
              <a:t>Artigo 4º - As Câmaras Temáticas serão constituídas por um Reitor e Pró-Reitores, na condição de membros titulares, cujo quantitativo para cada uma está distribuído por região, conforme a seguir:</a:t>
            </a:r>
          </a:p>
        </p:txBody>
      </p:sp>
      <p:sp>
        <p:nvSpPr>
          <p:cNvPr id="24582" name="Retângulo 10"/>
          <p:cNvSpPr>
            <a:spLocks noChangeArrowheads="1"/>
          </p:cNvSpPr>
          <p:nvPr/>
        </p:nvSpPr>
        <p:spPr bwMode="auto">
          <a:xfrm>
            <a:off x="250825" y="3284538"/>
            <a:ext cx="626586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Região Norte: </a:t>
            </a:r>
            <a:r>
              <a:rPr lang="pt-BR">
                <a:latin typeface="Calibri" pitchFamily="34" charset="0"/>
              </a:rPr>
              <a:t>1 Pró-Reitor para cada Câmara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 b="1">
                <a:latin typeface="Calibri" pitchFamily="34" charset="0"/>
              </a:rPr>
              <a:t>Região Nordeste: </a:t>
            </a:r>
            <a:r>
              <a:rPr lang="pt-BR">
                <a:latin typeface="Calibri" pitchFamily="34" charset="0"/>
              </a:rPr>
              <a:t>2 Pró-Reitores para cada Câmara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 b="1">
                <a:latin typeface="Calibri" pitchFamily="34" charset="0"/>
              </a:rPr>
              <a:t>Região Sudeste: </a:t>
            </a:r>
            <a:r>
              <a:rPr lang="pt-BR">
                <a:latin typeface="Calibri" pitchFamily="34" charset="0"/>
              </a:rPr>
              <a:t>2 Pró-Reitores para cada Câmara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 b="1">
                <a:latin typeface="Calibri" pitchFamily="34" charset="0"/>
              </a:rPr>
              <a:t>Região Centro-Oeste: </a:t>
            </a:r>
            <a:r>
              <a:rPr lang="pt-BR">
                <a:latin typeface="Calibri" pitchFamily="34" charset="0"/>
              </a:rPr>
              <a:t>1 Pró-Reitor para cada Câmara</a:t>
            </a:r>
          </a:p>
          <a:p>
            <a:endParaRPr lang="pt-BR">
              <a:latin typeface="Calibri" pitchFamily="34" charset="0"/>
            </a:endParaRPr>
          </a:p>
          <a:p>
            <a:r>
              <a:rPr lang="pt-BR" b="1">
                <a:latin typeface="Calibri" pitchFamily="34" charset="0"/>
              </a:rPr>
              <a:t>Região Sul: </a:t>
            </a:r>
            <a:r>
              <a:rPr lang="pt-BR">
                <a:latin typeface="Calibri" pitchFamily="34" charset="0"/>
              </a:rPr>
              <a:t>1 Pró-Reitor para cada Câmara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tângulo 5"/>
          <p:cNvSpPr>
            <a:spLocks noChangeArrowheads="1"/>
          </p:cNvSpPr>
          <p:nvPr/>
        </p:nvSpPr>
        <p:spPr bwMode="auto">
          <a:xfrm>
            <a:off x="1763713" y="758825"/>
            <a:ext cx="45370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pt-BR" sz="3600" b="1">
                <a:solidFill>
                  <a:srgbClr val="E68D01"/>
                </a:solidFill>
                <a:latin typeface="Calibri" pitchFamily="34" charset="0"/>
              </a:rPr>
              <a:t>Histórico</a:t>
            </a:r>
            <a:endParaRPr lang="pt-BR" sz="3200" b="1">
              <a:solidFill>
                <a:srgbClr val="E68D01"/>
              </a:solidFill>
              <a:latin typeface="Calibri" pitchFamily="34" charset="0"/>
            </a:endParaRPr>
          </a:p>
          <a:p>
            <a:pPr>
              <a:lnSpc>
                <a:spcPts val="3300"/>
              </a:lnSpc>
            </a:pPr>
            <a:r>
              <a:rPr lang="pt-BR" sz="3200" b="1">
                <a:solidFill>
                  <a:srgbClr val="E68D01"/>
                </a:solidFill>
                <a:latin typeface="Calibri" pitchFamily="34" charset="0"/>
              </a:rPr>
              <a:t>CÂMARA  EAD/ABRUEM</a:t>
            </a:r>
          </a:p>
        </p:txBody>
      </p:sp>
      <p:sp>
        <p:nvSpPr>
          <p:cNvPr id="17410" name="Retângulo 9"/>
          <p:cNvSpPr>
            <a:spLocks noChangeArrowheads="1"/>
          </p:cNvSpPr>
          <p:nvPr/>
        </p:nvSpPr>
        <p:spPr bwMode="auto">
          <a:xfrm>
            <a:off x="1365250" y="2060575"/>
            <a:ext cx="7129463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latin typeface="Calibri" pitchFamily="34" charset="0"/>
              </a:rPr>
              <a:t>Reuniões realizadas:</a:t>
            </a:r>
            <a:endParaRPr lang="pt-BR" sz="1400" b="1">
              <a:latin typeface="Calibri" pitchFamily="34" charset="0"/>
            </a:endParaRPr>
          </a:p>
          <a:p>
            <a:r>
              <a:rPr lang="pt-BR" sz="1400" b="1">
                <a:latin typeface="Calibri" pitchFamily="34" charset="0"/>
              </a:rPr>
              <a:t>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12 de dezembro (2012);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20 de fevereiro (2013);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06 de março (2013);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08 de maio (2013); 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10 de julho (2013);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07 de agosto (2013).</a:t>
            </a:r>
          </a:p>
          <a:p>
            <a:endParaRPr lang="pt-BR" sz="2400">
              <a:solidFill>
                <a:srgbClr val="267989"/>
              </a:solidFill>
              <a:latin typeface="Calibri" pitchFamily="34" charset="0"/>
            </a:endParaRPr>
          </a:p>
          <a:p>
            <a:r>
              <a:rPr lang="pt-BR">
                <a:solidFill>
                  <a:srgbClr val="267989"/>
                </a:solidFill>
                <a:latin typeface="Calibri" pitchFamily="34" charset="0"/>
              </a:rPr>
              <a:t>* outras reuniões foram convocadas, mas por falta de quorum não foram realizadas   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781050"/>
            <a:ext cx="10810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8"/>
          <p:cNvCxnSpPr/>
          <p:nvPr/>
        </p:nvCxnSpPr>
        <p:spPr>
          <a:xfrm flipH="1">
            <a:off x="1763713" y="1670050"/>
            <a:ext cx="6696075" cy="0"/>
          </a:xfrm>
          <a:prstGeom prst="line">
            <a:avLst/>
          </a:prstGeom>
          <a:ln w="19050">
            <a:solidFill>
              <a:srgbClr val="E68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tângulo 5"/>
          <p:cNvSpPr>
            <a:spLocks noChangeArrowheads="1"/>
          </p:cNvSpPr>
          <p:nvPr/>
        </p:nvSpPr>
        <p:spPr bwMode="auto">
          <a:xfrm>
            <a:off x="1908175" y="260350"/>
            <a:ext cx="4535488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300"/>
              </a:lnSpc>
            </a:pPr>
            <a:r>
              <a:rPr lang="pt-BR" sz="3600" b="1">
                <a:solidFill>
                  <a:srgbClr val="E68D01"/>
                </a:solidFill>
                <a:latin typeface="Calibri" pitchFamily="34" charset="0"/>
              </a:rPr>
              <a:t>Histórico</a:t>
            </a:r>
            <a:endParaRPr lang="pt-BR" sz="3200" b="1">
              <a:solidFill>
                <a:srgbClr val="E68D01"/>
              </a:solidFill>
              <a:latin typeface="Calibri" pitchFamily="34" charset="0"/>
            </a:endParaRPr>
          </a:p>
          <a:p>
            <a:pPr>
              <a:lnSpc>
                <a:spcPts val="3300"/>
              </a:lnSpc>
            </a:pPr>
            <a:r>
              <a:rPr lang="pt-BR" sz="3200" b="1">
                <a:solidFill>
                  <a:srgbClr val="E68D01"/>
                </a:solidFill>
                <a:latin typeface="Calibri" pitchFamily="34" charset="0"/>
              </a:rPr>
              <a:t>CÂMARA  EAD/ABRUEM</a:t>
            </a:r>
          </a:p>
        </p:txBody>
      </p:sp>
      <p:sp>
        <p:nvSpPr>
          <p:cNvPr id="18434" name="Retângulo 9"/>
          <p:cNvSpPr>
            <a:spLocks noChangeArrowheads="1"/>
          </p:cNvSpPr>
          <p:nvPr/>
        </p:nvSpPr>
        <p:spPr bwMode="auto">
          <a:xfrm>
            <a:off x="395288" y="1557338"/>
            <a:ext cx="72072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800" b="1">
                <a:latin typeface="Calibri" pitchFamily="34" charset="0"/>
              </a:rPr>
              <a:t>Outras atividades realizadas:</a:t>
            </a:r>
            <a:endParaRPr lang="pt-BR" sz="1400" b="1">
              <a:latin typeface="Calibri" pitchFamily="34" charset="0"/>
            </a:endParaRP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08 de agosto (encontro em Brasília);  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16 de setembro (participação no Fórum UAB em JP);</a:t>
            </a:r>
          </a:p>
          <a:p>
            <a:r>
              <a:rPr lang="pt-BR" sz="2400">
                <a:solidFill>
                  <a:srgbClr val="267989"/>
                </a:solidFill>
                <a:latin typeface="Calibri" pitchFamily="34" charset="0"/>
              </a:rPr>
              <a:t>04 e 16 de outubro (na Capes e Congresso Federal).</a:t>
            </a:r>
          </a:p>
        </p:txBody>
      </p:sp>
      <p:sp>
        <p:nvSpPr>
          <p:cNvPr id="18435" name="Retângulo 11"/>
          <p:cNvSpPr>
            <a:spLocks noChangeArrowheads="1"/>
          </p:cNvSpPr>
          <p:nvPr/>
        </p:nvSpPr>
        <p:spPr bwMode="auto">
          <a:xfrm>
            <a:off x="827088" y="5589588"/>
            <a:ext cx="33845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>
                <a:solidFill>
                  <a:srgbClr val="E68D01"/>
                </a:solidFill>
                <a:latin typeface="Calibri" pitchFamily="34" charset="0"/>
              </a:rPr>
              <a:t>Participação da Câmara EaD-Abruem no Fórum de Coordenadores UAB, em João Pessoa.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33375"/>
            <a:ext cx="107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m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213100"/>
            <a:ext cx="3024187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8"/>
          <p:cNvCxnSpPr/>
          <p:nvPr/>
        </p:nvCxnSpPr>
        <p:spPr>
          <a:xfrm flipH="1">
            <a:off x="1763713" y="1412875"/>
            <a:ext cx="6696075" cy="0"/>
          </a:xfrm>
          <a:prstGeom prst="line">
            <a:avLst/>
          </a:prstGeom>
          <a:ln w="19050">
            <a:solidFill>
              <a:srgbClr val="E68D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Imagem 10"/>
          <p:cNvPicPr>
            <a:picLocks noChangeAspect="1" noChangeArrowheads="1"/>
          </p:cNvPicPr>
          <p:nvPr/>
        </p:nvPicPr>
        <p:blipFill>
          <a:blip r:embed="rId4" cstate="print"/>
          <a:srcRect l="44777" t="39474" r="22028" b="21532"/>
          <a:stretch>
            <a:fillRect/>
          </a:stretch>
        </p:blipFill>
        <p:spPr bwMode="auto">
          <a:xfrm>
            <a:off x="5076825" y="3335338"/>
            <a:ext cx="338296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tângulo 12"/>
          <p:cNvSpPr>
            <a:spLocks noChangeArrowheads="1"/>
          </p:cNvSpPr>
          <p:nvPr/>
        </p:nvSpPr>
        <p:spPr bwMode="auto">
          <a:xfrm>
            <a:off x="4500563" y="5373688"/>
            <a:ext cx="46434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E68D01"/>
                </a:solidFill>
                <a:latin typeface="Calibri" pitchFamily="34" charset="0"/>
              </a:rPr>
              <a:t>Encontro com 21 responsáveis institucionais de EaD, Coordenadores UAB das IES da Abruem com integrantes da Capes: Luiz Lira (Diretoria EaD ) e Aloizio Nonato (Coord. Geral de Supervisão e Fomento).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tângulo 2"/>
          <p:cNvSpPr>
            <a:spLocks noChangeArrowheads="1"/>
          </p:cNvSpPr>
          <p:nvPr/>
        </p:nvSpPr>
        <p:spPr bwMode="auto">
          <a:xfrm>
            <a:off x="1476375" y="765175"/>
            <a:ext cx="45354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>
                <a:solidFill>
                  <a:srgbClr val="7F8022"/>
                </a:solidFill>
                <a:latin typeface="Calibri" pitchFamily="34" charset="0"/>
              </a:rPr>
              <a:t>DEBATES/ATIVIDADES</a:t>
            </a:r>
          </a:p>
        </p:txBody>
      </p:sp>
      <p:cxnSp>
        <p:nvCxnSpPr>
          <p:cNvPr id="10" name="Conector reto 9"/>
          <p:cNvCxnSpPr/>
          <p:nvPr/>
        </p:nvCxnSpPr>
        <p:spPr>
          <a:xfrm flipH="1">
            <a:off x="1398588" y="1349375"/>
            <a:ext cx="7127875" cy="0"/>
          </a:xfrm>
          <a:prstGeom prst="line">
            <a:avLst/>
          </a:prstGeom>
          <a:ln w="19050">
            <a:solidFill>
              <a:srgbClr val="7F8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723900"/>
            <a:ext cx="7143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tângulo 10"/>
          <p:cNvSpPr>
            <a:spLocks noChangeArrowheads="1"/>
          </p:cNvSpPr>
          <p:nvPr/>
        </p:nvSpPr>
        <p:spPr bwMode="auto">
          <a:xfrm>
            <a:off x="755650" y="1484313"/>
            <a:ext cx="734536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 b="1">
                <a:latin typeface="Calibri" pitchFamily="34" charset="0"/>
              </a:rPr>
              <a:t>(1) </a:t>
            </a:r>
            <a:r>
              <a:rPr lang="pt-BR" sz="2000">
                <a:latin typeface="Calibri" pitchFamily="34" charset="0"/>
              </a:rPr>
              <a:t>Planejamento das atividades da Câmara de EaD 2013.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 b="1">
                <a:latin typeface="Calibri" pitchFamily="34" charset="0"/>
              </a:rPr>
              <a:t>(2) </a:t>
            </a:r>
            <a:r>
              <a:rPr lang="pt-BR" sz="2000">
                <a:latin typeface="Calibri" pitchFamily="34" charset="0"/>
              </a:rPr>
              <a:t>Elaboração de questionário para o levantamentos de diagnóstico atualizado sobre políticas e práticas de EaD aplicado às 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000" b="1">
                <a:latin typeface="Calibri" pitchFamily="34" charset="0"/>
              </a:rPr>
              <a:t>(3) </a:t>
            </a:r>
            <a:r>
              <a:rPr lang="pt-BR" sz="2000">
                <a:latin typeface="Calibri" pitchFamily="34" charset="0"/>
              </a:rPr>
              <a:t>Debate sobre as potencialidades e fragilidades, na EaD, das IES filiadas à ABRUEM.</a:t>
            </a:r>
          </a:p>
          <a:p>
            <a:r>
              <a:rPr lang="pt-BR" b="1"/>
              <a:t>(4) </a:t>
            </a:r>
            <a:r>
              <a:rPr lang="pt-BR"/>
              <a:t>Capacitação sobre o Sistema de Gerenciamento de Convênios pela Coordenação Geral de Supervisão e Fomento (CGFO) da DED/Capes. </a:t>
            </a:r>
          </a:p>
          <a:p>
            <a:endParaRPr lang="pt-BR"/>
          </a:p>
          <a:p>
            <a:r>
              <a:rPr lang="pt-BR" b="1"/>
              <a:t>(5) </a:t>
            </a:r>
            <a:r>
              <a:rPr lang="pt-BR"/>
              <a:t>Discussão sobre as políticas e práticas de EaD nas IES e seus maiores desafios.</a:t>
            </a:r>
          </a:p>
          <a:p>
            <a:endParaRPr lang="pt-BR"/>
          </a:p>
          <a:p>
            <a:r>
              <a:rPr lang="pt-BR" b="1"/>
              <a:t>(6) </a:t>
            </a:r>
            <a:r>
              <a:rPr lang="pt-BR"/>
              <a:t>Definição da estrutura de uma Guia de Boas Práticas.</a:t>
            </a:r>
          </a:p>
          <a:p>
            <a:endParaRPr lang="pt-BR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4895850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tângulo 3"/>
          <p:cNvSpPr>
            <a:spLocks noChangeArrowheads="1"/>
          </p:cNvSpPr>
          <p:nvPr/>
        </p:nvSpPr>
        <p:spPr bwMode="auto">
          <a:xfrm>
            <a:off x="1762125" y="1082675"/>
            <a:ext cx="3673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>
                <a:latin typeface="Calibri" pitchFamily="34" charset="0"/>
              </a:rPr>
              <a:t>Guia de</a:t>
            </a:r>
          </a:p>
          <a:p>
            <a:r>
              <a:rPr lang="pt-BR" sz="2800" b="1">
                <a:latin typeface="Arial Black" pitchFamily="34" charset="0"/>
              </a:rPr>
              <a:t>BOAS PRÁTICAS</a:t>
            </a:r>
          </a:p>
        </p:txBody>
      </p:sp>
      <p:sp>
        <p:nvSpPr>
          <p:cNvPr id="21507" name="CaixaDeTexto 4"/>
          <p:cNvSpPr txBox="1">
            <a:spLocks noChangeArrowheads="1"/>
          </p:cNvSpPr>
          <p:nvPr/>
        </p:nvSpPr>
        <p:spPr bwMode="auto">
          <a:xfrm>
            <a:off x="1906588" y="3025775"/>
            <a:ext cx="10080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latin typeface="Calibri" pitchFamily="34" charset="0"/>
              </a:rPr>
              <a:t>Legislação</a:t>
            </a:r>
          </a:p>
        </p:txBody>
      </p:sp>
      <p:sp>
        <p:nvSpPr>
          <p:cNvPr id="21508" name="CaixaDeTexto 5"/>
          <p:cNvSpPr txBox="1">
            <a:spLocks noChangeArrowheads="1"/>
          </p:cNvSpPr>
          <p:nvPr/>
        </p:nvSpPr>
        <p:spPr bwMode="auto">
          <a:xfrm>
            <a:off x="3059113" y="2882900"/>
            <a:ext cx="1008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Gestão Acadêmica e Pedagógica</a:t>
            </a:r>
          </a:p>
        </p:txBody>
      </p:sp>
      <p:sp>
        <p:nvSpPr>
          <p:cNvPr id="21509" name="CaixaDeTexto 6"/>
          <p:cNvSpPr txBox="1">
            <a:spLocks noChangeArrowheads="1"/>
          </p:cNvSpPr>
          <p:nvPr/>
        </p:nvSpPr>
        <p:spPr bwMode="auto">
          <a:xfrm>
            <a:off x="4219575" y="2984500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Materiais</a:t>
            </a:r>
          </a:p>
          <a:p>
            <a:pPr algn="ctr">
              <a:lnSpc>
                <a:spcPts val="1200"/>
              </a:lnSpc>
            </a:pPr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Didáticos</a:t>
            </a:r>
          </a:p>
        </p:txBody>
      </p:sp>
      <p:sp>
        <p:nvSpPr>
          <p:cNvPr id="21510" name="CaixaDeTexto 7"/>
          <p:cNvSpPr txBox="1">
            <a:spLocks noChangeArrowheads="1"/>
          </p:cNvSpPr>
          <p:nvPr/>
        </p:nvSpPr>
        <p:spPr bwMode="auto">
          <a:xfrm>
            <a:off x="3059113" y="4178300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</a:pPr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Gestão de </a:t>
            </a:r>
          </a:p>
          <a:p>
            <a:pPr algn="ctr">
              <a:lnSpc>
                <a:spcPts val="1200"/>
              </a:lnSpc>
            </a:pPr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EaD</a:t>
            </a:r>
          </a:p>
        </p:txBody>
      </p:sp>
      <p:sp>
        <p:nvSpPr>
          <p:cNvPr id="21511" name="CaixaDeTexto 8"/>
          <p:cNvSpPr txBox="1">
            <a:spLocks noChangeArrowheads="1"/>
          </p:cNvSpPr>
          <p:nvPr/>
        </p:nvSpPr>
        <p:spPr bwMode="auto">
          <a:xfrm>
            <a:off x="1835150" y="4233863"/>
            <a:ext cx="10080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300" b="1">
                <a:solidFill>
                  <a:schemeClr val="bg1"/>
                </a:solidFill>
                <a:latin typeface="Calibri" pitchFamily="34" charset="0"/>
              </a:rPr>
              <a:t>Tecnologias</a:t>
            </a: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6227763" y="404813"/>
            <a:ext cx="2916237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/>
              <a:t>Construção de um ambiente online para troca de materiais entre as filiadas: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>
                <a:sym typeface="Wingdings" pitchFamily="2" charset="2"/>
              </a:rPr>
              <a:t></a:t>
            </a:r>
            <a:r>
              <a:rPr lang="pt-BR"/>
              <a:t> Orientação sobre o credenciamento;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>
                <a:sym typeface="Wingdings" pitchFamily="2" charset="2"/>
              </a:rPr>
              <a:t></a:t>
            </a:r>
            <a:r>
              <a:rPr lang="pt-BR"/>
              <a:t> Protocolo de implantação de EaD;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>
                <a:sym typeface="Wingdings" pitchFamily="2" charset="2"/>
              </a:rPr>
              <a:t></a:t>
            </a:r>
            <a:r>
              <a:rPr lang="pt-BR"/>
              <a:t> Requisitos e infraestrutura, distribuídos em 5 eixos.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627313" y="2565400"/>
            <a:ext cx="6048375" cy="1376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Repasse de Convênios</a:t>
            </a:r>
          </a:p>
          <a:p>
            <a:pPr algn="ctr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Siconv</a:t>
            </a:r>
            <a:r>
              <a:rPr lang="pt-B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9500"/>
            <a:ext cx="1412875" cy="1366838"/>
          </a:xfrm>
          <a:prstGeom prst="rect">
            <a:avLst/>
          </a:prstGeom>
          <a:noFill/>
          <a:ln w="9525">
            <a:solidFill>
              <a:srgbClr val="7F8022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</TotalTime>
  <Words>1479</Words>
  <Application>Microsoft Office PowerPoint</Application>
  <PresentationFormat>Apresentação na tela (4:3)</PresentationFormat>
  <Paragraphs>156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Sabrina Bleicher</dc:creator>
  <cp:lastModifiedBy>carmen</cp:lastModifiedBy>
  <cp:revision>112</cp:revision>
  <dcterms:created xsi:type="dcterms:W3CDTF">2013-10-16T17:32:42Z</dcterms:created>
  <dcterms:modified xsi:type="dcterms:W3CDTF">2013-10-25T14:41:04Z</dcterms:modified>
</cp:coreProperties>
</file>