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1089" r:id="rId2"/>
    <p:sldId id="1065" r:id="rId3"/>
    <p:sldId id="1066" r:id="rId4"/>
    <p:sldId id="1067" r:id="rId5"/>
    <p:sldId id="1180" r:id="rId6"/>
    <p:sldId id="1151" r:id="rId7"/>
    <p:sldId id="1090" r:id="rId8"/>
    <p:sldId id="1091" r:id="rId9"/>
    <p:sldId id="1152" r:id="rId10"/>
    <p:sldId id="1093" r:id="rId11"/>
    <p:sldId id="1094" r:id="rId12"/>
    <p:sldId id="1095" r:id="rId13"/>
    <p:sldId id="1098" r:id="rId14"/>
    <p:sldId id="1099" r:id="rId15"/>
    <p:sldId id="1100" r:id="rId16"/>
    <p:sldId id="1154" r:id="rId17"/>
    <p:sldId id="1155" r:id="rId18"/>
    <p:sldId id="1200" r:id="rId19"/>
    <p:sldId id="1202" r:id="rId20"/>
    <p:sldId id="1205" r:id="rId21"/>
    <p:sldId id="1229" r:id="rId22"/>
    <p:sldId id="1201" r:id="rId23"/>
    <p:sldId id="1258" r:id="rId24"/>
    <p:sldId id="1259" r:id="rId25"/>
    <p:sldId id="1230" r:id="rId26"/>
    <p:sldId id="1225" r:id="rId27"/>
    <p:sldId id="1206" r:id="rId28"/>
    <p:sldId id="1207" r:id="rId29"/>
    <p:sldId id="1208" r:id="rId30"/>
    <p:sldId id="1210" r:id="rId31"/>
    <p:sldId id="1211" r:id="rId32"/>
    <p:sldId id="1212" r:id="rId33"/>
    <p:sldId id="1213" r:id="rId34"/>
    <p:sldId id="1214" r:id="rId35"/>
    <p:sldId id="1215" r:id="rId36"/>
    <p:sldId id="1216" r:id="rId37"/>
    <p:sldId id="1232" r:id="rId38"/>
    <p:sldId id="1233" r:id="rId39"/>
    <p:sldId id="1217" r:id="rId40"/>
    <p:sldId id="1218" r:id="rId41"/>
    <p:sldId id="1219" r:id="rId42"/>
    <p:sldId id="1222" r:id="rId43"/>
    <p:sldId id="1223" r:id="rId44"/>
    <p:sldId id="1224" r:id="rId45"/>
    <p:sldId id="1261" r:id="rId46"/>
    <p:sldId id="1238" r:id="rId47"/>
    <p:sldId id="1234" r:id="rId48"/>
    <p:sldId id="1235" r:id="rId49"/>
    <p:sldId id="1237" r:id="rId50"/>
    <p:sldId id="1236" r:id="rId51"/>
    <p:sldId id="1247" r:id="rId52"/>
    <p:sldId id="1248" r:id="rId53"/>
    <p:sldId id="1249" r:id="rId54"/>
    <p:sldId id="1185" r:id="rId55"/>
    <p:sldId id="1240" r:id="rId56"/>
    <p:sldId id="1186" r:id="rId57"/>
    <p:sldId id="1187" r:id="rId58"/>
    <p:sldId id="1239" r:id="rId59"/>
    <p:sldId id="1188" r:id="rId60"/>
    <p:sldId id="1189" r:id="rId61"/>
    <p:sldId id="1190" r:id="rId62"/>
    <p:sldId id="1191" r:id="rId63"/>
    <p:sldId id="1192" r:id="rId64"/>
    <p:sldId id="1193" r:id="rId65"/>
    <p:sldId id="1179" r:id="rId66"/>
    <p:sldId id="1181" r:id="rId67"/>
    <p:sldId id="1244" r:id="rId68"/>
    <p:sldId id="1251" r:id="rId69"/>
    <p:sldId id="1182" r:id="rId70"/>
    <p:sldId id="1246" r:id="rId71"/>
    <p:sldId id="1183" r:id="rId72"/>
    <p:sldId id="1245" r:id="rId73"/>
    <p:sldId id="1140" r:id="rId74"/>
    <p:sldId id="1150" r:id="rId75"/>
    <p:sldId id="1257" r:id="rId76"/>
    <p:sldId id="1253" r:id="rId77"/>
    <p:sldId id="1046" r:id="rId78"/>
    <p:sldId id="1125" r:id="rId79"/>
    <p:sldId id="1256" r:id="rId80"/>
    <p:sldId id="1171" r:id="rId81"/>
    <p:sldId id="1172" r:id="rId82"/>
    <p:sldId id="1175" r:id="rId83"/>
    <p:sldId id="1176" r:id="rId84"/>
    <p:sldId id="1073" r:id="rId85"/>
    <p:sldId id="1254" r:id="rId86"/>
    <p:sldId id="1260" r:id="rId87"/>
    <p:sldId id="1242" r:id="rId88"/>
    <p:sldId id="1262" r:id="rId89"/>
    <p:sldId id="1243" r:id="rId9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6600"/>
    <a:srgbClr val="86C9EA"/>
    <a:srgbClr val="003399"/>
    <a:srgbClr val="9494DC"/>
    <a:srgbClr val="CC3300"/>
    <a:srgbClr val="CCECFF"/>
    <a:srgbClr val="000000"/>
    <a:srgbClr val="0000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5" autoAdjust="0"/>
    <p:restoredTop sz="94511" autoAdjust="0"/>
  </p:normalViewPr>
  <p:slideViewPr>
    <p:cSldViewPr>
      <p:cViewPr varScale="1">
        <p:scale>
          <a:sx n="51" d="100"/>
          <a:sy n="51" d="100"/>
        </p:scale>
        <p:origin x="-122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95.png"/><Relationship Id="rId7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Relationship Id="rId6" Type="http://schemas.openxmlformats.org/officeDocument/2006/relationships/image" Target="../media/image131.png"/><Relationship Id="rId5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CE8765-24EF-4453-B0B2-E53883D506C2}" type="datetimeFigureOut">
              <a:rPr lang="pt-BR"/>
              <a:pPr>
                <a:defRPr/>
              </a:pPr>
              <a:t>24/10/2013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1695622-B4B3-456D-A155-F9C07B8019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317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0C9050F-98AE-454B-A137-49D9EC2E7B54}" type="slidenum">
              <a:rPr lang="pt-BR" altLang="pt-BR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pt-BR" altLang="pt-B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350"/>
              </a:spcBef>
              <a:buClr>
                <a:srgbClr val="000000"/>
              </a:buClr>
              <a:buFontTx/>
              <a:buChar char="•"/>
            </a:pPr>
            <a:r>
              <a:rPr lang="en-US" altLang="pt-BR" sz="1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Another initiative is the creation of an institute in the area of bioenergy. </a:t>
            </a: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350"/>
              </a:spcBef>
            </a:pPr>
            <a:endParaRPr lang="en-US" altLang="pt-BR" sz="100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FontTx/>
              <a:buChar char="•"/>
            </a:pPr>
            <a:r>
              <a:rPr lang="en-US" altLang="pt-BR" sz="1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It is an initiative of the 3 universities of Sao Paulo ( UNESP, USP and UNICAMP) that together with the state government and FAPESP ( Sao Paulo State Research Support Foundation) are investing 170 million dollars for the development of a structure that permits studies in the areas of Biomass to Bioenergy, Biofuel Production, Application on automotive motor, Biorefineries, alcoholchemistry, oil chemistry and Sustainability aspects. </a:t>
            </a: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FontTx/>
              <a:buChar char="•"/>
            </a:pPr>
            <a:endParaRPr lang="en-US" altLang="pt-BR" sz="100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FontTx/>
              <a:buChar char="•"/>
            </a:pPr>
            <a:endParaRPr lang="en-US" altLang="pt-BR" sz="100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FontTx/>
              <a:buChar char="•"/>
            </a:pPr>
            <a:r>
              <a:rPr lang="en-US" altLang="pt-BR" sz="1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The center that is being created at UNESP will be used by the 90 researchers that act in the area.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r>
              <a:rPr lang="en-US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UNESP is developing two great initiatives to increase it research activities.</a:t>
            </a: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r>
              <a:rPr lang="en-US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The first one is the creation of an Advanced Ocean Studies Center with an initial budget of 12 million Euros provided by the federal government. </a:t>
            </a: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r>
              <a:rPr lang="en-US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The University will build this study center in São Vicente, city that hosts its Marine Biology undergraduate course.</a:t>
            </a: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r>
              <a:rPr lang="en-US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The center will be formed by 117 researchers from 13 research units of Unesp that work with ocean studies .  The facilities will be used by  UNESP´s researchers that develop studies in the respective area.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350"/>
              </a:spcBef>
              <a:buClr>
                <a:srgbClr val="000000"/>
              </a:buClr>
              <a:buFontTx/>
              <a:buChar char="•"/>
            </a:pPr>
            <a:r>
              <a:rPr lang="en-US" altLang="pt-BR" sz="1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Another initiative is the creation of an institute in the area of bioenergy. </a:t>
            </a: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350"/>
              </a:spcBef>
            </a:pPr>
            <a:endParaRPr lang="en-US" altLang="pt-BR" sz="100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FontTx/>
              <a:buChar char="•"/>
            </a:pPr>
            <a:r>
              <a:rPr lang="en-US" altLang="pt-BR" sz="1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It is an initiative of the 3 universities of Sao Paulo ( UNESP, USP and UNICAMP) that together with the state government and FAPESP ( Sao Paulo State Research Support Foundation) are investing 170 million dollars for the development of a structure that permits studies in the areas of Biomass to Bioenergy, Biofuel Production, Application on automotive motor, Biorefineries, alcoholchemistry, oil chemistry and Sustainability aspects. </a:t>
            </a: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FontTx/>
              <a:buChar char="•"/>
            </a:pPr>
            <a:endParaRPr lang="en-US" altLang="pt-BR" sz="100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FontTx/>
              <a:buChar char="•"/>
            </a:pPr>
            <a:endParaRPr lang="en-US" altLang="pt-BR" sz="100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FontTx/>
              <a:buChar char="•"/>
            </a:pPr>
            <a:r>
              <a:rPr lang="en-US" altLang="pt-BR" sz="1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The center that is being created at UNESP will be used by the 90 researchers that act in the area.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r>
              <a:rPr lang="en-US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UNESP is developing two great initiatives to increase it research activities.</a:t>
            </a: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r>
              <a:rPr lang="en-US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The first one is the creation of an Advanced Ocean Studies Center with an initial budget of 12 million Euros provided by the federal government. </a:t>
            </a: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r>
              <a:rPr lang="en-US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The University will build this study center in São Vicente, city that hosts its Marine Biology undergraduate course.</a:t>
            </a: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endParaRPr lang="en-US" altLang="pt-BR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25"/>
              </a:spcBef>
              <a:buClr>
                <a:srgbClr val="000000"/>
              </a:buClr>
              <a:buFontTx/>
              <a:buChar char="•"/>
            </a:pPr>
            <a:r>
              <a:rPr lang="en-US" altLang="pt-B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The center will be formed by 117 researchers from 13 research units of Unesp that work with ocean studies .  The facilities will be used by  UNESP´s researchers that develop studies in the respective area.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C54B0-B41F-452B-9BB6-B31B35BC0C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A8894-FA48-4C64-9AC2-76AF529D6B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40513" y="1125538"/>
            <a:ext cx="2057400" cy="489585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68313" y="1125538"/>
            <a:ext cx="6019800" cy="489585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7E9C-4F27-445A-99D8-6380210D86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68313" y="1125538"/>
            <a:ext cx="8229600" cy="489585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73253-BD46-47EC-856E-2E4C325880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11255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68313" y="2349500"/>
            <a:ext cx="4038600" cy="36718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2349500"/>
            <a:ext cx="4038600" cy="36718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F3DC2-CE64-43E4-9E6B-554B43ABEC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11255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68313" y="2349500"/>
            <a:ext cx="4038600" cy="36718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59313" y="2349500"/>
            <a:ext cx="4038600" cy="175895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59313" y="4260850"/>
            <a:ext cx="4038600" cy="176053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F740B-A073-4EB4-90EA-2B787C41EC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D1167-7F90-4A4B-9D1A-7BE47506E7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6C84E-559C-42E9-BE2A-4E36380DF03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8313" y="2349500"/>
            <a:ext cx="4038600" cy="3671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2349500"/>
            <a:ext cx="4038600" cy="3671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8E404-A50D-4CF6-9356-25DA1348F6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CF9F7-F8DD-4E50-BD00-75D7238C6E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B3823-2F44-473E-BFA9-F8AA7675AA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C55CC-AC88-466B-95C2-5016BFEF2AC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149A5-729A-42B0-BDFE-CF6C349A89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5064-4EF8-4CC0-A130-2D87999DBD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5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9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349500"/>
            <a:ext cx="82296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D7A03E-DF58-4E12-82B4-C1A294B21C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1033" name="Grupo 3"/>
          <p:cNvGrpSpPr>
            <a:grpSpLocks/>
          </p:cNvGrpSpPr>
          <p:nvPr/>
        </p:nvGrpSpPr>
        <p:grpSpPr bwMode="auto">
          <a:xfrm>
            <a:off x="468313" y="0"/>
            <a:ext cx="8162925" cy="998538"/>
            <a:chOff x="428596" y="214290"/>
            <a:chExt cx="8162404" cy="998537"/>
          </a:xfrm>
        </p:grpSpPr>
        <p:pic>
          <p:nvPicPr>
            <p:cNvPr id="1034" name="Picture 2" descr="unesp(1)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28596" y="214290"/>
              <a:ext cx="1081088" cy="99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226" descr="prope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786050" y="428604"/>
              <a:ext cx="5804950" cy="50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6" name="Object 25"/>
          <p:cNvGraphicFramePr>
            <a:graphicFrameLocks noChangeAspect="1"/>
          </p:cNvGraphicFramePr>
          <p:nvPr/>
        </p:nvGraphicFramePr>
        <p:xfrm>
          <a:off x="3128963" y="1457325"/>
          <a:ext cx="6015037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CorelDRAW" r:id="rId19" imgW="6015600" imgH="5401440" progId="">
                  <p:embed/>
                </p:oleObj>
              </mc:Choice>
              <mc:Fallback>
                <p:oleObj name="CorelDRAW" r:id="rId19" imgW="6015600" imgH="5401440" progId="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lum bright="7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1457325"/>
                        <a:ext cx="6015037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pt.wikipedia.org/wiki/Ficheiro:Kitten_check_up_at_Guantanamo.jpg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en.wikipedia.org/wiki/File:Lambda_repressor_1LMB.pn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hyperlink" Target="http://207.25.71.60/2000/02/07/deals/corel/" TargetMode="External"/><Relationship Id="rId7" Type="http://schemas.openxmlformats.org/officeDocument/2006/relationships/hyperlink" Target="http://www.cnn.com/2001/TECH/internet/08/28/internet.growth.limit.ap/index.html" TargetMode="External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8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4.jpeg"/><Relationship Id="rId5" Type="http://schemas.openxmlformats.org/officeDocument/2006/relationships/hyperlink" Target="http://207.25.71.60/2001/08/27/technology/wires/vignette_re/" TargetMode="External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9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jpeg"/><Relationship Id="rId18" Type="http://schemas.openxmlformats.org/officeDocument/2006/relationships/image" Target="../media/image76.png"/><Relationship Id="rId3" Type="http://schemas.openxmlformats.org/officeDocument/2006/relationships/image" Target="../media/image62.jpeg"/><Relationship Id="rId21" Type="http://schemas.openxmlformats.org/officeDocument/2006/relationships/image" Target="../media/image60.png"/><Relationship Id="rId7" Type="http://schemas.openxmlformats.org/officeDocument/2006/relationships/image" Target="../media/image66.jpeg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" Type="http://schemas.openxmlformats.org/officeDocument/2006/relationships/image" Target="../media/image61.png"/><Relationship Id="rId16" Type="http://schemas.openxmlformats.org/officeDocument/2006/relationships/image" Target="../media/image74.pn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hyperlink" Target="http://www.marine-bio.co.jp/ase_e/ase1_e.htm" TargetMode="External"/><Relationship Id="rId5" Type="http://schemas.openxmlformats.org/officeDocument/2006/relationships/image" Target="../media/image64.jpeg"/><Relationship Id="rId15" Type="http://schemas.openxmlformats.org/officeDocument/2006/relationships/image" Target="../media/image73.jpeg"/><Relationship Id="rId10" Type="http://schemas.openxmlformats.org/officeDocument/2006/relationships/image" Target="../media/image69.jpeg"/><Relationship Id="rId19" Type="http://schemas.openxmlformats.org/officeDocument/2006/relationships/image" Target="../media/image77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72.jpeg"/><Relationship Id="rId22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2.png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133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89.png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2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0.png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90.png"/><Relationship Id="rId4" Type="http://schemas.openxmlformats.org/officeDocument/2006/relationships/image" Target="../media/image129.png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3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" Target="slide11.xml"/><Relationship Id="rId7" Type="http://schemas.openxmlformats.org/officeDocument/2006/relationships/image" Target="../media/image138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6.jpeg"/><Relationship Id="rId11" Type="http://schemas.openxmlformats.org/officeDocument/2006/relationships/image" Target="../media/image141.png"/><Relationship Id="rId5" Type="http://schemas.openxmlformats.org/officeDocument/2006/relationships/image" Target="../media/image135.jpe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142.png"/><Relationship Id="rId9" Type="http://schemas.openxmlformats.org/officeDocument/2006/relationships/image" Target="../media/image14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42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8.jpeg"/><Relationship Id="rId5" Type="http://schemas.openxmlformats.org/officeDocument/2006/relationships/image" Target="../media/image153.png"/><Relationship Id="rId10" Type="http://schemas.openxmlformats.org/officeDocument/2006/relationships/image" Target="../media/image140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wmf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aixaDeTexto 8"/>
          <p:cNvSpPr txBox="1">
            <a:spLocks noChangeArrowheads="1"/>
          </p:cNvSpPr>
          <p:nvPr/>
        </p:nvSpPr>
        <p:spPr bwMode="auto">
          <a:xfrm>
            <a:off x="6697663" y="29972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000" b="1">
              <a:latin typeface="Book Antiqua" pitchFamily="18" charset="0"/>
            </a:endParaRPr>
          </a:p>
        </p:txBody>
      </p:sp>
      <p:sp>
        <p:nvSpPr>
          <p:cNvPr id="2051" name="CaixaDeTexto 8"/>
          <p:cNvSpPr txBox="1">
            <a:spLocks noChangeArrowheads="1"/>
          </p:cNvSpPr>
          <p:nvPr/>
        </p:nvSpPr>
        <p:spPr bwMode="auto">
          <a:xfrm>
            <a:off x="6697663" y="29972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000" b="1">
              <a:latin typeface="Book Antiqua" pitchFamily="18" charset="0"/>
            </a:endParaRPr>
          </a:p>
        </p:txBody>
      </p:sp>
      <p:sp>
        <p:nvSpPr>
          <p:cNvPr id="2052" name="Text Box 13"/>
          <p:cNvSpPr txBox="1">
            <a:spLocks noChangeArrowheads="1"/>
          </p:cNvSpPr>
          <p:nvPr/>
        </p:nvSpPr>
        <p:spPr bwMode="auto">
          <a:xfrm>
            <a:off x="5775325" y="32321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2053" name="Picture 7" descr="http://wa2.www.unesco.org/new/typo3temp/pics/7079d5067a.jpg;pv764de5ae7f52c5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4" y="4467225"/>
            <a:ext cx="1871662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11"/>
          <p:cNvSpPr>
            <a:spLocks noChangeArrowheads="1"/>
          </p:cNvSpPr>
          <p:nvPr/>
        </p:nvSpPr>
        <p:spPr bwMode="auto">
          <a:xfrm>
            <a:off x="2651016" y="4911656"/>
            <a:ext cx="56165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chemeClr val="accent2"/>
                </a:solidFill>
              </a:rPr>
              <a:t>Maria José Soares Mendes </a:t>
            </a:r>
            <a:r>
              <a:rPr lang="pt-BR" altLang="pt-BR" sz="1800" b="1" dirty="0" smtClean="0">
                <a:solidFill>
                  <a:schemeClr val="accent2"/>
                </a:solidFill>
              </a:rPr>
              <a:t>Giannini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 err="1" smtClean="0">
                <a:solidFill>
                  <a:schemeClr val="accent2"/>
                </a:solidFill>
              </a:rPr>
              <a:t>Julio</a:t>
            </a:r>
            <a:r>
              <a:rPr lang="pt-BR" altLang="pt-BR" sz="1800" b="1" dirty="0" smtClean="0">
                <a:solidFill>
                  <a:schemeClr val="accent2"/>
                </a:solidFill>
              </a:rPr>
              <a:t> Cesar </a:t>
            </a:r>
            <a:r>
              <a:rPr lang="pt-BR" altLang="pt-BR" sz="1800" b="1" dirty="0" err="1" smtClean="0">
                <a:solidFill>
                  <a:schemeClr val="accent2"/>
                </a:solidFill>
              </a:rPr>
              <a:t>Durigan</a:t>
            </a:r>
            <a:endParaRPr lang="pt-BR" altLang="pt-BR" sz="1800" b="1" dirty="0" smtClean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 err="1" smtClean="0">
                <a:solidFill>
                  <a:schemeClr val="accent2"/>
                </a:solidFill>
              </a:rPr>
              <a:t>Marilza</a:t>
            </a:r>
            <a:r>
              <a:rPr lang="pt-BR" altLang="pt-BR" sz="1800" b="1" dirty="0" smtClean="0">
                <a:solidFill>
                  <a:schemeClr val="accent2"/>
                </a:solidFill>
              </a:rPr>
              <a:t> Rudge </a:t>
            </a:r>
            <a:endParaRPr lang="pt-BR" altLang="pt-BR" sz="1800" b="1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chemeClr val="accent2"/>
                </a:solidFill>
              </a:rPr>
              <a:t>Pró-Reitora de Pesquisa – UNESP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chemeClr val="accent2"/>
                </a:solidFill>
              </a:rPr>
              <a:t>prope@reitoria.unesp.br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chemeClr val="accent2"/>
                </a:solidFill>
              </a:rPr>
              <a:t>2013</a:t>
            </a:r>
          </a:p>
        </p:txBody>
      </p:sp>
      <p:sp>
        <p:nvSpPr>
          <p:cNvPr id="2055" name="Retângulo 1"/>
          <p:cNvSpPr>
            <a:spLocks noChangeArrowheads="1"/>
          </p:cNvSpPr>
          <p:nvPr/>
        </p:nvSpPr>
        <p:spPr bwMode="auto">
          <a:xfrm>
            <a:off x="395288" y="2454275"/>
            <a:ext cx="8569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</a:rPr>
              <a:t>Interdisciplinaridade na Pesquisa e na Pós-Graduação 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56" name="Retângulo 2"/>
          <p:cNvSpPr>
            <a:spLocks noChangeArrowheads="1"/>
          </p:cNvSpPr>
          <p:nvPr/>
        </p:nvSpPr>
        <p:spPr bwMode="auto">
          <a:xfrm>
            <a:off x="2286000" y="1557338"/>
            <a:ext cx="63466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chemeClr val="accent2">
                    <a:lumMod val="50000"/>
                  </a:schemeClr>
                </a:solidFill>
              </a:rPr>
              <a:t>53º Fórum Nacional de Reitores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73163"/>
            <a:ext cx="15160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2058" name="Retângulo 3"/>
          <p:cNvSpPr>
            <a:spLocks noChangeArrowheads="1"/>
          </p:cNvSpPr>
          <p:nvPr/>
        </p:nvSpPr>
        <p:spPr bwMode="auto">
          <a:xfrm>
            <a:off x="3141663" y="4005263"/>
            <a:ext cx="2817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chemeClr val="accent2">
                    <a:lumMod val="50000"/>
                  </a:schemeClr>
                </a:solidFill>
              </a:rPr>
              <a:t>Foz do Iguaçu, PR.</a:t>
            </a:r>
          </a:p>
        </p:txBody>
      </p:sp>
    </p:spTree>
    <p:extLst>
      <p:ext uri="{BB962C8B-B14F-4D97-AF65-F5344CB8AC3E}">
        <p14:creationId xmlns:p14="http://schemas.microsoft.com/office/powerpoint/2010/main" val="9302185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tângulo 3"/>
          <p:cNvSpPr>
            <a:spLocks noChangeArrowheads="1"/>
          </p:cNvSpPr>
          <p:nvPr/>
        </p:nvSpPr>
        <p:spPr bwMode="auto">
          <a:xfrm>
            <a:off x="282575" y="1052513"/>
            <a:ext cx="87137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2060"/>
                </a:solidFill>
              </a:rPr>
              <a:t>A educação está vivendo momentos de ruptura com sistemas que têm se mostrado inadequados para a realidade do século 21.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2060"/>
                </a:solidFill>
              </a:rPr>
              <a:t>É a tecnologia sendo absorvida organicamente por alunos e prometendo melhorar as oportunidades de aprendizado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01612" y="2823111"/>
            <a:ext cx="760179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pt-BR" b="1" dirty="0">
                <a:latin typeface="Arial" pitchFamily="34" charset="0"/>
              </a:rPr>
              <a:t>Educação global</a:t>
            </a:r>
          </a:p>
          <a:p>
            <a:pPr marL="342900" indent="-342900">
              <a:buFontTx/>
              <a:buAutoNum type="arabicPeriod"/>
              <a:defRPr/>
            </a:pPr>
            <a:endParaRPr lang="pt-BR" b="1" dirty="0">
              <a:latin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b="1" dirty="0">
                <a:latin typeface="Arial" pitchFamily="34" charset="0"/>
              </a:rPr>
              <a:t>Modelos alternativos</a:t>
            </a:r>
          </a:p>
          <a:p>
            <a:pPr marL="342900" indent="-342900">
              <a:buFontTx/>
              <a:buAutoNum type="arabicPeriod"/>
              <a:defRPr/>
            </a:pPr>
            <a:endParaRPr lang="pt-BR" b="1" dirty="0">
              <a:latin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b="1" dirty="0">
                <a:latin typeface="Arial" pitchFamily="34" charset="0"/>
              </a:rPr>
              <a:t>Voltada para as necessidades do aluno - </a:t>
            </a:r>
            <a:r>
              <a:rPr lang="pt-BR" i="1" dirty="0">
                <a:latin typeface="Arial" pitchFamily="34" charset="0"/>
              </a:rPr>
              <a:t>tendência dos </a:t>
            </a:r>
            <a:r>
              <a:rPr lang="pt-BR" i="1" dirty="0" err="1">
                <a:latin typeface="Arial" pitchFamily="34" charset="0"/>
              </a:rPr>
              <a:t>Moocs</a:t>
            </a:r>
            <a:r>
              <a:rPr lang="pt-BR" i="1" dirty="0">
                <a:latin typeface="Arial" pitchFamily="34" charset="0"/>
              </a:rPr>
              <a:t>, </a:t>
            </a:r>
            <a:r>
              <a:rPr lang="pt-BR" i="1" dirty="0" err="1">
                <a:latin typeface="Arial" pitchFamily="34" charset="0"/>
              </a:rPr>
              <a:t>edX</a:t>
            </a:r>
            <a:r>
              <a:rPr lang="pt-BR" i="1" dirty="0">
                <a:latin typeface="Arial" pitchFamily="34" charset="0"/>
              </a:rPr>
              <a:t> e </a:t>
            </a:r>
            <a:r>
              <a:rPr lang="pt-BR" i="1" dirty="0" err="1">
                <a:latin typeface="Arial" pitchFamily="34" charset="0"/>
              </a:rPr>
              <a:t>Coursera</a:t>
            </a:r>
            <a:r>
              <a:rPr lang="pt-BR" i="1" dirty="0">
                <a:latin typeface="Arial" pitchFamily="34" charset="0"/>
              </a:rPr>
              <a:t>, </a:t>
            </a:r>
            <a:r>
              <a:rPr lang="pt-BR" i="1" dirty="0" err="1">
                <a:latin typeface="Arial" pitchFamily="34" charset="0"/>
              </a:rPr>
              <a:t>Veduca</a:t>
            </a:r>
            <a:r>
              <a:rPr lang="pt-BR" i="1" dirty="0">
                <a:latin typeface="Arial" pitchFamily="34" charset="0"/>
              </a:rPr>
              <a:t>. </a:t>
            </a:r>
          </a:p>
          <a:p>
            <a:pPr marL="342900" indent="-342900">
              <a:buFontTx/>
              <a:buAutoNum type="arabicPeriod"/>
              <a:defRPr/>
            </a:pPr>
            <a:endParaRPr lang="pt-BR" i="1" dirty="0">
              <a:latin typeface="Arial" pitchFamily="34" charset="0"/>
            </a:endParaRPr>
          </a:p>
          <a:p>
            <a:pPr>
              <a:defRPr/>
            </a:pPr>
            <a:r>
              <a:rPr lang="pt-BR" b="1" dirty="0">
                <a:latin typeface="Arial" pitchFamily="34" charset="0"/>
              </a:rPr>
              <a:t>4. Revolução on-line e tecnológica</a:t>
            </a:r>
          </a:p>
          <a:p>
            <a:pPr>
              <a:defRPr/>
            </a:pPr>
            <a:endParaRPr lang="pt-BR" b="1" dirty="0">
              <a:latin typeface="Arial" pitchFamily="34" charset="0"/>
            </a:endParaRPr>
          </a:p>
          <a:p>
            <a:pPr>
              <a:defRPr/>
            </a:pPr>
            <a:r>
              <a:rPr lang="pt-BR" b="1" dirty="0">
                <a:latin typeface="Arial" pitchFamily="34" charset="0"/>
              </a:rPr>
              <a:t>5. Alunos não </a:t>
            </a:r>
            <a:r>
              <a:rPr lang="pt-BR" b="1" dirty="0" smtClean="0">
                <a:latin typeface="Arial" pitchFamily="34" charset="0"/>
              </a:rPr>
              <a:t>tradicionais</a:t>
            </a:r>
          </a:p>
          <a:p>
            <a:pPr>
              <a:defRPr/>
            </a:pPr>
            <a:endParaRPr lang="pt-BR" b="1" dirty="0">
              <a:latin typeface="Arial" pitchFamily="34" charset="0"/>
            </a:endParaRPr>
          </a:p>
          <a:p>
            <a:pPr>
              <a:defRPr/>
            </a:pPr>
            <a:r>
              <a:rPr lang="pt-BR" b="1" dirty="0">
                <a:latin typeface="Arial" pitchFamily="34" charset="0"/>
              </a:rPr>
              <a:t>6. Big data</a:t>
            </a:r>
            <a:endParaRPr lang="pt-BR" i="1" dirty="0">
              <a:latin typeface="Arial" pitchFamily="34" charset="0"/>
            </a:endParaRPr>
          </a:p>
          <a:p>
            <a:pPr>
              <a:defRPr/>
            </a:pPr>
            <a:endParaRPr lang="pt-BR" i="1" dirty="0">
              <a:latin typeface="Arial" pitchFamily="34" charset="0"/>
            </a:endParaRPr>
          </a:p>
        </p:txBody>
      </p:sp>
      <p:sp>
        <p:nvSpPr>
          <p:cNvPr id="6148" name="CaixaDeTexto 1"/>
          <p:cNvSpPr txBox="1">
            <a:spLocks noChangeArrowheads="1"/>
          </p:cNvSpPr>
          <p:nvPr/>
        </p:nvSpPr>
        <p:spPr bwMode="auto">
          <a:xfrm>
            <a:off x="8326438" y="6289675"/>
            <a:ext cx="7136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 err="1"/>
              <a:t>Blot</a:t>
            </a:r>
            <a:r>
              <a:rPr lang="pt-BR" altLang="pt-BR" sz="1400" dirty="0"/>
              <a:t>, K</a:t>
            </a:r>
          </a:p>
        </p:txBody>
      </p:sp>
    </p:spTree>
    <p:extLst>
      <p:ext uri="{BB962C8B-B14F-4D97-AF65-F5344CB8AC3E}">
        <p14:creationId xmlns:p14="http://schemas.microsoft.com/office/powerpoint/2010/main" val="32830815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557338"/>
            <a:ext cx="8682037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708688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3018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21375" r="16432" b="5861"/>
          <a:stretch>
            <a:fillRect/>
          </a:stretch>
        </p:blipFill>
        <p:spPr bwMode="auto">
          <a:xfrm>
            <a:off x="395288" y="1052513"/>
            <a:ext cx="835342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ta para baixo 2"/>
          <p:cNvSpPr/>
          <p:nvPr/>
        </p:nvSpPr>
        <p:spPr>
          <a:xfrm rot="18292176">
            <a:off x="3552825" y="4592006"/>
            <a:ext cx="395288" cy="70643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502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13191" r="20967" b="9964"/>
          <a:stretch>
            <a:fillRect/>
          </a:stretch>
        </p:blipFill>
        <p:spPr bwMode="auto">
          <a:xfrm>
            <a:off x="0" y="-280988"/>
            <a:ext cx="9144000" cy="730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173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2327" y="476672"/>
            <a:ext cx="8229600" cy="1143000"/>
          </a:xfrm>
        </p:spPr>
        <p:txBody>
          <a:bodyPr/>
          <a:lstStyle/>
          <a:p>
            <a:r>
              <a:rPr lang="pt-BR" altLang="pt-BR" sz="2800" b="1" dirty="0" smtClean="0">
                <a:solidFill>
                  <a:schemeClr val="accent2">
                    <a:lumMod val="50000"/>
                  </a:schemeClr>
                </a:solidFill>
                <a:ea typeface="ＭＳ Ｐゴシック" pitchFamily="34" charset="-128"/>
              </a:rPr>
              <a:t>Faces da Ciência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2276872"/>
            <a:ext cx="7777162" cy="3671888"/>
          </a:xfrm>
        </p:spPr>
        <p:txBody>
          <a:bodyPr/>
          <a:lstStyle/>
          <a:p>
            <a:r>
              <a:rPr lang="pt-BR" altLang="pt-BR" sz="2800" b="1" dirty="0" smtClean="0">
                <a:solidFill>
                  <a:schemeClr val="accent2">
                    <a:lumMod val="50000"/>
                  </a:schemeClr>
                </a:solidFill>
                <a:ea typeface="ＭＳ Ｐゴシック" pitchFamily="34" charset="-128"/>
              </a:rPr>
              <a:t>Ciência que aumenta a competitividade</a:t>
            </a:r>
          </a:p>
          <a:p>
            <a:r>
              <a:rPr lang="pt-BR" altLang="pt-BR" sz="2800" b="1" dirty="0" smtClean="0">
                <a:solidFill>
                  <a:schemeClr val="accent2">
                    <a:lumMod val="50000"/>
                  </a:schemeClr>
                </a:solidFill>
                <a:ea typeface="ＭＳ Ｐゴシック" pitchFamily="34" charset="-128"/>
              </a:rPr>
              <a:t>Ciência que serve para curar os seres vivos</a:t>
            </a:r>
          </a:p>
          <a:p>
            <a:r>
              <a:rPr lang="pt-BR" altLang="pt-BR" sz="2800" b="1" dirty="0" smtClean="0">
                <a:solidFill>
                  <a:schemeClr val="accent2">
                    <a:lumMod val="50000"/>
                  </a:schemeClr>
                </a:solidFill>
                <a:ea typeface="ＭＳ Ｐゴシック" pitchFamily="34" charset="-128"/>
              </a:rPr>
              <a:t>Ciência que serve para tornar o pobre mais rico</a:t>
            </a:r>
          </a:p>
          <a:p>
            <a:r>
              <a:rPr lang="pt-BR" altLang="pt-BR" sz="2800" b="1" dirty="0" smtClean="0">
                <a:solidFill>
                  <a:schemeClr val="accent2">
                    <a:lumMod val="50000"/>
                  </a:schemeClr>
                </a:solidFill>
                <a:ea typeface="ＭＳ Ｐゴシック" pitchFamily="34" charset="-128"/>
              </a:rPr>
              <a:t>Ciência que serve para tornar a humanidade mais sábia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00113" y="6092825"/>
            <a:ext cx="7704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600">
                <a:ea typeface="ＭＳ Ｐゴシック" charset="0"/>
                <a:cs typeface="ＭＳ Ｐゴシック" charset="0"/>
              </a:rPr>
              <a:t>Prof. Carlos Henrique de Brito Cruz</a:t>
            </a:r>
          </a:p>
        </p:txBody>
      </p:sp>
    </p:spTree>
    <p:extLst>
      <p:ext uri="{BB962C8B-B14F-4D97-AF65-F5344CB8AC3E}">
        <p14:creationId xmlns:p14="http://schemas.microsoft.com/office/powerpoint/2010/main" val="1485375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41313"/>
            <a:ext cx="8229600" cy="1143000"/>
          </a:xfrm>
        </p:spPr>
        <p:txBody>
          <a:bodyPr/>
          <a:lstStyle/>
          <a:p>
            <a:r>
              <a:rPr lang="pt-BR" altLang="pt-BR" sz="2800" dirty="0" smtClean="0">
                <a:solidFill>
                  <a:schemeClr val="accent2">
                    <a:lumMod val="50000"/>
                  </a:schemeClr>
                </a:solidFill>
                <a:ea typeface="ＭＳ Ｐゴシック" pitchFamily="34" charset="-128"/>
              </a:rPr>
              <a:t>Ciência e Ideias</a:t>
            </a:r>
            <a:r>
              <a:rPr lang="pt-BR" altLang="pt-BR" dirty="0" smtClean="0">
                <a:solidFill>
                  <a:schemeClr val="accent2">
                    <a:lumMod val="50000"/>
                  </a:schemeClr>
                </a:solidFill>
                <a:ea typeface="ＭＳ Ｐゴシック" pitchFamily="34" charset="-128"/>
              </a:rPr>
              <a:t/>
            </a:r>
            <a:br>
              <a:rPr lang="pt-BR" altLang="pt-BR" dirty="0" smtClean="0">
                <a:solidFill>
                  <a:schemeClr val="accent2">
                    <a:lumMod val="50000"/>
                  </a:schemeClr>
                </a:solidFill>
                <a:ea typeface="ＭＳ Ｐゴシック" pitchFamily="34" charset="-128"/>
              </a:rPr>
            </a:br>
            <a:endParaRPr lang="pt-BR" altLang="pt-BR" dirty="0" smtClean="0">
              <a:solidFill>
                <a:schemeClr val="accent2">
                  <a:lumMod val="50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714500"/>
            <a:ext cx="4038600" cy="3671888"/>
          </a:xfrm>
        </p:spPr>
        <p:txBody>
          <a:bodyPr/>
          <a:lstStyle/>
          <a:p>
            <a:r>
              <a:rPr lang="pt-BR" altLang="pt-BR" sz="2400" smtClean="0">
                <a:ea typeface="ＭＳ Ｐゴシック" pitchFamily="34" charset="-128"/>
              </a:rPr>
              <a:t>A ciência está baseada em ideias</a:t>
            </a:r>
          </a:p>
          <a:p>
            <a:r>
              <a:rPr lang="pt-BR" altLang="pt-BR" sz="2400" smtClean="0">
                <a:ea typeface="ＭＳ Ｐゴシック" pitchFamily="34" charset="-128"/>
              </a:rPr>
              <a:t>Ideias que mudam(ram) o mundo </a:t>
            </a:r>
          </a:p>
          <a:p>
            <a:endParaRPr lang="pt-BR" altLang="pt-BR" sz="2400" smtClean="0">
              <a:ea typeface="ＭＳ Ｐゴシック" pitchFamily="34" charset="-128"/>
            </a:endParaRPr>
          </a:p>
          <a:p>
            <a:r>
              <a:rPr lang="pt-BR" altLang="pt-BR" sz="2400" b="1" smtClean="0">
                <a:ea typeface="ＭＳ Ｐゴシック" pitchFamily="34" charset="-128"/>
              </a:rPr>
              <a:t>Básica</a:t>
            </a:r>
          </a:p>
          <a:p>
            <a:r>
              <a:rPr lang="pt-BR" altLang="pt-BR" sz="2400" b="1" smtClean="0">
                <a:ea typeface="ＭＳ Ｐゴシック" pitchFamily="34" charset="-128"/>
              </a:rPr>
              <a:t>Fundamental</a:t>
            </a:r>
          </a:p>
          <a:p>
            <a:r>
              <a:rPr lang="pt-BR" altLang="pt-BR" sz="2400" b="1" smtClean="0">
                <a:ea typeface="ＭＳ Ｐゴシック" pitchFamily="34" charset="-128"/>
              </a:rPr>
              <a:t>Aplicada</a:t>
            </a:r>
          </a:p>
          <a:p>
            <a:r>
              <a:rPr lang="pt-BR" altLang="pt-BR" sz="2400" b="1" smtClean="0">
                <a:ea typeface="ＭＳ Ｐゴシック" pitchFamily="34" charset="-128"/>
              </a:rPr>
              <a:t>Exploratória</a:t>
            </a:r>
          </a:p>
          <a:p>
            <a:r>
              <a:rPr lang="pt-BR" altLang="pt-BR" sz="2400" b="1" smtClean="0">
                <a:ea typeface="ＭＳ Ｐゴシック" pitchFamily="34" charset="-128"/>
              </a:rPr>
              <a:t>Inovadora</a:t>
            </a:r>
          </a:p>
        </p:txBody>
      </p:sp>
      <p:pic>
        <p:nvPicPr>
          <p:cNvPr id="13316" name="Picture 5" descr="ANd9GcSfCZt2OGsYctz9w601UU77qYjsTNvTm7Tu2SOgsB-LHcSlHsf-e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1557338"/>
            <a:ext cx="1952625" cy="1743075"/>
          </a:xfrm>
        </p:spPr>
      </p:pic>
      <p:pic>
        <p:nvPicPr>
          <p:cNvPr id="13317" name="Picture 8" descr="big%20ba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068638"/>
            <a:ext cx="2232025" cy="1760537"/>
          </a:xfrm>
        </p:spPr>
      </p:pic>
      <p:pic>
        <p:nvPicPr>
          <p:cNvPr id="13318" name="Picture 11" descr="O que é Erosão do Sol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319588"/>
            <a:ext cx="21526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3" descr="O que é homeopatia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508500"/>
            <a:ext cx="2592388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170px-Lambda_repressor_1LMB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628775"/>
            <a:ext cx="20558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9" descr="300px-Kitten_check_up_at_Guantanamo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55900"/>
            <a:ext cx="2376488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28" name="Rectangle 20"/>
          <p:cNvSpPr>
            <a:spLocks noChangeArrowheads="1"/>
          </p:cNvSpPr>
          <p:nvPr/>
        </p:nvSpPr>
        <p:spPr bwMode="auto">
          <a:xfrm>
            <a:off x="468313" y="1196975"/>
            <a:ext cx="630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mtClean="0">
                <a:solidFill>
                  <a:srgbClr val="333399"/>
                </a:solidFill>
              </a:rPr>
              <a:t>Força motriz da ciência: paixão e curiosidade</a:t>
            </a:r>
          </a:p>
        </p:txBody>
      </p:sp>
      <p:sp>
        <p:nvSpPr>
          <p:cNvPr id="13323" name="CaixaDeTexto 2"/>
          <p:cNvSpPr txBox="1">
            <a:spLocks noChangeArrowheads="1"/>
          </p:cNvSpPr>
          <p:nvPr/>
        </p:nvSpPr>
        <p:spPr bwMode="auto">
          <a:xfrm>
            <a:off x="50800" y="6027738"/>
            <a:ext cx="7140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/>
              <a:t>Ideias que formam e mudam nações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/>
              <a:t>Revolução Industrial-aplicação de ideias cientificas</a:t>
            </a:r>
          </a:p>
        </p:txBody>
      </p:sp>
    </p:spTree>
    <p:extLst>
      <p:ext uri="{BB962C8B-B14F-4D97-AF65-F5344CB8AC3E}">
        <p14:creationId xmlns:p14="http://schemas.microsoft.com/office/powerpoint/2010/main" val="7468956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5057" t="30656" r="20657" b="24995"/>
          <a:stretch/>
        </p:blipFill>
        <p:spPr bwMode="auto">
          <a:xfrm>
            <a:off x="467544" y="1573966"/>
            <a:ext cx="8208912" cy="353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75802" r="34755" b="10000"/>
          <a:stretch>
            <a:fillRect/>
          </a:stretch>
        </p:blipFill>
        <p:spPr bwMode="auto">
          <a:xfrm>
            <a:off x="1331640" y="5373216"/>
            <a:ext cx="6408712" cy="113312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66336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/>
          <p:cNvPicPr>
            <a:picLocks noChangeAspect="1" noChangeArrowheads="1"/>
          </p:cNvPicPr>
          <p:nvPr/>
        </p:nvPicPr>
        <p:blipFill>
          <a:blip r:embed="rId2" cstate="print"/>
          <a:srcRect l="16238" t="28935" r="17613" b="12476"/>
          <a:stretch>
            <a:fillRect/>
          </a:stretch>
        </p:blipFill>
        <p:spPr bwMode="auto">
          <a:xfrm>
            <a:off x="611560" y="1628800"/>
            <a:ext cx="806489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37980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17010" r="17613" b="12476"/>
          <a:stretch>
            <a:fillRect/>
          </a:stretch>
        </p:blipFill>
        <p:spPr bwMode="auto">
          <a:xfrm>
            <a:off x="395536" y="1124744"/>
            <a:ext cx="8208912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52" y="690128"/>
            <a:ext cx="5219250" cy="43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6293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8" name="Picture 2"/>
          <p:cNvPicPr>
            <a:picLocks noChangeAspect="1" noChangeArrowheads="1"/>
          </p:cNvPicPr>
          <p:nvPr/>
        </p:nvPicPr>
        <p:blipFill>
          <a:blip r:embed="rId2" cstate="print"/>
          <a:srcRect l="22144" t="12870" r="23519" b="19091"/>
          <a:stretch>
            <a:fillRect/>
          </a:stretch>
        </p:blipFill>
        <p:spPr bwMode="auto">
          <a:xfrm>
            <a:off x="2304091" y="3329550"/>
            <a:ext cx="4380487" cy="342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55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4" b="32427"/>
          <a:stretch/>
        </p:blipFill>
        <p:spPr bwMode="auto">
          <a:xfrm>
            <a:off x="1115616" y="756476"/>
            <a:ext cx="8145898" cy="259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5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70" y="3575050"/>
            <a:ext cx="12684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16690" y="249907"/>
            <a:ext cx="4190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</a:rPr>
              <a:t>Interdisciplinaridade</a:t>
            </a:r>
            <a:endParaRPr lang="pt-B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055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3" y="3860800"/>
            <a:ext cx="2103437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7201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2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23265" r="16432" b="11375"/>
          <a:stretch>
            <a:fillRect/>
          </a:stretch>
        </p:blipFill>
        <p:spPr bwMode="auto">
          <a:xfrm>
            <a:off x="0" y="1001204"/>
            <a:ext cx="9144000" cy="545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ta para a direita 2"/>
          <p:cNvSpPr/>
          <p:nvPr/>
        </p:nvSpPr>
        <p:spPr>
          <a:xfrm>
            <a:off x="3419872" y="5733256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7740352" y="622545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Lopes, M</a:t>
            </a:r>
            <a:endParaRPr lang="pt-B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04800" y="1341438"/>
            <a:ext cx="86868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800" b="1" kern="0" dirty="0" smtClean="0">
                <a:solidFill>
                  <a:prstClr val="black"/>
                </a:solidFill>
              </a:rPr>
              <a:t>Segundo Claude </a:t>
            </a:r>
            <a:r>
              <a:rPr lang="pt-BR" altLang="pt-BR" sz="1800" b="1" kern="0" dirty="0" err="1" smtClean="0">
                <a:solidFill>
                  <a:prstClr val="black"/>
                </a:solidFill>
              </a:rPr>
              <a:t>Raynaut</a:t>
            </a:r>
            <a:r>
              <a:rPr lang="pt-BR" altLang="pt-BR" sz="1800" b="1" kern="0" dirty="0" smtClean="0">
                <a:solidFill>
                  <a:prstClr val="black"/>
                </a:solidFill>
              </a:rPr>
              <a:t>, (Antropólogo, CNRS):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 b="1" kern="0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US" sz="1800" b="1" kern="0" dirty="0" smtClean="0">
                <a:solidFill>
                  <a:prstClr val="black"/>
                </a:solidFill>
              </a:rPr>
              <a:t>“</a:t>
            </a:r>
            <a:r>
              <a:rPr lang="pt-BR" altLang="pt-BR" sz="1800" b="1" kern="0" dirty="0" smtClean="0">
                <a:solidFill>
                  <a:prstClr val="black"/>
                </a:solidFill>
              </a:rPr>
              <a:t>As mudanças pelas quais a evolução do conhecimento científico passa variam de amplitude e ritmo segundo os períodos da história.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 b="1" kern="0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 b="1" kern="0" dirty="0" smtClean="0">
              <a:solidFill>
                <a:prstClr val="black"/>
              </a:solidFill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76825" y="3095625"/>
            <a:ext cx="38100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800" b="1" kern="0" dirty="0" smtClean="0">
                <a:solidFill>
                  <a:prstClr val="black"/>
                </a:solidFill>
              </a:rPr>
              <a:t>Pode se dizer que estamos atravessando hoje um momento de reconstrução radical, que pode ser comparado à </a:t>
            </a:r>
            <a:r>
              <a:rPr lang="pt-BR" altLang="pt-BR" sz="1800" b="1" kern="0" dirty="0" smtClean="0">
                <a:solidFill>
                  <a:srgbClr val="C00000"/>
                </a:solidFill>
              </a:rPr>
              <a:t>Renascença na Europa</a:t>
            </a:r>
            <a:r>
              <a:rPr lang="pt-BR" altLang="pt-BR" sz="1800" b="1" kern="0" dirty="0" smtClean="0">
                <a:solidFill>
                  <a:prstClr val="black"/>
                </a:solidFill>
              </a:rPr>
              <a:t>, porém em âmbito mundial. O </a:t>
            </a:r>
            <a:r>
              <a:rPr lang="pt-BR" altLang="pt-BR" sz="1800" b="1" kern="0" dirty="0" smtClean="0">
                <a:solidFill>
                  <a:srgbClr val="C00000"/>
                </a:solidFill>
              </a:rPr>
              <a:t>movimento atual apela por novos paradigmas, novas categorias de pensamento, novas metodologias de pesquisa e formas de ensino.</a:t>
            </a:r>
            <a:r>
              <a:rPr lang="pt-BR" altLang="en-US" sz="1800" b="1" kern="0" dirty="0" smtClean="0">
                <a:solidFill>
                  <a:srgbClr val="C00000"/>
                </a:solidFill>
              </a:rPr>
              <a:t>”</a:t>
            </a:r>
            <a:endParaRPr lang="pt-BR" altLang="pt-BR" sz="1800" b="1" kern="0" dirty="0" smtClean="0">
              <a:solidFill>
                <a:srgbClr val="C00000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 b="1" kern="0" dirty="0" smtClean="0">
              <a:solidFill>
                <a:prstClr val="black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 b="1" kern="0" dirty="0" smtClean="0">
              <a:solidFill>
                <a:prstClr val="black"/>
              </a:solidFill>
            </a:endParaRPr>
          </a:p>
        </p:txBody>
      </p:sp>
      <p:pic>
        <p:nvPicPr>
          <p:cNvPr id="19460" name="Picture 31" descr="http://3.bp.blogspot.com/-cpLvS2Ib0Ws/Tvhrh3cp1EI/AAAAAAAAAOg/GvWtITxQLkE/s1600/Univer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3398838"/>
            <a:ext cx="22336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http://www.capag.info/UserFiles/Image/histo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516188"/>
            <a:ext cx="1873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9" descr="http://2.bp.blogspot.com/-CRueDWDqdKU/Tszm_d6lbqI/AAAAAAAAB7c/dwsC9c9wgvQ/s1600/foto_15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75"/>
            <a:ext cx="13033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1" descr="http://veja.abril.com.br/blog/augusto-nunes/files/2011/05/trem_bal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56642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7635875" y="6424613"/>
            <a:ext cx="1238250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1050" dirty="0">
                <a:latin typeface="Arial" pitchFamily="34" charset="0"/>
              </a:rPr>
              <a:t>Pedro G. Pascutti</a:t>
            </a:r>
          </a:p>
        </p:txBody>
      </p:sp>
    </p:spTree>
    <p:extLst>
      <p:ext uri="{BB962C8B-B14F-4D97-AF65-F5344CB8AC3E}">
        <p14:creationId xmlns:p14="http://schemas.microsoft.com/office/powerpoint/2010/main" val="25410406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63" y="1296988"/>
            <a:ext cx="8686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800" kern="0" dirty="0" smtClean="0">
                <a:solidFill>
                  <a:prstClr val="black"/>
                </a:solidFill>
              </a:rPr>
              <a:t>Por outro lado, tais mudanças são uma resposta aos novos desafios práticos que o ser humano enfrenta, como </a:t>
            </a:r>
            <a:r>
              <a:rPr lang="pt-BR" altLang="pt-BR" sz="1800" b="1" kern="0" dirty="0" smtClean="0">
                <a:solidFill>
                  <a:prstClr val="black"/>
                </a:solidFill>
              </a:rPr>
              <a:t>consequência das modificações cada vez mais fortes que ele impõe aos sistemas físico-naturais que o circundam e constituem seu quadro de vida.</a:t>
            </a:r>
            <a:r>
              <a:rPr lang="pt-BR" altLang="en-US" sz="1800" b="1" kern="0" dirty="0" smtClean="0">
                <a:solidFill>
                  <a:prstClr val="black"/>
                </a:solidFill>
              </a:rPr>
              <a:t>”</a:t>
            </a:r>
            <a:endParaRPr lang="pt-BR" altLang="pt-BR" sz="1800" b="1" kern="0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 b="1" kern="0" dirty="0" smtClean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800" b="1" kern="0" dirty="0" smtClean="0">
                <a:solidFill>
                  <a:prstClr val="black"/>
                </a:solidFill>
              </a:rPr>
              <a:t>Surgem </a:t>
            </a:r>
            <a:r>
              <a:rPr lang="pt-BR" altLang="en-US" sz="1800" b="1" kern="0" dirty="0" smtClean="0">
                <a:solidFill>
                  <a:prstClr val="black"/>
                </a:solidFill>
              </a:rPr>
              <a:t>“</a:t>
            </a:r>
            <a:r>
              <a:rPr lang="pt-BR" altLang="pt-BR" sz="1800" b="1" kern="0" dirty="0" smtClean="0">
                <a:solidFill>
                  <a:prstClr val="black"/>
                </a:solidFill>
              </a:rPr>
              <a:t>naturalmente</a:t>
            </a:r>
            <a:r>
              <a:rPr lang="pt-BR" altLang="en-US" sz="1800" b="1" kern="0" dirty="0" smtClean="0">
                <a:solidFill>
                  <a:prstClr val="black"/>
                </a:solidFill>
              </a:rPr>
              <a:t>”</a:t>
            </a:r>
            <a:r>
              <a:rPr lang="pt-BR" altLang="pt-BR" sz="1800" b="1" kern="0" dirty="0" smtClean="0">
                <a:solidFill>
                  <a:prstClr val="black"/>
                </a:solidFill>
              </a:rPr>
              <a:t> </a:t>
            </a:r>
            <a:r>
              <a:rPr lang="pt-BR" altLang="pt-BR" sz="1800" b="1" kern="0" dirty="0" smtClean="0">
                <a:solidFill>
                  <a:srgbClr val="C00000"/>
                </a:solidFill>
              </a:rPr>
              <a:t>novas disciplinas e novas áreas de conhecimento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800" b="1" kern="0" dirty="0" smtClean="0">
                <a:solidFill>
                  <a:srgbClr val="C00000"/>
                </a:solidFill>
              </a:rPr>
              <a:t>pela convergência de duas ou mais disciplinas </a:t>
            </a:r>
            <a:r>
              <a:rPr lang="en-US" altLang="pt-BR" sz="1800" b="1" kern="0" dirty="0" smtClean="0">
                <a:solidFill>
                  <a:srgbClr val="C00000"/>
                </a:solidFill>
              </a:rPr>
              <a:t>o</a:t>
            </a:r>
            <a:r>
              <a:rPr lang="pt-BR" altLang="pt-BR" sz="1800" b="1" kern="0" dirty="0" smtClean="0">
                <a:solidFill>
                  <a:srgbClr val="C00000"/>
                </a:solidFill>
              </a:rPr>
              <a:t>u áreas existentes: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 kern="0" dirty="0" smtClean="0">
              <a:solidFill>
                <a:prstClr val="black"/>
              </a:solidFill>
            </a:endParaRPr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605213"/>
            <a:ext cx="2586038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3363913"/>
            <a:ext cx="26797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"/>
          <a:stretch>
            <a:fillRect/>
          </a:stretch>
        </p:blipFill>
        <p:spPr bwMode="auto">
          <a:xfrm>
            <a:off x="1905183" y="5321301"/>
            <a:ext cx="2603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8"/>
          <a:stretch>
            <a:fillRect/>
          </a:stretch>
        </p:blipFill>
        <p:spPr bwMode="auto">
          <a:xfrm>
            <a:off x="6037263" y="4429125"/>
            <a:ext cx="2819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7635875" y="6424613"/>
            <a:ext cx="1238250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1050" dirty="0">
                <a:latin typeface="Arial" pitchFamily="34" charset="0"/>
              </a:rPr>
              <a:t>Pedro G. Pascutti</a:t>
            </a:r>
          </a:p>
        </p:txBody>
      </p:sp>
      <p:sp>
        <p:nvSpPr>
          <p:cNvPr id="3" name="Retângulo 2"/>
          <p:cNvSpPr/>
          <p:nvPr/>
        </p:nvSpPr>
        <p:spPr>
          <a:xfrm>
            <a:off x="1587577" y="-8272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b="1" dirty="0"/>
          </a:p>
          <a:p>
            <a:r>
              <a:rPr lang="pt-BR" b="1" dirty="0"/>
              <a:t>“Estamos vivendo mudanças profundas nos quadros de pensamento que hoje orientam o mundo. </a:t>
            </a:r>
          </a:p>
        </p:txBody>
      </p:sp>
    </p:spTree>
    <p:extLst>
      <p:ext uri="{BB962C8B-B14F-4D97-AF65-F5344CB8AC3E}">
        <p14:creationId xmlns:p14="http://schemas.microsoft.com/office/powerpoint/2010/main" val="305527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62" y="122922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“A interdisciplinaridade depende de uma mudança de atitude perante o problema do conhecimento, da substituição </a:t>
            </a:r>
            <a:r>
              <a:rPr lang="pt-BR" sz="2400" b="1" dirty="0" smtClean="0"/>
              <a:t>fragmentária</a:t>
            </a:r>
            <a:r>
              <a:rPr lang="pt-BR" sz="2400" dirty="0" smtClean="0"/>
              <a:t> pelo </a:t>
            </a:r>
            <a:r>
              <a:rPr lang="pt-BR" sz="2400" b="1" dirty="0" smtClean="0"/>
              <a:t>unitário</a:t>
            </a:r>
            <a:r>
              <a:rPr lang="pt-BR" sz="2400" dirty="0" smtClean="0"/>
              <a:t> do ser humano” 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6732240" y="207045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Fazenda,1993, p31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79512" y="315200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Apostar </a:t>
            </a:r>
            <a:r>
              <a:rPr lang="pt-BR" sz="2400" dirty="0"/>
              <a:t>na interdisciplinaridade é </a:t>
            </a:r>
            <a:r>
              <a:rPr lang="pt-BR" sz="2400" b="1" dirty="0"/>
              <a:t>apostar em pessoas mais polivalentes</a:t>
            </a:r>
            <a:r>
              <a:rPr lang="pt-BR" sz="2400" dirty="0"/>
              <a:t> para enfrentarem uma sociedade na qual a palavra transformação está sempre em evidência no mundo.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7308304" y="4376142"/>
            <a:ext cx="1238250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1050" dirty="0">
                <a:latin typeface="Arial" pitchFamily="34" charset="0"/>
              </a:rPr>
              <a:t>Pedro G. Pascutti</a:t>
            </a:r>
          </a:p>
        </p:txBody>
      </p:sp>
    </p:spTree>
    <p:extLst>
      <p:ext uri="{BB962C8B-B14F-4D97-AF65-F5344CB8AC3E}">
        <p14:creationId xmlns:p14="http://schemas.microsoft.com/office/powerpoint/2010/main" val="7512831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403456"/>
            <a:ext cx="4190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</a:rPr>
              <a:t>Interdisciplinaridade</a:t>
            </a:r>
            <a:endParaRPr lang="pt-B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086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13191" r="27880" b="8735"/>
          <a:stretch/>
        </p:blipFill>
        <p:spPr bwMode="auto">
          <a:xfrm>
            <a:off x="6173325" y="758"/>
            <a:ext cx="2970675" cy="23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95536" y="2420888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Sistematizar o debate sobre aspectos teórico-conceituais que fundamentam a </a:t>
            </a:r>
            <a:r>
              <a:rPr lang="pt-BR" b="1" dirty="0" err="1"/>
              <a:t>inter</a:t>
            </a:r>
            <a:r>
              <a:rPr lang="pt-BR" b="1" dirty="0"/>
              <a:t> e </a:t>
            </a:r>
            <a:r>
              <a:rPr lang="pt-BR" b="1" dirty="0" smtClean="0"/>
              <a:t>a </a:t>
            </a:r>
            <a:r>
              <a:rPr lang="pt-BR" b="1" dirty="0" err="1" smtClean="0"/>
              <a:t>transdisciplinaridade</a:t>
            </a:r>
            <a:r>
              <a:rPr lang="pt-BR" b="1" dirty="0" smtClean="0"/>
              <a:t> </a:t>
            </a:r>
            <a:r>
              <a:rPr lang="pt-BR" b="1" dirty="0"/>
              <a:t>como concepções de produção de conhecimento e de práticas</a:t>
            </a:r>
            <a:r>
              <a:rPr lang="pt-BR" b="1" dirty="0" smtClean="0"/>
              <a:t>.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• Promover a articulação da Educação Superior (pós-graduação e graduação) com </a:t>
            </a:r>
            <a:r>
              <a:rPr lang="pt-BR" b="1" dirty="0" smtClean="0"/>
              <a:t>a Educação </a:t>
            </a:r>
            <a:r>
              <a:rPr lang="pt-BR" b="1" dirty="0"/>
              <a:t>Básica por meio de estratégias pedagógicas que potencializem a </a:t>
            </a:r>
            <a:r>
              <a:rPr lang="pt-BR" b="1" dirty="0" smtClean="0"/>
              <a:t>apropriação do </a:t>
            </a:r>
            <a:r>
              <a:rPr lang="pt-BR" b="1" dirty="0"/>
              <a:t>conhecimento científico e </a:t>
            </a:r>
            <a:r>
              <a:rPr lang="pt-BR" b="1" dirty="0" smtClean="0"/>
              <a:t>tecnológico</a:t>
            </a:r>
          </a:p>
          <a:p>
            <a:pPr algn="just"/>
            <a:r>
              <a:rPr lang="pt-BR" b="1" dirty="0" smtClean="0"/>
              <a:t>.</a:t>
            </a:r>
            <a:endParaRPr lang="pt-BR" b="1" dirty="0"/>
          </a:p>
          <a:p>
            <a:pPr algn="just"/>
            <a:r>
              <a:rPr lang="pt-BR" b="1" dirty="0"/>
              <a:t>• Fomentar a </a:t>
            </a:r>
            <a:r>
              <a:rPr lang="pt-BR" b="1" dirty="0" err="1"/>
              <a:t>inter</a:t>
            </a:r>
            <a:r>
              <a:rPr lang="pt-BR" b="1" dirty="0"/>
              <a:t> e </a:t>
            </a:r>
            <a:r>
              <a:rPr lang="pt-BR" b="1" dirty="0" err="1"/>
              <a:t>transdisciplinaridade</a:t>
            </a:r>
            <a:r>
              <a:rPr lang="pt-BR" b="1" dirty="0"/>
              <a:t> como concepção fundamental para o </a:t>
            </a:r>
            <a:r>
              <a:rPr lang="pt-BR" b="1" dirty="0" smtClean="0"/>
              <a:t>estudo dos </a:t>
            </a:r>
            <a:r>
              <a:rPr lang="pt-BR" b="1" dirty="0"/>
              <a:t>fenômenos complexos em todas as áreas do conhecimento, </a:t>
            </a:r>
            <a:r>
              <a:rPr lang="pt-BR" b="1" dirty="0" smtClean="0"/>
              <a:t>institucionalizando-a nas </a:t>
            </a:r>
            <a:r>
              <a:rPr lang="pt-BR" b="1" dirty="0"/>
              <a:t>práticas de ensino, pesquisa e extensão na graduação e na pós-graduação</a:t>
            </a:r>
          </a:p>
          <a:p>
            <a:pPr algn="just"/>
            <a:r>
              <a:rPr lang="pt-BR" b="1" dirty="0"/>
              <a:t>brasileiras.</a:t>
            </a:r>
          </a:p>
        </p:txBody>
      </p:sp>
    </p:spTree>
    <p:extLst>
      <p:ext uri="{BB962C8B-B14F-4D97-AF65-F5344CB8AC3E}">
        <p14:creationId xmlns:p14="http://schemas.microsoft.com/office/powerpoint/2010/main" val="15713076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1628800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1) Como os referenciais teórico-conceituais que fundamentam a </a:t>
            </a:r>
            <a:r>
              <a:rPr lang="pt-BR" b="1" dirty="0" err="1"/>
              <a:t>inter</a:t>
            </a:r>
            <a:r>
              <a:rPr lang="pt-BR" b="1" dirty="0"/>
              <a:t> e</a:t>
            </a:r>
          </a:p>
          <a:p>
            <a:pPr algn="just"/>
            <a:r>
              <a:rPr lang="pt-BR" b="1" dirty="0" err="1"/>
              <a:t>transdisciplinariedade</a:t>
            </a:r>
            <a:r>
              <a:rPr lang="pt-BR" b="1" dirty="0"/>
              <a:t> dão suporte à produção de conhecimento e de práticas</a:t>
            </a:r>
            <a:r>
              <a:rPr lang="pt-BR" b="1" dirty="0" smtClean="0"/>
              <a:t>?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2) Como as diversas áreas do conhecimento podem incorporar a perspectiva </a:t>
            </a:r>
            <a:r>
              <a:rPr lang="pt-BR" b="1" dirty="0" err="1"/>
              <a:t>inter</a:t>
            </a:r>
            <a:r>
              <a:rPr lang="pt-BR" b="1" dirty="0"/>
              <a:t> </a:t>
            </a:r>
            <a:r>
              <a:rPr lang="pt-BR" b="1" dirty="0" smtClean="0"/>
              <a:t>e transdisciplinar </a:t>
            </a:r>
            <a:r>
              <a:rPr lang="pt-BR" b="1" dirty="0"/>
              <a:t>no ensino, pesquisa e extensão atendendo às prioridades do país </a:t>
            </a:r>
            <a:r>
              <a:rPr lang="pt-BR" b="1" dirty="0" smtClean="0"/>
              <a:t>em Educação</a:t>
            </a:r>
            <a:r>
              <a:rPr lang="pt-BR" b="1" dirty="0"/>
              <a:t>, Ambiente e Saúde</a:t>
            </a:r>
            <a:r>
              <a:rPr lang="pt-BR" b="1" dirty="0" smtClean="0"/>
              <a:t>?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3) De que maneira a </a:t>
            </a:r>
            <a:r>
              <a:rPr lang="pt-BR" b="1" dirty="0" err="1"/>
              <a:t>interdisciplinariedade</a:t>
            </a:r>
            <a:r>
              <a:rPr lang="pt-BR" b="1" dirty="0"/>
              <a:t> </a:t>
            </a:r>
            <a:r>
              <a:rPr lang="pt-BR" b="1" dirty="0" smtClean="0"/>
              <a:t>contribui </a:t>
            </a:r>
            <a:r>
              <a:rPr lang="pt-BR" b="1" dirty="0"/>
              <a:t>para a articulação entre </a:t>
            </a:r>
            <a:r>
              <a:rPr lang="pt-BR" b="1" dirty="0" smtClean="0"/>
              <a:t>diferentes níveis </a:t>
            </a:r>
            <a:r>
              <a:rPr lang="pt-BR" b="1" dirty="0"/>
              <a:t>de ensino que potencializem a apropriação do conhecimento científico e </a:t>
            </a:r>
            <a:r>
              <a:rPr lang="pt-BR" b="1" dirty="0" smtClean="0"/>
              <a:t>tecnológico visando </a:t>
            </a:r>
            <a:r>
              <a:rPr lang="pt-BR" b="1" dirty="0"/>
              <a:t>melhoria da Educação Básica</a:t>
            </a:r>
            <a:r>
              <a:rPr lang="pt-BR" b="1" dirty="0" smtClean="0"/>
              <a:t>?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4) Como desenvolver perfis e práticas </a:t>
            </a:r>
            <a:r>
              <a:rPr lang="pt-BR" b="1" dirty="0" err="1"/>
              <a:t>inter</a:t>
            </a:r>
            <a:r>
              <a:rPr lang="pt-BR" b="1" dirty="0"/>
              <a:t> e transdisciplinares nos diversos níveis </a:t>
            </a:r>
            <a:r>
              <a:rPr lang="pt-BR" b="1" dirty="0" smtClean="0"/>
              <a:t>de formação</a:t>
            </a:r>
            <a:r>
              <a:rPr lang="pt-BR" b="1" dirty="0"/>
              <a:t>, preparando indivíduos aptos para enfrentar os principais desafios contemporâneos?</a:t>
            </a:r>
          </a:p>
        </p:txBody>
      </p:sp>
    </p:spTree>
    <p:extLst>
      <p:ext uri="{BB962C8B-B14F-4D97-AF65-F5344CB8AC3E}">
        <p14:creationId xmlns:p14="http://schemas.microsoft.com/office/powerpoint/2010/main" val="28789163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19" y="2132856"/>
            <a:ext cx="8640763" cy="41052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altLang="pt-BR" kern="0" dirty="0" smtClean="0">
                <a:solidFill>
                  <a:srgbClr val="FF3300"/>
                </a:solidFill>
              </a:rPr>
              <a:t>Interdisciplinaridade:</a:t>
            </a:r>
            <a:r>
              <a:rPr lang="pt-BR" altLang="pt-BR" sz="3200" kern="0" dirty="0" smtClean="0"/>
              <a:t> </a:t>
            </a:r>
          </a:p>
          <a:p>
            <a:r>
              <a:rPr lang="pt-BR" altLang="pt-BR" sz="3200" kern="0" dirty="0" smtClean="0"/>
              <a:t/>
            </a:r>
            <a:br>
              <a:rPr lang="pt-BR" altLang="pt-BR" sz="3200" kern="0" dirty="0" smtClean="0"/>
            </a:br>
            <a:r>
              <a:rPr lang="pt-BR" altLang="pt-BR" sz="3200" kern="0" dirty="0" smtClean="0">
                <a:solidFill>
                  <a:schemeClr val="tx1"/>
                </a:solidFill>
              </a:rPr>
              <a:t>pode ser entendida como uma condição fundamental do ensino</a:t>
            </a:r>
            <a:r>
              <a:rPr lang="pt-BR" altLang="pt-BR" sz="3200" kern="0" dirty="0">
                <a:solidFill>
                  <a:schemeClr val="tx1"/>
                </a:solidFill>
              </a:rPr>
              <a:t>,</a:t>
            </a:r>
            <a:r>
              <a:rPr lang="pt-BR" altLang="pt-BR" sz="3200" kern="0" dirty="0" smtClean="0">
                <a:solidFill>
                  <a:schemeClr val="tx1"/>
                </a:solidFill>
              </a:rPr>
              <a:t> da pesquisa e da extensão</a:t>
            </a:r>
            <a:endParaRPr lang="pt-BR" altLang="pt-BR" sz="32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457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/>
          <a:lstStyle/>
          <a:p>
            <a:r>
              <a:rPr lang="pt-BR" dirty="0" smtClean="0"/>
              <a:t>Brasil Desafios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8306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979712" y="764704"/>
            <a:ext cx="5105400" cy="4247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E4C9FF"/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OPORTUNIDADES COMPETITIVAS </a:t>
            </a:r>
          </a:p>
        </p:txBody>
      </p:sp>
      <p:pic>
        <p:nvPicPr>
          <p:cNvPr id="44040" name="Picture 8" descr="D:\IMAGENS\WORLDA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09788"/>
            <a:ext cx="6515100" cy="3400425"/>
          </a:xfrm>
          <a:prstGeom prst="rect">
            <a:avLst/>
          </a:prstGeom>
          <a:noFill/>
          <a:effectLst/>
        </p:spPr>
      </p:pic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81000" y="1547813"/>
            <a:ext cx="1524000" cy="533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CCFFCC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600" b="1">
                <a:latin typeface="Arial Narrow" pitchFamily="34" charset="0"/>
              </a:rPr>
              <a:t>CANADÁ</a:t>
            </a:r>
          </a:p>
          <a:p>
            <a:pPr algn="ctr">
              <a:lnSpc>
                <a:spcPct val="90000"/>
              </a:lnSpc>
            </a:pPr>
            <a:r>
              <a:rPr lang="pt-BR" sz="1600" b="1">
                <a:latin typeface="Arial Narrow" pitchFamily="34" charset="0"/>
              </a:rPr>
              <a:t>CLIMA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5932488" y="1243013"/>
            <a:ext cx="2425700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CCFFCC"/>
            </a:prstShdw>
          </a:effectLst>
        </p:spPr>
        <p:txBody>
          <a:bodyPr wrap="none">
            <a:spAutoFit/>
          </a:bodyPr>
          <a:lstStyle/>
          <a:p>
            <a:pPr algn="ctr"/>
            <a:r>
              <a:rPr lang="pt-BR" sz="1600" b="1">
                <a:latin typeface="Arial Narrow" pitchFamily="34" charset="0"/>
              </a:rPr>
              <a:t>RÚSSIA E LESTE EUROPEU</a:t>
            </a:r>
          </a:p>
          <a:p>
            <a:pPr algn="ctr"/>
            <a:r>
              <a:rPr lang="pt-BR" sz="1600" b="1">
                <a:latin typeface="Arial Narrow" pitchFamily="34" charset="0"/>
              </a:rPr>
              <a:t>CLIMA, INFRA-ESTRUTURA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1225550" y="5846763"/>
            <a:ext cx="6911975" cy="8255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CCFFCC"/>
            </a:prstShdw>
          </a:effectLst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Arial Narrow" pitchFamily="34" charset="0"/>
              </a:rPr>
              <a:t>GRANDES OPORTUNIDADES</a:t>
            </a:r>
          </a:p>
          <a:p>
            <a:pPr algn="ctr"/>
            <a:r>
              <a:rPr lang="en-US" sz="1600" b="1" dirty="0">
                <a:latin typeface="Arial Narrow" pitchFamily="34" charset="0"/>
              </a:rPr>
              <a:t>POSSIBILIDADE DE USO SUSTENTÁVEL DA BASE DE RECURSOS NATURAIS</a:t>
            </a:r>
          </a:p>
          <a:p>
            <a:pPr algn="ctr"/>
            <a:r>
              <a:rPr lang="en-US" sz="1600" b="1" dirty="0">
                <a:latin typeface="Arial Narrow" pitchFamily="34" charset="0"/>
              </a:rPr>
              <a:t>PERSPECTIVAS DE SE TRABALHAR ESCALA/CUSTOS/INOVAÇÃO &amp; INTEGRAÇÃO</a:t>
            </a:r>
            <a:r>
              <a:rPr lang="pt-BR" sz="1600" b="1" dirty="0">
                <a:latin typeface="Arial Narrow" pitchFamily="34" charset="0"/>
              </a:rPr>
              <a:t> </a:t>
            </a:r>
          </a:p>
        </p:txBody>
      </p:sp>
      <p:sp>
        <p:nvSpPr>
          <p:cNvPr id="44044" name="Oval 12"/>
          <p:cNvSpPr>
            <a:spLocks noChangeArrowheads="1"/>
          </p:cNvSpPr>
          <p:nvPr/>
        </p:nvSpPr>
        <p:spPr bwMode="auto">
          <a:xfrm>
            <a:off x="3581400" y="3624263"/>
            <a:ext cx="152400" cy="1524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  <a:effectLst>
            <a:outerShdw dist="35921" dir="2700000" algn="ctr" rotWithShape="0">
              <a:srgbClr val="C68DFF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44045" name="Oval 13"/>
          <p:cNvSpPr>
            <a:spLocks noChangeArrowheads="1"/>
          </p:cNvSpPr>
          <p:nvPr/>
        </p:nvSpPr>
        <p:spPr bwMode="auto">
          <a:xfrm>
            <a:off x="5105400" y="2176463"/>
            <a:ext cx="152400" cy="1524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  <a:effectLst>
            <a:outerShdw dist="35921" dir="2700000" algn="ctr" rotWithShape="0">
              <a:srgbClr val="C68DFF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44046" name="Oval 14"/>
          <p:cNvSpPr>
            <a:spLocks noChangeArrowheads="1"/>
          </p:cNvSpPr>
          <p:nvPr/>
        </p:nvSpPr>
        <p:spPr bwMode="auto">
          <a:xfrm>
            <a:off x="2971800" y="2176463"/>
            <a:ext cx="152400" cy="1524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  <a:effectLst>
            <a:outerShdw dist="35921" dir="2700000" algn="ctr" rotWithShape="0">
              <a:srgbClr val="C68DFF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 flipV="1">
            <a:off x="3733800" y="4672013"/>
            <a:ext cx="914400" cy="9906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1524000" y="2157413"/>
            <a:ext cx="1143000" cy="3810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 flipH="1">
            <a:off x="5638800" y="1852613"/>
            <a:ext cx="1371600" cy="6858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3591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843808" y="620688"/>
            <a:ext cx="4320480" cy="4247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E4C9FF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OPORTUNIDADES </a:t>
            </a:r>
            <a:r>
              <a:rPr lang="en-US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COMPETITIVAS</a:t>
            </a:r>
            <a:endParaRPr lang="en-US" sz="24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1905000" cy="534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Aerospaço/Defesa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Auto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Aviação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Bancos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Negócios e Finanças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Química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Informática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Economia/Mercados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Energia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Entretenimento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Meio Ambiente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Alimentação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Saúde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Seguros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Internet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Metais &amp; Minerais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Imobiliário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Varejo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Telecommunicações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Transportes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Viagens &amp; Turismo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pt-BR" sz="1600" b="1">
                <a:latin typeface="Arial Narrow" pitchFamily="34" charset="0"/>
              </a:rPr>
              <a:t>Utilidades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041525" y="1082675"/>
            <a:ext cx="6416675" cy="5394325"/>
            <a:chOff x="1286" y="480"/>
            <a:chExt cx="4282" cy="3600"/>
          </a:xfrm>
        </p:grpSpPr>
        <p:pic>
          <p:nvPicPr>
            <p:cNvPr id="26626" name="Picture 2" descr="D:\1Meus documentos\2Imagens\AAFigura\BackGrd\main_imag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6" y="1248"/>
              <a:ext cx="1686" cy="1209"/>
            </a:xfrm>
            <a:prstGeom prst="rect">
              <a:avLst/>
            </a:prstGeom>
            <a:noFill/>
          </p:spPr>
        </p:pic>
        <p:pic>
          <p:nvPicPr>
            <p:cNvPr id="26629" name="Picture 5" descr="graphic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43" y="2373"/>
              <a:ext cx="856" cy="643"/>
            </a:xfrm>
            <a:prstGeom prst="rect">
              <a:avLst/>
            </a:prstGeom>
            <a:noFill/>
          </p:spPr>
        </p:pic>
        <p:pic>
          <p:nvPicPr>
            <p:cNvPr id="26630" name="Picture 6" descr="http://207.25.71.60/2001/08/27/technology/wires/vignette_re/DotCom_Business2.02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60" y="1824"/>
              <a:ext cx="460" cy="344"/>
            </a:xfrm>
            <a:prstGeom prst="rect">
              <a:avLst/>
            </a:prstGeom>
            <a:noFill/>
          </p:spPr>
        </p:pic>
        <p:pic>
          <p:nvPicPr>
            <p:cNvPr id="26632" name="Picture 8" descr="Net reaching growth limit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3" y="1248"/>
              <a:ext cx="897" cy="544"/>
            </a:xfrm>
            <a:prstGeom prst="rect">
              <a:avLst/>
            </a:prstGeom>
            <a:noFill/>
          </p:spPr>
        </p:pic>
        <p:pic>
          <p:nvPicPr>
            <p:cNvPr id="26636" name="Picture 12" descr="http://www.anglican.org.au/nco/images/question_mark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86" y="3541"/>
              <a:ext cx="318" cy="499"/>
            </a:xfrm>
            <a:prstGeom prst="rect">
              <a:avLst/>
            </a:prstGeom>
            <a:noFill/>
          </p:spPr>
        </p:pic>
        <p:pic>
          <p:nvPicPr>
            <p:cNvPr id="26637" name="Picture 13" descr="graphic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62" y="2552"/>
              <a:ext cx="856" cy="643"/>
            </a:xfrm>
            <a:prstGeom prst="rect">
              <a:avLst/>
            </a:prstGeom>
            <a:noFill/>
          </p:spPr>
        </p:pic>
        <p:pic>
          <p:nvPicPr>
            <p:cNvPr id="26638" name="Picture 14" descr="D:\1Meus documentos\2Imagens\AAFigura\carros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81" y="2027"/>
              <a:ext cx="1667" cy="1117"/>
            </a:xfrm>
            <a:prstGeom prst="rect">
              <a:avLst/>
            </a:prstGeom>
            <a:noFill/>
          </p:spPr>
        </p:pic>
        <p:pic>
          <p:nvPicPr>
            <p:cNvPr id="26639" name="Picture 15" descr="D:\1Meus documentos\2Imagens\Imagens\GeneticTraceability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76" y="3281"/>
              <a:ext cx="1167" cy="763"/>
            </a:xfrm>
            <a:prstGeom prst="rect">
              <a:avLst/>
            </a:prstGeom>
            <a:noFill/>
          </p:spPr>
        </p:pic>
        <p:pic>
          <p:nvPicPr>
            <p:cNvPr id="26640" name="Picture 16" descr="D:\1Meus documentos\2Imagens\Minhas figuras\avioes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800" y="3195"/>
              <a:ext cx="1049" cy="885"/>
            </a:xfrm>
            <a:prstGeom prst="rect">
              <a:avLst/>
            </a:prstGeom>
            <a:noFill/>
          </p:spPr>
        </p:pic>
        <p:pic>
          <p:nvPicPr>
            <p:cNvPr id="26641" name="Picture 17" descr="D:\1Meus documentos\2Imagens\AAFigura\Biotec\7bottles.gi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95" y="3325"/>
              <a:ext cx="973" cy="754"/>
            </a:xfrm>
            <a:prstGeom prst="rect">
              <a:avLst/>
            </a:prstGeom>
            <a:noFill/>
          </p:spPr>
        </p:pic>
        <p:pic>
          <p:nvPicPr>
            <p:cNvPr id="26642" name="Picture 18" descr="D:\1Meus documentos\2Imagens\AAFigura\Imagens\ecommerce_inset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881" y="3498"/>
              <a:ext cx="563" cy="562"/>
            </a:xfrm>
            <a:prstGeom prst="rect">
              <a:avLst/>
            </a:prstGeom>
            <a:noFill/>
          </p:spPr>
        </p:pic>
        <p:pic>
          <p:nvPicPr>
            <p:cNvPr id="26643" name="Picture 19" descr="D:\1Meus documentos\2Imagens\AAFigura\PrecAgr\satart2.gif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885" y="1248"/>
              <a:ext cx="645" cy="654"/>
            </a:xfrm>
            <a:prstGeom prst="rect">
              <a:avLst/>
            </a:prstGeom>
            <a:noFill/>
          </p:spPr>
        </p:pic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3024" y="480"/>
              <a:ext cx="1200" cy="1341"/>
              <a:chOff x="768" y="2064"/>
              <a:chExt cx="1200" cy="1341"/>
            </a:xfrm>
          </p:grpSpPr>
          <p:pic>
            <p:nvPicPr>
              <p:cNvPr id="26650" name="Picture 26" descr="http://vishnu.nirvana.phys.psu.edu/argentina/images/mercosur.gif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768" y="2064"/>
                <a:ext cx="1200" cy="1341"/>
              </a:xfrm>
              <a:prstGeom prst="rect">
                <a:avLst/>
              </a:prstGeom>
              <a:noFill/>
            </p:spPr>
          </p:pic>
          <p:sp>
            <p:nvSpPr>
              <p:cNvPr id="26651" name="Freeform 27"/>
              <p:cNvSpPr>
                <a:spLocks/>
              </p:cNvSpPr>
              <p:nvPr/>
            </p:nvSpPr>
            <p:spPr bwMode="auto">
              <a:xfrm>
                <a:off x="1217" y="2552"/>
                <a:ext cx="173" cy="203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48" y="96"/>
                  </a:cxn>
                  <a:cxn ang="0">
                    <a:pos x="0" y="144"/>
                  </a:cxn>
                  <a:cxn ang="0">
                    <a:pos x="0" y="192"/>
                  </a:cxn>
                  <a:cxn ang="0">
                    <a:pos x="0" y="240"/>
                  </a:cxn>
                  <a:cxn ang="0">
                    <a:pos x="0" y="288"/>
                  </a:cxn>
                  <a:cxn ang="0">
                    <a:pos x="48" y="384"/>
                  </a:cxn>
                  <a:cxn ang="0">
                    <a:pos x="48" y="432"/>
                  </a:cxn>
                  <a:cxn ang="0">
                    <a:pos x="96" y="480"/>
                  </a:cxn>
                  <a:cxn ang="0">
                    <a:pos x="144" y="432"/>
                  </a:cxn>
                  <a:cxn ang="0">
                    <a:pos x="192" y="480"/>
                  </a:cxn>
                  <a:cxn ang="0">
                    <a:pos x="240" y="432"/>
                  </a:cxn>
                  <a:cxn ang="0">
                    <a:pos x="288" y="480"/>
                  </a:cxn>
                  <a:cxn ang="0">
                    <a:pos x="288" y="432"/>
                  </a:cxn>
                  <a:cxn ang="0">
                    <a:pos x="288" y="384"/>
                  </a:cxn>
                  <a:cxn ang="0">
                    <a:pos x="336" y="336"/>
                  </a:cxn>
                  <a:cxn ang="0">
                    <a:pos x="384" y="336"/>
                  </a:cxn>
                  <a:cxn ang="0">
                    <a:pos x="432" y="336"/>
                  </a:cxn>
                  <a:cxn ang="0">
                    <a:pos x="480" y="384"/>
                  </a:cxn>
                  <a:cxn ang="0">
                    <a:pos x="480" y="336"/>
                  </a:cxn>
                  <a:cxn ang="0">
                    <a:pos x="480" y="288"/>
                  </a:cxn>
                  <a:cxn ang="0">
                    <a:pos x="432" y="240"/>
                  </a:cxn>
                  <a:cxn ang="0">
                    <a:pos x="384" y="240"/>
                  </a:cxn>
                  <a:cxn ang="0">
                    <a:pos x="336" y="192"/>
                  </a:cxn>
                  <a:cxn ang="0">
                    <a:pos x="384" y="144"/>
                  </a:cxn>
                  <a:cxn ang="0">
                    <a:pos x="288" y="144"/>
                  </a:cxn>
                  <a:cxn ang="0">
                    <a:pos x="288" y="96"/>
                  </a:cxn>
                  <a:cxn ang="0">
                    <a:pos x="240" y="96"/>
                  </a:cxn>
                  <a:cxn ang="0">
                    <a:pos x="192" y="48"/>
                  </a:cxn>
                  <a:cxn ang="0">
                    <a:pos x="144" y="0"/>
                  </a:cxn>
                  <a:cxn ang="0">
                    <a:pos x="96" y="0"/>
                  </a:cxn>
                  <a:cxn ang="0">
                    <a:pos x="48" y="48"/>
                  </a:cxn>
                  <a:cxn ang="0">
                    <a:pos x="0" y="48"/>
                  </a:cxn>
                </a:cxnLst>
                <a:rect l="0" t="0" r="r" b="b"/>
                <a:pathLst>
                  <a:path w="480" h="480">
                    <a:moveTo>
                      <a:pt x="0" y="48"/>
                    </a:moveTo>
                    <a:lnTo>
                      <a:pt x="48" y="96"/>
                    </a:lnTo>
                    <a:lnTo>
                      <a:pt x="0" y="144"/>
                    </a:lnTo>
                    <a:lnTo>
                      <a:pt x="0" y="192"/>
                    </a:lnTo>
                    <a:lnTo>
                      <a:pt x="0" y="240"/>
                    </a:lnTo>
                    <a:lnTo>
                      <a:pt x="0" y="288"/>
                    </a:lnTo>
                    <a:lnTo>
                      <a:pt x="48" y="384"/>
                    </a:lnTo>
                    <a:lnTo>
                      <a:pt x="48" y="432"/>
                    </a:lnTo>
                    <a:lnTo>
                      <a:pt x="96" y="480"/>
                    </a:lnTo>
                    <a:lnTo>
                      <a:pt x="144" y="432"/>
                    </a:lnTo>
                    <a:lnTo>
                      <a:pt x="192" y="480"/>
                    </a:lnTo>
                    <a:lnTo>
                      <a:pt x="240" y="432"/>
                    </a:lnTo>
                    <a:lnTo>
                      <a:pt x="288" y="480"/>
                    </a:lnTo>
                    <a:lnTo>
                      <a:pt x="288" y="432"/>
                    </a:lnTo>
                    <a:lnTo>
                      <a:pt x="288" y="384"/>
                    </a:lnTo>
                    <a:lnTo>
                      <a:pt x="336" y="336"/>
                    </a:lnTo>
                    <a:lnTo>
                      <a:pt x="384" y="336"/>
                    </a:lnTo>
                    <a:lnTo>
                      <a:pt x="432" y="336"/>
                    </a:lnTo>
                    <a:lnTo>
                      <a:pt x="480" y="384"/>
                    </a:lnTo>
                    <a:lnTo>
                      <a:pt x="480" y="336"/>
                    </a:lnTo>
                    <a:lnTo>
                      <a:pt x="480" y="288"/>
                    </a:lnTo>
                    <a:lnTo>
                      <a:pt x="432" y="240"/>
                    </a:lnTo>
                    <a:lnTo>
                      <a:pt x="384" y="240"/>
                    </a:lnTo>
                    <a:lnTo>
                      <a:pt x="336" y="192"/>
                    </a:lnTo>
                    <a:lnTo>
                      <a:pt x="384" y="144"/>
                    </a:lnTo>
                    <a:lnTo>
                      <a:pt x="288" y="144"/>
                    </a:lnTo>
                    <a:lnTo>
                      <a:pt x="288" y="96"/>
                    </a:lnTo>
                    <a:lnTo>
                      <a:pt x="240" y="96"/>
                    </a:lnTo>
                    <a:lnTo>
                      <a:pt x="192" y="48"/>
                    </a:lnTo>
                    <a:lnTo>
                      <a:pt x="144" y="0"/>
                    </a:lnTo>
                    <a:lnTo>
                      <a:pt x="96" y="0"/>
                    </a:lnTo>
                    <a:lnTo>
                      <a:pt x="48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652" name="Freeform 28"/>
              <p:cNvSpPr>
                <a:spLocks/>
              </p:cNvSpPr>
              <p:nvPr/>
            </p:nvSpPr>
            <p:spPr bwMode="auto">
              <a:xfrm>
                <a:off x="1148" y="2674"/>
                <a:ext cx="104" cy="407"/>
              </a:xfrm>
              <a:custGeom>
                <a:avLst/>
                <a:gdLst/>
                <a:ahLst/>
                <a:cxnLst>
                  <a:cxn ang="0">
                    <a:pos x="48" y="960"/>
                  </a:cxn>
                  <a:cxn ang="0">
                    <a:pos x="0" y="960"/>
                  </a:cxn>
                  <a:cxn ang="0">
                    <a:pos x="48" y="912"/>
                  </a:cxn>
                  <a:cxn ang="0">
                    <a:pos x="48" y="816"/>
                  </a:cxn>
                  <a:cxn ang="0">
                    <a:pos x="48" y="768"/>
                  </a:cxn>
                  <a:cxn ang="0">
                    <a:pos x="96" y="672"/>
                  </a:cxn>
                  <a:cxn ang="0">
                    <a:pos x="96" y="624"/>
                  </a:cxn>
                  <a:cxn ang="0">
                    <a:pos x="96" y="528"/>
                  </a:cxn>
                  <a:cxn ang="0">
                    <a:pos x="144" y="432"/>
                  </a:cxn>
                  <a:cxn ang="0">
                    <a:pos x="144" y="240"/>
                  </a:cxn>
                  <a:cxn ang="0">
                    <a:pos x="192" y="144"/>
                  </a:cxn>
                  <a:cxn ang="0">
                    <a:pos x="144" y="48"/>
                  </a:cxn>
                  <a:cxn ang="0">
                    <a:pos x="192" y="0"/>
                  </a:cxn>
                  <a:cxn ang="0">
                    <a:pos x="240" y="96"/>
                  </a:cxn>
                  <a:cxn ang="0">
                    <a:pos x="240" y="192"/>
                  </a:cxn>
                  <a:cxn ang="0">
                    <a:pos x="288" y="192"/>
                  </a:cxn>
                  <a:cxn ang="0">
                    <a:pos x="288" y="240"/>
                  </a:cxn>
                  <a:cxn ang="0">
                    <a:pos x="240" y="288"/>
                  </a:cxn>
                  <a:cxn ang="0">
                    <a:pos x="240" y="336"/>
                  </a:cxn>
                  <a:cxn ang="0">
                    <a:pos x="192" y="432"/>
                  </a:cxn>
                  <a:cxn ang="0">
                    <a:pos x="192" y="480"/>
                  </a:cxn>
                  <a:cxn ang="0">
                    <a:pos x="144" y="528"/>
                  </a:cxn>
                  <a:cxn ang="0">
                    <a:pos x="144" y="624"/>
                  </a:cxn>
                  <a:cxn ang="0">
                    <a:pos x="192" y="672"/>
                  </a:cxn>
                  <a:cxn ang="0">
                    <a:pos x="144" y="720"/>
                  </a:cxn>
                  <a:cxn ang="0">
                    <a:pos x="144" y="768"/>
                  </a:cxn>
                  <a:cxn ang="0">
                    <a:pos x="96" y="864"/>
                  </a:cxn>
                  <a:cxn ang="0">
                    <a:pos x="96" y="912"/>
                  </a:cxn>
                  <a:cxn ang="0">
                    <a:pos x="48" y="960"/>
                  </a:cxn>
                </a:cxnLst>
                <a:rect l="0" t="0" r="r" b="b"/>
                <a:pathLst>
                  <a:path w="288" h="960">
                    <a:moveTo>
                      <a:pt x="48" y="960"/>
                    </a:moveTo>
                    <a:lnTo>
                      <a:pt x="0" y="960"/>
                    </a:lnTo>
                    <a:lnTo>
                      <a:pt x="48" y="912"/>
                    </a:lnTo>
                    <a:lnTo>
                      <a:pt x="48" y="816"/>
                    </a:lnTo>
                    <a:lnTo>
                      <a:pt x="48" y="768"/>
                    </a:lnTo>
                    <a:lnTo>
                      <a:pt x="96" y="672"/>
                    </a:lnTo>
                    <a:lnTo>
                      <a:pt x="96" y="624"/>
                    </a:lnTo>
                    <a:lnTo>
                      <a:pt x="96" y="528"/>
                    </a:lnTo>
                    <a:lnTo>
                      <a:pt x="144" y="432"/>
                    </a:lnTo>
                    <a:lnTo>
                      <a:pt x="144" y="240"/>
                    </a:lnTo>
                    <a:lnTo>
                      <a:pt x="192" y="144"/>
                    </a:lnTo>
                    <a:lnTo>
                      <a:pt x="144" y="48"/>
                    </a:lnTo>
                    <a:lnTo>
                      <a:pt x="192" y="0"/>
                    </a:lnTo>
                    <a:lnTo>
                      <a:pt x="240" y="96"/>
                    </a:lnTo>
                    <a:lnTo>
                      <a:pt x="240" y="192"/>
                    </a:lnTo>
                    <a:lnTo>
                      <a:pt x="288" y="192"/>
                    </a:lnTo>
                    <a:lnTo>
                      <a:pt x="288" y="240"/>
                    </a:lnTo>
                    <a:lnTo>
                      <a:pt x="240" y="288"/>
                    </a:lnTo>
                    <a:lnTo>
                      <a:pt x="240" y="336"/>
                    </a:lnTo>
                    <a:lnTo>
                      <a:pt x="192" y="432"/>
                    </a:lnTo>
                    <a:lnTo>
                      <a:pt x="192" y="480"/>
                    </a:lnTo>
                    <a:lnTo>
                      <a:pt x="144" y="528"/>
                    </a:lnTo>
                    <a:lnTo>
                      <a:pt x="144" y="624"/>
                    </a:lnTo>
                    <a:lnTo>
                      <a:pt x="192" y="672"/>
                    </a:lnTo>
                    <a:lnTo>
                      <a:pt x="144" y="720"/>
                    </a:lnTo>
                    <a:lnTo>
                      <a:pt x="144" y="768"/>
                    </a:lnTo>
                    <a:lnTo>
                      <a:pt x="96" y="864"/>
                    </a:lnTo>
                    <a:lnTo>
                      <a:pt x="96" y="912"/>
                    </a:lnTo>
                    <a:lnTo>
                      <a:pt x="48" y="96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26654" name="Picture 30" descr="http://www.anglican.org.au/nco/images/question_mark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96" y="2237"/>
              <a:ext cx="318" cy="499"/>
            </a:xfrm>
            <a:prstGeom prst="rect">
              <a:avLst/>
            </a:prstGeom>
            <a:noFill/>
          </p:spPr>
        </p:pic>
        <p:pic>
          <p:nvPicPr>
            <p:cNvPr id="26655" name="Picture 31" descr="http://www.anglican.org.au/nco/images/question_mark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44" y="912"/>
              <a:ext cx="318" cy="49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6257397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195736" y="764704"/>
            <a:ext cx="5040560" cy="4247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E4C9FF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OPORTUNIDADES COMPETITIVAS 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09600" y="2209800"/>
            <a:ext cx="2057400" cy="3579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>
                <a:latin typeface="Bookman Old Style" pitchFamily="18" charset="0"/>
              </a:rPr>
              <a:t>GRÃOS</a:t>
            </a:r>
          </a:p>
          <a:p>
            <a:pPr>
              <a:lnSpc>
                <a:spcPct val="110000"/>
              </a:lnSpc>
            </a:pPr>
            <a:endParaRPr lang="en-US" sz="1600" b="1">
              <a:latin typeface="Bookman Old Style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600" b="1">
                <a:latin typeface="Bookman Old Style" pitchFamily="18" charset="0"/>
              </a:rPr>
              <a:t>PECUÁRIA</a:t>
            </a:r>
          </a:p>
          <a:p>
            <a:pPr>
              <a:lnSpc>
                <a:spcPct val="110000"/>
              </a:lnSpc>
            </a:pPr>
            <a:endParaRPr lang="en-US" sz="1600" b="1">
              <a:latin typeface="Bookman Old Style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600" b="1">
                <a:latin typeface="Bookman Old Style" pitchFamily="18" charset="0"/>
              </a:rPr>
              <a:t>FRUTICULTURA</a:t>
            </a:r>
          </a:p>
          <a:p>
            <a:pPr>
              <a:lnSpc>
                <a:spcPct val="110000"/>
              </a:lnSpc>
            </a:pPr>
            <a:endParaRPr lang="en-US" sz="1600" b="1">
              <a:latin typeface="Bookman Old Style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600" b="1">
                <a:latin typeface="Bookman Old Style" pitchFamily="18" charset="0"/>
              </a:rPr>
              <a:t>FLORICULTURA</a:t>
            </a:r>
          </a:p>
          <a:p>
            <a:pPr>
              <a:lnSpc>
                <a:spcPct val="110000"/>
              </a:lnSpc>
            </a:pPr>
            <a:endParaRPr lang="en-US" sz="1600" b="1">
              <a:latin typeface="Bookman Old Style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600" b="1">
                <a:latin typeface="Bookman Old Style" pitchFamily="18" charset="0"/>
              </a:rPr>
              <a:t>FLORESTAS</a:t>
            </a:r>
          </a:p>
          <a:p>
            <a:pPr>
              <a:lnSpc>
                <a:spcPct val="110000"/>
              </a:lnSpc>
            </a:pPr>
            <a:endParaRPr lang="en-US" sz="1600" b="1">
              <a:latin typeface="Bookman Old Style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600" b="1">
                <a:latin typeface="Bookman Old Style" pitchFamily="18" charset="0"/>
              </a:rPr>
              <a:t>AQUICULTURA</a:t>
            </a:r>
          </a:p>
          <a:p>
            <a:pPr>
              <a:lnSpc>
                <a:spcPct val="110000"/>
              </a:lnSpc>
            </a:pPr>
            <a:endParaRPr lang="en-US" sz="1600" b="1">
              <a:latin typeface="Bookman Old Style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600" b="1">
                <a:latin typeface="Bookman Old Style" pitchFamily="18" charset="0"/>
              </a:rPr>
              <a:t>ETC ...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819400" y="1676400"/>
            <a:ext cx="5334000" cy="4314825"/>
            <a:chOff x="1872" y="864"/>
            <a:chExt cx="3744" cy="3028"/>
          </a:xfrm>
        </p:grpSpPr>
        <p:pic>
          <p:nvPicPr>
            <p:cNvPr id="28679" name="Picture 7" descr="D:\1Meus documentos\2Imagens\Frutas\foto5a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44" y="3505"/>
              <a:ext cx="576" cy="387"/>
            </a:xfrm>
            <a:prstGeom prst="rect">
              <a:avLst/>
            </a:prstGeom>
            <a:noFill/>
          </p:spPr>
        </p:pic>
        <p:pic>
          <p:nvPicPr>
            <p:cNvPr id="28681" name="Picture 9" descr="D:\1Meus documentos\2Imagens\Imagens\03_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0" y="3456"/>
              <a:ext cx="1016" cy="431"/>
            </a:xfrm>
            <a:prstGeom prst="rect">
              <a:avLst/>
            </a:prstGeom>
            <a:noFill/>
          </p:spPr>
        </p:pic>
        <p:pic>
          <p:nvPicPr>
            <p:cNvPr id="28682" name="Picture 10" descr="D:\1Meus documentos\2Imagens\Imagens\02_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8" y="3230"/>
              <a:ext cx="1248" cy="514"/>
            </a:xfrm>
            <a:prstGeom prst="rect">
              <a:avLst/>
            </a:prstGeom>
            <a:noFill/>
          </p:spPr>
        </p:pic>
        <p:pic>
          <p:nvPicPr>
            <p:cNvPr id="28683" name="Picture 11" descr="D:\1Meus documentos\2Imagens\AAFigura\Animal\frango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2" y="2970"/>
              <a:ext cx="624" cy="390"/>
            </a:xfrm>
            <a:prstGeom prst="rect">
              <a:avLst/>
            </a:prstGeom>
            <a:noFill/>
          </p:spPr>
        </p:pic>
        <p:pic>
          <p:nvPicPr>
            <p:cNvPr id="28684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24" y="1056"/>
              <a:ext cx="459" cy="5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8685" name="Picture 13" descr="D:\1Meus documentos\2Imagens\AAFigura\Plantas\peache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96" y="2736"/>
              <a:ext cx="576" cy="411"/>
            </a:xfrm>
            <a:prstGeom prst="rect">
              <a:avLst/>
            </a:prstGeom>
            <a:noFill/>
          </p:spPr>
        </p:pic>
        <p:pic>
          <p:nvPicPr>
            <p:cNvPr id="28686" name="Picture 14" descr="D:\1Meus documentos\2Imagens\Frutas\fruti08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00" y="1152"/>
              <a:ext cx="672" cy="493"/>
            </a:xfrm>
            <a:prstGeom prst="rect">
              <a:avLst/>
            </a:prstGeom>
            <a:noFill/>
          </p:spPr>
        </p:pic>
        <p:pic>
          <p:nvPicPr>
            <p:cNvPr id="28688" name="Picture 16" descr="D:\1Meus documentos\2Imagens\AAFigura\Animal\nelore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48" y="2304"/>
              <a:ext cx="624" cy="440"/>
            </a:xfrm>
            <a:prstGeom prst="rect">
              <a:avLst/>
            </a:prstGeom>
            <a:noFill/>
          </p:spPr>
        </p:pic>
        <p:pic>
          <p:nvPicPr>
            <p:cNvPr id="28689" name="Picture 17" descr="D:\1Meus documentos\2Imagens\Frutas\fruti12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00" y="1680"/>
              <a:ext cx="672" cy="501"/>
            </a:xfrm>
            <a:prstGeom prst="rect">
              <a:avLst/>
            </a:prstGeom>
            <a:noFill/>
          </p:spPr>
        </p:pic>
        <p:pic>
          <p:nvPicPr>
            <p:cNvPr id="28690" name="Picture 18" descr="http://www.marine-bio.co.jp/top_e/ase_ps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992" y="2208"/>
              <a:ext cx="480" cy="480"/>
            </a:xfrm>
            <a:prstGeom prst="rect">
              <a:avLst/>
            </a:prstGeom>
            <a:noFill/>
          </p:spPr>
        </p:pic>
        <p:pic>
          <p:nvPicPr>
            <p:cNvPr id="28691" name="Picture 19" descr="http://media.ditto.com/1706/17061617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60" y="912"/>
              <a:ext cx="480" cy="358"/>
            </a:xfrm>
            <a:prstGeom prst="rect">
              <a:avLst/>
            </a:prstGeom>
            <a:noFill/>
          </p:spPr>
        </p:pic>
        <p:pic>
          <p:nvPicPr>
            <p:cNvPr id="28692" name="Picture 20" descr="D:\1DirTalk\AAFigura\Plantas\orangex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12" y="2448"/>
              <a:ext cx="624" cy="446"/>
            </a:xfrm>
            <a:prstGeom prst="rect">
              <a:avLst/>
            </a:prstGeom>
            <a:noFill/>
          </p:spPr>
        </p:pic>
        <p:pic>
          <p:nvPicPr>
            <p:cNvPr id="28693" name="Picture 21" descr="D:\1Meus documentos\2Imagens\AAFigura\Plantas\arroz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88" y="2976"/>
              <a:ext cx="528" cy="426"/>
            </a:xfrm>
            <a:prstGeom prst="rect">
              <a:avLst/>
            </a:prstGeom>
            <a:noFill/>
          </p:spPr>
        </p:pic>
        <p:pic>
          <p:nvPicPr>
            <p:cNvPr id="28694" name="Picture 22" descr="D:\1Meus documentos\2Imagens\AAFigura\Plantas\palm_tree.gif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88" y="1392"/>
              <a:ext cx="305" cy="552"/>
            </a:xfrm>
            <a:prstGeom prst="rect">
              <a:avLst/>
            </a:prstGeom>
            <a:noFill/>
          </p:spPr>
        </p:pic>
        <p:pic>
          <p:nvPicPr>
            <p:cNvPr id="28695" name="Picture 23" descr="D:\1Meus documentos\2Imagens\AAFigura\Plantas\soja4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872" y="2880"/>
              <a:ext cx="732" cy="495"/>
            </a:xfrm>
            <a:prstGeom prst="rect">
              <a:avLst/>
            </a:prstGeom>
            <a:noFill/>
          </p:spPr>
        </p:pic>
        <p:pic>
          <p:nvPicPr>
            <p:cNvPr id="28696" name="Picture 24" descr="D:\1Meus documentos\2Imagens\AAFigura\Plantas\sunflower_and_sky.gif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880" y="2592"/>
              <a:ext cx="355" cy="355"/>
            </a:xfrm>
            <a:prstGeom prst="rect">
              <a:avLst/>
            </a:prstGeom>
            <a:noFill/>
          </p:spPr>
        </p:pic>
        <p:pic>
          <p:nvPicPr>
            <p:cNvPr id="28697" name="Picture 25" descr="D:\1Meus documentos\2Imagens\AAFigura\Quadros\harvster.gif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872" y="2112"/>
              <a:ext cx="486" cy="716"/>
            </a:xfrm>
            <a:prstGeom prst="rect">
              <a:avLst/>
            </a:prstGeom>
            <a:noFill/>
          </p:spPr>
        </p:pic>
        <p:pic>
          <p:nvPicPr>
            <p:cNvPr id="28698" name="Picture 26" descr="C:\Meus documentos\Minhas figuras\d2406012001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160" y="1356"/>
              <a:ext cx="384" cy="612"/>
            </a:xfrm>
            <a:prstGeom prst="rect">
              <a:avLst/>
            </a:prstGeom>
            <a:noFill/>
          </p:spPr>
        </p:pic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2448" y="864"/>
              <a:ext cx="2880" cy="2877"/>
              <a:chOff x="1296" y="672"/>
              <a:chExt cx="3332" cy="3165"/>
            </a:xfrm>
          </p:grpSpPr>
          <p:pic>
            <p:nvPicPr>
              <p:cNvPr id="28675" name="Picture 3" descr="http://vishnu.nirvana.phys.psu.edu/argentina/images/mercosur.gif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1296" y="672"/>
                <a:ext cx="3332" cy="3165"/>
              </a:xfrm>
              <a:prstGeom prst="rect">
                <a:avLst/>
              </a:prstGeom>
              <a:noFill/>
            </p:spPr>
          </p:pic>
          <p:sp>
            <p:nvSpPr>
              <p:cNvPr id="28676" name="Freeform 4"/>
              <p:cNvSpPr>
                <a:spLocks/>
              </p:cNvSpPr>
              <p:nvPr/>
            </p:nvSpPr>
            <p:spPr bwMode="auto">
              <a:xfrm>
                <a:off x="2544" y="1824"/>
                <a:ext cx="480" cy="480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48" y="96"/>
                  </a:cxn>
                  <a:cxn ang="0">
                    <a:pos x="0" y="144"/>
                  </a:cxn>
                  <a:cxn ang="0">
                    <a:pos x="0" y="192"/>
                  </a:cxn>
                  <a:cxn ang="0">
                    <a:pos x="0" y="240"/>
                  </a:cxn>
                  <a:cxn ang="0">
                    <a:pos x="0" y="288"/>
                  </a:cxn>
                  <a:cxn ang="0">
                    <a:pos x="48" y="384"/>
                  </a:cxn>
                  <a:cxn ang="0">
                    <a:pos x="48" y="432"/>
                  </a:cxn>
                  <a:cxn ang="0">
                    <a:pos x="96" y="480"/>
                  </a:cxn>
                  <a:cxn ang="0">
                    <a:pos x="144" y="432"/>
                  </a:cxn>
                  <a:cxn ang="0">
                    <a:pos x="192" y="480"/>
                  </a:cxn>
                  <a:cxn ang="0">
                    <a:pos x="240" y="432"/>
                  </a:cxn>
                  <a:cxn ang="0">
                    <a:pos x="288" y="480"/>
                  </a:cxn>
                  <a:cxn ang="0">
                    <a:pos x="288" y="432"/>
                  </a:cxn>
                  <a:cxn ang="0">
                    <a:pos x="288" y="384"/>
                  </a:cxn>
                  <a:cxn ang="0">
                    <a:pos x="336" y="336"/>
                  </a:cxn>
                  <a:cxn ang="0">
                    <a:pos x="384" y="336"/>
                  </a:cxn>
                  <a:cxn ang="0">
                    <a:pos x="432" y="336"/>
                  </a:cxn>
                  <a:cxn ang="0">
                    <a:pos x="480" y="384"/>
                  </a:cxn>
                  <a:cxn ang="0">
                    <a:pos x="480" y="336"/>
                  </a:cxn>
                  <a:cxn ang="0">
                    <a:pos x="480" y="288"/>
                  </a:cxn>
                  <a:cxn ang="0">
                    <a:pos x="432" y="240"/>
                  </a:cxn>
                  <a:cxn ang="0">
                    <a:pos x="384" y="240"/>
                  </a:cxn>
                  <a:cxn ang="0">
                    <a:pos x="336" y="192"/>
                  </a:cxn>
                  <a:cxn ang="0">
                    <a:pos x="384" y="144"/>
                  </a:cxn>
                  <a:cxn ang="0">
                    <a:pos x="288" y="144"/>
                  </a:cxn>
                  <a:cxn ang="0">
                    <a:pos x="288" y="96"/>
                  </a:cxn>
                  <a:cxn ang="0">
                    <a:pos x="240" y="96"/>
                  </a:cxn>
                  <a:cxn ang="0">
                    <a:pos x="192" y="48"/>
                  </a:cxn>
                  <a:cxn ang="0">
                    <a:pos x="144" y="0"/>
                  </a:cxn>
                  <a:cxn ang="0">
                    <a:pos x="96" y="0"/>
                  </a:cxn>
                  <a:cxn ang="0">
                    <a:pos x="48" y="48"/>
                  </a:cxn>
                  <a:cxn ang="0">
                    <a:pos x="0" y="48"/>
                  </a:cxn>
                </a:cxnLst>
                <a:rect l="0" t="0" r="r" b="b"/>
                <a:pathLst>
                  <a:path w="480" h="480">
                    <a:moveTo>
                      <a:pt x="0" y="48"/>
                    </a:moveTo>
                    <a:lnTo>
                      <a:pt x="48" y="96"/>
                    </a:lnTo>
                    <a:lnTo>
                      <a:pt x="0" y="144"/>
                    </a:lnTo>
                    <a:lnTo>
                      <a:pt x="0" y="192"/>
                    </a:lnTo>
                    <a:lnTo>
                      <a:pt x="0" y="240"/>
                    </a:lnTo>
                    <a:lnTo>
                      <a:pt x="0" y="288"/>
                    </a:lnTo>
                    <a:lnTo>
                      <a:pt x="48" y="384"/>
                    </a:lnTo>
                    <a:lnTo>
                      <a:pt x="48" y="432"/>
                    </a:lnTo>
                    <a:lnTo>
                      <a:pt x="96" y="480"/>
                    </a:lnTo>
                    <a:lnTo>
                      <a:pt x="144" y="432"/>
                    </a:lnTo>
                    <a:lnTo>
                      <a:pt x="192" y="480"/>
                    </a:lnTo>
                    <a:lnTo>
                      <a:pt x="240" y="432"/>
                    </a:lnTo>
                    <a:lnTo>
                      <a:pt x="288" y="480"/>
                    </a:lnTo>
                    <a:lnTo>
                      <a:pt x="288" y="432"/>
                    </a:lnTo>
                    <a:lnTo>
                      <a:pt x="288" y="384"/>
                    </a:lnTo>
                    <a:lnTo>
                      <a:pt x="336" y="336"/>
                    </a:lnTo>
                    <a:lnTo>
                      <a:pt x="384" y="336"/>
                    </a:lnTo>
                    <a:lnTo>
                      <a:pt x="432" y="336"/>
                    </a:lnTo>
                    <a:lnTo>
                      <a:pt x="480" y="384"/>
                    </a:lnTo>
                    <a:lnTo>
                      <a:pt x="480" y="336"/>
                    </a:lnTo>
                    <a:lnTo>
                      <a:pt x="480" y="288"/>
                    </a:lnTo>
                    <a:lnTo>
                      <a:pt x="432" y="240"/>
                    </a:lnTo>
                    <a:lnTo>
                      <a:pt x="384" y="240"/>
                    </a:lnTo>
                    <a:lnTo>
                      <a:pt x="336" y="192"/>
                    </a:lnTo>
                    <a:lnTo>
                      <a:pt x="384" y="144"/>
                    </a:lnTo>
                    <a:lnTo>
                      <a:pt x="288" y="144"/>
                    </a:lnTo>
                    <a:lnTo>
                      <a:pt x="288" y="96"/>
                    </a:lnTo>
                    <a:lnTo>
                      <a:pt x="240" y="96"/>
                    </a:lnTo>
                    <a:lnTo>
                      <a:pt x="192" y="48"/>
                    </a:lnTo>
                    <a:lnTo>
                      <a:pt x="144" y="0"/>
                    </a:lnTo>
                    <a:lnTo>
                      <a:pt x="96" y="0"/>
                    </a:lnTo>
                    <a:lnTo>
                      <a:pt x="48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77" name="Freeform 5"/>
              <p:cNvSpPr>
                <a:spLocks/>
              </p:cNvSpPr>
              <p:nvPr/>
            </p:nvSpPr>
            <p:spPr bwMode="auto">
              <a:xfrm>
                <a:off x="2352" y="2112"/>
                <a:ext cx="288" cy="960"/>
              </a:xfrm>
              <a:custGeom>
                <a:avLst/>
                <a:gdLst/>
                <a:ahLst/>
                <a:cxnLst>
                  <a:cxn ang="0">
                    <a:pos x="48" y="960"/>
                  </a:cxn>
                  <a:cxn ang="0">
                    <a:pos x="0" y="960"/>
                  </a:cxn>
                  <a:cxn ang="0">
                    <a:pos x="48" y="912"/>
                  </a:cxn>
                  <a:cxn ang="0">
                    <a:pos x="48" y="816"/>
                  </a:cxn>
                  <a:cxn ang="0">
                    <a:pos x="48" y="768"/>
                  </a:cxn>
                  <a:cxn ang="0">
                    <a:pos x="96" y="672"/>
                  </a:cxn>
                  <a:cxn ang="0">
                    <a:pos x="96" y="624"/>
                  </a:cxn>
                  <a:cxn ang="0">
                    <a:pos x="96" y="528"/>
                  </a:cxn>
                  <a:cxn ang="0">
                    <a:pos x="144" y="432"/>
                  </a:cxn>
                  <a:cxn ang="0">
                    <a:pos x="144" y="240"/>
                  </a:cxn>
                  <a:cxn ang="0">
                    <a:pos x="192" y="144"/>
                  </a:cxn>
                  <a:cxn ang="0">
                    <a:pos x="144" y="48"/>
                  </a:cxn>
                  <a:cxn ang="0">
                    <a:pos x="192" y="0"/>
                  </a:cxn>
                  <a:cxn ang="0">
                    <a:pos x="240" y="96"/>
                  </a:cxn>
                  <a:cxn ang="0">
                    <a:pos x="240" y="192"/>
                  </a:cxn>
                  <a:cxn ang="0">
                    <a:pos x="288" y="192"/>
                  </a:cxn>
                  <a:cxn ang="0">
                    <a:pos x="288" y="240"/>
                  </a:cxn>
                  <a:cxn ang="0">
                    <a:pos x="240" y="288"/>
                  </a:cxn>
                  <a:cxn ang="0">
                    <a:pos x="240" y="336"/>
                  </a:cxn>
                  <a:cxn ang="0">
                    <a:pos x="192" y="432"/>
                  </a:cxn>
                  <a:cxn ang="0">
                    <a:pos x="192" y="480"/>
                  </a:cxn>
                  <a:cxn ang="0">
                    <a:pos x="144" y="528"/>
                  </a:cxn>
                  <a:cxn ang="0">
                    <a:pos x="144" y="624"/>
                  </a:cxn>
                  <a:cxn ang="0">
                    <a:pos x="192" y="672"/>
                  </a:cxn>
                  <a:cxn ang="0">
                    <a:pos x="144" y="720"/>
                  </a:cxn>
                  <a:cxn ang="0">
                    <a:pos x="144" y="768"/>
                  </a:cxn>
                  <a:cxn ang="0">
                    <a:pos x="96" y="864"/>
                  </a:cxn>
                  <a:cxn ang="0">
                    <a:pos x="96" y="912"/>
                  </a:cxn>
                  <a:cxn ang="0">
                    <a:pos x="48" y="960"/>
                  </a:cxn>
                </a:cxnLst>
                <a:rect l="0" t="0" r="r" b="b"/>
                <a:pathLst>
                  <a:path w="288" h="960">
                    <a:moveTo>
                      <a:pt x="48" y="960"/>
                    </a:moveTo>
                    <a:lnTo>
                      <a:pt x="0" y="960"/>
                    </a:lnTo>
                    <a:lnTo>
                      <a:pt x="48" y="912"/>
                    </a:lnTo>
                    <a:lnTo>
                      <a:pt x="48" y="816"/>
                    </a:lnTo>
                    <a:lnTo>
                      <a:pt x="48" y="768"/>
                    </a:lnTo>
                    <a:lnTo>
                      <a:pt x="96" y="672"/>
                    </a:lnTo>
                    <a:lnTo>
                      <a:pt x="96" y="624"/>
                    </a:lnTo>
                    <a:lnTo>
                      <a:pt x="96" y="528"/>
                    </a:lnTo>
                    <a:lnTo>
                      <a:pt x="144" y="432"/>
                    </a:lnTo>
                    <a:lnTo>
                      <a:pt x="144" y="240"/>
                    </a:lnTo>
                    <a:lnTo>
                      <a:pt x="192" y="144"/>
                    </a:lnTo>
                    <a:lnTo>
                      <a:pt x="144" y="48"/>
                    </a:lnTo>
                    <a:lnTo>
                      <a:pt x="192" y="0"/>
                    </a:lnTo>
                    <a:lnTo>
                      <a:pt x="240" y="96"/>
                    </a:lnTo>
                    <a:lnTo>
                      <a:pt x="240" y="192"/>
                    </a:lnTo>
                    <a:lnTo>
                      <a:pt x="288" y="192"/>
                    </a:lnTo>
                    <a:lnTo>
                      <a:pt x="288" y="240"/>
                    </a:lnTo>
                    <a:lnTo>
                      <a:pt x="240" y="288"/>
                    </a:lnTo>
                    <a:lnTo>
                      <a:pt x="240" y="336"/>
                    </a:lnTo>
                    <a:lnTo>
                      <a:pt x="192" y="432"/>
                    </a:lnTo>
                    <a:lnTo>
                      <a:pt x="192" y="480"/>
                    </a:lnTo>
                    <a:lnTo>
                      <a:pt x="144" y="528"/>
                    </a:lnTo>
                    <a:lnTo>
                      <a:pt x="144" y="624"/>
                    </a:lnTo>
                    <a:lnTo>
                      <a:pt x="192" y="672"/>
                    </a:lnTo>
                    <a:lnTo>
                      <a:pt x="144" y="720"/>
                    </a:lnTo>
                    <a:lnTo>
                      <a:pt x="144" y="768"/>
                    </a:lnTo>
                    <a:lnTo>
                      <a:pt x="96" y="864"/>
                    </a:lnTo>
                    <a:lnTo>
                      <a:pt x="96" y="912"/>
                    </a:lnTo>
                    <a:lnTo>
                      <a:pt x="48" y="96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mpd="sng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28700" name="Picture 28" descr="D:\1Meus documentos\2Imagens\AAFigura\Stuff\wineglass2_sharpened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120" y="2160"/>
              <a:ext cx="228" cy="43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5035060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2" cstate="print"/>
          <a:srcRect l="15647" t="22320" r="16432" b="10000"/>
          <a:stretch>
            <a:fillRect/>
          </a:stretch>
        </p:blipFill>
        <p:spPr bwMode="auto">
          <a:xfrm>
            <a:off x="284963" y="1340768"/>
            <a:ext cx="8859037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65304"/>
            <a:ext cx="12255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0" name="Picture 2"/>
          <p:cNvPicPr>
            <a:picLocks noChangeAspect="1" noChangeArrowheads="1"/>
          </p:cNvPicPr>
          <p:nvPr/>
        </p:nvPicPr>
        <p:blipFill>
          <a:blip r:embed="rId2" cstate="print"/>
          <a:srcRect l="15056" t="12870" r="17023" b="18146"/>
          <a:stretch>
            <a:fillRect/>
          </a:stretch>
        </p:blipFill>
        <p:spPr bwMode="auto">
          <a:xfrm>
            <a:off x="251520" y="1124744"/>
            <a:ext cx="828092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64592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 cstate="print"/>
          <a:srcRect l="15647" t="23265" r="17613" b="10000"/>
          <a:stretch>
            <a:fillRect/>
          </a:stretch>
        </p:blipFill>
        <p:spPr bwMode="auto">
          <a:xfrm>
            <a:off x="611560" y="1052736"/>
            <a:ext cx="8532440" cy="53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76168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14760" r="16432" b="12476"/>
          <a:stretch>
            <a:fillRect/>
          </a:stretch>
        </p:blipFill>
        <p:spPr bwMode="auto">
          <a:xfrm>
            <a:off x="791072" y="1313384"/>
            <a:ext cx="835292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34148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13815" r="16432" b="19091"/>
          <a:stretch>
            <a:fillRect/>
          </a:stretch>
        </p:blipFill>
        <p:spPr bwMode="auto">
          <a:xfrm>
            <a:off x="539552" y="1196752"/>
            <a:ext cx="835292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17889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12870" r="16432" b="15311"/>
          <a:stretch>
            <a:fillRect/>
          </a:stretch>
        </p:blipFill>
        <p:spPr bwMode="auto">
          <a:xfrm>
            <a:off x="503040" y="1052736"/>
            <a:ext cx="8640960" cy="566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9380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evistaportuaria.com.br/arquivos/noticia_121914729748aab62194b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047050"/>
            <a:ext cx="3929090" cy="2624632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3428992" y="975480"/>
            <a:ext cx="2409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Gargalos </a:t>
            </a:r>
            <a:endParaRPr lang="pt-BR" sz="4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7429520" y="226136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portuários</a:t>
            </a:r>
            <a:endParaRPr lang="pt-BR" dirty="0"/>
          </a:p>
        </p:txBody>
      </p:sp>
      <p:pic>
        <p:nvPicPr>
          <p:cNvPr id="5" name="Picture 4" descr="Pesquisa: gargalos logisticos são principais entraves para exportações-fg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61166"/>
            <a:ext cx="1905000" cy="1905000"/>
          </a:xfrm>
          <a:prstGeom prst="rect">
            <a:avLst/>
          </a:prstGeom>
          <a:noFill/>
        </p:spPr>
      </p:pic>
      <p:pic>
        <p:nvPicPr>
          <p:cNvPr id="6" name="Picture 6" descr="Infraestrutura dutoviária - Artigo logística I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498070"/>
            <a:ext cx="3357586" cy="219218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39552" y="4976008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Baixo nível de escolaridade e de capacitação da população</a:t>
            </a:r>
          </a:p>
          <a:p>
            <a:r>
              <a:rPr lang="pt-BR" b="1" dirty="0" smtClean="0"/>
              <a:t>Analfabetismo digital</a:t>
            </a:r>
          </a:p>
          <a:p>
            <a:r>
              <a:rPr lang="pt-BR" b="1" dirty="0" smtClean="0"/>
              <a:t>Violência Urbana</a:t>
            </a:r>
          </a:p>
          <a:p>
            <a:r>
              <a:rPr lang="pt-BR" b="1" dirty="0" smtClean="0"/>
              <a:t>Infraestrutura: transportes rodoviário, aeroportuário, ferroviário</a:t>
            </a:r>
          </a:p>
          <a:p>
            <a:r>
              <a:rPr lang="pt-BR" b="1" dirty="0" smtClean="0"/>
              <a:t>Sistema de saúde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1170646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2500298" y="500042"/>
            <a:ext cx="4000528" cy="12715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VETORES ESTRATÉGICOS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71472" y="2857496"/>
            <a:ext cx="1285884" cy="10715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ENERGIA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715140" y="3000372"/>
            <a:ext cx="2143140" cy="8429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Desenvolvimento Urbano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29454" y="4000504"/>
            <a:ext cx="1857388" cy="985838"/>
          </a:xfrm>
          <a:prstGeom prst="rect">
            <a:avLst/>
          </a:prstGeom>
          <a:solidFill>
            <a:schemeClr val="accent1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Porto - Indústria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000232" y="2857496"/>
            <a:ext cx="1285884" cy="10572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Meio Ambiente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500430" y="1857364"/>
            <a:ext cx="2214578" cy="9858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Pesquisa e Desenvolvimento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4000496" y="5000636"/>
            <a:ext cx="1285884" cy="98583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Logística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3428992" y="2928934"/>
            <a:ext cx="1428760" cy="98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Saúde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Alimentos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0" name="Seta para cima 9"/>
          <p:cNvSpPr/>
          <p:nvPr/>
        </p:nvSpPr>
        <p:spPr>
          <a:xfrm>
            <a:off x="4429124" y="4071942"/>
            <a:ext cx="357190" cy="6212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cima 10"/>
          <p:cNvSpPr/>
          <p:nvPr/>
        </p:nvSpPr>
        <p:spPr>
          <a:xfrm rot="19946820">
            <a:off x="3409538" y="4190764"/>
            <a:ext cx="357190" cy="6212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cima 11"/>
          <p:cNvSpPr/>
          <p:nvPr/>
        </p:nvSpPr>
        <p:spPr>
          <a:xfrm rot="1938106">
            <a:off x="5424724" y="4190749"/>
            <a:ext cx="357190" cy="6212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4929190" y="2928934"/>
            <a:ext cx="1714512" cy="105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Políticas Públicas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Educação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Segurança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541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214313"/>
            <a:ext cx="8229600" cy="1143000"/>
          </a:xfr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4400" b="1" i="0" dirty="0">
                <a:latin typeface="Book Antiqua" pitchFamily="18" charset="0"/>
                <a:ea typeface="+mj-ea"/>
                <a:cs typeface="+mj-cs"/>
              </a:rPr>
              <a:t>Políticas Públicas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5857884" y="1000108"/>
          <a:ext cx="3019425" cy="359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862" name="Imagem de bitmap" r:id="rId3" imgW="6811326" imgH="8116433" progId="PBrush">
                  <p:embed/>
                </p:oleObj>
              </mc:Choice>
              <mc:Fallback>
                <p:oleObj name="Imagem de bitmap" r:id="rId3" imgW="6811326" imgH="81164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4" y="1000108"/>
                        <a:ext cx="3019425" cy="359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4429124" y="4143380"/>
          <a:ext cx="2944408" cy="2143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863" name="Imagem de bitmap" r:id="rId5" imgW="11050542" imgH="8040222" progId="PBrush">
                  <p:embed/>
                </p:oleObj>
              </mc:Choice>
              <mc:Fallback>
                <p:oleObj name="Imagem de bitmap" r:id="rId5" imgW="11050542" imgH="804022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4143380"/>
                        <a:ext cx="2944408" cy="2143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6213475" y="4508500"/>
          <a:ext cx="2930525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864" name="Imagem de bitmap" r:id="rId7" imgW="11228571" imgH="7980952" progId="PBrush">
                  <p:embed/>
                </p:oleObj>
              </mc:Choice>
              <mc:Fallback>
                <p:oleObj name="Imagem de bitmap" r:id="rId7" imgW="11228571" imgH="798095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3475" y="4508500"/>
                        <a:ext cx="2930525" cy="208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642910" y="1357298"/>
            <a:ext cx="4621778" cy="4468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1. Educação</a:t>
            </a:r>
          </a:p>
          <a:p>
            <a:endParaRPr lang="pt-BR" dirty="0" smtClean="0"/>
          </a:p>
          <a:p>
            <a:r>
              <a:rPr lang="pt-BR" dirty="0" smtClean="0"/>
              <a:t>Processos de ensino para a educação</a:t>
            </a:r>
          </a:p>
          <a:p>
            <a:endParaRPr lang="pt-BR" dirty="0" smtClean="0"/>
          </a:p>
          <a:p>
            <a:r>
              <a:rPr lang="pt-BR" dirty="0" smtClean="0"/>
              <a:t>Ensino e aprendizagem</a:t>
            </a:r>
          </a:p>
          <a:p>
            <a:endParaRPr lang="pt-BR" dirty="0" smtClean="0"/>
          </a:p>
          <a:p>
            <a:r>
              <a:rPr lang="pt-BR" dirty="0" smtClean="0"/>
              <a:t>Tecnologias em educação</a:t>
            </a:r>
          </a:p>
          <a:p>
            <a:endParaRPr lang="pt-BR" dirty="0" smtClean="0"/>
          </a:p>
          <a:p>
            <a:r>
              <a:rPr lang="pt-BR" dirty="0" smtClean="0"/>
              <a:t>Formação de professores</a:t>
            </a:r>
          </a:p>
          <a:p>
            <a:endParaRPr lang="pt-BR" dirty="0" smtClean="0"/>
          </a:p>
          <a:p>
            <a:r>
              <a:rPr lang="pt-BR" dirty="0" smtClean="0"/>
              <a:t>2</a:t>
            </a:r>
            <a:r>
              <a:rPr lang="pt-BR" b="1" dirty="0" smtClean="0"/>
              <a:t>. Segurança: qualidade de vida coletiva</a:t>
            </a:r>
          </a:p>
          <a:p>
            <a:endParaRPr lang="pt-BR" b="1" dirty="0" smtClean="0"/>
          </a:p>
          <a:p>
            <a:pPr marL="342900" indent="-342900">
              <a:lnSpc>
                <a:spcPct val="80000"/>
              </a:lnSpc>
              <a:defRPr/>
            </a:pPr>
            <a:r>
              <a:rPr lang="pt-BR" b="1" dirty="0" smtClean="0"/>
              <a:t>3. Proteção ambiental e sustentabilidade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55376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>
            <a:spLocks/>
          </p:cNvSpPr>
          <p:nvPr/>
        </p:nvSpPr>
        <p:spPr>
          <a:xfrm>
            <a:off x="539750" y="2374919"/>
            <a:ext cx="7858125" cy="3768725"/>
          </a:xfrm>
        </p:spPr>
        <p:txBody>
          <a:bodyPr>
            <a:normAutofit/>
          </a:bodyPr>
          <a:lstStyle/>
          <a:p>
            <a:pPr marL="342900" indent="-342900">
              <a:defRPr/>
            </a:pPr>
            <a:r>
              <a:rPr lang="pt-BR" sz="1800" i="0" baseline="30000" dirty="0">
                <a:latin typeface="+mn-lt"/>
                <a:cs typeface="+mn-cs"/>
              </a:rPr>
              <a:t>	</a:t>
            </a:r>
            <a:r>
              <a:rPr lang="pt-BR" sz="2000" b="1" i="0" baseline="30000" dirty="0">
                <a:latin typeface="Bookman Old Style" pitchFamily="18" charset="0"/>
                <a:cs typeface="+mn-cs"/>
              </a:rPr>
              <a:t>	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3600" b="1" i="0" baseline="30000" dirty="0">
                <a:latin typeface="Bookman Old Style" pitchFamily="18" charset="0"/>
                <a:cs typeface="+mn-cs"/>
              </a:rPr>
              <a:t>Temáticas</a:t>
            </a:r>
            <a:endParaRPr lang="pt-BR" sz="3600" b="1" baseline="30000" dirty="0">
              <a:latin typeface="Bookman Old Style" pitchFamily="18" charset="0"/>
              <a:cs typeface="+mn-cs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b="1" i="0" baseline="30000" dirty="0">
              <a:solidFill>
                <a:schemeClr val="accent1"/>
              </a:solidFill>
              <a:latin typeface="Bookman Old Style" pitchFamily="18" charset="0"/>
              <a:cs typeface="+mn-cs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800" b="1" i="0" baseline="30000" dirty="0" err="1">
                <a:latin typeface="Bookman Old Style" pitchFamily="18" charset="0"/>
                <a:cs typeface="+mn-cs"/>
              </a:rPr>
              <a:t>Agrotóxicos</a:t>
            </a:r>
            <a:endParaRPr lang="en-GB" sz="2800" b="1" i="0" baseline="30000" dirty="0">
              <a:latin typeface="Bookman Old Style" pitchFamily="18" charset="0"/>
              <a:cs typeface="+mn-cs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800" b="1" i="0" baseline="30000" dirty="0" err="1">
                <a:latin typeface="Bookman Old Style" pitchFamily="18" charset="0"/>
                <a:cs typeface="+mn-cs"/>
              </a:rPr>
              <a:t>Contaminação</a:t>
            </a:r>
            <a:r>
              <a:rPr lang="en-GB" sz="2800" b="1" i="0" baseline="30000" dirty="0">
                <a:latin typeface="Bookman Old Style" pitchFamily="18" charset="0"/>
                <a:cs typeface="+mn-cs"/>
              </a:rPr>
              <a:t> de </a:t>
            </a:r>
            <a:r>
              <a:rPr lang="en-GB" sz="2800" b="1" i="0" baseline="30000" dirty="0" err="1">
                <a:latin typeface="Bookman Old Style" pitchFamily="18" charset="0"/>
                <a:cs typeface="+mn-cs"/>
              </a:rPr>
              <a:t>alimentos</a:t>
            </a:r>
            <a:endParaRPr lang="en-GB" sz="2800" b="1" i="0" baseline="30000" dirty="0">
              <a:latin typeface="Bookman Old Style" pitchFamily="18" charset="0"/>
              <a:cs typeface="+mn-cs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800" b="1" i="0" baseline="30000" dirty="0">
                <a:latin typeface="Bookman Old Style" pitchFamily="18" charset="0"/>
                <a:cs typeface="+mn-cs"/>
              </a:rPr>
              <a:t>Gestão integrada de resíduos da produção de alimentos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800" b="1" i="0" baseline="30000" dirty="0" err="1">
                <a:latin typeface="Bookman Old Style" pitchFamily="18" charset="0"/>
                <a:cs typeface="+mn-cs"/>
              </a:rPr>
              <a:t>Processamento</a:t>
            </a:r>
            <a:r>
              <a:rPr lang="en-GB" sz="2800" b="1" i="0" baseline="30000" dirty="0">
                <a:latin typeface="Bookman Old Style" pitchFamily="18" charset="0"/>
                <a:cs typeface="+mn-cs"/>
              </a:rPr>
              <a:t> de </a:t>
            </a:r>
            <a:r>
              <a:rPr lang="en-GB" sz="2800" b="1" i="0" baseline="30000" dirty="0" err="1">
                <a:latin typeface="Bookman Old Style" pitchFamily="18" charset="0"/>
                <a:cs typeface="+mn-cs"/>
              </a:rPr>
              <a:t>alimentos</a:t>
            </a:r>
            <a:r>
              <a:rPr lang="en-GB" sz="2800" b="1" i="0" baseline="30000" dirty="0">
                <a:latin typeface="Bookman Old Style" pitchFamily="18" charset="0"/>
                <a:cs typeface="+mn-cs"/>
              </a:rPr>
              <a:t> </a:t>
            </a:r>
            <a:r>
              <a:rPr lang="en-GB" sz="2800" b="1" i="0" baseline="30000" dirty="0" err="1">
                <a:latin typeface="Bookman Old Style" pitchFamily="18" charset="0"/>
                <a:cs typeface="+mn-cs"/>
              </a:rPr>
              <a:t>funcionais</a:t>
            </a:r>
            <a:endParaRPr lang="en-GB" sz="2800" b="1" i="0" baseline="30000" dirty="0">
              <a:latin typeface="Bookman Old Style" pitchFamily="18" charset="0"/>
              <a:cs typeface="+mn-cs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800" b="1" i="0" baseline="30000" dirty="0">
                <a:latin typeface="Bookman Old Style" pitchFamily="18" charset="0"/>
                <a:cs typeface="+mn-cs"/>
              </a:rPr>
              <a:t>Produção de alimentos de origem animal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800" b="1" i="0" baseline="30000" dirty="0">
                <a:latin typeface="Bookman Old Style" pitchFamily="18" charset="0"/>
                <a:cs typeface="+mn-cs"/>
              </a:rPr>
              <a:t>Produção de grãos, frutas e hortaliças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800" b="1" i="0" baseline="30000" dirty="0" err="1">
                <a:latin typeface="Bookman Old Style" pitchFamily="18" charset="0"/>
                <a:cs typeface="+mn-cs"/>
              </a:rPr>
              <a:t>Recursos</a:t>
            </a:r>
            <a:r>
              <a:rPr lang="en-GB" sz="2800" b="1" i="0" baseline="30000" dirty="0">
                <a:latin typeface="Bookman Old Style" pitchFamily="18" charset="0"/>
                <a:cs typeface="+mn-cs"/>
              </a:rPr>
              <a:t> </a:t>
            </a:r>
            <a:r>
              <a:rPr lang="en-GB" sz="2800" b="1" i="0" baseline="30000" dirty="0" err="1">
                <a:latin typeface="Bookman Old Style" pitchFamily="18" charset="0"/>
                <a:cs typeface="+mn-cs"/>
              </a:rPr>
              <a:t>hídricos</a:t>
            </a:r>
            <a:endParaRPr lang="en-GB" sz="2800" b="1" i="0" baseline="30000" dirty="0">
              <a:latin typeface="Bookman Old Style" pitchFamily="18" charset="0"/>
              <a:cs typeface="+mn-cs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pt-BR" b="1" i="0" dirty="0">
              <a:solidFill>
                <a:schemeClr val="accent1"/>
              </a:solidFill>
              <a:latin typeface="Bookman Old Style" pitchFamily="18" charset="0"/>
              <a:cs typeface="+mn-cs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14313" y="785813"/>
            <a:ext cx="442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3200" dirty="0">
                <a:latin typeface="Book Antiqua" pitchFamily="18" charset="0"/>
              </a:rPr>
              <a:t>Alimentos, segurança alimentar e nutricional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3571868" y="4857760"/>
          <a:ext cx="2447925" cy="137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958" name="Imagem de bitmap" r:id="rId3" imgW="6876190" imgH="2980952" progId="PBrush">
                  <p:embed/>
                </p:oleObj>
              </mc:Choice>
              <mc:Fallback>
                <p:oleObj name="Imagem de bitmap" r:id="rId3" imgW="6876190" imgH="298095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4857760"/>
                        <a:ext cx="2447925" cy="137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5786446" y="4786322"/>
          <a:ext cx="2457475" cy="1534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959" name="Imagem de bitmap" r:id="rId5" imgW="6916115" imgH="3734321" progId="PBrush">
                  <p:embed/>
                </p:oleObj>
              </mc:Choice>
              <mc:Fallback>
                <p:oleObj name="Imagem de bitmap" r:id="rId5" imgW="6916115" imgH="373432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4786322"/>
                        <a:ext cx="2457475" cy="1534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6516688" y="4005263"/>
          <a:ext cx="24511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960" name="Imagem de bitmap" r:id="rId7" imgW="3029373" imgH="2114845" progId="PBrush">
                  <p:embed/>
                </p:oleObj>
              </mc:Choice>
              <mc:Fallback>
                <p:oleObj name="Imagem de bitmap" r:id="rId7" imgW="3029373" imgH="211484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4005263"/>
                        <a:ext cx="2451100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6084888" y="1341438"/>
          <a:ext cx="2663825" cy="174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961" name="Imagem de bitmap" r:id="rId9" imgW="3076190" imgH="2019048" progId="PBrush">
                  <p:embed/>
                </p:oleObj>
              </mc:Choice>
              <mc:Fallback>
                <p:oleObj name="Imagem de bitmap" r:id="rId9" imgW="3076190" imgH="20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1341438"/>
                        <a:ext cx="2663825" cy="174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/>
        </p:nvGraphicFramePr>
        <p:xfrm>
          <a:off x="5143504" y="785794"/>
          <a:ext cx="2293937" cy="169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962" name="Imagem de bitmap" r:id="rId11" imgW="3086531" imgH="2285714" progId="PBrush">
                  <p:embed/>
                </p:oleObj>
              </mc:Choice>
              <mc:Fallback>
                <p:oleObj name="Imagem de bitmap" r:id="rId11" imgW="3086531" imgH="228571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785794"/>
                        <a:ext cx="2293937" cy="169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10441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3357554" y="500042"/>
            <a:ext cx="1928826" cy="12001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Energia</a:t>
            </a:r>
            <a:endParaRPr lang="pt-BR" dirty="0"/>
          </a:p>
        </p:txBody>
      </p:sp>
      <p:sp>
        <p:nvSpPr>
          <p:cNvPr id="5" name="Seta para baixo 4"/>
          <p:cNvSpPr/>
          <p:nvPr/>
        </p:nvSpPr>
        <p:spPr>
          <a:xfrm>
            <a:off x="4143372" y="1857364"/>
            <a:ext cx="214314" cy="85725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85786" y="3071810"/>
            <a:ext cx="7358114" cy="257176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Fontes renováveis</a:t>
            </a:r>
          </a:p>
          <a:p>
            <a:pPr algn="ctr"/>
            <a:r>
              <a:rPr lang="pt-BR" dirty="0" smtClean="0"/>
              <a:t>Qualidade e distribuição da energia (modelagem,)</a:t>
            </a:r>
          </a:p>
          <a:p>
            <a:pPr algn="ctr"/>
            <a:r>
              <a:rPr lang="pt-BR" dirty="0" smtClean="0"/>
              <a:t>Eficiência energética</a:t>
            </a:r>
          </a:p>
          <a:p>
            <a:pPr algn="ctr"/>
            <a:r>
              <a:rPr lang="pt-BR" dirty="0" err="1" smtClean="0"/>
              <a:t>Bioenergia</a:t>
            </a:r>
            <a:r>
              <a:rPr lang="pt-BR" dirty="0" smtClean="0"/>
              <a:t> (biomassa #, </a:t>
            </a:r>
            <a:r>
              <a:rPr lang="pt-BR" dirty="0" err="1" smtClean="0"/>
              <a:t>biorefinarias</a:t>
            </a:r>
            <a:r>
              <a:rPr lang="pt-BR" dirty="0" smtClean="0"/>
              <a:t>, biodiesel, gaseificação de biomassa)</a:t>
            </a:r>
          </a:p>
          <a:p>
            <a:pPr algn="ctr"/>
            <a:r>
              <a:rPr lang="pt-BR" dirty="0" smtClean="0"/>
              <a:t>Eólica e Solar</a:t>
            </a:r>
          </a:p>
          <a:p>
            <a:pPr algn="ctr"/>
            <a:r>
              <a:rPr lang="pt-BR" dirty="0" smtClean="0"/>
              <a:t>Hidrogênio (produção e estocagem)</a:t>
            </a:r>
          </a:p>
        </p:txBody>
      </p:sp>
    </p:spTree>
    <p:extLst>
      <p:ext uri="{BB962C8B-B14F-4D97-AF65-F5344CB8AC3E}">
        <p14:creationId xmlns:p14="http://schemas.microsoft.com/office/powerpoint/2010/main" val="22674986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0" name="Picture 2"/>
          <p:cNvPicPr>
            <a:picLocks noChangeAspect="1" noChangeArrowheads="1"/>
          </p:cNvPicPr>
          <p:nvPr/>
        </p:nvPicPr>
        <p:blipFill>
          <a:blip r:embed="rId2" cstate="print"/>
          <a:srcRect l="15946" t="21375" r="16723" b="10000"/>
          <a:stretch>
            <a:fillRect/>
          </a:stretch>
        </p:blipFill>
        <p:spPr bwMode="auto">
          <a:xfrm>
            <a:off x="539552" y="1268760"/>
            <a:ext cx="8208912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743389" y="641012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Lopes, M</a:t>
            </a:r>
            <a:endParaRPr lang="pt-B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71670" y="357166"/>
            <a:ext cx="476290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MEIO AMBIENTE- GESTÃO DE RESÍDUOS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85786" y="3786190"/>
            <a:ext cx="7520007" cy="230832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b="1" i="1" dirty="0" smtClean="0"/>
              <a:t>- Tratamento de resíduos e efluentes industriais</a:t>
            </a:r>
            <a:endParaRPr lang="pt-BR" dirty="0" smtClean="0"/>
          </a:p>
          <a:p>
            <a:r>
              <a:rPr lang="pt-BR" b="1" i="1" dirty="0" smtClean="0"/>
              <a:t> </a:t>
            </a:r>
            <a:endParaRPr lang="pt-BR" dirty="0" smtClean="0"/>
          </a:p>
          <a:p>
            <a:r>
              <a:rPr lang="pt-BR" b="1" i="1" dirty="0" smtClean="0"/>
              <a:t>- Monitoramento ambiental</a:t>
            </a:r>
            <a:endParaRPr lang="pt-BR" dirty="0" smtClean="0"/>
          </a:p>
          <a:p>
            <a:r>
              <a:rPr lang="pt-BR" b="1" i="1" dirty="0" smtClean="0"/>
              <a:t> </a:t>
            </a:r>
            <a:endParaRPr lang="pt-BR" dirty="0" smtClean="0"/>
          </a:p>
          <a:p>
            <a:r>
              <a:rPr lang="pt-BR" b="1" i="1" dirty="0" smtClean="0"/>
              <a:t>- Reuso e qualidade da água e soluções para áreas contaminadas</a:t>
            </a:r>
            <a:endParaRPr lang="pt-BR" dirty="0" smtClean="0"/>
          </a:p>
          <a:p>
            <a:r>
              <a:rPr lang="pt-BR" b="1" i="1" dirty="0" smtClean="0"/>
              <a:t> </a:t>
            </a:r>
            <a:endParaRPr lang="pt-BR" dirty="0" smtClean="0"/>
          </a:p>
          <a:p>
            <a:r>
              <a:rPr lang="pt-BR" b="1" i="1" dirty="0" smtClean="0"/>
              <a:t>- Saneamento básico e resíduos urbanos.</a:t>
            </a:r>
            <a:br>
              <a:rPr lang="pt-BR" b="1" i="1" dirty="0" smtClean="0"/>
            </a:b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928662" y="928670"/>
            <a:ext cx="7000924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Soluções tecnológicas e de gestão visando cidades sustentáveis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71472" y="2428868"/>
            <a:ext cx="8072494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Resíduos sólidos 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Uso como fertilizantes para agricultura, fabricação de novos produtos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Aproveitamento energético dos recursos naturais e a mitigação de impactos ambientais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714612" y="1643050"/>
            <a:ext cx="3929090" cy="646331"/>
          </a:xfrm>
          <a:prstGeom prst="rect">
            <a:avLst/>
          </a:prstGeom>
          <a:solidFill>
            <a:srgbClr val="180957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Crescimento das cidades: geração, manejo, disposição final de resíduos</a:t>
            </a:r>
          </a:p>
        </p:txBody>
      </p:sp>
    </p:spTree>
    <p:extLst>
      <p:ext uri="{BB962C8B-B14F-4D97-AF65-F5344CB8AC3E}">
        <p14:creationId xmlns:p14="http://schemas.microsoft.com/office/powerpoint/2010/main" val="4081119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6143636" y="357166"/>
            <a:ext cx="2286016" cy="98583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Ciências “OMICAS”</a:t>
            </a:r>
            <a:endParaRPr lang="pt-BR" b="1" dirty="0"/>
          </a:p>
        </p:txBody>
      </p:sp>
      <p:sp>
        <p:nvSpPr>
          <p:cNvPr id="5" name="Seta para baixo 4"/>
          <p:cNvSpPr/>
          <p:nvPr/>
        </p:nvSpPr>
        <p:spPr>
          <a:xfrm>
            <a:off x="5357818" y="714356"/>
            <a:ext cx="142876" cy="90697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928662" y="285728"/>
            <a:ext cx="3786214" cy="105727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Ciências da Saúde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7158" y="1857364"/>
            <a:ext cx="8143932" cy="286232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Doenças cardiovasculares, crônico-degenerativas, negligenciáveis, genéticas, câncer, ...</a:t>
            </a:r>
          </a:p>
          <a:p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Envelhecimento da população: geriatria em seus diversos campos</a:t>
            </a:r>
          </a:p>
          <a:p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Biotecnologia, Terapia celular, Células Tronco, Vacinas, fármacos, </a:t>
            </a:r>
            <a:r>
              <a:rPr lang="pt-BR" b="1" dirty="0" err="1" smtClean="0">
                <a:solidFill>
                  <a:schemeClr val="bg1"/>
                </a:solidFill>
              </a:rPr>
              <a:t>Biofármacos</a:t>
            </a:r>
            <a:r>
              <a:rPr lang="pt-BR" b="1" dirty="0" smtClean="0">
                <a:solidFill>
                  <a:schemeClr val="bg1"/>
                </a:solidFill>
              </a:rPr>
              <a:t>, Insumos para saúde</a:t>
            </a:r>
          </a:p>
          <a:p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Doenças e Mudanças climáticas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12130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258888" y="2852738"/>
            <a:ext cx="7632700" cy="1296987"/>
          </a:xfrm>
          <a:prstGeom prst="rightArrow">
            <a:avLst>
              <a:gd name="adj1" fmla="val 61769"/>
              <a:gd name="adj2" fmla="val 685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6513" y="2924175"/>
            <a:ext cx="1511300" cy="10810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800" b="1" u="none">
                <a:solidFill>
                  <a:srgbClr val="FFFF66"/>
                </a:solidFill>
                <a:cs typeface="Arial" charset="0"/>
              </a:rPr>
              <a:t>Alvo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800" b="1" u="none">
                <a:solidFill>
                  <a:srgbClr val="FFFF66"/>
                </a:solidFill>
                <a:cs typeface="Arial" charset="0"/>
              </a:rPr>
              <a:t>Biológico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3025" y="2276475"/>
            <a:ext cx="1474788" cy="3492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pt-BR" sz="1600" b="1" u="none">
                <a:cs typeface="Arial" charset="0"/>
              </a:rPr>
              <a:t>Patologia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7950" y="347663"/>
            <a:ext cx="87487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2000" b="1" dirty="0" smtClean="0">
                <a:solidFill>
                  <a:srgbClr val="990000"/>
                </a:solidFill>
                <a:latin typeface="Arial Black" pitchFamily="34" charset="0"/>
              </a:rPr>
              <a:t>Saúde-Desenvolvimento de fármacos</a:t>
            </a:r>
            <a:endParaRPr lang="pt-BR" sz="2000" u="none" dirty="0">
              <a:solidFill>
                <a:srgbClr val="990000"/>
              </a:solidFill>
              <a:latin typeface="Arial Black" pitchFamily="34" charset="0"/>
            </a:endParaRPr>
          </a:p>
          <a:p>
            <a:pPr algn="l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sz="2000" b="1" u="none" dirty="0">
              <a:solidFill>
                <a:srgbClr val="99000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3708400" y="3141663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6084888" y="3141663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643042" y="3143248"/>
            <a:ext cx="1857388" cy="5847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pt-BR" sz="1600" u="none" dirty="0">
                <a:cs typeface="Arial" charset="0"/>
              </a:rPr>
              <a:t>descoberta de </a:t>
            </a:r>
            <a:r>
              <a:rPr lang="pt-BR" sz="1600" u="none" dirty="0" smtClean="0">
                <a:cs typeface="Arial" charset="0"/>
              </a:rPr>
              <a:t>novas moléculas</a:t>
            </a:r>
            <a:endParaRPr lang="pt-BR" sz="1600" u="none" dirty="0">
              <a:cs typeface="Arial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779838" y="3213100"/>
            <a:ext cx="2232025" cy="58102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cs typeface="Arial" charset="0"/>
              </a:rPr>
              <a:t>desenvolvimento de novos fármacos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267450" y="3213100"/>
            <a:ext cx="1682750" cy="581025"/>
          </a:xfrm>
          <a:prstGeom prst="rect">
            <a:avLst/>
          </a:prstGeom>
          <a:solidFill>
            <a:srgbClr val="66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cs typeface="Arial" charset="0"/>
              </a:rPr>
              <a:t>ensaios clínicos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cs typeface="Arial" charset="0"/>
              </a:rPr>
              <a:t>Fase I, II, III e IV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42844" y="1142984"/>
            <a:ext cx="4500594" cy="36933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800" u="none">
                <a:cs typeface="Arial" charset="0"/>
              </a:rPr>
              <a:t>Validação do Conceito Terapêutico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755650" y="26368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619250" y="1681163"/>
            <a:ext cx="3384550" cy="37941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800" u="none">
                <a:cs typeface="Arial" charset="0"/>
              </a:rPr>
              <a:t>Identificação do Prototipo</a:t>
            </a: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827088" y="4508500"/>
            <a:ext cx="324008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solidFill>
                  <a:srgbClr val="336600"/>
                </a:solidFill>
                <a:cs typeface="Arial" charset="0"/>
              </a:rPr>
              <a:t>Modelagem Molecular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solidFill>
                  <a:srgbClr val="336600"/>
                </a:solidFill>
                <a:cs typeface="Arial" charset="0"/>
              </a:rPr>
              <a:t>Síntese Planejada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solidFill>
                  <a:srgbClr val="336600"/>
                </a:solidFill>
                <a:cs typeface="Arial" charset="0"/>
              </a:rPr>
              <a:t>Produtos naturais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solidFill>
                  <a:srgbClr val="336600"/>
                </a:solidFill>
                <a:cs typeface="Arial" charset="0"/>
              </a:rPr>
              <a:t>Química combinatória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solidFill>
                  <a:srgbClr val="336600"/>
                </a:solidFill>
                <a:cs typeface="Arial" charset="0"/>
              </a:rPr>
              <a:t>Ensaios biológicos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solidFill>
                  <a:srgbClr val="336600"/>
                </a:solidFill>
                <a:cs typeface="Arial" charset="0"/>
              </a:rPr>
              <a:t>Ensaios químicos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solidFill>
                  <a:srgbClr val="336600"/>
                </a:solidFill>
                <a:cs typeface="Arial" charset="0"/>
              </a:rPr>
              <a:t>Otimização do protótipo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2484438" y="2185988"/>
            <a:ext cx="3384550" cy="37941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800" u="none">
                <a:cs typeface="Arial" charset="0"/>
              </a:rPr>
              <a:t>Nova Identidade Quimica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227763" y="4519613"/>
            <a:ext cx="219551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pt-BR" sz="1600" u="none">
                <a:solidFill>
                  <a:schemeClr val="accent2"/>
                </a:solidFill>
                <a:cs typeface="Arial" charset="0"/>
              </a:rPr>
              <a:t>FI - Segurança         FII - Efeito                 FIII - Eficácia               FIV - Comercialização</a:t>
            </a: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3286116" y="4286256"/>
            <a:ext cx="3024188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 dirty="0">
                <a:solidFill>
                  <a:srgbClr val="FF3300"/>
                </a:solidFill>
                <a:cs typeface="Arial" charset="0"/>
              </a:rPr>
              <a:t>ADME-T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 dirty="0">
                <a:solidFill>
                  <a:srgbClr val="FF3300"/>
                </a:solidFill>
                <a:cs typeface="Arial" charset="0"/>
              </a:rPr>
              <a:t>Toxicologia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 dirty="0">
                <a:solidFill>
                  <a:srgbClr val="FF3300"/>
                </a:solidFill>
                <a:cs typeface="Arial" charset="0"/>
              </a:rPr>
              <a:t>Toxicologia aguda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 dirty="0" err="1">
                <a:solidFill>
                  <a:srgbClr val="FF3300"/>
                </a:solidFill>
                <a:cs typeface="Arial" charset="0"/>
              </a:rPr>
              <a:t>Genotoxicidade</a:t>
            </a:r>
            <a:endParaRPr lang="pt-BR" sz="1600" u="none" dirty="0">
              <a:solidFill>
                <a:srgbClr val="FF330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 dirty="0" err="1">
                <a:solidFill>
                  <a:srgbClr val="FF3300"/>
                </a:solidFill>
                <a:cs typeface="Arial" charset="0"/>
              </a:rPr>
              <a:t>Teratogenicidade</a:t>
            </a:r>
            <a:endParaRPr lang="pt-BR" sz="1600" u="none" dirty="0">
              <a:solidFill>
                <a:srgbClr val="FF330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 dirty="0" err="1">
                <a:solidFill>
                  <a:srgbClr val="FF3300"/>
                </a:solidFill>
                <a:cs typeface="Arial" charset="0"/>
              </a:rPr>
              <a:t>Mutagenicidade</a:t>
            </a:r>
            <a:endParaRPr lang="pt-BR" sz="1600" u="none" dirty="0">
              <a:solidFill>
                <a:srgbClr val="FF330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 dirty="0" err="1">
                <a:solidFill>
                  <a:srgbClr val="FF3300"/>
                </a:solidFill>
                <a:cs typeface="Arial" charset="0"/>
              </a:rPr>
              <a:t>Carcinogenicidade</a:t>
            </a:r>
            <a:endParaRPr lang="pt-BR" sz="1600" u="none" dirty="0">
              <a:solidFill>
                <a:srgbClr val="FF330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600" u="none" dirty="0">
                <a:solidFill>
                  <a:srgbClr val="FF3300"/>
                </a:solidFill>
                <a:cs typeface="Arial" charset="0"/>
              </a:rPr>
              <a:t>Pré-formulação e </a:t>
            </a:r>
            <a:r>
              <a:rPr lang="pt-BR" sz="1600" u="none" dirty="0" err="1">
                <a:solidFill>
                  <a:srgbClr val="FF3300"/>
                </a:solidFill>
                <a:cs typeface="Arial" charset="0"/>
              </a:rPr>
              <a:t>establilidade</a:t>
            </a:r>
            <a:endParaRPr lang="pt-BR" sz="1600" u="none" dirty="0">
              <a:solidFill>
                <a:srgbClr val="FF3300"/>
              </a:solidFill>
              <a:cs typeface="Arial" charset="0"/>
            </a:endParaRP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755650" y="1557338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2124075" y="2060575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4572000" y="25654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2195513" y="4005263"/>
            <a:ext cx="627062" cy="43338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800" u="none">
                <a:cs typeface="Arial" charset="0"/>
              </a:rPr>
              <a:t>1</a:t>
            </a:r>
          </a:p>
        </p:txBody>
      </p:sp>
      <p:sp>
        <p:nvSpPr>
          <p:cNvPr id="25" name="Oval 22"/>
          <p:cNvSpPr>
            <a:spLocks noChangeArrowheads="1"/>
          </p:cNvSpPr>
          <p:nvPr/>
        </p:nvSpPr>
        <p:spPr bwMode="auto">
          <a:xfrm>
            <a:off x="4572000" y="4005263"/>
            <a:ext cx="627063" cy="43338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800" u="none">
                <a:cs typeface="Arial" charset="0"/>
              </a:rPr>
              <a:t>2</a:t>
            </a:r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6877050" y="4005263"/>
            <a:ext cx="627063" cy="433387"/>
          </a:xfrm>
          <a:prstGeom prst="ellipse">
            <a:avLst/>
          </a:prstGeom>
          <a:solidFill>
            <a:srgbClr val="66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1800" u="none">
                <a:cs typeface="Arial" charset="0"/>
              </a:rPr>
              <a:t>3</a:t>
            </a:r>
          </a:p>
        </p:txBody>
      </p:sp>
      <p:sp>
        <p:nvSpPr>
          <p:cNvPr id="27" name="Oval 24"/>
          <p:cNvSpPr>
            <a:spLocks noChangeArrowheads="1"/>
          </p:cNvSpPr>
          <p:nvPr/>
        </p:nvSpPr>
        <p:spPr bwMode="auto">
          <a:xfrm>
            <a:off x="5900738" y="0"/>
            <a:ext cx="3243262" cy="29543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t-B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t-BR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600" b="1" dirty="0" smtClean="0">
                <a:latin typeface="Arial" pitchFamily="34" charset="0"/>
                <a:cs typeface="Arial" pitchFamily="34" charset="0"/>
              </a:rPr>
              <a:t>Grupos temáticos</a:t>
            </a: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Produção de matéria prima</a:t>
            </a: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Separação e purificação de </a:t>
            </a:r>
          </a:p>
          <a:p>
            <a:r>
              <a:rPr lang="pt-BR" sz="1400" b="1" dirty="0" smtClean="0">
                <a:latin typeface="Arial" pitchFamily="34" charset="0"/>
                <a:cs typeface="Arial" pitchFamily="34" charset="0"/>
              </a:rPr>
              <a:t>extratos etc...</a:t>
            </a: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Testes de atividade biológica</a:t>
            </a: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Mecanismo de ação, </a:t>
            </a:r>
          </a:p>
          <a:p>
            <a:r>
              <a:rPr lang="pt-BR" sz="1400" b="1" dirty="0" smtClean="0">
                <a:latin typeface="Arial" pitchFamily="34" charset="0"/>
                <a:cs typeface="Arial" pitchFamily="34" charset="0"/>
              </a:rPr>
              <a:t>estrutura e função</a:t>
            </a: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Elaboração e geração </a:t>
            </a:r>
          </a:p>
          <a:p>
            <a:r>
              <a:rPr lang="pt-BR" sz="1400" b="1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pt-BR" sz="1400" b="1" dirty="0" err="1" smtClean="0">
                <a:latin typeface="Arial" pitchFamily="34" charset="0"/>
                <a:cs typeface="Arial" pitchFamily="34" charset="0"/>
              </a:rPr>
              <a:t>bioprodutos</a:t>
            </a:r>
            <a:endParaRPr lang="pt-BR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Aplicações biológicas 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7072330" y="5786454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Galdino, 2008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4435084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1357290" y="4357694"/>
            <a:ext cx="6864350" cy="1662112"/>
          </a:xfrm>
          <a:prstGeom prst="rect">
            <a:avLst/>
          </a:prstGeom>
          <a:solidFill>
            <a:srgbClr val="FFFFFF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1116013" y="1341438"/>
            <a:ext cx="6864350" cy="2338387"/>
          </a:xfrm>
          <a:prstGeom prst="rect">
            <a:avLst/>
          </a:prstGeom>
          <a:solidFill>
            <a:srgbClr val="FFFFFF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1643042" y="5286388"/>
            <a:ext cx="1736725" cy="60483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221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755650" y="136525"/>
            <a:ext cx="7772400" cy="9350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1800" smtClean="0">
                <a:solidFill>
                  <a:srgbClr val="CC3300"/>
                </a:solidFill>
              </a:rPr>
              <a:t>Complexo Econômico-Industrial da Saúde (CEIS)</a:t>
            </a: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4184650" y="1216025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>
              <a:solidFill>
                <a:srgbClr val="000000"/>
              </a:solidFill>
            </a:endParaRPr>
          </a:p>
        </p:txBody>
      </p: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1069975" y="1198563"/>
            <a:ext cx="30543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" name="Rectangle 9"/>
          <p:cNvSpPr>
            <a:spLocks noChangeArrowheads="1"/>
          </p:cNvSpPr>
          <p:nvPr/>
        </p:nvSpPr>
        <p:spPr bwMode="auto">
          <a:xfrm>
            <a:off x="1525588" y="2357438"/>
            <a:ext cx="2417762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" name="Rectangle 10"/>
          <p:cNvSpPr>
            <a:spLocks noChangeArrowheads="1"/>
          </p:cNvSpPr>
          <p:nvPr/>
        </p:nvSpPr>
        <p:spPr bwMode="auto">
          <a:xfrm>
            <a:off x="1841500" y="2408238"/>
            <a:ext cx="2074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226" name="Rectangle 11"/>
          <p:cNvSpPr>
            <a:spLocks noChangeArrowheads="1"/>
          </p:cNvSpPr>
          <p:nvPr/>
        </p:nvSpPr>
        <p:spPr bwMode="auto">
          <a:xfrm>
            <a:off x="1520825" y="1928813"/>
            <a:ext cx="2374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1400" b="1">
                <a:solidFill>
                  <a:srgbClr val="333399"/>
                </a:solidFill>
                <a:latin typeface="Tahoma" pitchFamily="34" charset="0"/>
              </a:rPr>
              <a:t>Indústria</a:t>
            </a:r>
            <a:r>
              <a:rPr lang="en-GB" sz="1400" b="1">
                <a:solidFill>
                  <a:srgbClr val="333399"/>
                </a:solidFill>
                <a:latin typeface="Tahoma" pitchFamily="34" charset="0"/>
              </a:rPr>
              <a:t> de base </a:t>
            </a:r>
            <a:r>
              <a:rPr lang="pt-BR" sz="1400" b="1">
                <a:solidFill>
                  <a:srgbClr val="333399"/>
                </a:solidFill>
                <a:latin typeface="Tahoma" pitchFamily="34" charset="0"/>
              </a:rPr>
              <a:t>Química</a:t>
            </a:r>
          </a:p>
          <a:p>
            <a:pPr algn="ctr"/>
            <a:r>
              <a:rPr lang="en-GB" sz="1400" b="1">
                <a:solidFill>
                  <a:srgbClr val="333399"/>
                </a:solidFill>
                <a:latin typeface="Tahoma" pitchFamily="34" charset="0"/>
              </a:rPr>
              <a:t>e </a:t>
            </a:r>
            <a:r>
              <a:rPr lang="pt-BR" sz="1400" b="1">
                <a:solidFill>
                  <a:srgbClr val="333399"/>
                </a:solidFill>
                <a:latin typeface="Tahoma" pitchFamily="34" charset="0"/>
              </a:rPr>
              <a:t>Biotecnológica</a:t>
            </a:r>
          </a:p>
        </p:txBody>
      </p:sp>
      <p:sp>
        <p:nvSpPr>
          <p:cNvPr id="59" name="Rectangle 12"/>
          <p:cNvSpPr>
            <a:spLocks noChangeArrowheads="1"/>
          </p:cNvSpPr>
          <p:nvPr/>
        </p:nvSpPr>
        <p:spPr bwMode="auto">
          <a:xfrm>
            <a:off x="2211388" y="2587625"/>
            <a:ext cx="1889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0" name="Rectangle 13"/>
          <p:cNvSpPr>
            <a:spLocks noChangeArrowheads="1"/>
          </p:cNvSpPr>
          <p:nvPr/>
        </p:nvSpPr>
        <p:spPr bwMode="auto">
          <a:xfrm>
            <a:off x="1614488" y="2952750"/>
            <a:ext cx="1270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229" name="Rectangle 14"/>
          <p:cNvSpPr>
            <a:spLocks noChangeArrowheads="1"/>
          </p:cNvSpPr>
          <p:nvPr/>
        </p:nvSpPr>
        <p:spPr bwMode="auto">
          <a:xfrm>
            <a:off x="1547813" y="2565400"/>
            <a:ext cx="2381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74625" indent="-174625">
              <a:buClr>
                <a:srgbClr val="CC0000"/>
              </a:buClr>
              <a:buFontTx/>
              <a:buChar char="•"/>
            </a:pPr>
            <a:r>
              <a:rPr lang="pt-BR" sz="1200" b="1">
                <a:solidFill>
                  <a:srgbClr val="333399"/>
                </a:solidFill>
                <a:latin typeface="Tahoma" pitchFamily="34" charset="0"/>
              </a:rPr>
              <a:t>Medicamentos</a:t>
            </a:r>
          </a:p>
          <a:p>
            <a:pPr marL="174625" indent="-174625">
              <a:buClr>
                <a:srgbClr val="CC0000"/>
              </a:buClr>
              <a:buFontTx/>
              <a:buChar char="•"/>
            </a:pPr>
            <a:r>
              <a:rPr lang="pt-BR" sz="1200" b="1">
                <a:solidFill>
                  <a:srgbClr val="333399"/>
                </a:solidFill>
                <a:latin typeface="Tahoma" pitchFamily="34" charset="0"/>
              </a:rPr>
              <a:t>Fármacos</a:t>
            </a:r>
          </a:p>
          <a:p>
            <a:pPr marL="174625" indent="-174625">
              <a:buClr>
                <a:srgbClr val="CC0000"/>
              </a:buClr>
              <a:buFontTx/>
              <a:buChar char="•"/>
            </a:pPr>
            <a:r>
              <a:rPr lang="pt-BR" sz="1200" b="1">
                <a:solidFill>
                  <a:srgbClr val="333399"/>
                </a:solidFill>
                <a:latin typeface="Tahoma" pitchFamily="34" charset="0"/>
              </a:rPr>
              <a:t>Vacinas</a:t>
            </a:r>
          </a:p>
          <a:p>
            <a:pPr marL="174625" indent="-174625">
              <a:buClr>
                <a:srgbClr val="CC0000"/>
              </a:buClr>
              <a:buFontTx/>
              <a:buChar char="•"/>
            </a:pPr>
            <a:r>
              <a:rPr lang="pt-BR" sz="1200" b="1">
                <a:solidFill>
                  <a:srgbClr val="333399"/>
                </a:solidFill>
                <a:latin typeface="Tahoma" pitchFamily="34" charset="0"/>
              </a:rPr>
              <a:t>Hemoderivados</a:t>
            </a:r>
          </a:p>
          <a:p>
            <a:pPr marL="174625" indent="-174625">
              <a:buClr>
                <a:srgbClr val="CC0000"/>
              </a:buClr>
              <a:buFontTx/>
              <a:buChar char="•"/>
            </a:pPr>
            <a:r>
              <a:rPr lang="pt-BR" sz="1200" b="1">
                <a:solidFill>
                  <a:srgbClr val="333399"/>
                </a:solidFill>
                <a:latin typeface="Tahoma" pitchFamily="34" charset="0"/>
              </a:rPr>
              <a:t>Reagentes para Diagnóstico </a:t>
            </a:r>
          </a:p>
        </p:txBody>
      </p:sp>
      <p:sp>
        <p:nvSpPr>
          <p:cNvPr id="62" name="Rectangle 15"/>
          <p:cNvSpPr>
            <a:spLocks noChangeArrowheads="1"/>
          </p:cNvSpPr>
          <p:nvPr/>
        </p:nvSpPr>
        <p:spPr bwMode="auto">
          <a:xfrm>
            <a:off x="5372100" y="2357438"/>
            <a:ext cx="2219325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3" name="Rectangle 16"/>
          <p:cNvSpPr>
            <a:spLocks noChangeArrowheads="1"/>
          </p:cNvSpPr>
          <p:nvPr/>
        </p:nvSpPr>
        <p:spPr bwMode="auto">
          <a:xfrm>
            <a:off x="5462588" y="2408238"/>
            <a:ext cx="236378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232" name="Rectangle 17"/>
          <p:cNvSpPr>
            <a:spLocks noChangeArrowheads="1"/>
          </p:cNvSpPr>
          <p:nvPr/>
        </p:nvSpPr>
        <p:spPr bwMode="auto">
          <a:xfrm>
            <a:off x="5292725" y="1928813"/>
            <a:ext cx="24939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pt-BR" sz="1400" b="1">
                <a:latin typeface="Times New Roman" pitchFamily="18" charset="0"/>
              </a:rPr>
              <a:t>   </a:t>
            </a:r>
            <a:r>
              <a:rPr lang="pt-BR" sz="1400" b="1">
                <a:solidFill>
                  <a:srgbClr val="333399"/>
                </a:solidFill>
                <a:latin typeface="Tahoma" pitchFamily="34" charset="0"/>
              </a:rPr>
              <a:t>Indústria de base Mecânica, Eletrônica e de Materiais</a:t>
            </a:r>
          </a:p>
        </p:txBody>
      </p:sp>
      <p:sp>
        <p:nvSpPr>
          <p:cNvPr id="65" name="Rectangle 19"/>
          <p:cNvSpPr>
            <a:spLocks noChangeArrowheads="1"/>
          </p:cNvSpPr>
          <p:nvPr/>
        </p:nvSpPr>
        <p:spPr bwMode="auto">
          <a:xfrm>
            <a:off x="5462588" y="2984500"/>
            <a:ext cx="1270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6" name="Rectangle 20"/>
          <p:cNvSpPr>
            <a:spLocks noChangeArrowheads="1"/>
          </p:cNvSpPr>
          <p:nvPr/>
        </p:nvSpPr>
        <p:spPr bwMode="auto">
          <a:xfrm>
            <a:off x="5462588" y="3163888"/>
            <a:ext cx="127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7" name="Rectangle 21"/>
          <p:cNvSpPr>
            <a:spLocks noChangeArrowheads="1"/>
          </p:cNvSpPr>
          <p:nvPr/>
        </p:nvSpPr>
        <p:spPr bwMode="auto">
          <a:xfrm>
            <a:off x="1601788" y="5686425"/>
            <a:ext cx="15113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8" name="Rectangle 22"/>
          <p:cNvSpPr>
            <a:spLocks noChangeArrowheads="1"/>
          </p:cNvSpPr>
          <p:nvPr/>
        </p:nvSpPr>
        <p:spPr bwMode="auto">
          <a:xfrm>
            <a:off x="2052638" y="5737225"/>
            <a:ext cx="7540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ysClr val="windowText" lastClr="000000"/>
              </a:solidFill>
            </a:endParaRPr>
          </a:p>
        </p:txBody>
      </p:sp>
      <p:sp>
        <p:nvSpPr>
          <p:cNvPr id="9237" name="Rectangle 23"/>
          <p:cNvSpPr>
            <a:spLocks noChangeArrowheads="1"/>
          </p:cNvSpPr>
          <p:nvPr/>
        </p:nvSpPr>
        <p:spPr bwMode="auto">
          <a:xfrm>
            <a:off x="2000232" y="5572140"/>
            <a:ext cx="838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400" b="1" dirty="0">
                <a:solidFill>
                  <a:srgbClr val="333399"/>
                </a:solidFill>
                <a:latin typeface="Tahoma" pitchFamily="34" charset="0"/>
              </a:rPr>
              <a:t>Hospitais</a:t>
            </a:r>
          </a:p>
        </p:txBody>
      </p:sp>
      <p:sp>
        <p:nvSpPr>
          <p:cNvPr id="70" name="Rectangle 24"/>
          <p:cNvSpPr>
            <a:spLocks noChangeArrowheads="1"/>
          </p:cNvSpPr>
          <p:nvPr/>
        </p:nvSpPr>
        <p:spPr bwMode="auto">
          <a:xfrm>
            <a:off x="3640138" y="5686425"/>
            <a:ext cx="188595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1" name="Rectangle 25"/>
          <p:cNvSpPr>
            <a:spLocks noChangeArrowheads="1"/>
          </p:cNvSpPr>
          <p:nvPr/>
        </p:nvSpPr>
        <p:spPr bwMode="auto">
          <a:xfrm>
            <a:off x="4137025" y="5737225"/>
            <a:ext cx="1068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240" name="Rectangle 26"/>
          <p:cNvSpPr>
            <a:spLocks noChangeArrowheads="1"/>
          </p:cNvSpPr>
          <p:nvPr/>
        </p:nvSpPr>
        <p:spPr bwMode="auto">
          <a:xfrm>
            <a:off x="4071934" y="5572140"/>
            <a:ext cx="12080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400" b="1" dirty="0">
                <a:solidFill>
                  <a:srgbClr val="333399"/>
                </a:solidFill>
                <a:latin typeface="Tahoma" pitchFamily="34" charset="0"/>
              </a:rPr>
              <a:t>Ambulatórios</a:t>
            </a:r>
          </a:p>
        </p:txBody>
      </p:sp>
      <p:sp>
        <p:nvSpPr>
          <p:cNvPr id="73" name="Rectangle 27"/>
          <p:cNvSpPr>
            <a:spLocks noChangeArrowheads="1"/>
          </p:cNvSpPr>
          <p:nvPr/>
        </p:nvSpPr>
        <p:spPr bwMode="auto">
          <a:xfrm>
            <a:off x="5945188" y="5597525"/>
            <a:ext cx="170021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242" name="Rectangle 28"/>
          <p:cNvSpPr>
            <a:spLocks noChangeArrowheads="1"/>
          </p:cNvSpPr>
          <p:nvPr/>
        </p:nvSpPr>
        <p:spPr bwMode="auto">
          <a:xfrm>
            <a:off x="6286512" y="5429264"/>
            <a:ext cx="1082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1400" b="1" dirty="0">
                <a:solidFill>
                  <a:srgbClr val="333399"/>
                </a:solidFill>
                <a:latin typeface="Tahoma" pitchFamily="34" charset="0"/>
              </a:rPr>
              <a:t>Serviços de </a:t>
            </a:r>
          </a:p>
          <a:p>
            <a:pPr algn="ctr"/>
            <a:r>
              <a:rPr lang="pt-BR" sz="1400" b="1" dirty="0">
                <a:solidFill>
                  <a:srgbClr val="333399"/>
                </a:solidFill>
                <a:latin typeface="Tahoma" pitchFamily="34" charset="0"/>
              </a:rPr>
              <a:t>Diagnóstico</a:t>
            </a:r>
          </a:p>
          <a:p>
            <a:pPr algn="ctr"/>
            <a:endParaRPr lang="pt-BR" sz="1400" b="1" dirty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75" name="Rectangle 29"/>
          <p:cNvSpPr>
            <a:spLocks noChangeArrowheads="1"/>
          </p:cNvSpPr>
          <p:nvPr/>
        </p:nvSpPr>
        <p:spPr bwMode="auto">
          <a:xfrm>
            <a:off x="2657475" y="4845050"/>
            <a:ext cx="3937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6" name="Rectangle 30"/>
          <p:cNvSpPr>
            <a:spLocks noChangeArrowheads="1"/>
          </p:cNvSpPr>
          <p:nvPr/>
        </p:nvSpPr>
        <p:spPr bwMode="auto">
          <a:xfrm>
            <a:off x="3436938" y="4899025"/>
            <a:ext cx="26209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245" name="Rectangle 31"/>
          <p:cNvSpPr>
            <a:spLocks noChangeArrowheads="1"/>
          </p:cNvSpPr>
          <p:nvPr/>
        </p:nvSpPr>
        <p:spPr bwMode="auto">
          <a:xfrm>
            <a:off x="3757613" y="4868863"/>
            <a:ext cx="20002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333399"/>
                </a:solidFill>
                <a:latin typeface="Tahoma" pitchFamily="34" charset="0"/>
              </a:rPr>
              <a:t> Serviços em Saúde</a:t>
            </a:r>
          </a:p>
        </p:txBody>
      </p:sp>
      <p:sp>
        <p:nvSpPr>
          <p:cNvPr id="78" name="Rectangle 32"/>
          <p:cNvSpPr>
            <a:spLocks noChangeArrowheads="1"/>
          </p:cNvSpPr>
          <p:nvPr/>
        </p:nvSpPr>
        <p:spPr bwMode="auto">
          <a:xfrm>
            <a:off x="3830638" y="1754188"/>
            <a:ext cx="159543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9" name="Rectangle 33"/>
          <p:cNvSpPr>
            <a:spLocks noChangeArrowheads="1"/>
          </p:cNvSpPr>
          <p:nvPr/>
        </p:nvSpPr>
        <p:spPr bwMode="auto">
          <a:xfrm>
            <a:off x="3919538" y="1808163"/>
            <a:ext cx="15970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248" name="Rectangle 34"/>
          <p:cNvSpPr>
            <a:spLocks noChangeArrowheads="1"/>
          </p:cNvSpPr>
          <p:nvPr/>
        </p:nvSpPr>
        <p:spPr bwMode="auto">
          <a:xfrm>
            <a:off x="3635375" y="1484313"/>
            <a:ext cx="1968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333399"/>
                </a:solidFill>
                <a:latin typeface="Tahoma" pitchFamily="34" charset="0"/>
              </a:rPr>
              <a:t>Setores Industriais</a:t>
            </a:r>
          </a:p>
        </p:txBody>
      </p:sp>
      <p:sp>
        <p:nvSpPr>
          <p:cNvPr id="81" name="Rectangle 35"/>
          <p:cNvSpPr>
            <a:spLocks noChangeArrowheads="1"/>
          </p:cNvSpPr>
          <p:nvPr/>
        </p:nvSpPr>
        <p:spPr bwMode="auto">
          <a:xfrm>
            <a:off x="5219700" y="1916113"/>
            <a:ext cx="2566988" cy="1655762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82" name="Rectangle 36"/>
          <p:cNvSpPr>
            <a:spLocks noChangeArrowheads="1"/>
          </p:cNvSpPr>
          <p:nvPr/>
        </p:nvSpPr>
        <p:spPr bwMode="auto">
          <a:xfrm>
            <a:off x="6000760" y="5286388"/>
            <a:ext cx="1735137" cy="60483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83" name="Freeform 37"/>
          <p:cNvSpPr>
            <a:spLocks/>
          </p:cNvSpPr>
          <p:nvPr/>
        </p:nvSpPr>
        <p:spPr bwMode="auto">
          <a:xfrm>
            <a:off x="4286248" y="3857628"/>
            <a:ext cx="527050" cy="379412"/>
          </a:xfrm>
          <a:custGeom>
            <a:avLst/>
            <a:gdLst>
              <a:gd name="T0" fmla="*/ 2147483647 w 332"/>
              <a:gd name="T1" fmla="*/ 0 h 239"/>
              <a:gd name="T2" fmla="*/ 2147483647 w 332"/>
              <a:gd name="T3" fmla="*/ 2147483647 h 239"/>
              <a:gd name="T4" fmla="*/ 2147483647 w 332"/>
              <a:gd name="T5" fmla="*/ 2147483647 h 239"/>
              <a:gd name="T6" fmla="*/ 2147483647 w 332"/>
              <a:gd name="T7" fmla="*/ 2147483647 h 239"/>
              <a:gd name="T8" fmla="*/ 2147483647 w 332"/>
              <a:gd name="T9" fmla="*/ 2147483647 h 239"/>
              <a:gd name="T10" fmla="*/ 2147483647 w 332"/>
              <a:gd name="T11" fmla="*/ 2147483647 h 239"/>
              <a:gd name="T12" fmla="*/ 0 w 332"/>
              <a:gd name="T13" fmla="*/ 2147483647 h 239"/>
              <a:gd name="T14" fmla="*/ 2147483647 w 332"/>
              <a:gd name="T15" fmla="*/ 2147483647 h 239"/>
              <a:gd name="T16" fmla="*/ 2147483647 w 332"/>
              <a:gd name="T17" fmla="*/ 2147483647 h 239"/>
              <a:gd name="T18" fmla="*/ 0 w 332"/>
              <a:gd name="T19" fmla="*/ 2147483647 h 239"/>
              <a:gd name="T20" fmla="*/ 2147483647 w 332"/>
              <a:gd name="T21" fmla="*/ 0 h 2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2"/>
              <a:gd name="T34" fmla="*/ 0 h 239"/>
              <a:gd name="T35" fmla="*/ 332 w 332"/>
              <a:gd name="T36" fmla="*/ 239 h 2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2" h="239">
                <a:moveTo>
                  <a:pt x="168" y="0"/>
                </a:moveTo>
                <a:lnTo>
                  <a:pt x="332" y="48"/>
                </a:lnTo>
                <a:lnTo>
                  <a:pt x="250" y="48"/>
                </a:lnTo>
                <a:lnTo>
                  <a:pt x="250" y="190"/>
                </a:lnTo>
                <a:lnTo>
                  <a:pt x="332" y="190"/>
                </a:lnTo>
                <a:lnTo>
                  <a:pt x="168" y="239"/>
                </a:lnTo>
                <a:lnTo>
                  <a:pt x="0" y="190"/>
                </a:lnTo>
                <a:lnTo>
                  <a:pt x="82" y="190"/>
                </a:lnTo>
                <a:lnTo>
                  <a:pt x="82" y="48"/>
                </a:lnTo>
                <a:lnTo>
                  <a:pt x="0" y="48"/>
                </a:lnTo>
                <a:lnTo>
                  <a:pt x="168" y="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84" name="Rectangle 38"/>
          <p:cNvSpPr>
            <a:spLocks noChangeArrowheads="1"/>
          </p:cNvSpPr>
          <p:nvPr/>
        </p:nvSpPr>
        <p:spPr bwMode="auto">
          <a:xfrm>
            <a:off x="3857620" y="5286388"/>
            <a:ext cx="1736725" cy="60483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85" name="Freeform 39"/>
          <p:cNvSpPr>
            <a:spLocks/>
          </p:cNvSpPr>
          <p:nvPr/>
        </p:nvSpPr>
        <p:spPr bwMode="auto">
          <a:xfrm>
            <a:off x="4337050" y="2492375"/>
            <a:ext cx="450850" cy="527050"/>
          </a:xfrm>
          <a:custGeom>
            <a:avLst/>
            <a:gdLst>
              <a:gd name="T0" fmla="*/ 0 w 284"/>
              <a:gd name="T1" fmla="*/ 2147483647 h 332"/>
              <a:gd name="T2" fmla="*/ 2147483647 w 284"/>
              <a:gd name="T3" fmla="*/ 2147483647 h 332"/>
              <a:gd name="T4" fmla="*/ 2147483647 w 284"/>
              <a:gd name="T5" fmla="*/ 2147483647 h 332"/>
              <a:gd name="T6" fmla="*/ 2147483647 w 284"/>
              <a:gd name="T7" fmla="*/ 2147483647 h 332"/>
              <a:gd name="T8" fmla="*/ 2147483647 w 284"/>
              <a:gd name="T9" fmla="*/ 2147483647 h 332"/>
              <a:gd name="T10" fmla="*/ 2147483647 w 284"/>
              <a:gd name="T11" fmla="*/ 2147483647 h 332"/>
              <a:gd name="T12" fmla="*/ 2147483647 w 284"/>
              <a:gd name="T13" fmla="*/ 0 h 332"/>
              <a:gd name="T14" fmla="*/ 2147483647 w 284"/>
              <a:gd name="T15" fmla="*/ 2147483647 h 332"/>
              <a:gd name="T16" fmla="*/ 2147483647 w 284"/>
              <a:gd name="T17" fmla="*/ 2147483647 h 332"/>
              <a:gd name="T18" fmla="*/ 2147483647 w 284"/>
              <a:gd name="T19" fmla="*/ 0 h 332"/>
              <a:gd name="T20" fmla="*/ 0 w 284"/>
              <a:gd name="T21" fmla="*/ 2147483647 h 3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84"/>
              <a:gd name="T34" fmla="*/ 0 h 332"/>
              <a:gd name="T35" fmla="*/ 284 w 284"/>
              <a:gd name="T36" fmla="*/ 332 h 3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84" h="332">
                <a:moveTo>
                  <a:pt x="0" y="168"/>
                </a:moveTo>
                <a:lnTo>
                  <a:pt x="57" y="332"/>
                </a:lnTo>
                <a:lnTo>
                  <a:pt x="57" y="250"/>
                </a:lnTo>
                <a:lnTo>
                  <a:pt x="228" y="250"/>
                </a:lnTo>
                <a:lnTo>
                  <a:pt x="228" y="332"/>
                </a:lnTo>
                <a:lnTo>
                  <a:pt x="284" y="168"/>
                </a:lnTo>
                <a:lnTo>
                  <a:pt x="228" y="0"/>
                </a:lnTo>
                <a:lnTo>
                  <a:pt x="228" y="82"/>
                </a:lnTo>
                <a:lnTo>
                  <a:pt x="57" y="82"/>
                </a:lnTo>
                <a:lnTo>
                  <a:pt x="57" y="0"/>
                </a:lnTo>
                <a:lnTo>
                  <a:pt x="0" y="168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86" name="Rectangle 40"/>
          <p:cNvSpPr>
            <a:spLocks noChangeArrowheads="1"/>
          </p:cNvSpPr>
          <p:nvPr/>
        </p:nvSpPr>
        <p:spPr bwMode="auto">
          <a:xfrm>
            <a:off x="1376363" y="1916113"/>
            <a:ext cx="2566987" cy="1655762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9255" name="Text Box 41"/>
          <p:cNvSpPr txBox="1">
            <a:spLocks noChangeArrowheads="1"/>
          </p:cNvSpPr>
          <p:nvPr/>
        </p:nvSpPr>
        <p:spPr bwMode="auto">
          <a:xfrm>
            <a:off x="5292725" y="2636838"/>
            <a:ext cx="23606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Clr>
                <a:srgbClr val="CC0000"/>
              </a:buClr>
              <a:buFontTx/>
              <a:buChar char="•"/>
            </a:pPr>
            <a:r>
              <a:rPr lang="pt-BR" sz="1200" b="1">
                <a:solidFill>
                  <a:srgbClr val="333399"/>
                </a:solidFill>
                <a:latin typeface="Tahoma" pitchFamily="34" charset="0"/>
              </a:rPr>
              <a:t>Equipamentos Mecânicos</a:t>
            </a:r>
          </a:p>
          <a:p>
            <a:pPr marL="174625" indent="-174625" eaLnBrk="0" hangingPunct="0">
              <a:buClr>
                <a:srgbClr val="CC0000"/>
              </a:buClr>
              <a:buFontTx/>
              <a:buChar char="•"/>
            </a:pPr>
            <a:r>
              <a:rPr lang="pt-BR" sz="1200" b="1">
                <a:solidFill>
                  <a:srgbClr val="333399"/>
                </a:solidFill>
                <a:latin typeface="Tahoma" pitchFamily="34" charset="0"/>
              </a:rPr>
              <a:t>Equipamentos Eletrônicos</a:t>
            </a:r>
          </a:p>
          <a:p>
            <a:pPr marL="174625" indent="-174625" eaLnBrk="0" hangingPunct="0">
              <a:buClr>
                <a:srgbClr val="CC0000"/>
              </a:buClr>
              <a:buFontTx/>
              <a:buChar char="•"/>
            </a:pPr>
            <a:r>
              <a:rPr lang="pt-BR" sz="1200" b="1">
                <a:solidFill>
                  <a:srgbClr val="333399"/>
                </a:solidFill>
                <a:latin typeface="Tahoma" pitchFamily="34" charset="0"/>
              </a:rPr>
              <a:t>Próteses e Órteses</a:t>
            </a:r>
          </a:p>
          <a:p>
            <a:pPr marL="174625" indent="-174625" eaLnBrk="0" hangingPunct="0">
              <a:buClr>
                <a:srgbClr val="CC0000"/>
              </a:buClr>
              <a:buFontTx/>
              <a:buChar char="•"/>
            </a:pPr>
            <a:r>
              <a:rPr lang="pt-BR" sz="1200" b="1">
                <a:solidFill>
                  <a:srgbClr val="333399"/>
                </a:solidFill>
                <a:latin typeface="Tahoma" pitchFamily="34" charset="0"/>
              </a:rPr>
              <a:t>Materiais</a:t>
            </a:r>
          </a:p>
        </p:txBody>
      </p:sp>
      <p:sp>
        <p:nvSpPr>
          <p:cNvPr id="9256" name="Text Box 68"/>
          <p:cNvSpPr txBox="1">
            <a:spLocks noChangeArrowheads="1"/>
          </p:cNvSpPr>
          <p:nvPr/>
        </p:nvSpPr>
        <p:spPr bwMode="auto">
          <a:xfrm>
            <a:off x="6858000" y="4071938"/>
            <a:ext cx="16891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200">
                <a:solidFill>
                  <a:srgbClr val="000099"/>
                </a:solidFill>
                <a:latin typeface="Tahoma" pitchFamily="34" charset="0"/>
              </a:rPr>
              <a:t>Fonte: Gadelha, 2003.</a:t>
            </a:r>
          </a:p>
        </p:txBody>
      </p:sp>
      <p:sp>
        <p:nvSpPr>
          <p:cNvPr id="89" name="Text Box 19"/>
          <p:cNvSpPr txBox="1">
            <a:spLocks noChangeArrowheads="1"/>
          </p:cNvSpPr>
          <p:nvPr/>
        </p:nvSpPr>
        <p:spPr bwMode="auto">
          <a:xfrm>
            <a:off x="357158" y="214290"/>
            <a:ext cx="41941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wordArtVert">
            <a:spAutoFit/>
          </a:bodyPr>
          <a:lstStyle/>
          <a:p>
            <a:pPr>
              <a:defRPr/>
            </a:pPr>
            <a:r>
              <a:rPr lang="pt-BR" sz="1300" b="1" dirty="0">
                <a:solidFill>
                  <a:srgbClr val="CC3300"/>
                </a:solidFill>
                <a:latin typeface="Tahoma" pitchFamily="34" charset="0"/>
              </a:rPr>
              <a:t>ESTADO: PROMOÇÃO+REGULAÇÃO</a:t>
            </a:r>
            <a:endParaRPr lang="pt-BR" sz="1100" b="1" dirty="0">
              <a:solidFill>
                <a:srgbClr val="CC3300"/>
              </a:solidFill>
              <a:latin typeface="Tahoma" pitchFamily="34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14348" y="428604"/>
            <a:ext cx="104775" cy="5781675"/>
            <a:chOff x="454" y="1015"/>
            <a:chExt cx="66" cy="3143"/>
          </a:xfrm>
        </p:grpSpPr>
        <p:sp>
          <p:nvSpPr>
            <p:cNvPr id="91" name="Line 21"/>
            <p:cNvSpPr>
              <a:spLocks noChangeShapeType="1"/>
            </p:cNvSpPr>
            <p:nvPr/>
          </p:nvSpPr>
          <p:spPr bwMode="auto">
            <a:xfrm>
              <a:off x="487" y="1047"/>
              <a:ext cx="1" cy="3079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Freeform 22"/>
            <p:cNvSpPr>
              <a:spLocks/>
            </p:cNvSpPr>
            <p:nvPr/>
          </p:nvSpPr>
          <p:spPr bwMode="auto">
            <a:xfrm>
              <a:off x="455" y="1015"/>
              <a:ext cx="65" cy="63"/>
            </a:xfrm>
            <a:custGeom>
              <a:avLst/>
              <a:gdLst>
                <a:gd name="T0" fmla="*/ 32 w 65"/>
                <a:gd name="T1" fmla="*/ 63 h 63"/>
                <a:gd name="T2" fmla="*/ 65 w 65"/>
                <a:gd name="T3" fmla="*/ 32 h 63"/>
                <a:gd name="T4" fmla="*/ 32 w 65"/>
                <a:gd name="T5" fmla="*/ 0 h 63"/>
                <a:gd name="T6" fmla="*/ 0 w 65"/>
                <a:gd name="T7" fmla="*/ 32 h 63"/>
                <a:gd name="T8" fmla="*/ 32 w 65"/>
                <a:gd name="T9" fmla="*/ 63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63"/>
                <a:gd name="T17" fmla="*/ 65 w 65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63">
                  <a:moveTo>
                    <a:pt x="32" y="63"/>
                  </a:moveTo>
                  <a:lnTo>
                    <a:pt x="65" y="32"/>
                  </a:lnTo>
                  <a:lnTo>
                    <a:pt x="32" y="0"/>
                  </a:lnTo>
                  <a:lnTo>
                    <a:pt x="0" y="32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Freeform 23"/>
            <p:cNvSpPr>
              <a:spLocks/>
            </p:cNvSpPr>
            <p:nvPr/>
          </p:nvSpPr>
          <p:spPr bwMode="auto">
            <a:xfrm>
              <a:off x="454" y="4095"/>
              <a:ext cx="65" cy="63"/>
            </a:xfrm>
            <a:custGeom>
              <a:avLst/>
              <a:gdLst>
                <a:gd name="T0" fmla="*/ 33 w 65"/>
                <a:gd name="T1" fmla="*/ 0 h 63"/>
                <a:gd name="T2" fmla="*/ 0 w 65"/>
                <a:gd name="T3" fmla="*/ 31 h 63"/>
                <a:gd name="T4" fmla="*/ 33 w 65"/>
                <a:gd name="T5" fmla="*/ 63 h 63"/>
                <a:gd name="T6" fmla="*/ 65 w 65"/>
                <a:gd name="T7" fmla="*/ 31 h 63"/>
                <a:gd name="T8" fmla="*/ 33 w 65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63"/>
                <a:gd name="T17" fmla="*/ 65 w 65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63">
                  <a:moveTo>
                    <a:pt x="33" y="0"/>
                  </a:moveTo>
                  <a:lnTo>
                    <a:pt x="0" y="31"/>
                  </a:lnTo>
                  <a:lnTo>
                    <a:pt x="33" y="63"/>
                  </a:lnTo>
                  <a:lnTo>
                    <a:pt x="65" y="3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4" name="Line 24"/>
          <p:cNvSpPr>
            <a:spLocks noChangeShapeType="1"/>
          </p:cNvSpPr>
          <p:nvPr/>
        </p:nvSpPr>
        <p:spPr bwMode="auto">
          <a:xfrm flipV="1">
            <a:off x="827088" y="2420938"/>
            <a:ext cx="288925" cy="158432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95" name="Line 25"/>
          <p:cNvSpPr>
            <a:spLocks noChangeShapeType="1"/>
          </p:cNvSpPr>
          <p:nvPr/>
        </p:nvSpPr>
        <p:spPr bwMode="auto">
          <a:xfrm>
            <a:off x="827088" y="4005263"/>
            <a:ext cx="288925" cy="15113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5715008" y="571480"/>
            <a:ext cx="3071834" cy="120015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/>
              <a:t>Bio-engenharia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89171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2428860" y="871526"/>
            <a:ext cx="4071966" cy="105727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Tecnologia da informação e comunicação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571604" y="3228980"/>
            <a:ext cx="6429420" cy="10572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Telecomunicações e redes, inteligência computacional, engenharia de softwares, robótica e automação, inteligência artificial e redes neurais</a:t>
            </a:r>
            <a:endParaRPr lang="pt-BR" dirty="0"/>
          </a:p>
        </p:txBody>
      </p:sp>
      <p:sp>
        <p:nvSpPr>
          <p:cNvPr id="6" name="Seta para baixo 5"/>
          <p:cNvSpPr/>
          <p:nvPr/>
        </p:nvSpPr>
        <p:spPr>
          <a:xfrm>
            <a:off x="4429124" y="2157410"/>
            <a:ext cx="285752" cy="692656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8026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t="16880" r="30300" b="9657"/>
          <a:stretch/>
        </p:blipFill>
        <p:spPr bwMode="auto">
          <a:xfrm>
            <a:off x="280664" y="764704"/>
            <a:ext cx="3691571" cy="257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0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t="16880" r="30299" b="10579"/>
          <a:stretch/>
        </p:blipFill>
        <p:spPr bwMode="auto">
          <a:xfrm>
            <a:off x="3131840" y="4472992"/>
            <a:ext cx="2615708" cy="195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0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13806" r="28052" b="8426"/>
          <a:stretch/>
        </p:blipFill>
        <p:spPr bwMode="auto">
          <a:xfrm>
            <a:off x="3953844" y="1823483"/>
            <a:ext cx="3132748" cy="236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0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13191" r="30126" b="9349"/>
          <a:stretch/>
        </p:blipFill>
        <p:spPr bwMode="auto">
          <a:xfrm>
            <a:off x="280664" y="3402366"/>
            <a:ext cx="2676564" cy="214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0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t="13191" r="30645" b="9656"/>
          <a:stretch/>
        </p:blipFill>
        <p:spPr bwMode="auto">
          <a:xfrm>
            <a:off x="6269780" y="4163729"/>
            <a:ext cx="2743040" cy="219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0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t="13191" r="26238" b="9656"/>
          <a:stretch/>
        </p:blipFill>
        <p:spPr bwMode="auto">
          <a:xfrm>
            <a:off x="6290749" y="0"/>
            <a:ext cx="2868052" cy="20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001168" y="635641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 Pascutti, P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157601" y="16585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Interdisciplinaridade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81028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16264" r="27707" b="6583"/>
          <a:stretch/>
        </p:blipFill>
        <p:spPr bwMode="auto">
          <a:xfrm>
            <a:off x="1303134" y="1052736"/>
            <a:ext cx="7372312" cy="53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59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50378" y="1628800"/>
            <a:ext cx="66967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Nos </a:t>
            </a:r>
            <a:r>
              <a:rPr lang="pt-BR" b="1" dirty="0" smtClean="0"/>
              <a:t>últimos </a:t>
            </a:r>
            <a:r>
              <a:rPr lang="pt-BR" b="1" dirty="0"/>
              <a:t>60 anos </a:t>
            </a:r>
            <a:r>
              <a:rPr lang="pt-BR" b="1" dirty="0">
                <a:solidFill>
                  <a:srgbClr val="C00000"/>
                </a:solidFill>
              </a:rPr>
              <a:t>nenhum país se tornou desenvolvido</a:t>
            </a:r>
          </a:p>
          <a:p>
            <a:pPr algn="just"/>
            <a:r>
              <a:rPr lang="pt-BR" b="1" dirty="0"/>
              <a:t>seguindo o caminho clássico das exportações de </a:t>
            </a:r>
            <a:r>
              <a:rPr lang="pt-BR" b="1" dirty="0" smtClean="0"/>
              <a:t>commodities manufaturadas </a:t>
            </a:r>
            <a:r>
              <a:rPr lang="pt-BR" b="1" dirty="0"/>
              <a:t>da dedicação à agricultura ou </a:t>
            </a:r>
            <a:r>
              <a:rPr lang="pt-BR" b="1" dirty="0" smtClean="0"/>
              <a:t>pecuária, da exportação </a:t>
            </a:r>
            <a:r>
              <a:rPr lang="pt-BR" b="1" dirty="0"/>
              <a:t>de minérios, ou da transformação desses </a:t>
            </a:r>
            <a:r>
              <a:rPr lang="pt-BR" b="1" dirty="0" smtClean="0"/>
              <a:t>em produtos </a:t>
            </a:r>
            <a:r>
              <a:rPr lang="pt-BR" b="1" dirty="0"/>
              <a:t>convencionais. (Rejane 2011</a:t>
            </a:r>
            <a:r>
              <a:rPr lang="pt-BR" b="1" dirty="0" smtClean="0"/>
              <a:t>)</a:t>
            </a:r>
          </a:p>
          <a:p>
            <a:endParaRPr lang="pt-BR" b="1" dirty="0"/>
          </a:p>
          <a:p>
            <a:r>
              <a:rPr lang="pt-BR" b="1" dirty="0" smtClean="0"/>
              <a:t> </a:t>
            </a:r>
            <a:r>
              <a:rPr lang="pt-BR" b="1" dirty="0"/>
              <a:t>A força-motriz do desenvolvimento econômico e social </a:t>
            </a:r>
            <a:r>
              <a:rPr lang="pt-BR" b="1" dirty="0" smtClean="0"/>
              <a:t>passa necessariamente </a:t>
            </a:r>
            <a:r>
              <a:rPr lang="pt-BR" b="1" dirty="0"/>
              <a:t>por um </a:t>
            </a:r>
            <a:r>
              <a:rPr lang="pt-BR" b="1" dirty="0">
                <a:solidFill>
                  <a:srgbClr val="C00000"/>
                </a:solidFill>
              </a:rPr>
              <a:t>sólido sistema de inovação</a:t>
            </a:r>
            <a:r>
              <a:rPr lang="pt-BR" b="1" dirty="0"/>
              <a:t>.</a:t>
            </a:r>
          </a:p>
          <a:p>
            <a:r>
              <a:rPr lang="pt-BR" b="1" dirty="0"/>
              <a:t>(</a:t>
            </a:r>
            <a:r>
              <a:rPr lang="pt-BR" b="1" dirty="0" err="1"/>
              <a:t>Schumpeter</a:t>
            </a:r>
            <a:r>
              <a:rPr lang="pt-BR" b="1" dirty="0"/>
              <a:t> 1997</a:t>
            </a:r>
            <a:r>
              <a:rPr lang="pt-BR" b="1" dirty="0" smtClean="0"/>
              <a:t>).</a:t>
            </a:r>
          </a:p>
          <a:p>
            <a:endParaRPr lang="pt-BR" b="1" dirty="0"/>
          </a:p>
          <a:p>
            <a:r>
              <a:rPr lang="pt-BR" b="1" dirty="0" smtClean="0"/>
              <a:t>Os </a:t>
            </a:r>
            <a:r>
              <a:rPr lang="pt-BR" b="1" dirty="0"/>
              <a:t>países que se desenvolveram o fizeram por se</a:t>
            </a:r>
          </a:p>
          <a:p>
            <a:r>
              <a:rPr lang="pt-BR" b="1" dirty="0"/>
              <a:t>empenharem no </a:t>
            </a:r>
            <a:r>
              <a:rPr lang="pt-BR" b="1" dirty="0">
                <a:solidFill>
                  <a:srgbClr val="C00000"/>
                </a:solidFill>
              </a:rPr>
              <a:t>desenvolvimento de produtos, processos</a:t>
            </a:r>
          </a:p>
          <a:p>
            <a:r>
              <a:rPr lang="pt-BR" b="1" dirty="0">
                <a:solidFill>
                  <a:srgbClr val="C00000"/>
                </a:solidFill>
              </a:rPr>
              <a:t>e serviços de alto valor agregado</a:t>
            </a:r>
            <a:r>
              <a:rPr lang="pt-BR" b="1" dirty="0"/>
              <a:t>. (Arruda 2008)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732240" y="602128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Brofman</a:t>
            </a:r>
            <a:r>
              <a:rPr lang="pt-BR" dirty="0" smtClean="0"/>
              <a:t>, P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925769" y="876782"/>
            <a:ext cx="5145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Conhecimento e Processos Econômicos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8672023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12744" y="1124744"/>
            <a:ext cx="74168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Educação científica </a:t>
            </a:r>
            <a:r>
              <a:rPr lang="pt-BR" sz="2400" dirty="0"/>
              <a:t>é vista como uma das</a:t>
            </a:r>
          </a:p>
          <a:p>
            <a:r>
              <a:rPr lang="pt-BR" sz="2400" dirty="0"/>
              <a:t>habilidades deste século e este é marcado pela</a:t>
            </a:r>
          </a:p>
          <a:p>
            <a:r>
              <a:rPr lang="pt-BR" sz="2400" dirty="0"/>
              <a:t>“</a:t>
            </a:r>
            <a:r>
              <a:rPr lang="pt-BR" sz="2400" b="1" dirty="0"/>
              <a:t>sociedade intensiva de conhecimento</a:t>
            </a:r>
            <a:r>
              <a:rPr lang="pt-BR" sz="2400" dirty="0" smtClean="0"/>
              <a:t>”.</a:t>
            </a:r>
          </a:p>
          <a:p>
            <a:endParaRPr lang="pt-BR" sz="2400" dirty="0"/>
          </a:p>
          <a:p>
            <a:r>
              <a:rPr lang="pt-BR" sz="2400" dirty="0"/>
              <a:t>Hoje, desafio maior é produzir conhecimento, </a:t>
            </a:r>
            <a:r>
              <a:rPr lang="pt-BR" sz="2400" dirty="0" smtClean="0"/>
              <a:t>e não </a:t>
            </a:r>
            <a:r>
              <a:rPr lang="pt-BR" sz="2400" dirty="0"/>
              <a:t>mais apenas “transmitir</a:t>
            </a:r>
            <a:r>
              <a:rPr lang="pt-BR" sz="2400" dirty="0" smtClean="0"/>
              <a:t>”.</a:t>
            </a:r>
          </a:p>
          <a:p>
            <a:endParaRPr lang="pt-BR" sz="2400" dirty="0"/>
          </a:p>
          <a:p>
            <a:r>
              <a:rPr lang="pt-BR" sz="2400" dirty="0"/>
              <a:t>Produzir conhecimento não aponta apenas </a:t>
            </a:r>
            <a:r>
              <a:rPr lang="pt-BR" sz="2400" dirty="0" smtClean="0"/>
              <a:t>para o </a:t>
            </a:r>
            <a:r>
              <a:rPr lang="pt-BR" sz="2400" dirty="0"/>
              <a:t>processo reconstrutivo técnico, mas</a:t>
            </a:r>
          </a:p>
          <a:p>
            <a:r>
              <a:rPr lang="pt-BR" sz="2400" dirty="0"/>
              <a:t>principalmente para a habilidade de cada qual</a:t>
            </a:r>
          </a:p>
          <a:p>
            <a:r>
              <a:rPr lang="pt-BR" sz="2400" dirty="0"/>
              <a:t>se tornar a fonte maior de </a:t>
            </a:r>
            <a:r>
              <a:rPr lang="pt-BR" sz="2400" dirty="0" smtClean="0"/>
              <a:t>suas oportunidades</a:t>
            </a:r>
          </a:p>
          <a:p>
            <a:r>
              <a:rPr lang="pt-BR" sz="2400" dirty="0" smtClean="0"/>
              <a:t>.</a:t>
            </a:r>
            <a:endParaRPr lang="pt-BR" sz="2400" dirty="0"/>
          </a:p>
          <a:p>
            <a:r>
              <a:rPr lang="pt-BR" sz="2400" b="1" dirty="0"/>
              <a:t>A UNIVERSIDADE DE PESQUISA</a:t>
            </a:r>
          </a:p>
          <a:p>
            <a:r>
              <a:rPr lang="en-US" sz="2400" dirty="0"/>
              <a:t>DEMO P. </a:t>
            </a:r>
            <a:r>
              <a:rPr lang="en-US" sz="2400" dirty="0" err="1"/>
              <a:t>B.Téc.Senac</a:t>
            </a:r>
            <a:r>
              <a:rPr lang="en-US" sz="2400" dirty="0"/>
              <a:t>; v. 36, n.1, </a:t>
            </a:r>
            <a:r>
              <a:rPr lang="en-US" sz="2400" dirty="0" err="1"/>
              <a:t>jan.</a:t>
            </a:r>
            <a:r>
              <a:rPr lang="en-US" sz="2400" dirty="0"/>
              <a:t>/abr. 2010.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262709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14422" r="27707" b="19800"/>
          <a:stretch/>
        </p:blipFill>
        <p:spPr bwMode="auto">
          <a:xfrm>
            <a:off x="899592" y="1340768"/>
            <a:ext cx="7558355" cy="46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3713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t="47685" r="29655" b="13038"/>
          <a:stretch/>
        </p:blipFill>
        <p:spPr bwMode="auto">
          <a:xfrm>
            <a:off x="4909781" y="4215605"/>
            <a:ext cx="4189799" cy="19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957921" y="5733256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Galembeck, F</a:t>
            </a:r>
            <a:endParaRPr lang="pt-BR" sz="1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13499" r="21065" b="51955"/>
          <a:stretch/>
        </p:blipFill>
        <p:spPr bwMode="auto">
          <a:xfrm>
            <a:off x="2323475" y="12529"/>
            <a:ext cx="6821810" cy="240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9709" y="2337061"/>
            <a:ext cx="4860032" cy="286232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 </a:t>
            </a:r>
            <a:r>
              <a:rPr lang="en-US" b="1" dirty="0" err="1">
                <a:solidFill>
                  <a:schemeClr val="bg1"/>
                </a:solidFill>
              </a:rPr>
              <a:t>Crescimento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da </a:t>
            </a:r>
            <a:r>
              <a:rPr lang="en-US" b="1" dirty="0" err="1" smtClean="0">
                <a:solidFill>
                  <a:schemeClr val="bg1"/>
                </a:solidFill>
              </a:rPr>
              <a:t>população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 </a:t>
            </a:r>
            <a:r>
              <a:rPr lang="en-US" b="1" dirty="0" err="1">
                <a:solidFill>
                  <a:schemeClr val="bg1"/>
                </a:solidFill>
              </a:rPr>
              <a:t>Problemas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sociais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</a:t>
            </a:r>
            <a:r>
              <a:rPr lang="en-US" b="1" dirty="0" err="1" smtClean="0">
                <a:solidFill>
                  <a:schemeClr val="bg1"/>
                </a:solidFill>
              </a:rPr>
              <a:t>Mudanças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climáticas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</a:t>
            </a:r>
            <a:r>
              <a:rPr lang="en-US" b="1" dirty="0" err="1" smtClean="0">
                <a:solidFill>
                  <a:schemeClr val="bg1"/>
                </a:solidFill>
              </a:rPr>
              <a:t>Produção</a:t>
            </a:r>
            <a:r>
              <a:rPr lang="en-US" b="1" dirty="0" smtClean="0">
                <a:solidFill>
                  <a:schemeClr val="bg1"/>
                </a:solidFill>
              </a:rPr>
              <a:t>  de </a:t>
            </a:r>
            <a:r>
              <a:rPr lang="en-US" b="1" dirty="0" err="1" smtClean="0">
                <a:solidFill>
                  <a:schemeClr val="bg1"/>
                </a:solidFill>
              </a:rPr>
              <a:t>alimentos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Agua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</a:t>
            </a:r>
            <a:r>
              <a:rPr lang="en-US" b="1" dirty="0" err="1" smtClean="0">
                <a:solidFill>
                  <a:schemeClr val="bg1"/>
                </a:solidFill>
              </a:rPr>
              <a:t>Energia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</a:t>
            </a:r>
            <a:r>
              <a:rPr lang="en-US" b="1" dirty="0" err="1" smtClean="0">
                <a:solidFill>
                  <a:schemeClr val="bg1"/>
                </a:solidFill>
              </a:rPr>
              <a:t>Degradação</a:t>
            </a:r>
            <a:r>
              <a:rPr lang="en-US" b="1" dirty="0" smtClean="0">
                <a:solidFill>
                  <a:schemeClr val="bg1"/>
                </a:solidFill>
              </a:rPr>
              <a:t> da terra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</a:t>
            </a:r>
            <a:r>
              <a:rPr lang="en-US" b="1" dirty="0" err="1" smtClean="0">
                <a:solidFill>
                  <a:schemeClr val="bg1"/>
                </a:solidFill>
              </a:rPr>
              <a:t>Preservação</a:t>
            </a:r>
            <a:r>
              <a:rPr lang="en-US" b="1" dirty="0" smtClean="0">
                <a:solidFill>
                  <a:schemeClr val="bg1"/>
                </a:solidFill>
              </a:rPr>
              <a:t> da terra e dos </a:t>
            </a:r>
            <a:r>
              <a:rPr lang="en-US" b="1" dirty="0" err="1" smtClean="0">
                <a:solidFill>
                  <a:schemeClr val="bg1"/>
                </a:solidFill>
              </a:rPr>
              <a:t>ecosistemas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</a:t>
            </a:r>
            <a:r>
              <a:rPr lang="en-US" b="1" dirty="0" err="1" smtClean="0">
                <a:solidFill>
                  <a:schemeClr val="bg1"/>
                </a:solidFill>
              </a:rPr>
              <a:t>Doenças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emergentes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</a:t>
            </a:r>
            <a:r>
              <a:rPr lang="en-US" b="1" dirty="0" err="1" smtClean="0">
                <a:solidFill>
                  <a:schemeClr val="bg1"/>
                </a:solidFill>
              </a:rPr>
              <a:t>Qualidade</a:t>
            </a:r>
            <a:r>
              <a:rPr lang="en-US" b="1" dirty="0" smtClean="0">
                <a:solidFill>
                  <a:schemeClr val="bg1"/>
                </a:solidFill>
              </a:rPr>
              <a:t> de </a:t>
            </a:r>
            <a:r>
              <a:rPr lang="en-US" b="1" dirty="0" err="1" smtClean="0">
                <a:solidFill>
                  <a:schemeClr val="bg1"/>
                </a:solidFill>
              </a:rPr>
              <a:t>vida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133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t="15343" r="27534" b="7812"/>
          <a:stretch/>
        </p:blipFill>
        <p:spPr bwMode="auto">
          <a:xfrm>
            <a:off x="1043608" y="1196752"/>
            <a:ext cx="7345274" cy="523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7299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5" t="13499" r="20037" b="8427"/>
          <a:stretch/>
        </p:blipFill>
        <p:spPr bwMode="auto">
          <a:xfrm>
            <a:off x="1259632" y="1000529"/>
            <a:ext cx="7149849" cy="53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642817" y="638595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Elias, 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5591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0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9" t="13499" r="18893" b="7198"/>
          <a:stretch/>
        </p:blipFill>
        <p:spPr bwMode="auto">
          <a:xfrm>
            <a:off x="899592" y="1052736"/>
            <a:ext cx="7704856" cy="566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236296" y="647535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Elias, 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2479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0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4" t="12884" r="18893" b="7197"/>
          <a:stretch/>
        </p:blipFill>
        <p:spPr bwMode="auto">
          <a:xfrm>
            <a:off x="1259632" y="1124744"/>
            <a:ext cx="6709802" cy="499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236296" y="627623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Elias, 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3609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 txBox="1">
            <a:spLocks noChangeArrowheads="1"/>
          </p:cNvSpPr>
          <p:nvPr/>
        </p:nvSpPr>
        <p:spPr bwMode="auto">
          <a:xfrm>
            <a:off x="1087438" y="646113"/>
            <a:ext cx="68405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rgbClr val="003399"/>
                </a:solidFill>
                <a:latin typeface="Cambria" pitchFamily="18" charset="0"/>
              </a:rPr>
              <a:t>Desafios para a C,T&amp;I do Brasil</a:t>
            </a: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160338" y="1444625"/>
            <a:ext cx="795655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000099"/>
                </a:solidFill>
                <a:latin typeface="Verdana" pitchFamily="34" charset="0"/>
              </a:rPr>
              <a:t>Qualidade, impacto, relevância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000099"/>
                </a:solidFill>
                <a:latin typeface="Verdana" pitchFamily="34" charset="0"/>
              </a:rPr>
              <a:t>Mais foco nos grandes problemas nacionais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000099"/>
                </a:solidFill>
                <a:latin typeface="Verdana" pitchFamily="34" charset="0"/>
              </a:rPr>
              <a:t>Inovação e patentes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000099"/>
                </a:solidFill>
                <a:latin typeface="Verdana" pitchFamily="34" charset="0"/>
              </a:rPr>
              <a:t>Internacionalização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000099"/>
                </a:solidFill>
                <a:latin typeface="Verdana" pitchFamily="34" charset="0"/>
              </a:rPr>
              <a:t>Abordagens multi e transdisciplinares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000099"/>
                </a:solidFill>
                <a:latin typeface="Verdana" pitchFamily="34" charset="0"/>
              </a:rPr>
              <a:t>Melhor comunicação com a sociedade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000099"/>
                </a:solidFill>
                <a:latin typeface="Verdana" pitchFamily="34" charset="0"/>
              </a:rPr>
              <a:t>Sustentabilidade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pt-BR" altLang="pt-BR" sz="1800" b="1">
                <a:solidFill>
                  <a:srgbClr val="FF0000"/>
                </a:solidFill>
                <a:latin typeface="Verdana" pitchFamily="34" charset="0"/>
              </a:rPr>
              <a:t>Para tanto precisaremos: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FF0000"/>
                </a:solidFill>
                <a:latin typeface="Verdana" pitchFamily="34" charset="0"/>
              </a:rPr>
              <a:t>Modernização da gestão, avaliação e acompanhamento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FF0000"/>
                </a:solidFill>
                <a:latin typeface="Verdana" pitchFamily="34" charset="0"/>
              </a:rPr>
              <a:t>Novo marco legal que atenda às características da pesquisa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FF0000"/>
                </a:solidFill>
                <a:latin typeface="Verdana" pitchFamily="34" charset="0"/>
              </a:rPr>
              <a:t>Expansão e sustentabilidade de recursos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pt-BR" altLang="pt-BR" sz="1800" b="1">
                <a:solidFill>
                  <a:srgbClr val="FF0000"/>
                </a:solidFill>
                <a:latin typeface="Verdana" pitchFamily="34" charset="0"/>
              </a:rPr>
              <a:t>Planejamento e políticas de governo articuladas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pt-BR" altLang="pt-BR" sz="18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9220" name="CaixaDeTexto 3"/>
          <p:cNvSpPr txBox="1">
            <a:spLocks noChangeArrowheads="1"/>
          </p:cNvSpPr>
          <p:nvPr/>
        </p:nvSpPr>
        <p:spPr bwMode="auto">
          <a:xfrm>
            <a:off x="6948488" y="6207125"/>
            <a:ext cx="1671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Glaucius Oliva</a:t>
            </a:r>
          </a:p>
        </p:txBody>
      </p:sp>
    </p:spTree>
    <p:extLst>
      <p:ext uri="{BB962C8B-B14F-4D97-AF65-F5344CB8AC3E}">
        <p14:creationId xmlns:p14="http://schemas.microsoft.com/office/powerpoint/2010/main" val="39342222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15958" r="27707" b="6891"/>
          <a:stretch/>
        </p:blipFill>
        <p:spPr bwMode="auto">
          <a:xfrm>
            <a:off x="1187624" y="1196752"/>
            <a:ext cx="7285314" cy="528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1751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29192" r="62103" b="20425"/>
          <a:stretch>
            <a:fillRect/>
          </a:stretch>
        </p:blipFill>
        <p:spPr bwMode="auto">
          <a:xfrm>
            <a:off x="0" y="1198563"/>
            <a:ext cx="3924300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tângulo 4"/>
          <p:cNvSpPr>
            <a:spLocks noChangeArrowheads="1"/>
          </p:cNvSpPr>
          <p:nvPr/>
        </p:nvSpPr>
        <p:spPr bwMode="auto">
          <a:xfrm>
            <a:off x="17463" y="5095875"/>
            <a:ext cx="31194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400"/>
              <a:t>www.sciencemag.org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400"/>
              <a:t>SCIENCE VOL 330 -2010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i="1"/>
              <a:t>Published by AAAS</a:t>
            </a:r>
            <a:endParaRPr lang="pt-BR" altLang="pt-BR" sz="1400"/>
          </a:p>
        </p:txBody>
      </p:sp>
      <p:sp>
        <p:nvSpPr>
          <p:cNvPr id="10244" name="Rectangle 1"/>
          <p:cNvSpPr txBox="1">
            <a:spLocks noChangeArrowheads="1"/>
          </p:cNvSpPr>
          <p:nvPr/>
        </p:nvSpPr>
        <p:spPr bwMode="auto">
          <a:xfrm>
            <a:off x="2903538" y="246063"/>
            <a:ext cx="48545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08" tIns="45506" rIns="91008" bIns="45506" anchor="ctr"/>
          <a:lstStyle>
            <a:lvl1pPr defTabSz="909638" eaLnBrk="0" hangingPunct="0">
              <a:spcBef>
                <a:spcPct val="20000"/>
              </a:spcBef>
              <a:buChar char="•"/>
              <a:tabLst>
                <a:tab pos="0" algn="l"/>
                <a:tab pos="403225" algn="l"/>
                <a:tab pos="809625" algn="l"/>
                <a:tab pos="1216025" algn="l"/>
                <a:tab pos="1620838" algn="l"/>
                <a:tab pos="2027238" algn="l"/>
                <a:tab pos="2432050" algn="l"/>
                <a:tab pos="2838450" algn="l"/>
                <a:tab pos="3244850" algn="l"/>
                <a:tab pos="3649663" algn="l"/>
                <a:tab pos="4056063" algn="l"/>
                <a:tab pos="4462463" algn="l"/>
                <a:tab pos="4867275" algn="l"/>
                <a:tab pos="5273675" algn="l"/>
                <a:tab pos="5680075" algn="l"/>
                <a:tab pos="6084888" algn="l"/>
                <a:tab pos="6491288" algn="l"/>
                <a:tab pos="6897688" algn="l"/>
                <a:tab pos="7302500" algn="l"/>
                <a:tab pos="7708900" algn="l"/>
                <a:tab pos="8115300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har char="–"/>
              <a:tabLst>
                <a:tab pos="0" algn="l"/>
                <a:tab pos="403225" algn="l"/>
                <a:tab pos="809625" algn="l"/>
                <a:tab pos="1216025" algn="l"/>
                <a:tab pos="1620838" algn="l"/>
                <a:tab pos="2027238" algn="l"/>
                <a:tab pos="2432050" algn="l"/>
                <a:tab pos="2838450" algn="l"/>
                <a:tab pos="3244850" algn="l"/>
                <a:tab pos="3649663" algn="l"/>
                <a:tab pos="4056063" algn="l"/>
                <a:tab pos="4462463" algn="l"/>
                <a:tab pos="4867275" algn="l"/>
                <a:tab pos="5273675" algn="l"/>
                <a:tab pos="5680075" algn="l"/>
                <a:tab pos="6084888" algn="l"/>
                <a:tab pos="6491288" algn="l"/>
                <a:tab pos="6897688" algn="l"/>
                <a:tab pos="7302500" algn="l"/>
                <a:tab pos="7708900" algn="l"/>
                <a:tab pos="8115300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har char="•"/>
              <a:tabLst>
                <a:tab pos="0" algn="l"/>
                <a:tab pos="403225" algn="l"/>
                <a:tab pos="809625" algn="l"/>
                <a:tab pos="1216025" algn="l"/>
                <a:tab pos="1620838" algn="l"/>
                <a:tab pos="2027238" algn="l"/>
                <a:tab pos="2432050" algn="l"/>
                <a:tab pos="2838450" algn="l"/>
                <a:tab pos="3244850" algn="l"/>
                <a:tab pos="3649663" algn="l"/>
                <a:tab pos="4056063" algn="l"/>
                <a:tab pos="4462463" algn="l"/>
                <a:tab pos="4867275" algn="l"/>
                <a:tab pos="5273675" algn="l"/>
                <a:tab pos="5680075" algn="l"/>
                <a:tab pos="6084888" algn="l"/>
                <a:tab pos="6491288" algn="l"/>
                <a:tab pos="6897688" algn="l"/>
                <a:tab pos="7302500" algn="l"/>
                <a:tab pos="7708900" algn="l"/>
                <a:tab pos="81153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har char="–"/>
              <a:tabLst>
                <a:tab pos="0" algn="l"/>
                <a:tab pos="403225" algn="l"/>
                <a:tab pos="809625" algn="l"/>
                <a:tab pos="1216025" algn="l"/>
                <a:tab pos="1620838" algn="l"/>
                <a:tab pos="2027238" algn="l"/>
                <a:tab pos="2432050" algn="l"/>
                <a:tab pos="2838450" algn="l"/>
                <a:tab pos="3244850" algn="l"/>
                <a:tab pos="3649663" algn="l"/>
                <a:tab pos="4056063" algn="l"/>
                <a:tab pos="4462463" algn="l"/>
                <a:tab pos="4867275" algn="l"/>
                <a:tab pos="5273675" algn="l"/>
                <a:tab pos="5680075" algn="l"/>
                <a:tab pos="6084888" algn="l"/>
                <a:tab pos="6491288" algn="l"/>
                <a:tab pos="6897688" algn="l"/>
                <a:tab pos="7302500" algn="l"/>
                <a:tab pos="7708900" algn="l"/>
                <a:tab pos="81153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har char="»"/>
              <a:tabLst>
                <a:tab pos="0" algn="l"/>
                <a:tab pos="403225" algn="l"/>
                <a:tab pos="809625" algn="l"/>
                <a:tab pos="1216025" algn="l"/>
                <a:tab pos="1620838" algn="l"/>
                <a:tab pos="2027238" algn="l"/>
                <a:tab pos="2432050" algn="l"/>
                <a:tab pos="2838450" algn="l"/>
                <a:tab pos="3244850" algn="l"/>
                <a:tab pos="3649663" algn="l"/>
                <a:tab pos="4056063" algn="l"/>
                <a:tab pos="4462463" algn="l"/>
                <a:tab pos="4867275" algn="l"/>
                <a:tab pos="5273675" algn="l"/>
                <a:tab pos="5680075" algn="l"/>
                <a:tab pos="6084888" algn="l"/>
                <a:tab pos="6491288" algn="l"/>
                <a:tab pos="6897688" algn="l"/>
                <a:tab pos="7302500" algn="l"/>
                <a:tab pos="7708900" algn="l"/>
                <a:tab pos="81153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3225" algn="l"/>
                <a:tab pos="809625" algn="l"/>
                <a:tab pos="1216025" algn="l"/>
                <a:tab pos="1620838" algn="l"/>
                <a:tab pos="2027238" algn="l"/>
                <a:tab pos="2432050" algn="l"/>
                <a:tab pos="2838450" algn="l"/>
                <a:tab pos="3244850" algn="l"/>
                <a:tab pos="3649663" algn="l"/>
                <a:tab pos="4056063" algn="l"/>
                <a:tab pos="4462463" algn="l"/>
                <a:tab pos="4867275" algn="l"/>
                <a:tab pos="5273675" algn="l"/>
                <a:tab pos="5680075" algn="l"/>
                <a:tab pos="6084888" algn="l"/>
                <a:tab pos="6491288" algn="l"/>
                <a:tab pos="6897688" algn="l"/>
                <a:tab pos="7302500" algn="l"/>
                <a:tab pos="7708900" algn="l"/>
                <a:tab pos="81153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3225" algn="l"/>
                <a:tab pos="809625" algn="l"/>
                <a:tab pos="1216025" algn="l"/>
                <a:tab pos="1620838" algn="l"/>
                <a:tab pos="2027238" algn="l"/>
                <a:tab pos="2432050" algn="l"/>
                <a:tab pos="2838450" algn="l"/>
                <a:tab pos="3244850" algn="l"/>
                <a:tab pos="3649663" algn="l"/>
                <a:tab pos="4056063" algn="l"/>
                <a:tab pos="4462463" algn="l"/>
                <a:tab pos="4867275" algn="l"/>
                <a:tab pos="5273675" algn="l"/>
                <a:tab pos="5680075" algn="l"/>
                <a:tab pos="6084888" algn="l"/>
                <a:tab pos="6491288" algn="l"/>
                <a:tab pos="6897688" algn="l"/>
                <a:tab pos="7302500" algn="l"/>
                <a:tab pos="7708900" algn="l"/>
                <a:tab pos="81153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3225" algn="l"/>
                <a:tab pos="809625" algn="l"/>
                <a:tab pos="1216025" algn="l"/>
                <a:tab pos="1620838" algn="l"/>
                <a:tab pos="2027238" algn="l"/>
                <a:tab pos="2432050" algn="l"/>
                <a:tab pos="2838450" algn="l"/>
                <a:tab pos="3244850" algn="l"/>
                <a:tab pos="3649663" algn="l"/>
                <a:tab pos="4056063" algn="l"/>
                <a:tab pos="4462463" algn="l"/>
                <a:tab pos="4867275" algn="l"/>
                <a:tab pos="5273675" algn="l"/>
                <a:tab pos="5680075" algn="l"/>
                <a:tab pos="6084888" algn="l"/>
                <a:tab pos="6491288" algn="l"/>
                <a:tab pos="6897688" algn="l"/>
                <a:tab pos="7302500" algn="l"/>
                <a:tab pos="7708900" algn="l"/>
                <a:tab pos="81153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3225" algn="l"/>
                <a:tab pos="809625" algn="l"/>
                <a:tab pos="1216025" algn="l"/>
                <a:tab pos="1620838" algn="l"/>
                <a:tab pos="2027238" algn="l"/>
                <a:tab pos="2432050" algn="l"/>
                <a:tab pos="2838450" algn="l"/>
                <a:tab pos="3244850" algn="l"/>
                <a:tab pos="3649663" algn="l"/>
                <a:tab pos="4056063" algn="l"/>
                <a:tab pos="4462463" algn="l"/>
                <a:tab pos="4867275" algn="l"/>
                <a:tab pos="5273675" algn="l"/>
                <a:tab pos="5680075" algn="l"/>
                <a:tab pos="6084888" algn="l"/>
                <a:tab pos="6491288" algn="l"/>
                <a:tab pos="6897688" algn="l"/>
                <a:tab pos="7302500" algn="l"/>
                <a:tab pos="7708900" algn="l"/>
                <a:tab pos="81153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lnSpc>
                <a:spcPct val="71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pt-BR" altLang="pt-BR" sz="3300">
                <a:solidFill>
                  <a:srgbClr val="FF0000"/>
                </a:solidFill>
              </a:rPr>
              <a:t>Research data </a:t>
            </a:r>
          </a:p>
        </p:txBody>
      </p:sp>
      <p:sp>
        <p:nvSpPr>
          <p:cNvPr id="10245" name="CaixaDeTexto 4"/>
          <p:cNvSpPr txBox="1">
            <a:spLocks noChangeArrowheads="1"/>
          </p:cNvSpPr>
          <p:nvPr/>
        </p:nvSpPr>
        <p:spPr bwMode="auto">
          <a:xfrm>
            <a:off x="7164388" y="5954713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6" tIns="41299" rIns="82596" bIns="41299">
            <a:spAutoFit/>
          </a:bodyPr>
          <a:lstStyle>
            <a:lvl1pPr defTabSz="404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4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4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4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4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4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4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4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4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lnSpc>
                <a:spcPct val="71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pt-BR" altLang="pt-BR" sz="1300">
                <a:solidFill>
                  <a:srgbClr val="000000"/>
                </a:solidFill>
              </a:rPr>
              <a:t>Fonte: www.scimagojr.com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2079625"/>
            <a:ext cx="49657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CaixaDeTexto 6"/>
          <p:cNvSpPr txBox="1">
            <a:spLocks noChangeArrowheads="1"/>
          </p:cNvSpPr>
          <p:nvPr/>
        </p:nvSpPr>
        <p:spPr bwMode="auto">
          <a:xfrm>
            <a:off x="4430713" y="5816600"/>
            <a:ext cx="1800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7" rIns="91370" bIns="4568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FF0000"/>
                </a:solidFill>
              </a:rPr>
              <a:t>Cites: 17º /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FF0000"/>
                </a:solidFill>
              </a:rPr>
              <a:t>h index: 22º</a:t>
            </a:r>
          </a:p>
        </p:txBody>
      </p:sp>
      <p:sp>
        <p:nvSpPr>
          <p:cNvPr id="8" name="Seta para a esquerda 7"/>
          <p:cNvSpPr/>
          <p:nvPr/>
        </p:nvSpPr>
        <p:spPr>
          <a:xfrm flipH="1" flipV="1">
            <a:off x="3719513" y="4241800"/>
            <a:ext cx="431800" cy="169863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986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ixaDeTexto 2"/>
          <p:cNvSpPr txBox="1">
            <a:spLocks noChangeArrowheads="1"/>
          </p:cNvSpPr>
          <p:nvPr/>
        </p:nvSpPr>
        <p:spPr bwMode="auto">
          <a:xfrm>
            <a:off x="3203575" y="280988"/>
            <a:ext cx="1987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3600"/>
              <a:t>Patentes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t="7524" r="13190" b="15804"/>
          <a:stretch>
            <a:fillRect/>
          </a:stretch>
        </p:blipFill>
        <p:spPr bwMode="auto">
          <a:xfrm>
            <a:off x="601663" y="1619250"/>
            <a:ext cx="737870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tângulo 1"/>
          <p:cNvSpPr>
            <a:spLocks noChangeArrowheads="1"/>
          </p:cNvSpPr>
          <p:nvPr/>
        </p:nvSpPr>
        <p:spPr bwMode="auto">
          <a:xfrm>
            <a:off x="6227763" y="6227763"/>
            <a:ext cx="252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Pedro Wongtschowski </a:t>
            </a:r>
          </a:p>
        </p:txBody>
      </p:sp>
    </p:spTree>
    <p:extLst>
      <p:ext uri="{BB962C8B-B14F-4D97-AF65-F5344CB8AC3E}">
        <p14:creationId xmlns:p14="http://schemas.microsoft.com/office/powerpoint/2010/main" val="12192929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8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15343" r="27534" b="8428"/>
          <a:stretch/>
        </p:blipFill>
        <p:spPr bwMode="auto">
          <a:xfrm>
            <a:off x="1043608" y="980728"/>
            <a:ext cx="7327341" cy="526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596336" y="6276086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Nader, H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50811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upo 1"/>
          <p:cNvGrpSpPr>
            <a:grpSpLocks/>
          </p:cNvGrpSpPr>
          <p:nvPr/>
        </p:nvGrpSpPr>
        <p:grpSpPr bwMode="auto">
          <a:xfrm>
            <a:off x="0" y="1268413"/>
            <a:ext cx="8893175" cy="4897437"/>
            <a:chOff x="0" y="1268760"/>
            <a:chExt cx="8892480" cy="4897051"/>
          </a:xfrm>
        </p:grpSpPr>
        <p:pic>
          <p:nvPicPr>
            <p:cNvPr id="1229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3" t="28473" r="12888" b="4916"/>
            <a:stretch>
              <a:fillRect/>
            </a:stretch>
          </p:blipFill>
          <p:spPr bwMode="auto">
            <a:xfrm>
              <a:off x="0" y="1268760"/>
              <a:ext cx="8892480" cy="4897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CaixaDeTexto 3"/>
            <p:cNvSpPr txBox="1">
              <a:spLocks noChangeArrowheads="1"/>
            </p:cNvSpPr>
            <p:nvPr/>
          </p:nvSpPr>
          <p:spPr bwMode="auto">
            <a:xfrm>
              <a:off x="3491880" y="1700808"/>
              <a:ext cx="187220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</p:grpSp>
      <p:sp>
        <p:nvSpPr>
          <p:cNvPr id="12291" name="CaixaDeTexto 4"/>
          <p:cNvSpPr txBox="1">
            <a:spLocks noChangeArrowheads="1"/>
          </p:cNvSpPr>
          <p:nvPr/>
        </p:nvSpPr>
        <p:spPr bwMode="auto">
          <a:xfrm>
            <a:off x="2627313" y="476250"/>
            <a:ext cx="3698875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Produção Científica X Inovação </a:t>
            </a:r>
          </a:p>
        </p:txBody>
      </p:sp>
    </p:spTree>
    <p:extLst>
      <p:ext uri="{BB962C8B-B14F-4D97-AF65-F5344CB8AC3E}">
        <p14:creationId xmlns:p14="http://schemas.microsoft.com/office/powerpoint/2010/main" val="1219087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8" t="36552" r="19881" b="6891"/>
          <a:stretch>
            <a:fillRect/>
          </a:stretch>
        </p:blipFill>
        <p:spPr bwMode="auto">
          <a:xfrm>
            <a:off x="34925" y="-4763"/>
            <a:ext cx="7539038" cy="410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tângulo 2"/>
          <p:cNvSpPr>
            <a:spLocks noChangeArrowheads="1"/>
          </p:cNvSpPr>
          <p:nvPr/>
        </p:nvSpPr>
        <p:spPr bwMode="auto">
          <a:xfrm>
            <a:off x="0" y="4581128"/>
            <a:ext cx="8994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pt-BR" altLang="pt-BR" b="1" dirty="0"/>
              <a:t>A Universidade é o local do </a:t>
            </a:r>
            <a:r>
              <a:rPr lang="pt-BR" altLang="pt-BR" b="1" dirty="0">
                <a:solidFill>
                  <a:srgbClr val="C00000"/>
                </a:solidFill>
              </a:rPr>
              <a:t>saber, da liberdade, da formação humana e da criação intelectual</a:t>
            </a:r>
            <a:r>
              <a:rPr lang="pt-BR" altLang="pt-BR" b="1" dirty="0"/>
              <a:t>: fontes de ideias e espaço de investigação científica (Transforma o Pensamento em Conhecimento). </a:t>
            </a:r>
            <a:endParaRPr lang="pt-BR" altLang="pt-BR" b="1" dirty="0" smtClean="0"/>
          </a:p>
          <a:p>
            <a:pPr algn="just" eaLnBrk="1" hangingPunct="1"/>
            <a:endParaRPr lang="pt-BR" altLang="pt-BR" b="1" dirty="0"/>
          </a:p>
          <a:p>
            <a:pPr algn="just" eaLnBrk="1" hangingPunct="1"/>
            <a:r>
              <a:rPr lang="pt-BR" altLang="pt-BR" b="1" dirty="0" smtClean="0"/>
              <a:t>A </a:t>
            </a:r>
            <a:r>
              <a:rPr lang="pt-BR" altLang="pt-BR" b="1" dirty="0"/>
              <a:t>universidade como ambiente desenvolvedor das </a:t>
            </a:r>
            <a:r>
              <a:rPr lang="pt-BR" altLang="pt-BR" b="1" dirty="0">
                <a:solidFill>
                  <a:srgbClr val="C00000"/>
                </a:solidFill>
              </a:rPr>
              <a:t>várias formas do saber </a:t>
            </a:r>
            <a:r>
              <a:rPr lang="pt-BR" altLang="pt-BR" b="1" dirty="0"/>
              <a:t>– das humanidades e das artes até as aplicações da biologia molecular e da física.</a:t>
            </a:r>
            <a:endParaRPr lang="pt-BR" altLang="pt-BR" dirty="0"/>
          </a:p>
          <a:p>
            <a:pPr algn="just" eaLnBrk="1" hangingPunct="1"/>
            <a:endParaRPr lang="pt-BR" altLang="pt-BR" b="1" dirty="0"/>
          </a:p>
          <a:p>
            <a:pPr algn="just" eaLnBrk="1" hangingPunct="1"/>
            <a:endParaRPr lang="pt-BR" altLang="pt-BR" b="1" dirty="0"/>
          </a:p>
        </p:txBody>
      </p:sp>
    </p:spTree>
    <p:extLst>
      <p:ext uri="{BB962C8B-B14F-4D97-AF65-F5344CB8AC3E}">
        <p14:creationId xmlns:p14="http://schemas.microsoft.com/office/powerpoint/2010/main" val="25443023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14760" r="13480" b="10001"/>
          <a:stretch>
            <a:fillRect/>
          </a:stretch>
        </p:blipFill>
        <p:spPr bwMode="auto">
          <a:xfrm>
            <a:off x="468313" y="60325"/>
            <a:ext cx="82804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aixaDeTexto 2"/>
          <p:cNvSpPr txBox="1">
            <a:spLocks noChangeArrowheads="1"/>
          </p:cNvSpPr>
          <p:nvPr/>
        </p:nvSpPr>
        <p:spPr bwMode="auto">
          <a:xfrm>
            <a:off x="539750" y="620713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Áreas no Brasil</a:t>
            </a:r>
          </a:p>
        </p:txBody>
      </p:sp>
    </p:spTree>
    <p:extLst>
      <p:ext uri="{BB962C8B-B14F-4D97-AF65-F5344CB8AC3E}">
        <p14:creationId xmlns:p14="http://schemas.microsoft.com/office/powerpoint/2010/main" val="37291462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ixaDeTexto 2"/>
          <p:cNvSpPr txBox="1">
            <a:spLocks noChangeArrowheads="1"/>
          </p:cNvSpPr>
          <p:nvPr/>
        </p:nvSpPr>
        <p:spPr bwMode="auto">
          <a:xfrm>
            <a:off x="3995738" y="620713"/>
            <a:ext cx="825500" cy="369887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</a:rPr>
              <a:t>Brasil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1" t="14114" r="14746" b="22874"/>
          <a:stretch>
            <a:fillRect/>
          </a:stretch>
        </p:blipFill>
        <p:spPr bwMode="auto">
          <a:xfrm>
            <a:off x="611188" y="1341438"/>
            <a:ext cx="792162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8611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15343" r="27534" b="6890"/>
          <a:stretch/>
        </p:blipFill>
        <p:spPr bwMode="auto">
          <a:xfrm>
            <a:off x="179512" y="116632"/>
            <a:ext cx="8748464" cy="63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203601" y="6035185"/>
            <a:ext cx="792088" cy="2423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2963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869"/>
            <a:ext cx="8892480" cy="644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ta para a direita 2"/>
          <p:cNvSpPr/>
          <p:nvPr/>
        </p:nvSpPr>
        <p:spPr>
          <a:xfrm>
            <a:off x="0" y="2492896"/>
            <a:ext cx="792088" cy="2423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1633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6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15035" r="27535" b="6891"/>
          <a:stretch/>
        </p:blipFill>
        <p:spPr bwMode="auto">
          <a:xfrm>
            <a:off x="539552" y="404664"/>
            <a:ext cx="8219808" cy="599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ta para a direita 2"/>
          <p:cNvSpPr/>
          <p:nvPr/>
        </p:nvSpPr>
        <p:spPr>
          <a:xfrm>
            <a:off x="395536" y="3861048"/>
            <a:ext cx="792088" cy="2423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3538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33150" y="260647"/>
            <a:ext cx="4654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Panorama da Universidade Brasileira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613113" y="1412776"/>
            <a:ext cx="7494360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Posição das universidades brasileiras nos rankings internacionais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Brasil excluído do grupo das </a:t>
            </a:r>
            <a:r>
              <a:rPr lang="pt-BR" b="1" dirty="0" err="1" smtClean="0">
                <a:solidFill>
                  <a:schemeClr val="bg1"/>
                </a:solidFill>
              </a:rPr>
              <a:t>Univs</a:t>
            </a:r>
            <a:r>
              <a:rPr lang="pt-BR" b="1" dirty="0" smtClean="0">
                <a:solidFill>
                  <a:schemeClr val="bg1"/>
                </a:solidFill>
              </a:rPr>
              <a:t> nas primeiras posições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444208" y="90697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Pesquisa no Brasil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4360292" y="2870788"/>
            <a:ext cx="4570483" cy="175432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Progresso quantitativo significativo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 smtClean="0"/>
              <a:t>Progresso qualitativo pouco expressivo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 smtClean="0"/>
              <a:t>Impacto global ainda reduzido</a:t>
            </a:r>
          </a:p>
          <a:p>
            <a:pPr algn="ctr"/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1285383" y="5576359"/>
            <a:ext cx="6696744" cy="923330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Progresso expressivo em quantidade e qualidade exige novos padrões de organização e de gestão da produção cientifica e tecnológica.</a:t>
            </a:r>
            <a:endParaRPr lang="pt-BR" b="1" dirty="0"/>
          </a:p>
        </p:txBody>
      </p:sp>
      <p:pic>
        <p:nvPicPr>
          <p:cNvPr id="7096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 bwMode="auto">
          <a:xfrm>
            <a:off x="44844" y="2692891"/>
            <a:ext cx="3976611" cy="211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22" y="4808009"/>
            <a:ext cx="18526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5422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10937" y="182410"/>
            <a:ext cx="4495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Desafios da pós-graduação no Brasil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62829" y="1196752"/>
            <a:ext cx="6468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Número insuficiente de doutores titulados anualmente</a:t>
            </a:r>
          </a:p>
          <a:p>
            <a:r>
              <a:rPr lang="pt-BR" b="1" dirty="0" smtClean="0"/>
              <a:t>- Multiplicar mestres e doutores repensando a graduação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79912" y="1988840"/>
            <a:ext cx="501932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Pensar a Pós-graduação de forma integrada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62829" y="2527405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Vínculo com setores empresariais, governamentais e sociedade civil</a:t>
            </a:r>
          </a:p>
          <a:p>
            <a:r>
              <a:rPr lang="pt-BR" b="1" dirty="0"/>
              <a:t> </a:t>
            </a:r>
            <a:r>
              <a:rPr lang="pt-BR" b="1" dirty="0" smtClean="0"/>
              <a:t>- Transferência de conhecimento e inovação.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435996" y="3717032"/>
            <a:ext cx="632737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Inserção de egressos dos programas de pós-graduação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52105" y="4540478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Pós-graduação como espaço para a interdisciplinaridade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36983" y="5116542"/>
            <a:ext cx="4121641" cy="120032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Construção da interdisciplinaridade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Pessoas com perfil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Complementação dos saberes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Reconhecer diferenças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Pentágono 8"/>
          <p:cNvSpPr/>
          <p:nvPr/>
        </p:nvSpPr>
        <p:spPr>
          <a:xfrm>
            <a:off x="4621274" y="5474390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5868144" y="5116542"/>
            <a:ext cx="3024336" cy="1200329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-Saber trabalhar de forma integrada</a:t>
            </a:r>
          </a:p>
          <a:p>
            <a:pPr algn="ctr"/>
            <a:r>
              <a:rPr lang="pt-BR" b="1" dirty="0"/>
              <a:t>-</a:t>
            </a:r>
            <a:r>
              <a:rPr lang="pt-BR" b="1" dirty="0" smtClean="0"/>
              <a:t>Promover o debate</a:t>
            </a:r>
          </a:p>
          <a:p>
            <a:pPr algn="ctr"/>
            <a:r>
              <a:rPr lang="pt-BR" b="1" dirty="0" smtClean="0"/>
              <a:t>-Repensar estruturas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2299693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094" y="1124744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Histórico da Área Interdisciplinar</a:t>
            </a:r>
          </a:p>
          <a:p>
            <a:r>
              <a:rPr lang="pt-BR" dirty="0"/>
              <a:t>- 1980-1999: décadas dos cursos nômades (Pós-graduação em XX Meio Ambiente YY);</a:t>
            </a:r>
          </a:p>
          <a:p>
            <a:r>
              <a:rPr lang="pt-BR" dirty="0"/>
              <a:t>- 1999: criação da Área Multidisciplinar com 46 cursos de mestrado e doutorado;</a:t>
            </a:r>
          </a:p>
          <a:p>
            <a:r>
              <a:rPr lang="pt-BR" dirty="0"/>
              <a:t>- 2004: a Área já contava com 135 cursos divididos em 4 grupos temáticos;</a:t>
            </a:r>
          </a:p>
          <a:p>
            <a:r>
              <a:rPr lang="pt-BR" dirty="0"/>
              <a:t>- 2006: com 189 cursos - criação das 4 câmaras temáticas com coordenações</a:t>
            </a:r>
          </a:p>
          <a:p>
            <a:r>
              <a:rPr lang="pt-BR" dirty="0"/>
              <a:t>próprias - Meio Ambiente &amp; Agrárias, Sociais &amp; Humanidades, Engenharia,</a:t>
            </a:r>
          </a:p>
          <a:p>
            <a:r>
              <a:rPr lang="pt-BR" dirty="0"/>
              <a:t>Tecnologia &amp; Gestão e Saúde &amp; Biológicas (retorno à cultura disciplinar? A Inter</a:t>
            </a:r>
          </a:p>
          <a:p>
            <a:r>
              <a:rPr lang="pt-BR" dirty="0"/>
              <a:t>vai se tornar uma pequena CAPES?);</a:t>
            </a:r>
          </a:p>
          <a:p>
            <a:r>
              <a:rPr lang="pt-BR" dirty="0"/>
              <a:t>- </a:t>
            </a:r>
            <a:r>
              <a:rPr lang="pt-BR" b="1" dirty="0"/>
              <a:t>2008: com 258 cursos - criação da Área Interdisciplinar abrigada na Grande Área</a:t>
            </a:r>
          </a:p>
          <a:p>
            <a:r>
              <a:rPr lang="pt-BR" b="1" dirty="0"/>
              <a:t>Multidisciplinar juntamente com Biotecnologia, Ensino de Ciências e Matemática</a:t>
            </a:r>
          </a:p>
          <a:p>
            <a:r>
              <a:rPr lang="pt-BR" b="1" dirty="0"/>
              <a:t>(Ensino) e Materiais;</a:t>
            </a:r>
          </a:p>
          <a:p>
            <a:r>
              <a:rPr lang="pt-BR" b="1" dirty="0"/>
              <a:t>- 2011: com 327 cursos em andamento e 176 propostas de cursos novos –</a:t>
            </a:r>
          </a:p>
          <a:p>
            <a:r>
              <a:rPr lang="pt-BR" b="1" dirty="0"/>
              <a:t>triagem de propostas CTC/Inter - criação da Área de Ciências Ambientais na</a:t>
            </a:r>
          </a:p>
          <a:p>
            <a:r>
              <a:rPr lang="pt-BR" b="1" dirty="0"/>
              <a:t>Grande Área </a:t>
            </a:r>
            <a:r>
              <a:rPr lang="pt-BR" b="1" dirty="0" err="1"/>
              <a:t>Multi</a:t>
            </a:r>
            <a:r>
              <a:rPr lang="pt-BR" b="1" dirty="0"/>
              <a:t>;</a:t>
            </a:r>
          </a:p>
          <a:p>
            <a:r>
              <a:rPr lang="pt-BR" b="1" dirty="0"/>
              <a:t>- 2012: com 385 cursos em andamento (74 MPs), recebeu 64 propostas de MP e</a:t>
            </a:r>
          </a:p>
          <a:p>
            <a:r>
              <a:rPr lang="pt-BR" b="1" dirty="0"/>
              <a:t>104 M/D. Ações DAV/CTC – seminários e discussões sobre interdisciplinaridade,</a:t>
            </a:r>
          </a:p>
          <a:p>
            <a:r>
              <a:rPr lang="pt-BR" b="1" dirty="0"/>
              <a:t>indução da abertura das demais áreas;</a:t>
            </a:r>
          </a:p>
          <a:p>
            <a:r>
              <a:rPr lang="pt-BR" b="1" dirty="0"/>
              <a:t>- 2013: a Inter recebeu 132 (31 de MPs) propostas de novos Programas. Trienal</a:t>
            </a:r>
          </a:p>
          <a:p>
            <a:r>
              <a:rPr lang="pt-BR" b="1" dirty="0"/>
              <a:t>(novos indicadores). Coordenador adjunto para M. Profissionais: Eduardo </a:t>
            </a:r>
            <a:r>
              <a:rPr lang="pt-BR" b="1" dirty="0" err="1"/>
              <a:t>Winter</a:t>
            </a:r>
            <a:endParaRPr lang="pt-BR" b="1" dirty="0"/>
          </a:p>
          <a:p>
            <a:r>
              <a:rPr lang="pt-BR" b="1" dirty="0"/>
              <a:t>do INPI.</a:t>
            </a:r>
          </a:p>
        </p:txBody>
      </p:sp>
    </p:spTree>
    <p:extLst>
      <p:ext uri="{BB962C8B-B14F-4D97-AF65-F5344CB8AC3E}">
        <p14:creationId xmlns:p14="http://schemas.microsoft.com/office/powerpoint/2010/main" val="11633016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1844824"/>
            <a:ext cx="9174306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Novos problemas que emergem no mundo contemporâneo:</a:t>
            </a:r>
          </a:p>
          <a:p>
            <a:endParaRPr lang="pt-BR" b="1" dirty="0"/>
          </a:p>
          <a:p>
            <a:r>
              <a:rPr lang="pt-BR" b="1" dirty="0" smtClean="0"/>
              <a:t>Cursos em áreas inovadoras e interdisciplinares: Foco em questões complexas</a:t>
            </a:r>
          </a:p>
          <a:p>
            <a:endParaRPr lang="pt-BR" b="1" dirty="0"/>
          </a:p>
          <a:p>
            <a:r>
              <a:rPr lang="pt-BR" b="1" dirty="0" smtClean="0"/>
              <a:t>Cursos em universidades mais jovens ou distantes dos grandes centros urbanos,</a:t>
            </a:r>
          </a:p>
          <a:p>
            <a:endParaRPr lang="pt-BR" b="1" dirty="0"/>
          </a:p>
          <a:p>
            <a:r>
              <a:rPr lang="pt-BR" b="1" dirty="0" smtClean="0"/>
              <a:t>Elo para entrada de universidades no sistema de pesquisa e pós-graduação,</a:t>
            </a:r>
          </a:p>
          <a:p>
            <a:endParaRPr lang="pt-BR" b="1" dirty="0"/>
          </a:p>
          <a:p>
            <a:r>
              <a:rPr lang="pt-BR" b="1" dirty="0" smtClean="0"/>
              <a:t>Contribuição para o aprimoramento do corpo docente </a:t>
            </a:r>
          </a:p>
          <a:p>
            <a:endParaRPr lang="pt-BR" b="1" dirty="0"/>
          </a:p>
          <a:p>
            <a:r>
              <a:rPr lang="pt-BR" b="1" dirty="0" smtClean="0"/>
              <a:t>Formação de recursos humanos em várias regiões brasileiras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1953258" y="924251"/>
            <a:ext cx="5267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Interdisciplinaridade-natureza transversal</a:t>
            </a:r>
            <a:endParaRPr lang="pt-BR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014905" y="5661248"/>
            <a:ext cx="4342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C00000"/>
                </a:solidFill>
              </a:rPr>
              <a:t>Desafios: (</a:t>
            </a:r>
            <a:r>
              <a:rPr lang="pt-BR" sz="2000" b="1" dirty="0" err="1" smtClean="0">
                <a:solidFill>
                  <a:srgbClr val="C00000"/>
                </a:solidFill>
              </a:rPr>
              <a:t>re</a:t>
            </a:r>
            <a:r>
              <a:rPr lang="pt-BR" sz="2000" b="1" dirty="0" smtClean="0">
                <a:solidFill>
                  <a:srgbClr val="C00000"/>
                </a:solidFill>
              </a:rPr>
              <a:t>) ligação dos saberes</a:t>
            </a:r>
            <a:endParaRPr lang="pt-B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80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7" t="39319" r="27188" b="16112"/>
          <a:stretch/>
        </p:blipFill>
        <p:spPr bwMode="auto">
          <a:xfrm>
            <a:off x="3237964" y="3935217"/>
            <a:ext cx="5906036" cy="292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6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16880" r="27880" b="15427"/>
          <a:stretch/>
        </p:blipFill>
        <p:spPr bwMode="auto">
          <a:xfrm>
            <a:off x="0" y="0"/>
            <a:ext cx="6052557" cy="38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014278" y="485296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Área Interdisciplinar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26308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unl.pt/bolonha/bolo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843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CaixaDeTexto 2"/>
          <p:cNvSpPr txBox="1">
            <a:spLocks noChangeArrowheads="1"/>
          </p:cNvSpPr>
          <p:nvPr/>
        </p:nvSpPr>
        <p:spPr bwMode="auto">
          <a:xfrm>
            <a:off x="1835150" y="260350"/>
            <a:ext cx="69850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rgbClr val="003399"/>
                </a:solidFill>
              </a:rPr>
              <a:t>CARTA MAGNA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800" b="1">
              <a:solidFill>
                <a:srgbClr val="003399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rgbClr val="003399"/>
                </a:solidFill>
              </a:rPr>
              <a:t>“As universidades devem estar, mais do que nunca, conscientes do seu papel numa sociedade cada vez mais internacional.” (p1)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800" b="1">
              <a:solidFill>
                <a:srgbClr val="EA5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rgbClr val="EA5F00"/>
                </a:solidFill>
              </a:rPr>
              <a:t>Estabelece princípios para definir e proteger o conceito de universidade.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800" b="1">
              <a:solidFill>
                <a:srgbClr val="EA5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rgbClr val="003399"/>
                </a:solidFill>
              </a:rPr>
              <a:t>Princípios: </a:t>
            </a:r>
            <a:r>
              <a:rPr lang="pt-BR" altLang="pt-BR" sz="3600" b="1">
                <a:solidFill>
                  <a:srgbClr val="003399"/>
                </a:solidFill>
              </a:rPr>
              <a:t>autonomia, liberdade e relação ensino e pesquisa.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800" b="1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174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0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13806" r="20795" b="8426"/>
          <a:stretch/>
        </p:blipFill>
        <p:spPr bwMode="auto">
          <a:xfrm>
            <a:off x="827584" y="978036"/>
            <a:ext cx="7776864" cy="587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3999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9" t="15958" r="27534" b="31480"/>
          <a:stretch/>
        </p:blipFill>
        <p:spPr bwMode="auto">
          <a:xfrm>
            <a:off x="12876" y="0"/>
            <a:ext cx="5999400" cy="397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06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1" t="24872" r="27534" b="21030"/>
          <a:stretch/>
        </p:blipFill>
        <p:spPr bwMode="auto">
          <a:xfrm>
            <a:off x="4295464" y="3591731"/>
            <a:ext cx="4848536" cy="326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633210" y="485715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54%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271756" y="54399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35%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594921" y="41983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8%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115119" y="403745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2%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372200" y="141277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Área Interdisciplinar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5447068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t="13499" r="17856" b="12731"/>
          <a:stretch/>
        </p:blipFill>
        <p:spPr bwMode="auto">
          <a:xfrm>
            <a:off x="539552" y="648576"/>
            <a:ext cx="8136904" cy="542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1661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ângulo 1"/>
          <p:cNvSpPr>
            <a:spLocks noChangeArrowheads="1"/>
          </p:cNvSpPr>
          <p:nvPr/>
        </p:nvSpPr>
        <p:spPr bwMode="auto">
          <a:xfrm>
            <a:off x="323528" y="1226447"/>
            <a:ext cx="849788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b="1" dirty="0"/>
              <a:t>PERSPECTIVAS</a:t>
            </a:r>
          </a:p>
          <a:p>
            <a:pPr eaLnBrk="1" hangingPunct="1"/>
            <a:endParaRPr lang="pt-BR" altLang="pt-BR" b="1" dirty="0"/>
          </a:p>
          <a:p>
            <a:pPr eaLnBrk="1" hangingPunct="1"/>
            <a:r>
              <a:rPr lang="pt-BR" altLang="pt-BR" b="1" dirty="0"/>
              <a:t>AMPLIAÇÃO DA COOPERAÇÃO TÉCNICO CIENTÍFICA</a:t>
            </a:r>
          </a:p>
          <a:p>
            <a:pPr eaLnBrk="1" hangingPunct="1"/>
            <a:endParaRPr lang="pt-BR" altLang="pt-BR" b="1" dirty="0"/>
          </a:p>
          <a:p>
            <a:pPr eaLnBrk="1" hangingPunct="1"/>
            <a:r>
              <a:rPr lang="pt-BR" altLang="pt-BR" b="1" dirty="0"/>
              <a:t>CONSOLIDAÇÃO DE BASES DE DADOS </a:t>
            </a:r>
          </a:p>
          <a:p>
            <a:pPr eaLnBrk="1" hangingPunct="1"/>
            <a:endParaRPr lang="pt-BR" altLang="pt-BR" b="1" dirty="0"/>
          </a:p>
          <a:p>
            <a:pPr eaLnBrk="1" hangingPunct="1"/>
            <a:r>
              <a:rPr lang="pt-BR" altLang="pt-BR" b="1" dirty="0"/>
              <a:t>COMPARTILHAMENTO DE </a:t>
            </a:r>
            <a:r>
              <a:rPr lang="pt-BR" altLang="pt-BR" b="1" dirty="0" smtClean="0"/>
              <a:t>INFORMAÇÕES</a:t>
            </a:r>
          </a:p>
          <a:p>
            <a:pPr eaLnBrk="1" hangingPunct="1"/>
            <a:endParaRPr lang="pt-BR" altLang="pt-BR" b="1" dirty="0"/>
          </a:p>
          <a:p>
            <a:pPr eaLnBrk="1" hangingPunct="1"/>
            <a:r>
              <a:rPr lang="pt-BR" altLang="pt-BR" b="1" dirty="0" smtClean="0"/>
              <a:t>&gt;</a:t>
            </a:r>
            <a:r>
              <a:rPr lang="pt-BR" altLang="pt-BR" b="1" dirty="0"/>
              <a:t>COOPERAÇÃO INTER-UNIVERSIDADES</a:t>
            </a:r>
          </a:p>
          <a:p>
            <a:pPr eaLnBrk="1" hangingPunct="1"/>
            <a:endParaRPr lang="pt-BR" altLang="pt-BR" b="1" dirty="0"/>
          </a:p>
          <a:p>
            <a:pPr eaLnBrk="1" hangingPunct="1"/>
            <a:r>
              <a:rPr lang="pt-BR" altLang="pt-BR" b="1" dirty="0" smtClean="0"/>
              <a:t>COOPERAÇÃO </a:t>
            </a:r>
            <a:r>
              <a:rPr lang="pt-BR" altLang="pt-BR" b="1" dirty="0"/>
              <a:t>UNIVERSIDADE/ SETOR PÚBLICO/</a:t>
            </a:r>
          </a:p>
          <a:p>
            <a:pPr eaLnBrk="1" hangingPunct="1"/>
            <a:r>
              <a:rPr lang="pt-BR" altLang="pt-BR" b="1" dirty="0"/>
              <a:t>SETOR EMPRESARIAL/SOCIEDADE </a:t>
            </a:r>
            <a:r>
              <a:rPr lang="pt-BR" altLang="pt-BR" b="1" dirty="0" smtClean="0"/>
              <a:t>CIVIL</a:t>
            </a:r>
          </a:p>
        </p:txBody>
      </p:sp>
      <p:sp>
        <p:nvSpPr>
          <p:cNvPr id="2" name="Retângulo 1"/>
          <p:cNvSpPr/>
          <p:nvPr/>
        </p:nvSpPr>
        <p:spPr>
          <a:xfrm>
            <a:off x="1619672" y="188640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DESAFIOS DA INTERDISCIPLINARIDADE:</a:t>
            </a:r>
          </a:p>
          <a:p>
            <a:pPr algn="ctr"/>
            <a:r>
              <a:rPr lang="pt-BR" b="1" dirty="0"/>
              <a:t>INTERLIGANDO SABERES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7135727" y="6353120"/>
            <a:ext cx="1761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err="1"/>
              <a:t>Philippi</a:t>
            </a:r>
            <a:r>
              <a:rPr lang="pt-BR" sz="1200" dirty="0"/>
              <a:t> Jr A modificado</a:t>
            </a:r>
          </a:p>
        </p:txBody>
      </p:sp>
    </p:spTree>
    <p:extLst>
      <p:ext uri="{BB962C8B-B14F-4D97-AF65-F5344CB8AC3E}">
        <p14:creationId xmlns:p14="http://schemas.microsoft.com/office/powerpoint/2010/main" val="13686232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75844" y="1556792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 smtClean="0"/>
              <a:t>Interdisciplinaridade é </a:t>
            </a:r>
            <a:r>
              <a:rPr lang="pt-BR" sz="3600" b="1" dirty="0"/>
              <a:t>concepção, processo, método, </a:t>
            </a:r>
            <a:r>
              <a:rPr lang="pt-BR" sz="3600" b="1" dirty="0" smtClean="0"/>
              <a:t>enfim</a:t>
            </a:r>
            <a:r>
              <a:rPr lang="pt-BR" sz="3600" b="1" dirty="0"/>
              <a:t>, uma </a:t>
            </a:r>
            <a:r>
              <a:rPr lang="pt-BR" sz="3600" b="1" dirty="0" smtClean="0"/>
              <a:t>forma </a:t>
            </a:r>
            <a:r>
              <a:rPr lang="pt-BR" sz="3600" b="1" dirty="0"/>
              <a:t>de produção de </a:t>
            </a:r>
            <a:r>
              <a:rPr lang="pt-BR" sz="3600" b="1" dirty="0" smtClean="0"/>
              <a:t>conhecimento, que exercerá </a:t>
            </a:r>
            <a:r>
              <a:rPr lang="pt-BR" sz="3600" b="1" dirty="0"/>
              <a:t>progressivamente </a:t>
            </a:r>
            <a:r>
              <a:rPr lang="pt-BR" sz="3600" b="1" dirty="0" smtClean="0"/>
              <a:t>papel preponderante </a:t>
            </a:r>
            <a:r>
              <a:rPr lang="pt-BR" sz="3600" b="1" dirty="0"/>
              <a:t>nos </a:t>
            </a:r>
            <a:r>
              <a:rPr lang="pt-BR" sz="3600" b="1" dirty="0" smtClean="0"/>
              <a:t>campos do </a:t>
            </a:r>
            <a:r>
              <a:rPr lang="pt-BR" sz="3600" b="1" dirty="0"/>
              <a:t>conhecimento científico, tecnológico e de </a:t>
            </a:r>
            <a:r>
              <a:rPr lang="pt-BR" sz="3600" b="1" dirty="0" smtClean="0"/>
              <a:t>inovação</a:t>
            </a:r>
            <a:r>
              <a:rPr lang="pt-BR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53219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>
            <a:grpSpLocks/>
          </p:cNvGrpSpPr>
          <p:nvPr/>
        </p:nvGrpSpPr>
        <p:grpSpPr bwMode="auto">
          <a:xfrm>
            <a:off x="395288" y="0"/>
            <a:ext cx="8243887" cy="6853238"/>
            <a:chOff x="395536" y="0"/>
            <a:chExt cx="8244408" cy="685402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3" t="15132" r="31941" b="10307"/>
            <a:stretch>
              <a:fillRect/>
            </a:stretch>
          </p:blipFill>
          <p:spPr bwMode="auto">
            <a:xfrm>
              <a:off x="395536" y="0"/>
              <a:ext cx="8244408" cy="6256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ixaDeTexto 2"/>
            <p:cNvSpPr txBox="1">
              <a:spLocks noChangeArrowheads="1"/>
            </p:cNvSpPr>
            <p:nvPr/>
          </p:nvSpPr>
          <p:spPr bwMode="auto">
            <a:xfrm>
              <a:off x="6851503" y="6484694"/>
              <a:ext cx="16722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/>
                <a:t>Siqueira, 2009</a:t>
              </a:r>
            </a:p>
          </p:txBody>
        </p:sp>
        <p:sp>
          <p:nvSpPr>
            <p:cNvPr id="5" name="CaixaDeTexto 3"/>
            <p:cNvSpPr txBox="1">
              <a:spLocks noChangeArrowheads="1"/>
            </p:cNvSpPr>
            <p:nvPr/>
          </p:nvSpPr>
          <p:spPr bwMode="auto">
            <a:xfrm>
              <a:off x="1533960" y="6329383"/>
              <a:ext cx="10824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/>
                <a:t>FAPESP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1402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95288" y="1196975"/>
            <a:ext cx="8458200" cy="762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Ética da comunidade científica: revisão por </a:t>
            </a:r>
            <a:r>
              <a:rPr lang="pt-BR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lang="pt-BR" sz="32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im</a:t>
            </a:r>
            <a:r>
              <a:rPr lang="pt-BR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)pares </a:t>
            </a:r>
            <a:endParaRPr lang="pt-BR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311400"/>
            <a:ext cx="680402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7485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0532" y="350519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Workshops Temáticos</a:t>
            </a: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179512" y="1340768"/>
            <a:ext cx="8229600" cy="36718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Bioenergia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Energias Alternativas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Produtos naturais </a:t>
            </a:r>
            <a:r>
              <a:rPr kumimoji="0" lang="pt-B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Bioativos</a:t>
            </a:r>
            <a:endParaRPr kumimoji="0" lang="pt-BR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Nanotecnologia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Políticas Públicas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Mudanças Climáticas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pt-BR" sz="3200" b="1" kern="0" dirty="0" err="1" smtClean="0">
                <a:solidFill>
                  <a:srgbClr val="FF0000"/>
                </a:solidFill>
                <a:latin typeface="Book Antiqua" pitchFamily="18" charset="0"/>
                <a:cs typeface="+mn-cs"/>
              </a:rPr>
              <a:t>Biomateriais</a:t>
            </a:r>
            <a:endParaRPr kumimoji="0" lang="pt-BR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619381"/>
              </p:ext>
            </p:extLst>
          </p:nvPr>
        </p:nvGraphicFramePr>
        <p:xfrm>
          <a:off x="4932040" y="1124744"/>
          <a:ext cx="2088232" cy="1165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914" name="Imagem de bitmap" r:id="rId3" imgW="2809524" imgH="2114845" progId="PBrush">
                  <p:embed/>
                </p:oleObj>
              </mc:Choice>
              <mc:Fallback>
                <p:oleObj name="Imagem de bitmap" r:id="rId3" imgW="2809524" imgH="2114845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124744"/>
                        <a:ext cx="2088232" cy="11652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948264" y="2348880"/>
          <a:ext cx="1961905" cy="1008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915" name="Imagem de bitmap" r:id="rId5" imgW="4352381" imgH="2238687" progId="PBrush">
                  <p:embed/>
                </p:oleObj>
              </mc:Choice>
              <mc:Fallback>
                <p:oleObj name="Imagem de bitmap" r:id="rId5" imgW="4352381" imgH="2238687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2348880"/>
                        <a:ext cx="1961905" cy="10088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7164288" y="5085184"/>
          <a:ext cx="1727497" cy="1279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916" name="Imagem de bitmap" r:id="rId7" imgW="3086531" imgH="2285714" progId="PBrush">
                  <p:embed/>
                </p:oleObj>
              </mc:Choice>
              <mc:Fallback>
                <p:oleObj name="Imagem de bitmap" r:id="rId7" imgW="3086531" imgH="2285714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5085184"/>
                        <a:ext cx="1727497" cy="12791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5076056" y="5085184"/>
          <a:ext cx="1814909" cy="1289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917" name="Imagem de bitmap" r:id="rId9" imgW="11228571" imgH="7980952" progId="PBrush">
                  <p:embed/>
                </p:oleObj>
              </mc:Choice>
              <mc:Fallback>
                <p:oleObj name="Imagem de bitmap" r:id="rId9" imgW="11228571" imgH="7980952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5085184"/>
                        <a:ext cx="1814909" cy="1289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969475"/>
              </p:ext>
            </p:extLst>
          </p:nvPr>
        </p:nvGraphicFramePr>
        <p:xfrm>
          <a:off x="4932040" y="3170298"/>
          <a:ext cx="1799059" cy="130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918" name="Imagem de bitmap" r:id="rId11" imgW="11050542" imgH="8040222" progId="PBrush">
                  <p:embed/>
                </p:oleObj>
              </mc:Choice>
              <mc:Fallback>
                <p:oleObj name="Imagem de bitmap" r:id="rId11" imgW="11050542" imgH="8040222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3170298"/>
                        <a:ext cx="1799059" cy="130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7380312" y="764704"/>
          <a:ext cx="1512689" cy="1148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919" name="Imagem de bitmap" r:id="rId13" imgW="4382112" imgH="3362794" progId="PBrush">
                  <p:embed/>
                </p:oleObj>
              </mc:Choice>
              <mc:Fallback>
                <p:oleObj name="Imagem de bitmap" r:id="rId13" imgW="4382112" imgH="3362794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764704"/>
                        <a:ext cx="1512689" cy="11489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7092280" y="3645024"/>
          <a:ext cx="1614480" cy="1188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920" name="Imagem de bitmap" r:id="rId15" imgW="6095238" imgH="4486901" progId="PBrush">
                  <p:embed/>
                </p:oleObj>
              </mc:Choice>
              <mc:Fallback>
                <p:oleObj name="Imagem de bitmap" r:id="rId15" imgW="6095238" imgH="4486901" progId="PBrush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3645024"/>
                        <a:ext cx="1614480" cy="1188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590864"/>
              </p:ext>
            </p:extLst>
          </p:nvPr>
        </p:nvGraphicFramePr>
        <p:xfrm>
          <a:off x="3059832" y="5373216"/>
          <a:ext cx="1872977" cy="1299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921" name="Imagem de bitmap" r:id="rId17" imgW="7314286" imgH="5076190" progId="PBrush">
                  <p:embed/>
                </p:oleObj>
              </mc:Choice>
              <mc:Fallback>
                <p:oleObj name="Imagem de bitmap" r:id="rId17" imgW="7314286" imgH="5076190" progId="PBrush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373216"/>
                        <a:ext cx="1872977" cy="1299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68313" y="9080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Centro Paulista de </a:t>
            </a:r>
            <a:r>
              <a:rPr kumimoji="0" lang="pt-B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Bioenergia</a:t>
            </a: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FAPESP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0" dirty="0" smtClean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Governo do estado</a:t>
            </a:r>
            <a:endParaRPr kumimoji="0" lang="pt-BR" sz="2800" b="1" i="0" u="none" strike="noStrike" kern="0" cap="none" spc="0" normalizeH="0" baseline="0" noProof="0" dirty="0" smtClean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68313" y="2349500"/>
            <a:ext cx="82296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Biomassa para bioenergia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Produção de biocombustíveis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Aplicação de biocombustíveis em motores automotivos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Biorefinarias e alcoolquímica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Impactos ambientais e sócio econômicos dos biocombustíveis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16697" y="5836722"/>
            <a:ext cx="753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Programa de pós-graduação em Bioenergia USP-UNESP-UNICAMP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06919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03225" y="1587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pt-BR" sz="2800" smtClean="0"/>
              <a:t>Institutes and Centers  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1FBB1023-5073-4817-BE0E-7620C6E06EB3}" type="slidenum">
              <a:rPr lang="pt-BR" altLang="pt-BR" sz="1400" smtClean="0"/>
              <a:pPr algn="l"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pt-BR" altLang="pt-BR" sz="1400" smtClean="0"/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881188"/>
            <a:ext cx="571658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492750" y="4795838"/>
            <a:ext cx="174625" cy="1841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929188" y="3733800"/>
            <a:ext cx="174625" cy="180975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AutoShap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289425" y="3929063"/>
            <a:ext cx="174625" cy="1841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303713" y="2887663"/>
            <a:ext cx="198437" cy="215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8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451475" y="4486275"/>
            <a:ext cx="198438" cy="215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4218" name="Retângulo 11"/>
          <p:cNvSpPr>
            <a:spLocks noChangeArrowheads="1"/>
          </p:cNvSpPr>
          <p:nvPr/>
        </p:nvSpPr>
        <p:spPr bwMode="auto">
          <a:xfrm>
            <a:off x="6442075" y="4845050"/>
            <a:ext cx="267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>
                <a:solidFill>
                  <a:srgbClr val="1257ED"/>
                </a:solidFill>
                <a:latin typeface="Calibri" pitchFamily="34" charset="0"/>
              </a:rPr>
              <a:t>Theoretical Physics / ICTP </a:t>
            </a:r>
            <a:endParaRPr lang="en-US" altLang="pt-BR" sz="1800">
              <a:solidFill>
                <a:srgbClr val="1257ED"/>
              </a:solidFill>
              <a:latin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27688" y="4673600"/>
            <a:ext cx="825500" cy="35242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20" name="Retângulo 7"/>
          <p:cNvSpPr>
            <a:spLocks noChangeArrowheads="1"/>
          </p:cNvSpPr>
          <p:nvPr/>
        </p:nvSpPr>
        <p:spPr bwMode="auto">
          <a:xfrm>
            <a:off x="5780088" y="2286000"/>
            <a:ext cx="233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>
                <a:solidFill>
                  <a:srgbClr val="1257ED"/>
                </a:solidFill>
                <a:latin typeface="Calibri" pitchFamily="34" charset="0"/>
              </a:rPr>
              <a:t>Aquaculture</a:t>
            </a:r>
          </a:p>
        </p:txBody>
      </p:sp>
      <p:cxnSp>
        <p:nvCxnSpPr>
          <p:cNvPr id="30" name="Straight Arrow Connector 29"/>
          <p:cNvCxnSpPr>
            <a:stCxn id="45" idx="4"/>
          </p:cNvCxnSpPr>
          <p:nvPr/>
        </p:nvCxnSpPr>
        <p:spPr>
          <a:xfrm flipV="1">
            <a:off x="4502150" y="2528888"/>
            <a:ext cx="1323975" cy="44132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22" name="Rectangle 13"/>
          <p:cNvSpPr>
            <a:spLocks/>
          </p:cNvSpPr>
          <p:nvPr/>
        </p:nvSpPr>
        <p:spPr bwMode="auto">
          <a:xfrm>
            <a:off x="6442075" y="3216275"/>
            <a:ext cx="2351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1800" b="1">
                <a:solidFill>
                  <a:srgbClr val="1257ED"/>
                </a:solidFill>
                <a:latin typeface="Calibri" pitchFamily="34" charset="0"/>
              </a:rPr>
              <a:t>Environmental Studies</a:t>
            </a:r>
            <a:endParaRPr lang="en-US" altLang="pt-BR" sz="1800" b="1">
              <a:solidFill>
                <a:srgbClr val="1257ED"/>
              </a:solidFill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118100" y="3414713"/>
            <a:ext cx="1323975" cy="31908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24" name="CaixaDeTexto 13"/>
          <p:cNvSpPr txBox="1">
            <a:spLocks noChangeArrowheads="1"/>
          </p:cNvSpPr>
          <p:nvPr/>
        </p:nvSpPr>
        <p:spPr bwMode="auto">
          <a:xfrm>
            <a:off x="457200" y="5013325"/>
            <a:ext cx="2967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>
                <a:solidFill>
                  <a:srgbClr val="1257ED"/>
                </a:solidFill>
                <a:latin typeface="Calibri" pitchFamily="34" charset="0"/>
              </a:rPr>
              <a:t>Venomous and animal toxins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3063875" y="4113213"/>
            <a:ext cx="1225550" cy="100488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26" name="Retângulo 15"/>
          <p:cNvSpPr>
            <a:spLocks noChangeArrowheads="1"/>
          </p:cNvSpPr>
          <p:nvPr/>
        </p:nvSpPr>
        <p:spPr bwMode="auto">
          <a:xfrm>
            <a:off x="201613" y="4687888"/>
            <a:ext cx="2987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>
                <a:solidFill>
                  <a:srgbClr val="1257ED"/>
                </a:solidFill>
                <a:latin typeface="Calibri" pitchFamily="34" charset="0"/>
              </a:rPr>
              <a:t>Roots and tropical starches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2921000" y="4113213"/>
            <a:ext cx="1368425" cy="7747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28" name="Rectangle 9"/>
          <p:cNvSpPr>
            <a:spLocks noChangeArrowheads="1"/>
          </p:cNvSpPr>
          <p:nvPr/>
        </p:nvSpPr>
        <p:spPr bwMode="auto">
          <a:xfrm>
            <a:off x="6083300" y="2949575"/>
            <a:ext cx="2211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>
                <a:solidFill>
                  <a:srgbClr val="1257ED"/>
                </a:solidFill>
                <a:latin typeface="Calibri" pitchFamily="34" charset="0"/>
              </a:rPr>
              <a:t>Bionergy Institute (*)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118100" y="3154363"/>
            <a:ext cx="1014413" cy="57943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30" name="Rectangle 11"/>
          <p:cNvSpPr>
            <a:spLocks noChangeArrowheads="1"/>
          </p:cNvSpPr>
          <p:nvPr/>
        </p:nvSpPr>
        <p:spPr bwMode="auto">
          <a:xfrm>
            <a:off x="5376863" y="5313363"/>
            <a:ext cx="325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>
                <a:solidFill>
                  <a:srgbClr val="1257ED"/>
                </a:solidFill>
                <a:latin typeface="Calibri" pitchFamily="34" charset="0"/>
              </a:rPr>
              <a:t>Public policies and international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5627688" y="4673600"/>
            <a:ext cx="152400" cy="66516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32" name="Rectangle 13"/>
          <p:cNvSpPr>
            <a:spLocks noChangeArrowheads="1"/>
          </p:cNvSpPr>
          <p:nvPr/>
        </p:nvSpPr>
        <p:spPr bwMode="auto">
          <a:xfrm>
            <a:off x="4459288" y="5865813"/>
            <a:ext cx="1558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>
                <a:solidFill>
                  <a:srgbClr val="1257ED"/>
                </a:solidFill>
                <a:latin typeface="Calibri" pitchFamily="34" charset="0"/>
              </a:rPr>
              <a:t>Ocean Science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4886325" y="4975225"/>
            <a:ext cx="665163" cy="9525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34" name="Rectangle 22"/>
          <p:cNvSpPr>
            <a:spLocks noChangeArrowheads="1"/>
          </p:cNvSpPr>
          <p:nvPr/>
        </p:nvSpPr>
        <p:spPr bwMode="auto">
          <a:xfrm>
            <a:off x="941388" y="4373563"/>
            <a:ext cx="157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>
                <a:solidFill>
                  <a:srgbClr val="1257ED"/>
                </a:solidFill>
                <a:latin typeface="Calibri" pitchFamily="34" charset="0"/>
              </a:rPr>
              <a:t>Biotechnology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2438400" y="4113213"/>
            <a:ext cx="1851025" cy="50165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236" name="Picture 72" descr="http://200.145.104.55/imagens/fotos/F_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5435600"/>
            <a:ext cx="120967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7" name="Picture 11" descr="http://www.rc.unesp.br/ib/cea/imagens/fotos/fachada_riocla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624013"/>
            <a:ext cx="1643062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8" name="Picture 15" descr="http://www.ift.unesp.br/imagens/barra-funda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3835400"/>
            <a:ext cx="11080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9" name="Picture 4" descr="http://www.vivaocentro.org.br/noticias/imagens/290809_mc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1495425"/>
            <a:ext cx="10604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40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3" t="22321" r="18794" b="20036"/>
          <a:stretch>
            <a:fillRect/>
          </a:stretch>
        </p:blipFill>
        <p:spPr bwMode="auto">
          <a:xfrm>
            <a:off x="5565775" y="1316038"/>
            <a:ext cx="1368425" cy="98266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1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42165" r="56593" b="37990"/>
          <a:stretch>
            <a:fillRect/>
          </a:stretch>
        </p:blipFill>
        <p:spPr bwMode="auto">
          <a:xfrm>
            <a:off x="303213" y="3325813"/>
            <a:ext cx="98266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3888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8429625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708688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4099" name="CaixaDeTexto 1"/>
          <p:cNvSpPr txBox="1">
            <a:spLocks noChangeArrowheads="1"/>
          </p:cNvSpPr>
          <p:nvPr/>
        </p:nvSpPr>
        <p:spPr bwMode="auto">
          <a:xfrm>
            <a:off x="107950" y="5473700"/>
            <a:ext cx="88566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000" b="1"/>
              <a:t>Universidade é instituição de ensino (G e PG), de formação de profissionais de nível superior, de pesquisa com criação de conhecimento novo, de extensão e de cultivo do saber humano.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17700194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917892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2"/>
          <p:cNvSpPr txBox="1">
            <a:spLocks noChangeArrowheads="1"/>
          </p:cNvSpPr>
          <p:nvPr/>
        </p:nvSpPr>
        <p:spPr bwMode="auto">
          <a:xfrm>
            <a:off x="8421688" y="6442075"/>
            <a:ext cx="2651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498218E-222D-4B00-9F93-A87032A1F34A}" type="slidenum">
              <a:rPr lang="en-US" altLang="pt-BR" sz="1400">
                <a:ea typeface="MS PGothic" pitchFamily="34" charset="-128"/>
                <a:sym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en-US" altLang="pt-BR" sz="1400">
              <a:ea typeface="MS PGothic" pitchFamily="34" charset="-128"/>
              <a:sym typeface="Arial" pitchFamily="34" charset="0"/>
            </a:endParaRPr>
          </a:p>
        </p:txBody>
      </p:sp>
      <p:pic>
        <p:nvPicPr>
          <p:cNvPr id="158724" name="Picture 6" descr="http://200.145.104.55/imagens/fotos/F_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1916113"/>
            <a:ext cx="22145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5" name="Retângulo 6"/>
          <p:cNvSpPr>
            <a:spLocks noChangeArrowheads="1"/>
          </p:cNvSpPr>
          <p:nvPr/>
        </p:nvSpPr>
        <p:spPr bwMode="auto">
          <a:xfrm>
            <a:off x="250825" y="3429000"/>
            <a:ext cx="4173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/>
              <a:t>Aquaculture Center of  UNESP</a:t>
            </a:r>
          </a:p>
        </p:txBody>
      </p:sp>
      <p:pic>
        <p:nvPicPr>
          <p:cNvPr id="158726" name="Picture 11" descr="http://www.rc.unesp.br/ib/cea/imagens/fotos/fachada_rioclar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3357563"/>
            <a:ext cx="19939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7" name="Rectangle 13"/>
          <p:cNvSpPr>
            <a:spLocks/>
          </p:cNvSpPr>
          <p:nvPr/>
        </p:nvSpPr>
        <p:spPr bwMode="auto">
          <a:xfrm>
            <a:off x="179388" y="4005263"/>
            <a:ext cx="4989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/>
              <a:t>CEA- Center for environmental studies</a:t>
            </a:r>
            <a:endParaRPr lang="en-US" altLang="pt-BR" sz="2000" b="1">
              <a:solidFill>
                <a:srgbClr val="000000"/>
              </a:solidFill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  <p:pic>
        <p:nvPicPr>
          <p:cNvPr id="158728" name="Picture 15" descr="http://www.ift.unesp.br/imagens/barra-funda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836613"/>
            <a:ext cx="23923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Retângulo 13"/>
          <p:cNvSpPr>
            <a:spLocks noChangeArrowheads="1"/>
          </p:cNvSpPr>
          <p:nvPr/>
        </p:nvSpPr>
        <p:spPr bwMode="auto">
          <a:xfrm>
            <a:off x="179388" y="2884488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/>
              <a:t>Theoretical Physics Institute </a:t>
            </a:r>
            <a:endParaRPr lang="pt-BR" altLang="pt-BR" sz="2000"/>
          </a:p>
        </p:txBody>
      </p:sp>
      <p:sp>
        <p:nvSpPr>
          <p:cNvPr id="158730" name="CaixaDeTexto 11"/>
          <p:cNvSpPr txBox="1">
            <a:spLocks noChangeArrowheads="1"/>
          </p:cNvSpPr>
          <p:nvPr/>
        </p:nvSpPr>
        <p:spPr bwMode="auto">
          <a:xfrm>
            <a:off x="1835150" y="188913"/>
            <a:ext cx="4170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/>
              <a:t>Institutes and Centers</a:t>
            </a:r>
          </a:p>
        </p:txBody>
      </p:sp>
      <p:sp>
        <p:nvSpPr>
          <p:cNvPr id="158731" name="CaixaDeTexto 12"/>
          <p:cNvSpPr txBox="1">
            <a:spLocks noChangeArrowheads="1"/>
          </p:cNvSpPr>
          <p:nvPr/>
        </p:nvSpPr>
        <p:spPr bwMode="auto">
          <a:xfrm>
            <a:off x="250825" y="4581525"/>
            <a:ext cx="5951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/>
              <a:t>CEVAP-Center for venomous and animal toxins</a:t>
            </a:r>
          </a:p>
        </p:txBody>
      </p:sp>
      <p:sp>
        <p:nvSpPr>
          <p:cNvPr id="158732" name="CaixaDeTexto 14"/>
          <p:cNvSpPr txBox="1">
            <a:spLocks noChangeArrowheads="1"/>
          </p:cNvSpPr>
          <p:nvPr/>
        </p:nvSpPr>
        <p:spPr bwMode="auto">
          <a:xfrm>
            <a:off x="179388" y="5157788"/>
            <a:ext cx="586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000" b="1"/>
              <a:t>CERAT - Center for roots and tropical starches</a:t>
            </a:r>
            <a:endParaRPr lang="pt-BR" altLang="pt-BR" sz="2000" b="1"/>
          </a:p>
        </p:txBody>
      </p:sp>
      <p:sp>
        <p:nvSpPr>
          <p:cNvPr id="158733" name="Retângulo 15"/>
          <p:cNvSpPr>
            <a:spLocks noChangeArrowheads="1"/>
          </p:cNvSpPr>
          <p:nvPr/>
        </p:nvSpPr>
        <p:spPr bwMode="auto">
          <a:xfrm>
            <a:off x="250825" y="5732463"/>
            <a:ext cx="55451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/>
              <a:t>IPMet  Meteorological Research Institute</a:t>
            </a:r>
          </a:p>
        </p:txBody>
      </p:sp>
      <p:pic>
        <p:nvPicPr>
          <p:cNvPr id="158734" name="Picture 4" descr="http://www.ipmet.unesp.br/ipmet_html/institucional/IPMet_Historia_arquivos/image01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124450"/>
            <a:ext cx="1811337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5" name="Picture 2" descr="http://www.ipmet.unesp.br/ipmet_html/institucional/IPMet_Historia_arquivos/image01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5130800"/>
            <a:ext cx="11557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36" name="Grupo 29"/>
          <p:cNvGrpSpPr>
            <a:grpSpLocks/>
          </p:cNvGrpSpPr>
          <p:nvPr/>
        </p:nvGrpSpPr>
        <p:grpSpPr bwMode="auto">
          <a:xfrm>
            <a:off x="6156325" y="188913"/>
            <a:ext cx="2987675" cy="2649537"/>
            <a:chOff x="6156176" y="188640"/>
            <a:chExt cx="2987824" cy="2649781"/>
          </a:xfrm>
        </p:grpSpPr>
        <p:graphicFrame>
          <p:nvGraphicFramePr>
            <p:cNvPr id="158737" name="Object 2"/>
            <p:cNvGraphicFramePr>
              <a:graphicFrameLocks noChangeAspect="1"/>
            </p:cNvGraphicFramePr>
            <p:nvPr/>
          </p:nvGraphicFramePr>
          <p:xfrm>
            <a:off x="6156176" y="188640"/>
            <a:ext cx="2987824" cy="26497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635" name="Imagem de Bitmap" r:id="rId10" imgW="4334480" imgH="2866667" progId="PBrush">
                    <p:embed/>
                  </p:oleObj>
                </mc:Choice>
                <mc:Fallback>
                  <p:oleObj name="Imagem de Bitmap" r:id="rId10" imgW="4334480" imgH="2866667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6176" y="188640"/>
                          <a:ext cx="2987824" cy="26497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Estrela de 5 pontas 22"/>
            <p:cNvSpPr/>
            <p:nvPr/>
          </p:nvSpPr>
          <p:spPr bwMode="auto">
            <a:xfrm>
              <a:off x="7380200" y="1412715"/>
              <a:ext cx="190510" cy="138126"/>
            </a:xfrm>
            <a:prstGeom prst="star5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pt-BR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4" name="Estrela de 5 pontas 23"/>
            <p:cNvSpPr/>
            <p:nvPr/>
          </p:nvSpPr>
          <p:spPr bwMode="auto">
            <a:xfrm>
              <a:off x="7956491" y="2133506"/>
              <a:ext cx="190510" cy="138126"/>
            </a:xfrm>
            <a:prstGeom prst="star5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pt-BR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5" name="Estrela de 5 pontas 24"/>
            <p:cNvSpPr/>
            <p:nvPr/>
          </p:nvSpPr>
          <p:spPr bwMode="auto">
            <a:xfrm>
              <a:off x="7740580" y="1628635"/>
              <a:ext cx="190510" cy="138126"/>
            </a:xfrm>
            <a:prstGeom prst="star5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pt-BR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6" name="Estrela de 5 pontas 25"/>
            <p:cNvSpPr/>
            <p:nvPr/>
          </p:nvSpPr>
          <p:spPr bwMode="auto">
            <a:xfrm>
              <a:off x="8027932" y="1484159"/>
              <a:ext cx="192097" cy="138125"/>
            </a:xfrm>
            <a:prstGeom prst="star5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pt-BR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8" name="Estrela de 5 pontas 27"/>
            <p:cNvSpPr/>
            <p:nvPr/>
          </p:nvSpPr>
          <p:spPr bwMode="auto">
            <a:xfrm>
              <a:off x="7759631" y="909431"/>
              <a:ext cx="190510" cy="138125"/>
            </a:xfrm>
            <a:prstGeom prst="star5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pt-BR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9" name="Estrela de 5 pontas 28"/>
            <p:cNvSpPr/>
            <p:nvPr/>
          </p:nvSpPr>
          <p:spPr bwMode="auto">
            <a:xfrm>
              <a:off x="8316872" y="1989031"/>
              <a:ext cx="190510" cy="138125"/>
            </a:xfrm>
            <a:prstGeom prst="star5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pt-BR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279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Grupo 16"/>
          <p:cNvGrpSpPr>
            <a:grpSpLocks/>
          </p:cNvGrpSpPr>
          <p:nvPr/>
        </p:nvGrpSpPr>
        <p:grpSpPr bwMode="auto">
          <a:xfrm>
            <a:off x="0" y="0"/>
            <a:ext cx="9334500" cy="6858000"/>
            <a:chOff x="1" y="0"/>
            <a:chExt cx="9335234" cy="6858000"/>
          </a:xfrm>
        </p:grpSpPr>
        <p:pic>
          <p:nvPicPr>
            <p:cNvPr id="159747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9179170" cy="68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48" name="Text Box 2"/>
            <p:cNvSpPr txBox="1">
              <a:spLocks noChangeArrowheads="1"/>
            </p:cNvSpPr>
            <p:nvPr/>
          </p:nvSpPr>
          <p:spPr bwMode="auto">
            <a:xfrm>
              <a:off x="8421566" y="6442075"/>
              <a:ext cx="265234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fld id="{1B909F02-06CF-4373-8379-763CBF226CED}" type="slidenum">
                <a:rPr lang="en-US" altLang="pt-BR" sz="1400">
                  <a:ea typeface="MS PGothic" pitchFamily="34" charset="-128"/>
                  <a:sym typeface="Arial" pitchFamily="34" charset="0"/>
                </a:rPr>
                <a:pPr algn="r" eaLnBrk="1" hangingPunct="1">
                  <a:spcBef>
                    <a:spcPct val="0"/>
                  </a:spcBef>
                  <a:buFontTx/>
                  <a:buNone/>
                </a:pPr>
                <a:t>81</a:t>
              </a:fld>
              <a:endParaRPr lang="en-US" altLang="pt-BR" sz="1400">
                <a:ea typeface="MS PGothic" pitchFamily="34" charset="-128"/>
                <a:sym typeface="Arial" pitchFamily="34" charset="0"/>
              </a:endParaRPr>
            </a:p>
          </p:txBody>
        </p:sp>
        <p:sp>
          <p:nvSpPr>
            <p:cNvPr id="37891" name="Rectangle 3"/>
            <p:cNvSpPr>
              <a:spLocks/>
            </p:cNvSpPr>
            <p:nvPr/>
          </p:nvSpPr>
          <p:spPr bwMode="auto">
            <a:xfrm>
              <a:off x="179403" y="188913"/>
              <a:ext cx="9155832" cy="6223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38100" tIns="38100" rIns="38100" bIns="38100"/>
            <a:lstStyle/>
            <a:p>
              <a:pPr>
                <a:defRPr/>
              </a:pPr>
              <a:r>
                <a:rPr lang="en-US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 Neue"/>
                  <a:ea typeface="MS PGothic" pitchFamily="34" charset="-128"/>
                  <a:sym typeface="Helvetica Neue"/>
                </a:rPr>
                <a:t>                     Center of Biotechnology</a:t>
              </a:r>
            </a:p>
          </p:txBody>
        </p:sp>
        <p:sp>
          <p:nvSpPr>
            <p:cNvPr id="37892" name="Rectangle 4"/>
            <p:cNvSpPr>
              <a:spLocks/>
            </p:cNvSpPr>
            <p:nvPr/>
          </p:nvSpPr>
          <p:spPr bwMode="auto">
            <a:xfrm>
              <a:off x="2932345" y="1014413"/>
              <a:ext cx="6212375" cy="431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38100" tIns="38100" rIns="38100" bIns="38100"/>
            <a:lstStyle/>
            <a:p>
              <a:pPr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" pitchFamily="1" charset="0"/>
                  <a:ea typeface="MS PGothic" pitchFamily="34" charset="-128"/>
                  <a:sym typeface="Helvetica Neue" pitchFamily="1" charset="0"/>
                </a:rPr>
                <a:t>Location: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" pitchFamily="1" charset="0"/>
                  <a:ea typeface="MS PGothic" pitchFamily="34" charset="-128"/>
                  <a:sym typeface="Helvetica Neue" pitchFamily="1" charset="0"/>
                </a:rPr>
                <a:t>Botucatu</a:t>
              </a:r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" pitchFamily="1" charset="0"/>
                  <a:ea typeface="MS PGothic" pitchFamily="34" charset="-128"/>
                  <a:sym typeface="Helvetica Neue" pitchFamily="1" charset="0"/>
                </a:rPr>
                <a:t> </a:t>
              </a:r>
            </a:p>
          </p:txBody>
        </p:sp>
        <p:sp>
          <p:nvSpPr>
            <p:cNvPr id="159751" name="Rectangle 5"/>
            <p:cNvSpPr>
              <a:spLocks/>
            </p:cNvSpPr>
            <p:nvPr/>
          </p:nvSpPr>
          <p:spPr bwMode="auto">
            <a:xfrm>
              <a:off x="2710077" y="3573463"/>
              <a:ext cx="3370527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271463" indent="-2714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31 UNESP Researchers</a:t>
              </a:r>
            </a:p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8 Institutes</a:t>
              </a:r>
            </a:p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50 Undergraduate Programs</a:t>
              </a:r>
            </a:p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20 Graduate  Programs </a:t>
              </a:r>
            </a:p>
          </p:txBody>
        </p:sp>
        <p:sp>
          <p:nvSpPr>
            <p:cNvPr id="159752" name="Rectangle 6"/>
            <p:cNvSpPr>
              <a:spLocks/>
            </p:cNvSpPr>
            <p:nvPr/>
          </p:nvSpPr>
          <p:spPr bwMode="auto">
            <a:xfrm>
              <a:off x="2930769" y="1447800"/>
              <a:ext cx="5955323" cy="158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indent="-2714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Support for scientific multi-disciplinary research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Education and training of human resources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Dissemination and transfer of knowledge and technological innovation on biomaterials, genomics, proteomics.</a:t>
              </a:r>
            </a:p>
          </p:txBody>
        </p:sp>
        <p:sp>
          <p:nvSpPr>
            <p:cNvPr id="37895" name="Rectangle 7"/>
            <p:cNvSpPr>
              <a:spLocks/>
            </p:cNvSpPr>
            <p:nvPr/>
          </p:nvSpPr>
          <p:spPr bwMode="auto">
            <a:xfrm>
              <a:off x="2910118" y="3068638"/>
              <a:ext cx="2086139" cy="431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/>
            <a:lstStyle/>
            <a:p>
              <a:pPr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" pitchFamily="1" charset="0"/>
                  <a:ea typeface="MS PGothic" pitchFamily="34" charset="-128"/>
                  <a:sym typeface="Helvetica Neue" pitchFamily="1" charset="0"/>
                </a:rPr>
                <a:t>Organization</a:t>
              </a:r>
            </a:p>
          </p:txBody>
        </p:sp>
        <p:pic>
          <p:nvPicPr>
            <p:cNvPr id="15975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26" y="908050"/>
              <a:ext cx="2087727" cy="33924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75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057" y="2852738"/>
              <a:ext cx="2163933" cy="17573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56" name="Oval 3"/>
            <p:cNvSpPr>
              <a:spLocks noChangeArrowheads="1"/>
            </p:cNvSpPr>
            <p:nvPr/>
          </p:nvSpPr>
          <p:spPr bwMode="auto">
            <a:xfrm>
              <a:off x="3563888" y="5085184"/>
              <a:ext cx="2049607" cy="93553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FFFF"/>
                  </a:solidFill>
                </a:rPr>
                <a:t>Biomaterials</a:t>
              </a:r>
            </a:p>
          </p:txBody>
        </p:sp>
        <p:sp>
          <p:nvSpPr>
            <p:cNvPr id="159757" name="Oval 4"/>
            <p:cNvSpPr>
              <a:spLocks noChangeArrowheads="1"/>
            </p:cNvSpPr>
            <p:nvPr/>
          </p:nvSpPr>
          <p:spPr bwMode="auto">
            <a:xfrm>
              <a:off x="251520" y="5661248"/>
              <a:ext cx="2312057" cy="79146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solidFill>
                    <a:srgbClr val="FFFFFF"/>
                  </a:solidFill>
                </a:rPr>
                <a:t>Genomic</a:t>
              </a:r>
            </a:p>
          </p:txBody>
        </p:sp>
        <p:sp>
          <p:nvSpPr>
            <p:cNvPr id="159758" name="Oval 6"/>
            <p:cNvSpPr>
              <a:spLocks noChangeArrowheads="1"/>
            </p:cNvSpPr>
            <p:nvPr/>
          </p:nvSpPr>
          <p:spPr bwMode="auto">
            <a:xfrm>
              <a:off x="6579234" y="5993780"/>
              <a:ext cx="2564766" cy="86422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FFFF"/>
                  </a:solidFill>
                </a:rPr>
                <a:t>Bioinformatic</a:t>
              </a:r>
            </a:p>
          </p:txBody>
        </p:sp>
        <p:sp>
          <p:nvSpPr>
            <p:cNvPr id="159759" name="Oval 7"/>
            <p:cNvSpPr>
              <a:spLocks noChangeArrowheads="1"/>
            </p:cNvSpPr>
            <p:nvPr/>
          </p:nvSpPr>
          <p:spPr bwMode="auto">
            <a:xfrm>
              <a:off x="6444208" y="5157192"/>
              <a:ext cx="2520850" cy="86506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FFFF"/>
                  </a:solidFill>
                </a:rPr>
                <a:t>Bioactive compounds</a:t>
              </a:r>
            </a:p>
          </p:txBody>
        </p:sp>
        <p:sp>
          <p:nvSpPr>
            <p:cNvPr id="159760" name="Oval 8"/>
            <p:cNvSpPr>
              <a:spLocks noChangeArrowheads="1"/>
            </p:cNvSpPr>
            <p:nvPr/>
          </p:nvSpPr>
          <p:spPr bwMode="auto">
            <a:xfrm>
              <a:off x="2267744" y="6064795"/>
              <a:ext cx="4320480" cy="793205"/>
            </a:xfrm>
            <a:prstGeom prst="ellipse">
              <a:avLst/>
            </a:prstGeom>
            <a:solidFill>
              <a:srgbClr val="66FFFF"/>
            </a:solidFill>
            <a:ln w="349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/>
                <a:t>BIOTHERIUM </a:t>
              </a:r>
            </a:p>
          </p:txBody>
        </p:sp>
        <p:sp>
          <p:nvSpPr>
            <p:cNvPr id="159761" name="Oval 5"/>
            <p:cNvSpPr>
              <a:spLocks noChangeArrowheads="1"/>
            </p:cNvSpPr>
            <p:nvPr/>
          </p:nvSpPr>
          <p:spPr bwMode="auto">
            <a:xfrm>
              <a:off x="395536" y="4653136"/>
              <a:ext cx="2265606" cy="93565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solidFill>
                    <a:srgbClr val="FFFFFF"/>
                  </a:solidFill>
                </a:rPr>
                <a:t>Structural biology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solidFill>
                    <a:srgbClr val="FFFFFF"/>
                  </a:solidFill>
                </a:rPr>
                <a:t>and Proteomics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670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8" name="Grupo 19"/>
          <p:cNvGrpSpPr>
            <a:grpSpLocks/>
          </p:cNvGrpSpPr>
          <p:nvPr/>
        </p:nvGrpSpPr>
        <p:grpSpPr bwMode="auto">
          <a:xfrm>
            <a:off x="-14288" y="0"/>
            <a:ext cx="9958388" cy="6858000"/>
            <a:chOff x="-14288" y="0"/>
            <a:chExt cx="9958389" cy="6858000"/>
          </a:xfrm>
        </p:grpSpPr>
        <p:pic>
          <p:nvPicPr>
            <p:cNvPr id="162819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88" y="6350"/>
              <a:ext cx="9179170" cy="68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0" name="Text Box 2"/>
            <p:cNvSpPr txBox="1">
              <a:spLocks noChangeArrowheads="1"/>
            </p:cNvSpPr>
            <p:nvPr/>
          </p:nvSpPr>
          <p:spPr bwMode="auto">
            <a:xfrm>
              <a:off x="8421566" y="6442075"/>
              <a:ext cx="265234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fld id="{CB5ABAFF-EC62-416D-B365-29FF6CB1EB24}" type="slidenum">
                <a:rPr lang="en-US" altLang="pt-BR" sz="1400">
                  <a:ea typeface="MS PGothic" pitchFamily="34" charset="-128"/>
                  <a:sym typeface="Arial" pitchFamily="34" charset="0"/>
                </a:rPr>
                <a:pPr algn="r" eaLnBrk="1" hangingPunct="1">
                  <a:spcBef>
                    <a:spcPct val="0"/>
                  </a:spcBef>
                  <a:buFontTx/>
                  <a:buNone/>
                </a:pPr>
                <a:t>82</a:t>
              </a:fld>
              <a:endParaRPr lang="en-US" altLang="pt-BR" sz="1400">
                <a:ea typeface="MS PGothic" pitchFamily="34" charset="-128"/>
                <a:sym typeface="Arial" pitchFamily="34" charset="0"/>
              </a:endParaRPr>
            </a:p>
          </p:txBody>
        </p:sp>
        <p:sp>
          <p:nvSpPr>
            <p:cNvPr id="162821" name="Text Box 2"/>
            <p:cNvSpPr txBox="1">
              <a:spLocks noChangeArrowheads="1"/>
            </p:cNvSpPr>
            <p:nvPr/>
          </p:nvSpPr>
          <p:spPr bwMode="auto">
            <a:xfrm>
              <a:off x="8421566" y="6442075"/>
              <a:ext cx="265234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fld id="{51D6F2F4-B095-4F09-BF17-5F03C0A79E27}" type="slidenum">
                <a:rPr lang="en-US" altLang="pt-BR" sz="1400">
                  <a:ea typeface="MS PGothic" pitchFamily="34" charset="-128"/>
                  <a:sym typeface="Arial" pitchFamily="34" charset="0"/>
                </a:rPr>
                <a:pPr algn="r" eaLnBrk="1" hangingPunct="1">
                  <a:spcBef>
                    <a:spcPct val="0"/>
                  </a:spcBef>
                  <a:buFontTx/>
                  <a:buNone/>
                </a:pPr>
                <a:t>82</a:t>
              </a:fld>
              <a:endParaRPr lang="en-US" altLang="pt-BR" sz="1400">
                <a:ea typeface="MS PGothic" pitchFamily="34" charset="-128"/>
                <a:sym typeface="Arial" pitchFamily="34" charset="0"/>
              </a:endParaRPr>
            </a:p>
          </p:txBody>
        </p:sp>
        <p:pic>
          <p:nvPicPr>
            <p:cNvPr id="162822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288" y="6350"/>
              <a:ext cx="9944101" cy="68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3" name="Text Box 2"/>
            <p:cNvSpPr txBox="1">
              <a:spLocks noChangeArrowheads="1"/>
            </p:cNvSpPr>
            <p:nvPr/>
          </p:nvSpPr>
          <p:spPr bwMode="auto">
            <a:xfrm>
              <a:off x="9123363" y="6442075"/>
              <a:ext cx="287337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fld id="{CA57CEC0-9538-44AF-AB5E-9BD92DC072F9}" type="slidenum">
                <a:rPr lang="en-US" altLang="pt-BR" sz="1400">
                  <a:ea typeface="MS PGothic" pitchFamily="34" charset="-128"/>
                  <a:sym typeface="Arial" pitchFamily="34" charset="0"/>
                </a:rPr>
                <a:pPr algn="r" eaLnBrk="1" hangingPunct="1">
                  <a:spcBef>
                    <a:spcPct val="0"/>
                  </a:spcBef>
                  <a:buFontTx/>
                  <a:buNone/>
                </a:pPr>
                <a:t>82</a:t>
              </a:fld>
              <a:endParaRPr lang="en-US" altLang="pt-BR" sz="1400">
                <a:ea typeface="MS PGothic" pitchFamily="34" charset="-128"/>
                <a:sym typeface="Arial" pitchFamily="34" charset="0"/>
              </a:endParaRPr>
            </a:p>
          </p:txBody>
        </p:sp>
        <p:pic>
          <p:nvPicPr>
            <p:cNvPr id="162824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700"/>
              <a:ext cx="9944101" cy="68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5" name="Rectangle 3"/>
            <p:cNvSpPr>
              <a:spLocks/>
            </p:cNvSpPr>
            <p:nvPr/>
          </p:nvSpPr>
          <p:spPr bwMode="auto">
            <a:xfrm>
              <a:off x="3491880" y="1196752"/>
              <a:ext cx="5904656" cy="1017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>
              <a:lvl1pPr marL="190500" indent="-1905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>
                  <a:srgbClr val="000099"/>
                </a:buClr>
              </a:pP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Biomass to Bioenergy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: Genetic improvement, agriculture engineering, Basic sciences - </a:t>
              </a: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Research Groups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: 23</a:t>
              </a:r>
            </a:p>
          </p:txBody>
        </p:sp>
        <p:sp>
          <p:nvSpPr>
            <p:cNvPr id="31" name="Rectangle 4"/>
            <p:cNvSpPr>
              <a:spLocks/>
            </p:cNvSpPr>
            <p:nvPr/>
          </p:nvSpPr>
          <p:spPr bwMode="auto">
            <a:xfrm>
              <a:off x="4535488" y="260350"/>
              <a:ext cx="4608512" cy="10001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38100" tIns="38100" rIns="38100" bIns="38100"/>
            <a:lstStyle/>
            <a:p>
              <a:pPr>
                <a:defRPr/>
              </a:pPr>
              <a:r>
                <a:rPr lang="en-US" sz="36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" pitchFamily="1" charset="0"/>
                  <a:ea typeface="MS PGothic" pitchFamily="34" charset="-128"/>
                  <a:sym typeface="Helvetica Neue" pitchFamily="1" charset="0"/>
                </a:rPr>
                <a:t>Bioenergy</a:t>
              </a:r>
              <a:r>
                <a:rPr lang="en-US" sz="3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" pitchFamily="1" charset="0"/>
                  <a:ea typeface="MS PGothic" pitchFamily="34" charset="-128"/>
                  <a:sym typeface="Helvetica Neue" pitchFamily="1" charset="0"/>
                </a:rPr>
                <a:t> Institute</a:t>
              </a:r>
            </a:p>
          </p:txBody>
        </p:sp>
        <p:pic>
          <p:nvPicPr>
            <p:cNvPr id="16282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149725"/>
              <a:ext cx="1143000" cy="12620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8" name="Rectangle 6"/>
            <p:cNvSpPr>
              <a:spLocks/>
            </p:cNvSpPr>
            <p:nvPr/>
          </p:nvSpPr>
          <p:spPr bwMode="auto">
            <a:xfrm>
              <a:off x="0" y="2420888"/>
              <a:ext cx="9396536" cy="104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28600" indent="-2286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>
                  <a:srgbClr val="000099"/>
                </a:buClr>
              </a:pP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Biofuel Production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: </a:t>
              </a:r>
              <a:r>
                <a:rPr lang="en-US" altLang="pt-BR" sz="2000">
                  <a:latin typeface="Verdana" pitchFamily="34" charset="0"/>
                  <a:sym typeface="Helvetica Neue"/>
                </a:rPr>
                <a:t>Biomass preparation, First, Second and  Third Generation ethanol production, Basic sciences 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- </a:t>
              </a: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Research Groups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: 33</a:t>
              </a:r>
            </a:p>
          </p:txBody>
        </p:sp>
        <p:pic>
          <p:nvPicPr>
            <p:cNvPr id="16282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5125"/>
              <a:ext cx="1497013" cy="112553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30" name="Rectangle 8"/>
            <p:cNvSpPr>
              <a:spLocks/>
            </p:cNvSpPr>
            <p:nvPr/>
          </p:nvSpPr>
          <p:spPr bwMode="auto">
            <a:xfrm>
              <a:off x="50800" y="3327400"/>
              <a:ext cx="7988300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28600" indent="-2286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>
                  <a:srgbClr val="000099"/>
                </a:buClr>
              </a:pP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Application on automotive motors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: Ethanol engines, Fuel cells, </a:t>
              </a:r>
              <a:b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</a:b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Fuel quality, Basic sciences - </a:t>
              </a: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Research Groups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: 05</a:t>
              </a:r>
            </a:p>
          </p:txBody>
        </p:sp>
        <p:sp>
          <p:nvSpPr>
            <p:cNvPr id="162831" name="Rectangle 10"/>
            <p:cNvSpPr>
              <a:spLocks/>
            </p:cNvSpPr>
            <p:nvPr/>
          </p:nvSpPr>
          <p:spPr bwMode="auto">
            <a:xfrm>
              <a:off x="1403648" y="4221088"/>
              <a:ext cx="79883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28600" indent="-2286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>
                  <a:srgbClr val="000099"/>
                </a:buClr>
              </a:pP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Biorefineries, alcoholchemistry, oil chemistry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: Products, Basic sciences - </a:t>
              </a: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Research Groups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: 05</a:t>
              </a:r>
              <a:endParaRPr lang="en-US" altLang="pt-BR" sz="2000">
                <a:latin typeface="Bookman Old Style" pitchFamily="18" charset="0"/>
                <a:ea typeface="MS PGothic" pitchFamily="34" charset="-128"/>
                <a:sym typeface="Bookman Old Style" pitchFamily="18" charset="0"/>
              </a:endParaRPr>
            </a:p>
            <a:p>
              <a:pPr eaLnBrk="1" hangingPunct="1">
                <a:lnSpc>
                  <a:spcPct val="120000"/>
                </a:lnSpc>
                <a:spcBef>
                  <a:spcPts val="1000"/>
                </a:spcBef>
                <a:buClr>
                  <a:srgbClr val="000099"/>
                </a:buClr>
              </a:pP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Sustainability aspects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: Agribusiness of ethanol,  Social aspects, Environmental aspects,  Economical aspects, Basic sciences - </a:t>
              </a:r>
              <a:b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</a:b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Research Groups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: 14</a:t>
              </a:r>
            </a:p>
          </p:txBody>
        </p:sp>
        <p:pic>
          <p:nvPicPr>
            <p:cNvPr id="162832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089" y="3152775"/>
              <a:ext cx="936625" cy="10826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33" name="Picture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3" t="22321" r="18794" b="20036"/>
            <a:stretch>
              <a:fillRect/>
            </a:stretch>
          </p:blipFill>
          <p:spPr bwMode="auto">
            <a:xfrm>
              <a:off x="0" y="0"/>
              <a:ext cx="3347864" cy="2402585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8380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2" name="Grupo 19"/>
          <p:cNvGrpSpPr>
            <a:grpSpLocks/>
          </p:cNvGrpSpPr>
          <p:nvPr/>
        </p:nvGrpSpPr>
        <p:grpSpPr bwMode="auto">
          <a:xfrm>
            <a:off x="-34925" y="0"/>
            <a:ext cx="9407525" cy="6845300"/>
            <a:chOff x="-35170" y="0"/>
            <a:chExt cx="9407099" cy="6845300"/>
          </a:xfrm>
        </p:grpSpPr>
        <p:pic>
          <p:nvPicPr>
            <p:cNvPr id="163843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170" y="0"/>
              <a:ext cx="9179170" cy="68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3" name="Rectangle 3"/>
            <p:cNvSpPr>
              <a:spLocks/>
            </p:cNvSpPr>
            <p:nvPr/>
          </p:nvSpPr>
          <p:spPr bwMode="auto">
            <a:xfrm>
              <a:off x="2268189" y="0"/>
              <a:ext cx="6875151" cy="8509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38100" tIns="38100" rIns="38100" bIns="38100"/>
            <a:lstStyle/>
            <a:p>
              <a:pPr>
                <a:defRPr/>
              </a:pPr>
              <a:r>
                <a:rPr lang="en-US" sz="3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" pitchFamily="1" charset="0"/>
                  <a:ea typeface="MS PGothic" pitchFamily="34" charset="-128"/>
                  <a:sym typeface="Helvetica Neue" pitchFamily="1" charset="0"/>
                </a:rPr>
                <a:t>Ocean Science Institute</a:t>
              </a:r>
            </a:p>
          </p:txBody>
        </p:sp>
        <p:sp>
          <p:nvSpPr>
            <p:cNvPr id="35844" name="Rectangle 4"/>
            <p:cNvSpPr>
              <a:spLocks/>
            </p:cNvSpPr>
            <p:nvPr/>
          </p:nvSpPr>
          <p:spPr bwMode="auto">
            <a:xfrm>
              <a:off x="2268189" y="836613"/>
              <a:ext cx="7103740" cy="431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38100" tIns="38100" rIns="38100" bIns="38100"/>
            <a:lstStyle/>
            <a:p>
              <a:pPr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" pitchFamily="1" charset="0"/>
                  <a:ea typeface="MS PGothic" pitchFamily="34" charset="-128"/>
                  <a:sym typeface="Helvetica Neue" pitchFamily="1" charset="0"/>
                </a:rPr>
                <a:t>Location: São Vicente - São Paulo State Coast</a:t>
              </a:r>
            </a:p>
          </p:txBody>
        </p:sp>
        <p:sp>
          <p:nvSpPr>
            <p:cNvPr id="163846" name="Text Box 2"/>
            <p:cNvSpPr txBox="1">
              <a:spLocks noChangeArrowheads="1"/>
            </p:cNvSpPr>
            <p:nvPr/>
          </p:nvSpPr>
          <p:spPr bwMode="auto">
            <a:xfrm>
              <a:off x="8878766" y="6442075"/>
              <a:ext cx="265234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fld id="{61789220-5CBC-433D-8665-8B541784E10E}" type="slidenum">
                <a:rPr lang="en-US" altLang="pt-BR" sz="1400">
                  <a:ea typeface="MS PGothic" pitchFamily="34" charset="-128"/>
                  <a:sym typeface="Arial" pitchFamily="34" charset="0"/>
                </a:rPr>
                <a:pPr algn="r" eaLnBrk="1" hangingPunct="1">
                  <a:spcBef>
                    <a:spcPct val="0"/>
                  </a:spcBef>
                  <a:buFontTx/>
                  <a:buNone/>
                </a:pPr>
                <a:t>83</a:t>
              </a:fld>
              <a:endParaRPr lang="en-US" altLang="pt-BR" sz="1400">
                <a:ea typeface="MS PGothic" pitchFamily="34" charset="-128"/>
                <a:sym typeface="Arial" pitchFamily="34" charset="0"/>
              </a:endParaRPr>
            </a:p>
          </p:txBody>
        </p:sp>
        <p:pic>
          <p:nvPicPr>
            <p:cNvPr id="16384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24" y="3141663"/>
              <a:ext cx="1595365" cy="17907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4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02" y="5087938"/>
              <a:ext cx="2006509" cy="16811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4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232" y="1628775"/>
              <a:ext cx="938171" cy="1016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50" name="Rectangle 8"/>
            <p:cNvSpPr>
              <a:spLocks/>
            </p:cNvSpPr>
            <p:nvPr/>
          </p:nvSpPr>
          <p:spPr bwMode="auto">
            <a:xfrm>
              <a:off x="2339622" y="3789363"/>
              <a:ext cx="6497344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271463" indent="-2714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118 UNESP Researchers from13 Institutes</a:t>
              </a:r>
            </a:p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72 Undergraduate Programs, 53 Graduate  Programs </a:t>
              </a:r>
            </a:p>
          </p:txBody>
        </p:sp>
        <p:sp>
          <p:nvSpPr>
            <p:cNvPr id="163851" name="Rectangle 9"/>
            <p:cNvSpPr>
              <a:spLocks/>
            </p:cNvSpPr>
            <p:nvPr/>
          </p:nvSpPr>
          <p:spPr bwMode="auto">
            <a:xfrm>
              <a:off x="2292896" y="1556792"/>
              <a:ext cx="6846277" cy="158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indent="-2714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Support for scientific multi-disciplinary research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Education and training of human resources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Dissemination and transfer of knowledge and technological innovation on </a:t>
              </a:r>
              <a:r>
                <a:rPr lang="en-US" altLang="pt-BR" sz="2000" b="1">
                  <a:latin typeface="Helvetica Neue"/>
                  <a:ea typeface="MS PGothic" pitchFamily="34" charset="-128"/>
                  <a:sym typeface="Helvetica Neue"/>
                </a:rPr>
                <a:t>geological, physical, biological, chemical, environmental</a:t>
              </a: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, and various other issues related to the ocean </a:t>
              </a:r>
            </a:p>
          </p:txBody>
        </p:sp>
        <p:sp>
          <p:nvSpPr>
            <p:cNvPr id="35850" name="Rectangle 10"/>
            <p:cNvSpPr>
              <a:spLocks/>
            </p:cNvSpPr>
            <p:nvPr/>
          </p:nvSpPr>
          <p:spPr bwMode="auto">
            <a:xfrm>
              <a:off x="4093731" y="4365625"/>
              <a:ext cx="2085881" cy="431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/>
            <a:lstStyle/>
            <a:p>
              <a:pPr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" pitchFamily="1" charset="0"/>
                  <a:ea typeface="MS PGothic" pitchFamily="34" charset="-128"/>
                  <a:sym typeface="Helvetica Neue" pitchFamily="1" charset="0"/>
                </a:rPr>
                <a:t>Partnerships</a:t>
              </a:r>
            </a:p>
          </p:txBody>
        </p:sp>
        <p:sp>
          <p:nvSpPr>
            <p:cNvPr id="163853" name="Rectangle 11"/>
            <p:cNvSpPr>
              <a:spLocks/>
            </p:cNvSpPr>
            <p:nvPr/>
          </p:nvSpPr>
          <p:spPr bwMode="auto">
            <a:xfrm>
              <a:off x="3832760" y="4725144"/>
              <a:ext cx="3190508" cy="158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271463" indent="-27146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University of Bremen</a:t>
              </a:r>
            </a:p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University of Heidelberg</a:t>
              </a:r>
            </a:p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University of KielI</a:t>
              </a:r>
            </a:p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IFREMER – France</a:t>
              </a:r>
            </a:p>
            <a:p>
              <a:pPr eaLnBrk="1" hangingPunct="1">
                <a:spcBef>
                  <a:spcPct val="0"/>
                </a:spcBef>
                <a:buClr>
                  <a:srgbClr val="333399"/>
                </a:buClr>
              </a:pPr>
              <a:r>
                <a:rPr lang="en-US" altLang="pt-BR" sz="2000">
                  <a:latin typeface="Helvetica Neue"/>
                  <a:ea typeface="MS PGothic" pitchFamily="34" charset="-128"/>
                  <a:sym typeface="Helvetica Neue"/>
                </a:rPr>
                <a:t>CIIMAR- University of Porto </a:t>
              </a:r>
            </a:p>
          </p:txBody>
        </p:sp>
        <p:pic>
          <p:nvPicPr>
            <p:cNvPr id="163854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6992" y="6018213"/>
              <a:ext cx="430193" cy="6223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55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229" y="5178425"/>
              <a:ext cx="1852529" cy="371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56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229" y="5588000"/>
              <a:ext cx="1595366" cy="3556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5" name="Rectangle 15"/>
            <p:cNvSpPr>
              <a:spLocks/>
            </p:cNvSpPr>
            <p:nvPr/>
          </p:nvSpPr>
          <p:spPr bwMode="auto">
            <a:xfrm>
              <a:off x="2652346" y="3357563"/>
              <a:ext cx="2087467" cy="431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/>
            <a:lstStyle/>
            <a:p>
              <a:pPr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" pitchFamily="1" charset="0"/>
                  <a:ea typeface="MS PGothic" pitchFamily="34" charset="-128"/>
                  <a:sym typeface="Helvetica Neue" pitchFamily="1" charset="0"/>
                </a:rPr>
                <a:t>Organization</a:t>
              </a:r>
            </a:p>
          </p:txBody>
        </p:sp>
        <p:pic>
          <p:nvPicPr>
            <p:cNvPr id="163858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8" t="42165" r="56593" b="37990"/>
            <a:stretch>
              <a:fillRect/>
            </a:stretch>
          </p:blipFill>
          <p:spPr bwMode="auto">
            <a:xfrm>
              <a:off x="0" y="0"/>
              <a:ext cx="2232248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59" name="Imagem 8" descr="BXK1833_sao-vicente-sp-s2010018800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78"/>
            <a:stretch>
              <a:fillRect/>
            </a:stretch>
          </p:blipFill>
          <p:spPr bwMode="auto">
            <a:xfrm>
              <a:off x="179512" y="1700808"/>
              <a:ext cx="2019076" cy="132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9222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/>
          <p:cNvSpPr>
            <a:spLocks noChangeAspect="1" noChangeArrowheads="1"/>
          </p:cNvSpPr>
          <p:nvPr/>
        </p:nvSpPr>
        <p:spPr bwMode="auto">
          <a:xfrm>
            <a:off x="900113" y="800100"/>
            <a:ext cx="7343775" cy="5256213"/>
          </a:xfrm>
          <a:prstGeom prst="roundRect">
            <a:avLst>
              <a:gd name="adj" fmla="val 16667"/>
            </a:avLst>
          </a:prstGeom>
          <a:solidFill>
            <a:srgbClr val="E5E5E5">
              <a:alpha val="89999"/>
            </a:srgbClr>
          </a:solidFill>
          <a:ln w="50800">
            <a:noFill/>
            <a:round/>
            <a:headEnd/>
            <a:tailEnd/>
          </a:ln>
          <a:effectLst>
            <a:outerShdw dist="89803" dir="2700000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4787900" y="4292600"/>
            <a:ext cx="2143125" cy="1846263"/>
            <a:chOff x="2971" y="2614"/>
            <a:chExt cx="1350" cy="1163"/>
          </a:xfrm>
        </p:grpSpPr>
        <p:sp>
          <p:nvSpPr>
            <p:cNvPr id="9" name="AutoShape 3"/>
            <p:cNvSpPr>
              <a:spLocks noChangeAspect="1" noChangeArrowheads="1"/>
            </p:cNvSpPr>
            <p:nvPr/>
          </p:nvSpPr>
          <p:spPr bwMode="auto">
            <a:xfrm>
              <a:off x="2971" y="2614"/>
              <a:ext cx="1350" cy="1163"/>
            </a:xfrm>
            <a:prstGeom prst="roundRect">
              <a:avLst>
                <a:gd name="adj" fmla="val 16667"/>
              </a:avLst>
            </a:prstGeom>
            <a:solidFill>
              <a:srgbClr val="3B76B1">
                <a:alpha val="50000"/>
              </a:srgbClr>
            </a:solidFill>
            <a:ln w="508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4"/>
            <p:cNvSpPr txBox="1">
              <a:spLocks noChangeAspect="1" noChangeArrowheads="1"/>
            </p:cNvSpPr>
            <p:nvPr/>
          </p:nvSpPr>
          <p:spPr bwMode="auto">
            <a:xfrm>
              <a:off x="3107" y="2886"/>
              <a:ext cx="1190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>
                  <a:latin typeface="Tahoma" pitchFamily="34" charset="0"/>
                </a:rPr>
                <a:t>Aquaculture and Marine Biotechnology</a:t>
              </a:r>
              <a:endParaRPr lang="en-US" sz="1600" b="1">
                <a:latin typeface="Tahoma" pitchFamily="34" charset="0"/>
              </a:endParaRP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3059113" y="2708275"/>
            <a:ext cx="2098675" cy="1984375"/>
            <a:chOff x="1610" y="1933"/>
            <a:chExt cx="1322" cy="1250"/>
          </a:xfrm>
        </p:grpSpPr>
        <p:sp>
          <p:nvSpPr>
            <p:cNvPr id="12" name="AutoShape 5"/>
            <p:cNvSpPr>
              <a:spLocks noChangeAspect="1" noChangeArrowheads="1"/>
            </p:cNvSpPr>
            <p:nvPr/>
          </p:nvSpPr>
          <p:spPr bwMode="auto">
            <a:xfrm>
              <a:off x="1655" y="1933"/>
              <a:ext cx="1277" cy="1250"/>
            </a:xfrm>
            <a:prstGeom prst="roundRect">
              <a:avLst>
                <a:gd name="adj" fmla="val 16667"/>
              </a:avLst>
            </a:prstGeom>
            <a:solidFill>
              <a:srgbClr val="336699">
                <a:alpha val="50000"/>
              </a:srgbClr>
            </a:solidFill>
            <a:ln w="50800">
              <a:solidFill>
                <a:schemeClr val="bg1"/>
              </a:solidFill>
              <a:round/>
              <a:headEnd/>
              <a:tailEnd/>
            </a:ln>
            <a:effectLst>
              <a:outerShdw dist="63500" dir="54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6"/>
            <p:cNvSpPr txBox="1">
              <a:spLocks noChangeAspect="1" noChangeArrowheads="1"/>
            </p:cNvSpPr>
            <p:nvPr/>
          </p:nvSpPr>
          <p:spPr bwMode="auto">
            <a:xfrm>
              <a:off x="1610" y="2160"/>
              <a:ext cx="1296" cy="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>
                  <a:latin typeface="Tahoma" pitchFamily="34" charset="0"/>
                </a:rPr>
                <a:t>Conservation and Management of Aquatic Ecosystems</a:t>
              </a:r>
              <a:endParaRPr lang="en-US" sz="1600" b="1">
                <a:latin typeface="Tahoma" pitchFamily="34" charset="0"/>
              </a:endParaRPr>
            </a:p>
          </p:txBody>
        </p:sp>
      </p:grp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4067175" y="1700213"/>
            <a:ext cx="1871663" cy="1223962"/>
          </a:xfrm>
          <a:prstGeom prst="roundRect">
            <a:avLst>
              <a:gd name="adj" fmla="val 16667"/>
            </a:avLst>
          </a:prstGeom>
          <a:solidFill>
            <a:srgbClr val="FFCC99">
              <a:alpha val="7500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381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138613" y="1773238"/>
            <a:ext cx="1706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latin typeface="Tahoma" pitchFamily="34" charset="0"/>
              </a:rPr>
              <a:t>Ecology, Biodiversity and Management of Aquatic Ecosystems</a:t>
            </a:r>
            <a:endParaRPr lang="en-US" sz="1200" b="1">
              <a:latin typeface="Tahoma" pitchFamily="34" charset="0"/>
            </a:endParaRPr>
          </a:p>
        </p:txBody>
      </p:sp>
      <p:sp>
        <p:nvSpPr>
          <p:cNvPr id="16" name="AutoShape 7"/>
          <p:cNvSpPr>
            <a:spLocks noChangeAspect="1" noChangeArrowheads="1"/>
          </p:cNvSpPr>
          <p:nvPr/>
        </p:nvSpPr>
        <p:spPr bwMode="auto">
          <a:xfrm>
            <a:off x="5003800" y="3141663"/>
            <a:ext cx="1344613" cy="974725"/>
          </a:xfrm>
          <a:prstGeom prst="roundRect">
            <a:avLst>
              <a:gd name="adj" fmla="val 16667"/>
            </a:avLst>
          </a:prstGeom>
          <a:solidFill>
            <a:srgbClr val="FFCC99">
              <a:alpha val="7500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381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4932363" y="3286125"/>
            <a:ext cx="14700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latin typeface="Tahoma" pitchFamily="34" charset="0"/>
              </a:rPr>
              <a:t>Chemistry and environmental Toxicology</a:t>
            </a:r>
            <a:endParaRPr lang="en-US" sz="1200" b="1">
              <a:latin typeface="Tahoma" pitchFamily="34" charset="0"/>
            </a:endParaRPr>
          </a:p>
        </p:txBody>
      </p:sp>
      <p:sp>
        <p:nvSpPr>
          <p:cNvPr id="18" name="AutoShape 8"/>
          <p:cNvSpPr>
            <a:spLocks noChangeAspect="1" noChangeArrowheads="1"/>
          </p:cNvSpPr>
          <p:nvPr/>
        </p:nvSpPr>
        <p:spPr bwMode="auto">
          <a:xfrm>
            <a:off x="2051050" y="4221163"/>
            <a:ext cx="1320800" cy="957262"/>
          </a:xfrm>
          <a:prstGeom prst="roundRect">
            <a:avLst>
              <a:gd name="adj" fmla="val 16667"/>
            </a:avLst>
          </a:prstGeom>
          <a:solidFill>
            <a:srgbClr val="FFCC99">
              <a:alpha val="7500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381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051050" y="4365625"/>
            <a:ext cx="12398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>
                <a:latin typeface="Tahoma" pitchFamily="34" charset="0"/>
              </a:rPr>
              <a:t>Coastal and Ocean Dynamics</a:t>
            </a:r>
            <a:endParaRPr lang="en-US" sz="1200" b="1">
              <a:latin typeface="Tahoma" pitchFamily="34" charset="0"/>
            </a:endParaRP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553200" y="3733800"/>
            <a:ext cx="1520825" cy="1131888"/>
            <a:chOff x="4150" y="2387"/>
            <a:chExt cx="936" cy="680"/>
          </a:xfrm>
        </p:grpSpPr>
        <p:sp>
          <p:nvSpPr>
            <p:cNvPr id="21" name="AutoShape 10"/>
            <p:cNvSpPr>
              <a:spLocks noChangeArrowheads="1"/>
            </p:cNvSpPr>
            <p:nvPr/>
          </p:nvSpPr>
          <p:spPr bwMode="auto">
            <a:xfrm>
              <a:off x="4150" y="2387"/>
              <a:ext cx="936" cy="68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7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381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4240" y="2478"/>
              <a:ext cx="790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latin typeface="Tahoma" pitchFamily="34" charset="0"/>
                </a:rPr>
                <a:t>Biology and Marine Biotechnology and bioactive</a:t>
              </a:r>
              <a:endParaRPr lang="en-US" sz="1200" b="1">
                <a:latin typeface="Tahoma" pitchFamily="34" charset="0"/>
              </a:endParaRP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3851275" y="5229225"/>
            <a:ext cx="1225550" cy="831850"/>
            <a:chOff x="2426" y="3294"/>
            <a:chExt cx="772" cy="524"/>
          </a:xfrm>
        </p:grpSpPr>
        <p:sp>
          <p:nvSpPr>
            <p:cNvPr id="24" name="AutoShape 11"/>
            <p:cNvSpPr>
              <a:spLocks noChangeArrowheads="1"/>
            </p:cNvSpPr>
            <p:nvPr/>
          </p:nvSpPr>
          <p:spPr bwMode="auto">
            <a:xfrm>
              <a:off x="2472" y="3294"/>
              <a:ext cx="669" cy="524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7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381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2426" y="3451"/>
              <a:ext cx="7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latin typeface="Tahoma" pitchFamily="34" charset="0"/>
                </a:rPr>
                <a:t>Aquaculture</a:t>
              </a:r>
              <a:endParaRPr lang="en-US" sz="1200" b="1">
                <a:latin typeface="Tahoma" pitchFamily="34" charset="0"/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1042988" y="1628775"/>
            <a:ext cx="2525712" cy="1547813"/>
            <a:chOff x="657" y="1026"/>
            <a:chExt cx="1591" cy="975"/>
          </a:xfrm>
        </p:grpSpPr>
        <p:sp>
          <p:nvSpPr>
            <p:cNvPr id="27" name="Text Box 2"/>
            <p:cNvSpPr txBox="1">
              <a:spLocks noChangeAspect="1" noChangeArrowheads="1"/>
            </p:cNvSpPr>
            <p:nvPr/>
          </p:nvSpPr>
          <p:spPr bwMode="auto">
            <a:xfrm>
              <a:off x="1416" y="1357"/>
              <a:ext cx="4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" name="AutoShape 5"/>
            <p:cNvSpPr>
              <a:spLocks noChangeAspect="1" noChangeArrowheads="1"/>
            </p:cNvSpPr>
            <p:nvPr/>
          </p:nvSpPr>
          <p:spPr bwMode="auto">
            <a:xfrm>
              <a:off x="657" y="1026"/>
              <a:ext cx="1591" cy="975"/>
            </a:xfrm>
            <a:prstGeom prst="roundRect">
              <a:avLst>
                <a:gd name="adj" fmla="val 16667"/>
              </a:avLst>
            </a:prstGeom>
            <a:solidFill>
              <a:srgbClr val="336699">
                <a:alpha val="50000"/>
              </a:srgbClr>
            </a:solidFill>
            <a:ln w="50800">
              <a:solidFill>
                <a:schemeClr val="bg1"/>
              </a:solidFill>
              <a:round/>
              <a:headEnd/>
              <a:tailEnd/>
            </a:ln>
            <a:effectLst>
              <a:outerShdw dist="63500" dir="54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CaixaDeTexto 22"/>
            <p:cNvSpPr txBox="1">
              <a:spLocks noChangeArrowheads="1"/>
            </p:cNvSpPr>
            <p:nvPr/>
          </p:nvSpPr>
          <p:spPr bwMode="auto">
            <a:xfrm>
              <a:off x="930" y="1298"/>
              <a:ext cx="106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600" b="1">
                  <a:latin typeface="Tahoma" pitchFamily="34" charset="0"/>
                </a:rPr>
                <a:t>geology oceanography</a:t>
              </a:r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900113" y="765175"/>
            <a:ext cx="1655762" cy="1020763"/>
            <a:chOff x="2245" y="709"/>
            <a:chExt cx="1191" cy="643"/>
          </a:xfrm>
        </p:grpSpPr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2245" y="709"/>
              <a:ext cx="1191" cy="643"/>
            </a:xfrm>
            <a:prstGeom prst="roundRect">
              <a:avLst>
                <a:gd name="adj" fmla="val 16667"/>
              </a:avLst>
            </a:prstGeom>
            <a:solidFill>
              <a:srgbClr val="00B050">
                <a:alpha val="75000"/>
              </a:srgb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381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CaixaDeTexto 25"/>
            <p:cNvSpPr txBox="1">
              <a:spLocks noChangeArrowheads="1"/>
            </p:cNvSpPr>
            <p:nvPr/>
          </p:nvSpPr>
          <p:spPr bwMode="auto">
            <a:xfrm>
              <a:off x="2381" y="935"/>
              <a:ext cx="8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pt-BR" sz="1200" b="1">
                  <a:latin typeface="Tahoma" pitchFamily="34" charset="0"/>
                </a:rPr>
                <a:t>Geophysics</a:t>
              </a:r>
            </a:p>
            <a:p>
              <a:pPr marL="342900" indent="-342900"/>
              <a:endParaRPr lang="pt-BR" sz="1200" b="1">
                <a:latin typeface="Tahoma" pitchFamily="34" charset="0"/>
              </a:endParaRPr>
            </a:p>
          </p:txBody>
        </p:sp>
      </p:grp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684213" y="2924175"/>
            <a:ext cx="1792287" cy="979488"/>
            <a:chOff x="340" y="1706"/>
            <a:chExt cx="1265" cy="617"/>
          </a:xfrm>
        </p:grpSpPr>
        <p:sp>
          <p:nvSpPr>
            <p:cNvPr id="34" name="AutoShape 9"/>
            <p:cNvSpPr>
              <a:spLocks noChangeArrowheads="1"/>
            </p:cNvSpPr>
            <p:nvPr/>
          </p:nvSpPr>
          <p:spPr bwMode="auto">
            <a:xfrm>
              <a:off x="340" y="1706"/>
              <a:ext cx="1265" cy="617"/>
            </a:xfrm>
            <a:prstGeom prst="roundRect">
              <a:avLst>
                <a:gd name="adj" fmla="val 16667"/>
              </a:avLst>
            </a:prstGeom>
            <a:solidFill>
              <a:srgbClr val="00B050">
                <a:alpha val="75000"/>
              </a:srgb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381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CaixaDeTexto 26"/>
            <p:cNvSpPr txBox="1">
              <a:spLocks noChangeArrowheads="1"/>
            </p:cNvSpPr>
            <p:nvPr/>
          </p:nvSpPr>
          <p:spPr bwMode="auto">
            <a:xfrm>
              <a:off x="476" y="1842"/>
              <a:ext cx="101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latin typeface="Tahoma" pitchFamily="34" charset="0"/>
                </a:rPr>
                <a:t>Water and mineral resources</a:t>
              </a:r>
            </a:p>
          </p:txBody>
        </p:sp>
      </p:grp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2786050" y="0"/>
            <a:ext cx="4572032" cy="1828800"/>
          </a:xfrm>
          <a:prstGeom prst="cloudCallout">
            <a:avLst>
              <a:gd name="adj1" fmla="val -39551"/>
              <a:gd name="adj2" fmla="val 57815"/>
            </a:avLst>
          </a:prstGeom>
          <a:gradFill rotWithShape="0">
            <a:gsLst>
              <a:gs pos="0">
                <a:schemeClr val="bg1"/>
              </a:gs>
              <a:gs pos="100000">
                <a:srgbClr val="996633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pt-BR" b="1"/>
              <a:t>R&amp;D in geology, biology, oceanographic and environmental sciences at the national and international levels.</a:t>
            </a:r>
          </a:p>
        </p:txBody>
      </p:sp>
      <p:graphicFrame>
        <p:nvGraphicFramePr>
          <p:cNvPr id="117761" name="Object 2"/>
          <p:cNvGraphicFramePr>
            <a:graphicFrameLocks noChangeAspect="1"/>
          </p:cNvGraphicFramePr>
          <p:nvPr/>
        </p:nvGraphicFramePr>
        <p:xfrm>
          <a:off x="6500826" y="1785926"/>
          <a:ext cx="2376511" cy="164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3549" name="Imagem de bitmap" r:id="rId3" imgW="3638095" imgH="2523810" progId="PBrush">
                  <p:embed/>
                </p:oleObj>
              </mc:Choice>
              <mc:Fallback>
                <p:oleObj name="Imagem de bitmap" r:id="rId3" imgW="3638095" imgH="252381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1785926"/>
                        <a:ext cx="2376511" cy="1648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 48"/>
          <p:cNvSpPr>
            <a:spLocks noGrp="1"/>
          </p:cNvSpPr>
          <p:nvPr/>
        </p:nvSpPr>
        <p:spPr bwMode="auto">
          <a:xfrm>
            <a:off x="6516688" y="6173788"/>
            <a:ext cx="2058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871A3B29-D202-4388-924B-360503187AF6}" type="slidenum">
              <a:rPr lang="pt-BR" altLang="pt-BR" sz="1400">
                <a:solidFill>
                  <a:srgbClr val="000000"/>
                </a:solidFill>
                <a:latin typeface="Times New Roman" pitchFamily="18" charset="0"/>
              </a:rPr>
              <a:pPr algn="r">
                <a:spcBef>
                  <a:spcPct val="0"/>
                </a:spcBef>
                <a:buFontTx/>
                <a:buNone/>
              </a:pPr>
              <a:t>85</a:t>
            </a:fld>
            <a:endParaRPr lang="pt-BR" altLang="pt-B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7283" name="Line 5"/>
          <p:cNvSpPr>
            <a:spLocks noChangeShapeType="1"/>
          </p:cNvSpPr>
          <p:nvPr/>
        </p:nvSpPr>
        <p:spPr bwMode="auto">
          <a:xfrm>
            <a:off x="842963" y="2157413"/>
            <a:ext cx="2806700" cy="84455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84" name="Line 6"/>
          <p:cNvSpPr>
            <a:spLocks noChangeShapeType="1"/>
          </p:cNvSpPr>
          <p:nvPr/>
        </p:nvSpPr>
        <p:spPr bwMode="auto">
          <a:xfrm flipV="1">
            <a:off x="4437063" y="1163638"/>
            <a:ext cx="3032125" cy="16891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85" name="Line 7"/>
          <p:cNvSpPr>
            <a:spLocks noChangeShapeType="1"/>
          </p:cNvSpPr>
          <p:nvPr/>
        </p:nvSpPr>
        <p:spPr bwMode="auto">
          <a:xfrm>
            <a:off x="898525" y="2947988"/>
            <a:ext cx="1965325" cy="6985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86" name="Line 8"/>
          <p:cNvSpPr>
            <a:spLocks noChangeShapeType="1"/>
          </p:cNvSpPr>
          <p:nvPr/>
        </p:nvSpPr>
        <p:spPr bwMode="auto">
          <a:xfrm flipH="1">
            <a:off x="1573213" y="3792538"/>
            <a:ext cx="1290637" cy="695325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87" name="Line 9"/>
          <p:cNvSpPr>
            <a:spLocks noChangeShapeType="1"/>
          </p:cNvSpPr>
          <p:nvPr/>
        </p:nvSpPr>
        <p:spPr bwMode="auto">
          <a:xfrm>
            <a:off x="2863850" y="3646488"/>
            <a:ext cx="0" cy="14605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88" name="Line 10"/>
          <p:cNvSpPr>
            <a:spLocks noChangeShapeType="1"/>
          </p:cNvSpPr>
          <p:nvPr/>
        </p:nvSpPr>
        <p:spPr bwMode="auto">
          <a:xfrm flipH="1">
            <a:off x="5557838" y="2008188"/>
            <a:ext cx="1966912" cy="1139825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89" name="Line 11"/>
          <p:cNvSpPr>
            <a:spLocks noChangeShapeType="1"/>
          </p:cNvSpPr>
          <p:nvPr/>
        </p:nvSpPr>
        <p:spPr bwMode="auto">
          <a:xfrm>
            <a:off x="5557838" y="3297238"/>
            <a:ext cx="730250" cy="200025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90" name="Line 12"/>
          <p:cNvSpPr>
            <a:spLocks noChangeShapeType="1"/>
          </p:cNvSpPr>
          <p:nvPr/>
        </p:nvSpPr>
        <p:spPr bwMode="auto">
          <a:xfrm>
            <a:off x="5557838" y="3148013"/>
            <a:ext cx="0" cy="149225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91" name="Line 13"/>
          <p:cNvSpPr>
            <a:spLocks noChangeShapeType="1"/>
          </p:cNvSpPr>
          <p:nvPr/>
        </p:nvSpPr>
        <p:spPr bwMode="auto">
          <a:xfrm flipV="1">
            <a:off x="3649663" y="2900363"/>
            <a:ext cx="674687" cy="1016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92" name="Line 14"/>
          <p:cNvSpPr>
            <a:spLocks noChangeShapeType="1"/>
          </p:cNvSpPr>
          <p:nvPr/>
        </p:nvSpPr>
        <p:spPr bwMode="auto">
          <a:xfrm flipH="1">
            <a:off x="3200400" y="4189413"/>
            <a:ext cx="674688" cy="447675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93" name="Line 15"/>
          <p:cNvSpPr>
            <a:spLocks noChangeShapeType="1"/>
          </p:cNvSpPr>
          <p:nvPr/>
        </p:nvSpPr>
        <p:spPr bwMode="auto">
          <a:xfrm>
            <a:off x="4211638" y="4141788"/>
            <a:ext cx="1235075" cy="396875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7294" name="Line 16"/>
          <p:cNvSpPr>
            <a:spLocks noChangeShapeType="1"/>
          </p:cNvSpPr>
          <p:nvPr/>
        </p:nvSpPr>
        <p:spPr bwMode="auto">
          <a:xfrm flipV="1">
            <a:off x="3875088" y="4141788"/>
            <a:ext cx="280987" cy="47625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97295" name="Group 17"/>
          <p:cNvGrpSpPr>
            <a:grpSpLocks/>
          </p:cNvGrpSpPr>
          <p:nvPr/>
        </p:nvGrpSpPr>
        <p:grpSpPr bwMode="auto">
          <a:xfrm>
            <a:off x="1116013" y="227013"/>
            <a:ext cx="6400800" cy="4411662"/>
            <a:chOff x="1002" y="53"/>
            <a:chExt cx="4369" cy="2779"/>
          </a:xfrm>
        </p:grpSpPr>
        <p:pic>
          <p:nvPicPr>
            <p:cNvPr id="97297" name="Imagem 63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" y="1518"/>
              <a:ext cx="838" cy="1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7298" name="Group 19"/>
            <p:cNvGrpSpPr>
              <a:grpSpLocks/>
            </p:cNvGrpSpPr>
            <p:nvPr/>
          </p:nvGrpSpPr>
          <p:grpSpPr bwMode="auto">
            <a:xfrm>
              <a:off x="1002" y="53"/>
              <a:ext cx="4020" cy="2372"/>
              <a:chOff x="1002" y="53"/>
              <a:chExt cx="4020" cy="2372"/>
            </a:xfrm>
          </p:grpSpPr>
          <p:grpSp>
            <p:nvGrpSpPr>
              <p:cNvPr id="97299" name="Group 20"/>
              <p:cNvGrpSpPr>
                <a:grpSpLocks/>
              </p:cNvGrpSpPr>
              <p:nvPr/>
            </p:nvGrpSpPr>
            <p:grpSpPr bwMode="auto">
              <a:xfrm>
                <a:off x="1092" y="53"/>
                <a:ext cx="3930" cy="1481"/>
                <a:chOff x="1092" y="53"/>
                <a:chExt cx="3930" cy="1481"/>
              </a:xfrm>
            </p:grpSpPr>
            <p:pic>
              <p:nvPicPr>
                <p:cNvPr id="97325" name="Imagem 91"/>
                <p:cNvPicPr>
                  <a:picLocks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2" y="128"/>
                  <a:ext cx="2049" cy="14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7326" name="Imagem 92"/>
                <p:cNvPicPr>
                  <a:picLocks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7" y="317"/>
                  <a:ext cx="661" cy="5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7327" name="Imagem 93"/>
                <p:cNvPicPr>
                  <a:picLocks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8" y="53"/>
                  <a:ext cx="1303" cy="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7328" name="Imagem 94"/>
                <p:cNvPicPr>
                  <a:picLocks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5"/>
                  <a:ext cx="757" cy="8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97300" name="Group 25"/>
              <p:cNvGrpSpPr>
                <a:grpSpLocks/>
              </p:cNvGrpSpPr>
              <p:nvPr/>
            </p:nvGrpSpPr>
            <p:grpSpPr bwMode="auto">
              <a:xfrm>
                <a:off x="2615" y="1094"/>
                <a:ext cx="767" cy="674"/>
                <a:chOff x="2615" y="1094"/>
                <a:chExt cx="767" cy="674"/>
              </a:xfrm>
            </p:grpSpPr>
            <p:sp>
              <p:nvSpPr>
                <p:cNvPr id="97302" name="AutoShape 26"/>
                <p:cNvSpPr>
                  <a:spLocks noChangeArrowheads="1"/>
                </p:cNvSpPr>
                <p:nvPr/>
              </p:nvSpPr>
              <p:spPr bwMode="auto">
                <a:xfrm>
                  <a:off x="2889" y="1117"/>
                  <a:ext cx="184" cy="616"/>
                </a:xfrm>
                <a:prstGeom prst="cube">
                  <a:avLst>
                    <a:gd name="adj" fmla="val 24995"/>
                  </a:avLst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pt-BR" altLang="pt-BR" sz="1000">
                    <a:solidFill>
                      <a:srgbClr val="000000"/>
                    </a:solidFill>
                    <a:latin typeface="Book Antiqua" pitchFamily="18" charset="0"/>
                  </a:endParaRPr>
                </a:p>
              </p:txBody>
            </p:sp>
            <p:grpSp>
              <p:nvGrpSpPr>
                <p:cNvPr id="97303" name="Group 27"/>
                <p:cNvGrpSpPr>
                  <a:grpSpLocks/>
                </p:cNvGrpSpPr>
                <p:nvPr/>
              </p:nvGrpSpPr>
              <p:grpSpPr bwMode="auto">
                <a:xfrm>
                  <a:off x="3025" y="1095"/>
                  <a:ext cx="357" cy="303"/>
                  <a:chOff x="3025" y="1095"/>
                  <a:chExt cx="357" cy="303"/>
                </a:xfrm>
              </p:grpSpPr>
              <p:sp>
                <p:nvSpPr>
                  <p:cNvPr id="97321" name="Freeform 28"/>
                  <p:cNvSpPr>
                    <a:spLocks/>
                  </p:cNvSpPr>
                  <p:nvPr/>
                </p:nvSpPr>
                <p:spPr bwMode="auto">
                  <a:xfrm>
                    <a:off x="3038" y="1096"/>
                    <a:ext cx="344" cy="300"/>
                  </a:xfrm>
                  <a:custGeom>
                    <a:avLst/>
                    <a:gdLst>
                      <a:gd name="T0" fmla="*/ 2 w 344"/>
                      <a:gd name="T1" fmla="*/ 236 h 300"/>
                      <a:gd name="T2" fmla="*/ 0 w 344"/>
                      <a:gd name="T3" fmla="*/ 69 h 300"/>
                      <a:gd name="T4" fmla="*/ 213 w 344"/>
                      <a:gd name="T5" fmla="*/ 66 h 300"/>
                      <a:gd name="T6" fmla="*/ 213 w 344"/>
                      <a:gd name="T7" fmla="*/ 0 h 300"/>
                      <a:gd name="T8" fmla="*/ 343 w 344"/>
                      <a:gd name="T9" fmla="*/ 148 h 300"/>
                      <a:gd name="T10" fmla="*/ 218 w 344"/>
                      <a:gd name="T11" fmla="*/ 299 h 300"/>
                      <a:gd name="T12" fmla="*/ 217 w 344"/>
                      <a:gd name="T13" fmla="*/ 232 h 300"/>
                      <a:gd name="T14" fmla="*/ 2 w 344"/>
                      <a:gd name="T15" fmla="*/ 236 h 3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44" h="300">
                        <a:moveTo>
                          <a:pt x="2" y="236"/>
                        </a:moveTo>
                        <a:lnTo>
                          <a:pt x="0" y="69"/>
                        </a:lnTo>
                        <a:lnTo>
                          <a:pt x="213" y="66"/>
                        </a:lnTo>
                        <a:lnTo>
                          <a:pt x="213" y="0"/>
                        </a:lnTo>
                        <a:lnTo>
                          <a:pt x="343" y="148"/>
                        </a:lnTo>
                        <a:lnTo>
                          <a:pt x="218" y="299"/>
                        </a:lnTo>
                        <a:lnTo>
                          <a:pt x="217" y="232"/>
                        </a:lnTo>
                        <a:lnTo>
                          <a:pt x="2" y="236"/>
                        </a:lnTo>
                      </a:path>
                    </a:pathLst>
                  </a:custGeom>
                  <a:solidFill>
                    <a:srgbClr val="FF00F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22" name="Freeform 29"/>
                  <p:cNvSpPr>
                    <a:spLocks/>
                  </p:cNvSpPr>
                  <p:nvPr/>
                </p:nvSpPr>
                <p:spPr bwMode="auto">
                  <a:xfrm>
                    <a:off x="3025" y="1165"/>
                    <a:ext cx="18" cy="167"/>
                  </a:xfrm>
                  <a:custGeom>
                    <a:avLst/>
                    <a:gdLst>
                      <a:gd name="T0" fmla="*/ 14 w 18"/>
                      <a:gd name="T1" fmla="*/ 0 h 167"/>
                      <a:gd name="T2" fmla="*/ 17 w 18"/>
                      <a:gd name="T3" fmla="*/ 165 h 167"/>
                      <a:gd name="T4" fmla="*/ 3 w 18"/>
                      <a:gd name="T5" fmla="*/ 166 h 167"/>
                      <a:gd name="T6" fmla="*/ 0 w 18"/>
                      <a:gd name="T7" fmla="*/ 0 h 167"/>
                      <a:gd name="T8" fmla="*/ 14 w 18"/>
                      <a:gd name="T9" fmla="*/ 0 h 16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8" h="167">
                        <a:moveTo>
                          <a:pt x="14" y="0"/>
                        </a:moveTo>
                        <a:lnTo>
                          <a:pt x="17" y="165"/>
                        </a:lnTo>
                        <a:lnTo>
                          <a:pt x="3" y="166"/>
                        </a:lnTo>
                        <a:lnTo>
                          <a:pt x="0" y="0"/>
                        </a:lnTo>
                        <a:lnTo>
                          <a:pt x="14" y="0"/>
                        </a:lnTo>
                      </a:path>
                    </a:pathLst>
                  </a:custGeom>
                  <a:solidFill>
                    <a:srgbClr val="C000C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23" name="Freeform 30"/>
                  <p:cNvSpPr>
                    <a:spLocks/>
                  </p:cNvSpPr>
                  <p:nvPr/>
                </p:nvSpPr>
                <p:spPr bwMode="auto">
                  <a:xfrm>
                    <a:off x="3231" y="1095"/>
                    <a:ext cx="22" cy="66"/>
                  </a:xfrm>
                  <a:custGeom>
                    <a:avLst/>
                    <a:gdLst>
                      <a:gd name="T0" fmla="*/ 2 w 22"/>
                      <a:gd name="T1" fmla="*/ 65 h 66"/>
                      <a:gd name="T2" fmla="*/ 21 w 22"/>
                      <a:gd name="T3" fmla="*/ 64 h 66"/>
                      <a:gd name="T4" fmla="*/ 20 w 22"/>
                      <a:gd name="T5" fmla="*/ 0 h 66"/>
                      <a:gd name="T6" fmla="*/ 0 w 22"/>
                      <a:gd name="T7" fmla="*/ 1 h 66"/>
                      <a:gd name="T8" fmla="*/ 2 w 22"/>
                      <a:gd name="T9" fmla="*/ 65 h 6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" y="65"/>
                        </a:moveTo>
                        <a:lnTo>
                          <a:pt x="21" y="64"/>
                        </a:lnTo>
                        <a:lnTo>
                          <a:pt x="20" y="0"/>
                        </a:lnTo>
                        <a:lnTo>
                          <a:pt x="0" y="1"/>
                        </a:lnTo>
                        <a:lnTo>
                          <a:pt x="2" y="65"/>
                        </a:lnTo>
                      </a:path>
                    </a:pathLst>
                  </a:custGeom>
                  <a:solidFill>
                    <a:srgbClr val="C000C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24" name="Freeform 31"/>
                  <p:cNvSpPr>
                    <a:spLocks/>
                  </p:cNvSpPr>
                  <p:nvPr/>
                </p:nvSpPr>
                <p:spPr bwMode="auto">
                  <a:xfrm>
                    <a:off x="3235" y="1328"/>
                    <a:ext cx="23" cy="70"/>
                  </a:xfrm>
                  <a:custGeom>
                    <a:avLst/>
                    <a:gdLst>
                      <a:gd name="T0" fmla="*/ 2 w 23"/>
                      <a:gd name="T1" fmla="*/ 69 h 70"/>
                      <a:gd name="T2" fmla="*/ 22 w 23"/>
                      <a:gd name="T3" fmla="*/ 68 h 70"/>
                      <a:gd name="T4" fmla="*/ 20 w 23"/>
                      <a:gd name="T5" fmla="*/ 0 h 70"/>
                      <a:gd name="T6" fmla="*/ 0 w 23"/>
                      <a:gd name="T7" fmla="*/ 1 h 70"/>
                      <a:gd name="T8" fmla="*/ 2 w 23"/>
                      <a:gd name="T9" fmla="*/ 69 h 7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3" h="70">
                        <a:moveTo>
                          <a:pt x="2" y="69"/>
                        </a:moveTo>
                        <a:lnTo>
                          <a:pt x="22" y="68"/>
                        </a:lnTo>
                        <a:lnTo>
                          <a:pt x="20" y="0"/>
                        </a:lnTo>
                        <a:lnTo>
                          <a:pt x="0" y="1"/>
                        </a:lnTo>
                        <a:lnTo>
                          <a:pt x="2" y="69"/>
                        </a:lnTo>
                      </a:path>
                    </a:pathLst>
                  </a:custGeom>
                  <a:solidFill>
                    <a:srgbClr val="C000C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97304" name="Group 32"/>
                <p:cNvGrpSpPr>
                  <a:grpSpLocks/>
                </p:cNvGrpSpPr>
                <p:nvPr/>
              </p:nvGrpSpPr>
              <p:grpSpPr bwMode="auto">
                <a:xfrm>
                  <a:off x="2980" y="1498"/>
                  <a:ext cx="339" cy="270"/>
                  <a:chOff x="2980" y="1498"/>
                  <a:chExt cx="339" cy="270"/>
                </a:xfrm>
              </p:grpSpPr>
              <p:sp>
                <p:nvSpPr>
                  <p:cNvPr id="97316" name="Freeform 33"/>
                  <p:cNvSpPr>
                    <a:spLocks/>
                  </p:cNvSpPr>
                  <p:nvPr/>
                </p:nvSpPr>
                <p:spPr bwMode="auto">
                  <a:xfrm>
                    <a:off x="3004" y="1505"/>
                    <a:ext cx="315" cy="263"/>
                  </a:xfrm>
                  <a:custGeom>
                    <a:avLst/>
                    <a:gdLst>
                      <a:gd name="T0" fmla="*/ 194 w 315"/>
                      <a:gd name="T1" fmla="*/ 0 h 263"/>
                      <a:gd name="T2" fmla="*/ 18 w 315"/>
                      <a:gd name="T3" fmla="*/ 39 h 263"/>
                      <a:gd name="T4" fmla="*/ 67 w 315"/>
                      <a:gd name="T5" fmla="*/ 189 h 263"/>
                      <a:gd name="T6" fmla="*/ 0 w 315"/>
                      <a:gd name="T7" fmla="*/ 205 h 263"/>
                      <a:gd name="T8" fmla="*/ 186 w 315"/>
                      <a:gd name="T9" fmla="*/ 262 h 263"/>
                      <a:gd name="T10" fmla="*/ 314 w 315"/>
                      <a:gd name="T11" fmla="*/ 137 h 263"/>
                      <a:gd name="T12" fmla="*/ 245 w 315"/>
                      <a:gd name="T13" fmla="*/ 152 h 263"/>
                      <a:gd name="T14" fmla="*/ 194 w 315"/>
                      <a:gd name="T15" fmla="*/ 0 h 26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15" h="263">
                        <a:moveTo>
                          <a:pt x="194" y="0"/>
                        </a:moveTo>
                        <a:lnTo>
                          <a:pt x="18" y="39"/>
                        </a:lnTo>
                        <a:lnTo>
                          <a:pt x="67" y="189"/>
                        </a:lnTo>
                        <a:lnTo>
                          <a:pt x="0" y="205"/>
                        </a:lnTo>
                        <a:lnTo>
                          <a:pt x="186" y="262"/>
                        </a:lnTo>
                        <a:lnTo>
                          <a:pt x="314" y="137"/>
                        </a:lnTo>
                        <a:lnTo>
                          <a:pt x="245" y="152"/>
                        </a:lnTo>
                        <a:lnTo>
                          <a:pt x="194" y="0"/>
                        </a:lnTo>
                      </a:path>
                    </a:pathLst>
                  </a:custGeom>
                  <a:solidFill>
                    <a:srgbClr val="FF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17" name="Freeform 34"/>
                  <p:cNvSpPr>
                    <a:spLocks/>
                  </p:cNvSpPr>
                  <p:nvPr/>
                </p:nvSpPr>
                <p:spPr bwMode="auto">
                  <a:xfrm>
                    <a:off x="2999" y="1537"/>
                    <a:ext cx="74" cy="159"/>
                  </a:xfrm>
                  <a:custGeom>
                    <a:avLst/>
                    <a:gdLst>
                      <a:gd name="T0" fmla="*/ 49 w 74"/>
                      <a:gd name="T1" fmla="*/ 153 h 159"/>
                      <a:gd name="T2" fmla="*/ 73 w 74"/>
                      <a:gd name="T3" fmla="*/ 158 h 159"/>
                      <a:gd name="T4" fmla="*/ 23 w 74"/>
                      <a:gd name="T5" fmla="*/ 5 h 159"/>
                      <a:gd name="T6" fmla="*/ 0 w 74"/>
                      <a:gd name="T7" fmla="*/ 0 h 159"/>
                      <a:gd name="T8" fmla="*/ 49 w 74"/>
                      <a:gd name="T9" fmla="*/ 153 h 1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4" h="159">
                        <a:moveTo>
                          <a:pt x="49" y="153"/>
                        </a:moveTo>
                        <a:lnTo>
                          <a:pt x="73" y="158"/>
                        </a:lnTo>
                        <a:lnTo>
                          <a:pt x="23" y="5"/>
                        </a:lnTo>
                        <a:lnTo>
                          <a:pt x="0" y="0"/>
                        </a:lnTo>
                        <a:lnTo>
                          <a:pt x="49" y="153"/>
                        </a:lnTo>
                      </a:path>
                    </a:pathLst>
                  </a:custGeom>
                  <a:solidFill>
                    <a:srgbClr val="804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18" name="Freeform 35"/>
                  <p:cNvSpPr>
                    <a:spLocks/>
                  </p:cNvSpPr>
                  <p:nvPr/>
                </p:nvSpPr>
                <p:spPr bwMode="auto">
                  <a:xfrm>
                    <a:off x="2980" y="1689"/>
                    <a:ext cx="93" cy="22"/>
                  </a:xfrm>
                  <a:custGeom>
                    <a:avLst/>
                    <a:gdLst>
                      <a:gd name="T0" fmla="*/ 68 w 93"/>
                      <a:gd name="T1" fmla="*/ 0 h 22"/>
                      <a:gd name="T2" fmla="*/ 92 w 93"/>
                      <a:gd name="T3" fmla="*/ 5 h 22"/>
                      <a:gd name="T4" fmla="*/ 24 w 93"/>
                      <a:gd name="T5" fmla="*/ 21 h 22"/>
                      <a:gd name="T6" fmla="*/ 0 w 93"/>
                      <a:gd name="T7" fmla="*/ 14 h 22"/>
                      <a:gd name="T8" fmla="*/ 68 w 93"/>
                      <a:gd name="T9" fmla="*/ 0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3" h="22">
                        <a:moveTo>
                          <a:pt x="68" y="0"/>
                        </a:moveTo>
                        <a:lnTo>
                          <a:pt x="92" y="5"/>
                        </a:lnTo>
                        <a:lnTo>
                          <a:pt x="24" y="21"/>
                        </a:lnTo>
                        <a:lnTo>
                          <a:pt x="0" y="14"/>
                        </a:lnTo>
                        <a:lnTo>
                          <a:pt x="68" y="0"/>
                        </a:lnTo>
                      </a:path>
                    </a:pathLst>
                  </a:custGeom>
                  <a:solidFill>
                    <a:srgbClr val="C06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19" name="Freeform 36"/>
                  <p:cNvSpPr>
                    <a:spLocks/>
                  </p:cNvSpPr>
                  <p:nvPr/>
                </p:nvSpPr>
                <p:spPr bwMode="auto">
                  <a:xfrm>
                    <a:off x="2999" y="1498"/>
                    <a:ext cx="201" cy="46"/>
                  </a:xfrm>
                  <a:custGeom>
                    <a:avLst/>
                    <a:gdLst>
                      <a:gd name="T0" fmla="*/ 177 w 201"/>
                      <a:gd name="T1" fmla="*/ 0 h 46"/>
                      <a:gd name="T2" fmla="*/ 200 w 201"/>
                      <a:gd name="T3" fmla="*/ 7 h 46"/>
                      <a:gd name="T4" fmla="*/ 24 w 201"/>
                      <a:gd name="T5" fmla="*/ 45 h 46"/>
                      <a:gd name="T6" fmla="*/ 0 w 201"/>
                      <a:gd name="T7" fmla="*/ 39 h 46"/>
                      <a:gd name="T8" fmla="*/ 177 w 201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01" h="46">
                        <a:moveTo>
                          <a:pt x="177" y="0"/>
                        </a:moveTo>
                        <a:lnTo>
                          <a:pt x="200" y="7"/>
                        </a:lnTo>
                        <a:lnTo>
                          <a:pt x="24" y="45"/>
                        </a:lnTo>
                        <a:lnTo>
                          <a:pt x="0" y="39"/>
                        </a:lnTo>
                        <a:lnTo>
                          <a:pt x="177" y="0"/>
                        </a:lnTo>
                      </a:path>
                    </a:pathLst>
                  </a:custGeom>
                  <a:solidFill>
                    <a:srgbClr val="C06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20" name="Freeform 37"/>
                  <p:cNvSpPr>
                    <a:spLocks/>
                  </p:cNvSpPr>
                  <p:nvPr/>
                </p:nvSpPr>
                <p:spPr bwMode="auto">
                  <a:xfrm>
                    <a:off x="3245" y="1634"/>
                    <a:ext cx="74" cy="23"/>
                  </a:xfrm>
                  <a:custGeom>
                    <a:avLst/>
                    <a:gdLst>
                      <a:gd name="T0" fmla="*/ 0 w 74"/>
                      <a:gd name="T1" fmla="*/ 12 h 23"/>
                      <a:gd name="T2" fmla="*/ 4 w 74"/>
                      <a:gd name="T3" fmla="*/ 22 h 23"/>
                      <a:gd name="T4" fmla="*/ 73 w 74"/>
                      <a:gd name="T5" fmla="*/ 7 h 23"/>
                      <a:gd name="T6" fmla="*/ 50 w 74"/>
                      <a:gd name="T7" fmla="*/ 0 h 23"/>
                      <a:gd name="T8" fmla="*/ 0 w 74"/>
                      <a:gd name="T9" fmla="*/ 12 h 2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4" h="23">
                        <a:moveTo>
                          <a:pt x="0" y="12"/>
                        </a:moveTo>
                        <a:lnTo>
                          <a:pt x="4" y="22"/>
                        </a:lnTo>
                        <a:lnTo>
                          <a:pt x="73" y="7"/>
                        </a:lnTo>
                        <a:lnTo>
                          <a:pt x="50" y="0"/>
                        </a:lnTo>
                        <a:lnTo>
                          <a:pt x="0" y="12"/>
                        </a:lnTo>
                      </a:path>
                    </a:pathLst>
                  </a:custGeom>
                  <a:solidFill>
                    <a:srgbClr val="C06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97305" name="Group 38"/>
                <p:cNvGrpSpPr>
                  <a:grpSpLocks/>
                </p:cNvGrpSpPr>
                <p:nvPr/>
              </p:nvGrpSpPr>
              <p:grpSpPr bwMode="auto">
                <a:xfrm>
                  <a:off x="2615" y="1423"/>
                  <a:ext cx="348" cy="285"/>
                  <a:chOff x="2615" y="1423"/>
                  <a:chExt cx="348" cy="285"/>
                </a:xfrm>
              </p:grpSpPr>
              <p:sp>
                <p:nvSpPr>
                  <p:cNvPr id="97311" name="Freeform 39"/>
                  <p:cNvSpPr>
                    <a:spLocks/>
                  </p:cNvSpPr>
                  <p:nvPr/>
                </p:nvSpPr>
                <p:spPr bwMode="auto">
                  <a:xfrm>
                    <a:off x="2615" y="1423"/>
                    <a:ext cx="332" cy="269"/>
                  </a:xfrm>
                  <a:custGeom>
                    <a:avLst/>
                    <a:gdLst>
                      <a:gd name="T0" fmla="*/ 331 w 332"/>
                      <a:gd name="T1" fmla="*/ 60 h 269"/>
                      <a:gd name="T2" fmla="*/ 331 w 332"/>
                      <a:gd name="T3" fmla="*/ 210 h 269"/>
                      <a:gd name="T4" fmla="*/ 125 w 332"/>
                      <a:gd name="T5" fmla="*/ 210 h 269"/>
                      <a:gd name="T6" fmla="*/ 125 w 332"/>
                      <a:gd name="T7" fmla="*/ 268 h 269"/>
                      <a:gd name="T8" fmla="*/ 0 w 332"/>
                      <a:gd name="T9" fmla="*/ 134 h 269"/>
                      <a:gd name="T10" fmla="*/ 125 w 332"/>
                      <a:gd name="T11" fmla="*/ 0 h 269"/>
                      <a:gd name="T12" fmla="*/ 125 w 332"/>
                      <a:gd name="T13" fmla="*/ 60 h 269"/>
                      <a:gd name="T14" fmla="*/ 331 w 332"/>
                      <a:gd name="T15" fmla="*/ 60 h 26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32" h="269">
                        <a:moveTo>
                          <a:pt x="331" y="60"/>
                        </a:moveTo>
                        <a:lnTo>
                          <a:pt x="331" y="210"/>
                        </a:lnTo>
                        <a:lnTo>
                          <a:pt x="125" y="210"/>
                        </a:lnTo>
                        <a:lnTo>
                          <a:pt x="125" y="268"/>
                        </a:lnTo>
                        <a:lnTo>
                          <a:pt x="0" y="134"/>
                        </a:lnTo>
                        <a:lnTo>
                          <a:pt x="125" y="0"/>
                        </a:lnTo>
                        <a:lnTo>
                          <a:pt x="125" y="60"/>
                        </a:lnTo>
                        <a:lnTo>
                          <a:pt x="331" y="60"/>
                        </a:lnTo>
                      </a:path>
                    </a:pathLst>
                  </a:custGeom>
                  <a:solidFill>
                    <a:srgbClr val="00FF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12" name="Freeform 40"/>
                  <p:cNvSpPr>
                    <a:spLocks/>
                  </p:cNvSpPr>
                  <p:nvPr/>
                </p:nvSpPr>
                <p:spPr bwMode="auto">
                  <a:xfrm>
                    <a:off x="2740" y="1633"/>
                    <a:ext cx="223" cy="18"/>
                  </a:xfrm>
                  <a:custGeom>
                    <a:avLst/>
                    <a:gdLst>
                      <a:gd name="T0" fmla="*/ 15 w 223"/>
                      <a:gd name="T1" fmla="*/ 17 h 18"/>
                      <a:gd name="T2" fmla="*/ 0 w 223"/>
                      <a:gd name="T3" fmla="*/ 0 h 18"/>
                      <a:gd name="T4" fmla="*/ 207 w 223"/>
                      <a:gd name="T5" fmla="*/ 0 h 18"/>
                      <a:gd name="T6" fmla="*/ 222 w 223"/>
                      <a:gd name="T7" fmla="*/ 17 h 18"/>
                      <a:gd name="T8" fmla="*/ 15 w 223"/>
                      <a:gd name="T9" fmla="*/ 17 h 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3" h="18">
                        <a:moveTo>
                          <a:pt x="15" y="17"/>
                        </a:moveTo>
                        <a:lnTo>
                          <a:pt x="0" y="0"/>
                        </a:lnTo>
                        <a:lnTo>
                          <a:pt x="207" y="0"/>
                        </a:lnTo>
                        <a:lnTo>
                          <a:pt x="222" y="17"/>
                        </a:lnTo>
                        <a:lnTo>
                          <a:pt x="15" y="17"/>
                        </a:lnTo>
                      </a:path>
                    </a:pathLst>
                  </a:custGeom>
                  <a:solidFill>
                    <a:srgbClr val="004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13" name="Freeform 41"/>
                  <p:cNvSpPr>
                    <a:spLocks/>
                  </p:cNvSpPr>
                  <p:nvPr/>
                </p:nvSpPr>
                <p:spPr bwMode="auto">
                  <a:xfrm>
                    <a:off x="2740" y="1633"/>
                    <a:ext cx="17" cy="75"/>
                  </a:xfrm>
                  <a:custGeom>
                    <a:avLst/>
                    <a:gdLst>
                      <a:gd name="T0" fmla="*/ 16 w 17"/>
                      <a:gd name="T1" fmla="*/ 17 h 75"/>
                      <a:gd name="T2" fmla="*/ 0 w 17"/>
                      <a:gd name="T3" fmla="*/ 0 h 75"/>
                      <a:gd name="T4" fmla="*/ 0 w 17"/>
                      <a:gd name="T5" fmla="*/ 58 h 75"/>
                      <a:gd name="T6" fmla="*/ 16 w 17"/>
                      <a:gd name="T7" fmla="*/ 74 h 75"/>
                      <a:gd name="T8" fmla="*/ 16 w 17"/>
                      <a:gd name="T9" fmla="*/ 17 h 7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7" h="75">
                        <a:moveTo>
                          <a:pt x="16" y="17"/>
                        </a:moveTo>
                        <a:lnTo>
                          <a:pt x="0" y="0"/>
                        </a:lnTo>
                        <a:lnTo>
                          <a:pt x="0" y="58"/>
                        </a:lnTo>
                        <a:lnTo>
                          <a:pt x="16" y="74"/>
                        </a:lnTo>
                        <a:lnTo>
                          <a:pt x="16" y="17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14" name="Freeform 42"/>
                  <p:cNvSpPr>
                    <a:spLocks/>
                  </p:cNvSpPr>
                  <p:nvPr/>
                </p:nvSpPr>
                <p:spPr bwMode="auto">
                  <a:xfrm>
                    <a:off x="2946" y="1483"/>
                    <a:ext cx="17" cy="168"/>
                  </a:xfrm>
                  <a:custGeom>
                    <a:avLst/>
                    <a:gdLst>
                      <a:gd name="T0" fmla="*/ 16 w 17"/>
                      <a:gd name="T1" fmla="*/ 18 h 168"/>
                      <a:gd name="T2" fmla="*/ 0 w 17"/>
                      <a:gd name="T3" fmla="*/ 0 h 168"/>
                      <a:gd name="T4" fmla="*/ 0 w 17"/>
                      <a:gd name="T5" fmla="*/ 150 h 168"/>
                      <a:gd name="T6" fmla="*/ 16 w 17"/>
                      <a:gd name="T7" fmla="*/ 167 h 168"/>
                      <a:gd name="T8" fmla="*/ 16 w 17"/>
                      <a:gd name="T9" fmla="*/ 18 h 1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7" h="168">
                        <a:moveTo>
                          <a:pt x="16" y="18"/>
                        </a:moveTo>
                        <a:lnTo>
                          <a:pt x="0" y="0"/>
                        </a:lnTo>
                        <a:lnTo>
                          <a:pt x="0" y="150"/>
                        </a:lnTo>
                        <a:lnTo>
                          <a:pt x="16" y="167"/>
                        </a:lnTo>
                        <a:lnTo>
                          <a:pt x="16" y="18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15" name="Freeform 43"/>
                  <p:cNvSpPr>
                    <a:spLocks/>
                  </p:cNvSpPr>
                  <p:nvPr/>
                </p:nvSpPr>
                <p:spPr bwMode="auto">
                  <a:xfrm>
                    <a:off x="2740" y="1423"/>
                    <a:ext cx="17" cy="61"/>
                  </a:xfrm>
                  <a:custGeom>
                    <a:avLst/>
                    <a:gdLst>
                      <a:gd name="T0" fmla="*/ 16 w 17"/>
                      <a:gd name="T1" fmla="*/ 60 h 61"/>
                      <a:gd name="T2" fmla="*/ 0 w 17"/>
                      <a:gd name="T3" fmla="*/ 60 h 61"/>
                      <a:gd name="T4" fmla="*/ 0 w 17"/>
                      <a:gd name="T5" fmla="*/ 0 h 61"/>
                      <a:gd name="T6" fmla="*/ 16 w 17"/>
                      <a:gd name="T7" fmla="*/ 16 h 61"/>
                      <a:gd name="T8" fmla="*/ 16 w 17"/>
                      <a:gd name="T9" fmla="*/ 60 h 6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7" h="61">
                        <a:moveTo>
                          <a:pt x="16" y="60"/>
                        </a:moveTo>
                        <a:lnTo>
                          <a:pt x="0" y="60"/>
                        </a:lnTo>
                        <a:lnTo>
                          <a:pt x="0" y="0"/>
                        </a:lnTo>
                        <a:lnTo>
                          <a:pt x="16" y="16"/>
                        </a:lnTo>
                        <a:lnTo>
                          <a:pt x="16" y="6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97306" name="Group 44"/>
                <p:cNvGrpSpPr>
                  <a:grpSpLocks/>
                </p:cNvGrpSpPr>
                <p:nvPr/>
              </p:nvGrpSpPr>
              <p:grpSpPr bwMode="auto">
                <a:xfrm>
                  <a:off x="2624" y="1094"/>
                  <a:ext cx="342" cy="299"/>
                  <a:chOff x="2624" y="1094"/>
                  <a:chExt cx="342" cy="299"/>
                </a:xfrm>
              </p:grpSpPr>
              <p:sp>
                <p:nvSpPr>
                  <p:cNvPr id="97307" name="Freeform 45"/>
                  <p:cNvSpPr>
                    <a:spLocks/>
                  </p:cNvSpPr>
                  <p:nvPr/>
                </p:nvSpPr>
                <p:spPr bwMode="auto">
                  <a:xfrm>
                    <a:off x="2624" y="1095"/>
                    <a:ext cx="327" cy="298"/>
                  </a:xfrm>
                  <a:custGeom>
                    <a:avLst/>
                    <a:gdLst>
                      <a:gd name="T0" fmla="*/ 326 w 327"/>
                      <a:gd name="T1" fmla="*/ 230 h 298"/>
                      <a:gd name="T2" fmla="*/ 325 w 327"/>
                      <a:gd name="T3" fmla="*/ 65 h 298"/>
                      <a:gd name="T4" fmla="*/ 121 w 327"/>
                      <a:gd name="T5" fmla="*/ 65 h 298"/>
                      <a:gd name="T6" fmla="*/ 122 w 327"/>
                      <a:gd name="T7" fmla="*/ 0 h 298"/>
                      <a:gd name="T8" fmla="*/ 0 w 327"/>
                      <a:gd name="T9" fmla="*/ 149 h 298"/>
                      <a:gd name="T10" fmla="*/ 121 w 327"/>
                      <a:gd name="T11" fmla="*/ 297 h 298"/>
                      <a:gd name="T12" fmla="*/ 122 w 327"/>
                      <a:gd name="T13" fmla="*/ 230 h 298"/>
                      <a:gd name="T14" fmla="*/ 326 w 327"/>
                      <a:gd name="T15" fmla="*/ 230 h 29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27" h="298">
                        <a:moveTo>
                          <a:pt x="326" y="230"/>
                        </a:moveTo>
                        <a:lnTo>
                          <a:pt x="325" y="65"/>
                        </a:lnTo>
                        <a:lnTo>
                          <a:pt x="121" y="65"/>
                        </a:lnTo>
                        <a:lnTo>
                          <a:pt x="122" y="0"/>
                        </a:lnTo>
                        <a:lnTo>
                          <a:pt x="0" y="149"/>
                        </a:lnTo>
                        <a:lnTo>
                          <a:pt x="121" y="297"/>
                        </a:lnTo>
                        <a:lnTo>
                          <a:pt x="122" y="230"/>
                        </a:lnTo>
                        <a:lnTo>
                          <a:pt x="326" y="230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08" name="Freeform 46"/>
                  <p:cNvSpPr>
                    <a:spLocks/>
                  </p:cNvSpPr>
                  <p:nvPr/>
                </p:nvSpPr>
                <p:spPr bwMode="auto">
                  <a:xfrm>
                    <a:off x="2949" y="1159"/>
                    <a:ext cx="17" cy="169"/>
                  </a:xfrm>
                  <a:custGeom>
                    <a:avLst/>
                    <a:gdLst>
                      <a:gd name="T0" fmla="*/ 0 w 17"/>
                      <a:gd name="T1" fmla="*/ 1 h 169"/>
                      <a:gd name="T2" fmla="*/ 1 w 17"/>
                      <a:gd name="T3" fmla="*/ 168 h 169"/>
                      <a:gd name="T4" fmla="*/ 16 w 17"/>
                      <a:gd name="T5" fmla="*/ 168 h 169"/>
                      <a:gd name="T6" fmla="*/ 16 w 17"/>
                      <a:gd name="T7" fmla="*/ 0 h 169"/>
                      <a:gd name="T8" fmla="*/ 0 w 17"/>
                      <a:gd name="T9" fmla="*/ 1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7" h="169">
                        <a:moveTo>
                          <a:pt x="0" y="1"/>
                        </a:moveTo>
                        <a:lnTo>
                          <a:pt x="1" y="168"/>
                        </a:lnTo>
                        <a:lnTo>
                          <a:pt x="16" y="168"/>
                        </a:lnTo>
                        <a:lnTo>
                          <a:pt x="16" y="0"/>
                        </a:lnTo>
                        <a:lnTo>
                          <a:pt x="0" y="1"/>
                        </a:lnTo>
                      </a:path>
                    </a:pathLst>
                  </a:custGeom>
                  <a:solidFill>
                    <a:srgbClr val="C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09" name="Freeform 47"/>
                  <p:cNvSpPr>
                    <a:spLocks/>
                  </p:cNvSpPr>
                  <p:nvPr/>
                </p:nvSpPr>
                <p:spPr bwMode="auto">
                  <a:xfrm>
                    <a:off x="2745" y="1094"/>
                    <a:ext cx="20" cy="67"/>
                  </a:xfrm>
                  <a:custGeom>
                    <a:avLst/>
                    <a:gdLst>
                      <a:gd name="T0" fmla="*/ 19 w 20"/>
                      <a:gd name="T1" fmla="*/ 66 h 67"/>
                      <a:gd name="T2" fmla="*/ 0 w 20"/>
                      <a:gd name="T3" fmla="*/ 66 h 67"/>
                      <a:gd name="T4" fmla="*/ 1 w 20"/>
                      <a:gd name="T5" fmla="*/ 1 h 67"/>
                      <a:gd name="T6" fmla="*/ 19 w 20"/>
                      <a:gd name="T7" fmla="*/ 0 h 67"/>
                      <a:gd name="T8" fmla="*/ 19 w 20"/>
                      <a:gd name="T9" fmla="*/ 66 h 6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0" h="67">
                        <a:moveTo>
                          <a:pt x="19" y="66"/>
                        </a:moveTo>
                        <a:lnTo>
                          <a:pt x="0" y="66"/>
                        </a:lnTo>
                        <a:lnTo>
                          <a:pt x="1" y="1"/>
                        </a:lnTo>
                        <a:lnTo>
                          <a:pt x="19" y="0"/>
                        </a:lnTo>
                        <a:lnTo>
                          <a:pt x="19" y="66"/>
                        </a:lnTo>
                      </a:path>
                    </a:pathLst>
                  </a:custGeom>
                  <a:solidFill>
                    <a:srgbClr val="C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7310" name="Freeform 48"/>
                  <p:cNvSpPr>
                    <a:spLocks/>
                  </p:cNvSpPr>
                  <p:nvPr/>
                </p:nvSpPr>
                <p:spPr bwMode="auto">
                  <a:xfrm>
                    <a:off x="2745" y="1327"/>
                    <a:ext cx="19" cy="66"/>
                  </a:xfrm>
                  <a:custGeom>
                    <a:avLst/>
                    <a:gdLst>
                      <a:gd name="T0" fmla="*/ 18 w 19"/>
                      <a:gd name="T1" fmla="*/ 64 h 66"/>
                      <a:gd name="T2" fmla="*/ 0 w 19"/>
                      <a:gd name="T3" fmla="*/ 65 h 66"/>
                      <a:gd name="T4" fmla="*/ 1 w 19"/>
                      <a:gd name="T5" fmla="*/ 0 h 66"/>
                      <a:gd name="T6" fmla="*/ 18 w 19"/>
                      <a:gd name="T7" fmla="*/ 0 h 66"/>
                      <a:gd name="T8" fmla="*/ 18 w 19"/>
                      <a:gd name="T9" fmla="*/ 64 h 6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9" h="66">
                        <a:moveTo>
                          <a:pt x="18" y="64"/>
                        </a:moveTo>
                        <a:lnTo>
                          <a:pt x="0" y="65"/>
                        </a:lnTo>
                        <a:lnTo>
                          <a:pt x="1" y="0"/>
                        </a:lnTo>
                        <a:lnTo>
                          <a:pt x="18" y="0"/>
                        </a:lnTo>
                        <a:lnTo>
                          <a:pt x="18" y="64"/>
                        </a:lnTo>
                      </a:path>
                    </a:pathLst>
                  </a:custGeom>
                  <a:solidFill>
                    <a:srgbClr val="C00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pic>
            <p:nvPicPr>
              <p:cNvPr id="97301" name="Imagem 67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" y="1863"/>
                <a:ext cx="807" cy="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97296" name="Rectangle 50"/>
          <p:cNvSpPr>
            <a:spLocks noChangeArrowheads="1"/>
          </p:cNvSpPr>
          <p:nvPr/>
        </p:nvSpPr>
        <p:spPr bwMode="auto">
          <a:xfrm>
            <a:off x="568325" y="4075113"/>
            <a:ext cx="67437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>
                <a:solidFill>
                  <a:srgbClr val="000000"/>
                </a:solidFill>
                <a:latin typeface="Book Antiqua" pitchFamily="18" charset="0"/>
              </a:rPr>
              <a:t>- </a:t>
            </a:r>
            <a:r>
              <a:rPr lang="pt-BR" altLang="pt-BR" sz="2000" b="1" i="1">
                <a:solidFill>
                  <a:srgbClr val="000000"/>
                </a:solidFill>
                <a:latin typeface="Book Antiqua" pitchFamily="18" charset="0"/>
              </a:rPr>
              <a:t>Pode dizer-me que caminho devo tomar?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000000"/>
                </a:solidFill>
                <a:latin typeface="Book Antiqua" pitchFamily="18" charset="0"/>
              </a:rPr>
              <a:t>- Isto depende do lugar para onde você quer ir.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000000"/>
                </a:solidFill>
                <a:latin typeface="Book Antiqua" pitchFamily="18" charset="0"/>
              </a:rPr>
              <a:t>  (Respondeu com muito propósito o gato)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000000"/>
                </a:solidFill>
                <a:latin typeface="Book Antiqua" pitchFamily="18" charset="0"/>
              </a:rPr>
              <a:t>- Não tenho destino certo.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000000"/>
                </a:solidFill>
                <a:latin typeface="Book Antiqua" pitchFamily="18" charset="0"/>
              </a:rPr>
              <a:t>- Neste caso qualquer caminho serve.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000" b="1">
              <a:solidFill>
                <a:srgbClr val="000000"/>
              </a:solidFill>
              <a:latin typeface="Book Antiqua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>
                <a:solidFill>
                  <a:srgbClr val="000000"/>
                </a:solidFill>
                <a:latin typeface="Book Antiqua" pitchFamily="18" charset="0"/>
              </a:rPr>
              <a:t>(“Alice no País da Maravilhas” - Lewis Carrol)</a:t>
            </a:r>
          </a:p>
        </p:txBody>
      </p:sp>
    </p:spTree>
    <p:extLst>
      <p:ext uri="{BB962C8B-B14F-4D97-AF65-F5344CB8AC3E}">
        <p14:creationId xmlns:p14="http://schemas.microsoft.com/office/powerpoint/2010/main" val="16241101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2276872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•	Os Fundamentos e Desafios da Pesquisa </a:t>
            </a:r>
            <a:r>
              <a:rPr lang="pt-BR" b="1" dirty="0" smtClean="0"/>
              <a:t>Interdisciplinar</a:t>
            </a:r>
          </a:p>
          <a:p>
            <a:endParaRPr lang="pt-BR" b="1" dirty="0"/>
          </a:p>
          <a:p>
            <a:r>
              <a:rPr lang="pt-BR" b="1" dirty="0"/>
              <a:t>•	Formação Interdisciplinar: da Pós-Graduação ao ensino </a:t>
            </a:r>
            <a:r>
              <a:rPr lang="pt-BR" b="1" dirty="0" smtClean="0"/>
              <a:t>básico</a:t>
            </a:r>
          </a:p>
          <a:p>
            <a:endParaRPr lang="pt-BR" b="1" dirty="0"/>
          </a:p>
          <a:p>
            <a:r>
              <a:rPr lang="pt-BR" b="1" dirty="0"/>
              <a:t>•	Indução para a Pesquisa e o ensino </a:t>
            </a:r>
            <a:r>
              <a:rPr lang="pt-BR" b="1" dirty="0" smtClean="0"/>
              <a:t>interdisciplinar</a:t>
            </a:r>
          </a:p>
          <a:p>
            <a:endParaRPr lang="pt-BR" b="1" dirty="0"/>
          </a:p>
          <a:p>
            <a:r>
              <a:rPr lang="pt-BR" b="1" dirty="0"/>
              <a:t>•	Desafios institucionais para a interdisciplinaridade</a:t>
            </a:r>
          </a:p>
        </p:txBody>
      </p:sp>
    </p:spTree>
    <p:extLst>
      <p:ext uri="{BB962C8B-B14F-4D97-AF65-F5344CB8AC3E}">
        <p14:creationId xmlns:p14="http://schemas.microsoft.com/office/powerpoint/2010/main" val="4177956208"/>
      </p:ext>
    </p:extLst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52909" y="931853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Que avanço da Ciência &amp; </a:t>
            </a:r>
            <a:r>
              <a:rPr lang="pt-BR" sz="2400" b="1" dirty="0" smtClean="0"/>
              <a:t>Tecnologia </a:t>
            </a:r>
          </a:p>
          <a:p>
            <a:pPr algn="ctr"/>
            <a:r>
              <a:rPr lang="pt-BR" sz="2400" b="1" dirty="0" smtClean="0"/>
              <a:t>seria </a:t>
            </a:r>
            <a:r>
              <a:rPr lang="pt-BR" sz="2400" b="1" dirty="0"/>
              <a:t>capaz de colocar</a:t>
            </a:r>
          </a:p>
          <a:p>
            <a:pPr algn="ctr"/>
            <a:endParaRPr lang="pt-BR" sz="2400" b="1" dirty="0" smtClean="0"/>
          </a:p>
          <a:p>
            <a:pPr algn="ctr"/>
            <a:r>
              <a:rPr lang="pt-BR" sz="2400" b="1" dirty="0" smtClean="0">
                <a:solidFill>
                  <a:srgbClr val="C00000"/>
                </a:solidFill>
              </a:rPr>
              <a:t>homem</a:t>
            </a:r>
            <a:r>
              <a:rPr lang="pt-BR" sz="2400" b="1" dirty="0">
                <a:solidFill>
                  <a:srgbClr val="C00000"/>
                </a:solidFill>
              </a:rPr>
              <a:t>/ </a:t>
            </a:r>
            <a:r>
              <a:rPr lang="pt-BR" sz="2400" b="1" dirty="0" smtClean="0">
                <a:solidFill>
                  <a:srgbClr val="C00000"/>
                </a:solidFill>
              </a:rPr>
              <a:t>natureza/ambiente/ecologia/planeta, como </a:t>
            </a:r>
            <a:r>
              <a:rPr lang="pt-BR" sz="2400" b="1" dirty="0">
                <a:solidFill>
                  <a:srgbClr val="C00000"/>
                </a:solidFill>
              </a:rPr>
              <a:t>pontos de partida e pontos </a:t>
            </a:r>
            <a:r>
              <a:rPr lang="pt-BR" sz="2400" b="1" dirty="0" smtClean="0">
                <a:solidFill>
                  <a:srgbClr val="C00000"/>
                </a:solidFill>
              </a:rPr>
              <a:t>de chegada</a:t>
            </a:r>
            <a:r>
              <a:rPr lang="pt-BR" sz="24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72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781" y="2276872"/>
            <a:ext cx="10604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04159" y="3068960"/>
            <a:ext cx="8712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Os quatro pilares da Educação contemporânea, citada </a:t>
            </a:r>
            <a:r>
              <a:rPr lang="pt-BR" b="1" dirty="0" smtClean="0"/>
              <a:t>no </a:t>
            </a:r>
            <a:r>
              <a:rPr lang="pt-BR" b="1" dirty="0" err="1" smtClean="0"/>
              <a:t>doc</a:t>
            </a:r>
            <a:r>
              <a:rPr lang="pt-BR" b="1" dirty="0" smtClean="0"/>
              <a:t> da  UNESCO são</a:t>
            </a:r>
            <a:r>
              <a:rPr lang="pt-BR" b="1" dirty="0"/>
              <a:t>: </a:t>
            </a:r>
            <a:endParaRPr lang="pt-BR" b="1" dirty="0" smtClean="0"/>
          </a:p>
          <a:p>
            <a:endParaRPr lang="pt-BR" b="1" dirty="0"/>
          </a:p>
          <a:p>
            <a:r>
              <a:rPr lang="pt-BR" b="1" dirty="0" smtClean="0">
                <a:solidFill>
                  <a:srgbClr val="C00000"/>
                </a:solidFill>
              </a:rPr>
              <a:t>aprender </a:t>
            </a:r>
            <a:r>
              <a:rPr lang="pt-BR" b="1" dirty="0">
                <a:solidFill>
                  <a:srgbClr val="C00000"/>
                </a:solidFill>
              </a:rPr>
              <a:t>a </a:t>
            </a:r>
            <a:r>
              <a:rPr lang="pt-BR" b="1" dirty="0" smtClean="0">
                <a:solidFill>
                  <a:srgbClr val="C00000"/>
                </a:solidFill>
              </a:rPr>
              <a:t>ser,  </a:t>
            </a:r>
            <a:r>
              <a:rPr lang="pt-BR" b="1" dirty="0">
                <a:solidFill>
                  <a:srgbClr val="C00000"/>
                </a:solidFill>
              </a:rPr>
              <a:t>aprender a fazer, aprender a viver juntos, e aprender a</a:t>
            </a:r>
          </a:p>
          <a:p>
            <a:r>
              <a:rPr lang="pt-BR" b="1" dirty="0">
                <a:solidFill>
                  <a:srgbClr val="C00000"/>
                </a:solidFill>
              </a:rPr>
              <a:t>conhecer. </a:t>
            </a:r>
            <a:endParaRPr lang="pt-BR" b="1" dirty="0" smtClean="0">
              <a:solidFill>
                <a:srgbClr val="C00000"/>
              </a:solidFill>
            </a:endParaRPr>
          </a:p>
          <a:p>
            <a:endParaRPr lang="pt-BR" b="1" dirty="0"/>
          </a:p>
          <a:p>
            <a:r>
              <a:rPr lang="pt-BR" b="1" dirty="0" smtClean="0"/>
              <a:t>Esses </a:t>
            </a:r>
            <a:r>
              <a:rPr lang="pt-BR" b="1" dirty="0"/>
              <a:t>eixos devem constituir ações permanentes que visem à </a:t>
            </a:r>
            <a:r>
              <a:rPr lang="pt-BR" b="1" dirty="0" smtClean="0"/>
              <a:t>formação do </a:t>
            </a:r>
            <a:r>
              <a:rPr lang="pt-BR" b="1" dirty="0"/>
              <a:t>educando como pessoa e como cidadão</a:t>
            </a:r>
            <a:r>
              <a:rPr lang="pt-BR" b="1" dirty="0" smtClean="0"/>
              <a:t>. </a:t>
            </a:r>
          </a:p>
          <a:p>
            <a:endParaRPr lang="pt-BR" b="1" dirty="0"/>
          </a:p>
          <a:p>
            <a:r>
              <a:rPr lang="pt-BR" b="1" dirty="0" smtClean="0"/>
              <a:t>A interdisciplinaridade </a:t>
            </a:r>
            <a:r>
              <a:rPr lang="pt-BR" b="1" dirty="0"/>
              <a:t>insere-se na ousadia de novas abordagens de ensino, </a:t>
            </a:r>
            <a:r>
              <a:rPr lang="pt-BR" b="1" dirty="0" smtClean="0"/>
              <a:t>pesquisa e extensão.</a:t>
            </a:r>
          </a:p>
          <a:p>
            <a:endParaRPr lang="pt-BR" b="1" dirty="0"/>
          </a:p>
          <a:p>
            <a:r>
              <a:rPr lang="pt-BR" b="1" dirty="0" smtClean="0"/>
              <a:t>                                                                                                       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471352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13806" r="28398" b="11808"/>
          <a:stretch/>
        </p:blipFill>
        <p:spPr bwMode="auto">
          <a:xfrm>
            <a:off x="1115616" y="1340768"/>
            <a:ext cx="6790362" cy="493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734659"/>
      </p:ext>
    </p:extLst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229600" cy="1143000"/>
          </a:xfrm>
        </p:spPr>
        <p:txBody>
          <a:bodyPr/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b="1" dirty="0"/>
              <a:t>Obrigado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771800" y="4005064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gianninimj@reitoria.unesp.br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740513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upo 8"/>
          <p:cNvGrpSpPr>
            <a:grpSpLocks/>
          </p:cNvGrpSpPr>
          <p:nvPr/>
        </p:nvGrpSpPr>
        <p:grpSpPr bwMode="auto">
          <a:xfrm>
            <a:off x="0" y="23813"/>
            <a:ext cx="9144000" cy="6799262"/>
            <a:chOff x="0" y="24024"/>
            <a:chExt cx="9144000" cy="6798644"/>
          </a:xfrm>
        </p:grpSpPr>
        <p:sp>
          <p:nvSpPr>
            <p:cNvPr id="3" name="CaixaDeTexto 2"/>
            <p:cNvSpPr txBox="1"/>
            <p:nvPr/>
          </p:nvSpPr>
          <p:spPr>
            <a:xfrm>
              <a:off x="0" y="24024"/>
              <a:ext cx="3313113" cy="347789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b="1" dirty="0"/>
                <a:t>Problemas: Formação Científica</a:t>
              </a:r>
            </a:p>
            <a:p>
              <a:pPr>
                <a:defRPr/>
              </a:pPr>
              <a:endParaRPr lang="pt-BR" sz="2000" b="1" dirty="0"/>
            </a:p>
            <a:p>
              <a:pPr>
                <a:defRPr/>
              </a:pPr>
              <a:r>
                <a:rPr lang="pt-BR" sz="2000" b="1" dirty="0"/>
                <a:t>Formação Cientifica do atual universitário</a:t>
              </a:r>
            </a:p>
            <a:p>
              <a:pPr>
                <a:defRPr/>
              </a:pPr>
              <a:endParaRPr lang="pt-BR" sz="2000" b="1" dirty="0"/>
            </a:p>
            <a:p>
              <a:pPr>
                <a:defRPr/>
              </a:pPr>
              <a:r>
                <a:rPr lang="pt-BR" sz="2000" b="1" dirty="0"/>
                <a:t>Perda das características de curso superior de base cientifica</a:t>
              </a:r>
            </a:p>
            <a:p>
              <a:pPr>
                <a:defRPr/>
              </a:pPr>
              <a:r>
                <a:rPr lang="pt-BR" sz="2000" b="1" dirty="0"/>
                <a:t>Para tornar-se curso de nível técnico </a:t>
              </a:r>
              <a:r>
                <a:rPr lang="pt-BR" sz="2000" dirty="0"/>
                <a:t>?</a:t>
              </a:r>
              <a:endParaRPr lang="pt-BR" sz="2000" b="1" dirty="0"/>
            </a:p>
          </p:txBody>
        </p:sp>
        <p:grpSp>
          <p:nvGrpSpPr>
            <p:cNvPr id="8196" name="Grupo 4"/>
            <p:cNvGrpSpPr>
              <a:grpSpLocks/>
            </p:cNvGrpSpPr>
            <p:nvPr/>
          </p:nvGrpSpPr>
          <p:grpSpPr bwMode="auto">
            <a:xfrm>
              <a:off x="107504" y="4041404"/>
              <a:ext cx="4813010" cy="2781264"/>
              <a:chOff x="4411534" y="3022595"/>
              <a:chExt cx="4711484" cy="3812584"/>
            </a:xfrm>
          </p:grpSpPr>
          <p:pic>
            <p:nvPicPr>
              <p:cNvPr id="820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00" t="14326" r="19983" b="7495"/>
              <a:stretch>
                <a:fillRect/>
              </a:stretch>
            </p:blipFill>
            <p:spPr bwMode="auto">
              <a:xfrm>
                <a:off x="4411534" y="3022595"/>
                <a:ext cx="4711484" cy="381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06" name="CaixaDeTexto 3"/>
              <p:cNvSpPr txBox="1">
                <a:spLocks noChangeArrowheads="1"/>
              </p:cNvSpPr>
              <p:nvPr/>
            </p:nvSpPr>
            <p:spPr bwMode="auto">
              <a:xfrm>
                <a:off x="4411534" y="3022595"/>
                <a:ext cx="448497" cy="3328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8197" name="CaixaDeTexto 6"/>
            <p:cNvSpPr txBox="1">
              <a:spLocks noChangeArrowheads="1"/>
            </p:cNvSpPr>
            <p:nvPr/>
          </p:nvSpPr>
          <p:spPr bwMode="auto">
            <a:xfrm>
              <a:off x="7522295" y="6381328"/>
              <a:ext cx="16217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1400"/>
                <a:t>Barreiro, E mod.</a:t>
              </a:r>
            </a:p>
          </p:txBody>
        </p:sp>
        <p:pic>
          <p:nvPicPr>
            <p:cNvPr id="819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94" t="19339" r="27312" b="14575"/>
            <a:stretch>
              <a:fillRect/>
            </a:stretch>
          </p:blipFill>
          <p:spPr bwMode="auto">
            <a:xfrm>
              <a:off x="3333244" y="125254"/>
              <a:ext cx="2653260" cy="2358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4" t="20876" r="26979" b="18523"/>
            <a:stretch>
              <a:fillRect/>
            </a:stretch>
          </p:blipFill>
          <p:spPr bwMode="auto">
            <a:xfrm>
              <a:off x="6293102" y="125254"/>
              <a:ext cx="2458387" cy="1966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CaixaDeTexto 7"/>
            <p:cNvSpPr txBox="1">
              <a:spLocks noChangeArrowheads="1"/>
            </p:cNvSpPr>
            <p:nvPr/>
          </p:nvSpPr>
          <p:spPr bwMode="auto">
            <a:xfrm>
              <a:off x="6339921" y="2091608"/>
              <a:ext cx="2364750" cy="27699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altLang="pt-BR" sz="1200"/>
                <a:t>Fragmentação= sem Integração</a:t>
              </a:r>
            </a:p>
          </p:txBody>
        </p:sp>
        <p:pic>
          <p:nvPicPr>
            <p:cNvPr id="8201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2" t="20624" r="23904" b="12115"/>
            <a:stretch>
              <a:fillRect/>
            </a:stretch>
          </p:blipFill>
          <p:spPr bwMode="auto">
            <a:xfrm>
              <a:off x="3312368" y="2467604"/>
              <a:ext cx="1877836" cy="1556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61" t="20622" r="22247" b="17648"/>
            <a:stretch>
              <a:fillRect/>
            </a:stretch>
          </p:blipFill>
          <p:spPr bwMode="auto">
            <a:xfrm>
              <a:off x="5008566" y="4962078"/>
              <a:ext cx="2513730" cy="1731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54" t="20622" r="27361" b="12730"/>
            <a:stretch>
              <a:fillRect/>
            </a:stretch>
          </p:blipFill>
          <p:spPr bwMode="auto">
            <a:xfrm>
              <a:off x="7185272" y="3260571"/>
              <a:ext cx="1851992" cy="170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0" t="23463" r="27992" b="10136"/>
            <a:stretch>
              <a:fillRect/>
            </a:stretch>
          </p:blipFill>
          <p:spPr bwMode="auto">
            <a:xfrm>
              <a:off x="5319582" y="2852936"/>
              <a:ext cx="1804917" cy="1622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11702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10057</TotalTime>
  <Words>3113</Words>
  <Application>Microsoft Office PowerPoint</Application>
  <PresentationFormat>Apresentação na tela (4:3)</PresentationFormat>
  <Paragraphs>584</Paragraphs>
  <Slides>89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89</vt:i4>
      </vt:variant>
    </vt:vector>
  </HeadingPairs>
  <TitlesOfParts>
    <vt:vector size="93" baseType="lpstr">
      <vt:lpstr>Design padrão</vt:lpstr>
      <vt:lpstr>CorelDRAW</vt:lpstr>
      <vt:lpstr>Imagem de bitmap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Faces da Ciência</vt:lpstr>
      <vt:lpstr>Ciência e Ideias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Brasil Desafios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Complexo Econômico-Industrial da Saúde (CEIS)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Institutes and Centers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Obrigado </vt:lpstr>
    </vt:vector>
  </TitlesOfParts>
  <Company>unesp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suporte</dc:creator>
  <cp:lastModifiedBy>zeze</cp:lastModifiedBy>
  <cp:revision>958</cp:revision>
  <dcterms:created xsi:type="dcterms:W3CDTF">2009-08-19T16:53:24Z</dcterms:created>
  <dcterms:modified xsi:type="dcterms:W3CDTF">2013-10-24T12:43:49Z</dcterms:modified>
</cp:coreProperties>
</file>