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7" r:id="rId1"/>
    <p:sldMasterId id="2147484150" r:id="rId2"/>
    <p:sldMasterId id="2147484164" r:id="rId3"/>
    <p:sldMasterId id="2147484178" r:id="rId4"/>
    <p:sldMasterId id="2147484192" r:id="rId5"/>
    <p:sldMasterId id="2147484205" r:id="rId6"/>
    <p:sldMasterId id="2147484440" r:id="rId7"/>
    <p:sldMasterId id="2147484721" r:id="rId8"/>
    <p:sldMasterId id="2147485172" r:id="rId9"/>
    <p:sldMasterId id="2147485186" r:id="rId10"/>
    <p:sldMasterId id="2147485199" r:id="rId11"/>
    <p:sldMasterId id="2147485211" r:id="rId12"/>
    <p:sldMasterId id="2147485224" r:id="rId13"/>
    <p:sldMasterId id="2147485237" r:id="rId14"/>
  </p:sldMasterIdLst>
  <p:notesMasterIdLst>
    <p:notesMasterId r:id="rId60"/>
  </p:notesMasterIdLst>
  <p:handoutMasterIdLst>
    <p:handoutMasterId r:id="rId61"/>
  </p:handoutMasterIdLst>
  <p:sldIdLst>
    <p:sldId id="256" r:id="rId15"/>
    <p:sldId id="422" r:id="rId16"/>
    <p:sldId id="428" r:id="rId17"/>
    <p:sldId id="429" r:id="rId18"/>
    <p:sldId id="430" r:id="rId19"/>
    <p:sldId id="431" r:id="rId20"/>
    <p:sldId id="436" r:id="rId21"/>
    <p:sldId id="437" r:id="rId22"/>
    <p:sldId id="396" r:id="rId23"/>
    <p:sldId id="398" r:id="rId24"/>
    <p:sldId id="399" r:id="rId25"/>
    <p:sldId id="400" r:id="rId26"/>
    <p:sldId id="413" r:id="rId27"/>
    <p:sldId id="402" r:id="rId28"/>
    <p:sldId id="404" r:id="rId29"/>
    <p:sldId id="405" r:id="rId30"/>
    <p:sldId id="408" r:id="rId31"/>
    <p:sldId id="414" r:id="rId32"/>
    <p:sldId id="257" r:id="rId33"/>
    <p:sldId id="406" r:id="rId34"/>
    <p:sldId id="438" r:id="rId35"/>
    <p:sldId id="386" r:id="rId36"/>
    <p:sldId id="377" r:id="rId37"/>
    <p:sldId id="415" r:id="rId38"/>
    <p:sldId id="433" r:id="rId39"/>
    <p:sldId id="410" r:id="rId40"/>
    <p:sldId id="382" r:id="rId41"/>
    <p:sldId id="435" r:id="rId42"/>
    <p:sldId id="434" r:id="rId43"/>
    <p:sldId id="384" r:id="rId44"/>
    <p:sldId id="423" r:id="rId45"/>
    <p:sldId id="424" r:id="rId46"/>
    <p:sldId id="419" r:id="rId47"/>
    <p:sldId id="426" r:id="rId48"/>
    <p:sldId id="409" r:id="rId49"/>
    <p:sldId id="421" r:id="rId50"/>
    <p:sldId id="368" r:id="rId51"/>
    <p:sldId id="416" r:id="rId52"/>
    <p:sldId id="369" r:id="rId53"/>
    <p:sldId id="370" r:id="rId54"/>
    <p:sldId id="371" r:id="rId55"/>
    <p:sldId id="374" r:id="rId56"/>
    <p:sldId id="412" r:id="rId57"/>
    <p:sldId id="411" r:id="rId58"/>
    <p:sldId id="352" r:id="rId59"/>
  </p:sldIdLst>
  <p:sldSz cx="9906000" cy="6858000" type="A4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CP" initials="PCC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80808"/>
    <a:srgbClr val="4A206A"/>
    <a:srgbClr val="6600FF"/>
    <a:srgbClr val="008000"/>
    <a:srgbClr val="FFEBCD"/>
    <a:srgbClr val="FFCF89"/>
    <a:srgbClr val="AC5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9" autoAdjust="0"/>
    <p:restoredTop sz="98417" autoAdjust="0"/>
  </p:normalViewPr>
  <p:slideViewPr>
    <p:cSldViewPr>
      <p:cViewPr>
        <p:scale>
          <a:sx n="95" d="100"/>
          <a:sy n="95" d="100"/>
        </p:scale>
        <p:origin x="-1182" y="-36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652" y="-96"/>
      </p:cViewPr>
      <p:guideLst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Planilha_do_Microsoft_Excel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6976652102312887E-2"/>
          <c:y val="0.11361087649485198"/>
          <c:w val="0.89517223738025997"/>
          <c:h val="0.86569180414674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Plan2!$B$4</c:f>
              <c:strCache>
                <c:ptCount val="1"/>
                <c:pt idx="0">
                  <c:v>Mundo</c:v>
                </c:pt>
              </c:strCache>
            </c:strRef>
          </c:tx>
          <c:invertIfNegative val="0"/>
          <c:dLbls>
            <c:numFmt formatCode="#,##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Plan2!$A$5:$A$11</c:f>
              <c:strCache>
                <c:ptCount val="7"/>
                <c:pt idx="0">
                  <c:v>Carvão</c:v>
                </c:pt>
                <c:pt idx="1">
                  <c:v>Gás Natural</c:v>
                </c:pt>
                <c:pt idx="2">
                  <c:v>Hidro</c:v>
                </c:pt>
                <c:pt idx="3">
                  <c:v>Nuclear</c:v>
                </c:pt>
                <c:pt idx="4">
                  <c:v>Petróleo</c:v>
                </c:pt>
                <c:pt idx="5">
                  <c:v>Outras</c:v>
                </c:pt>
                <c:pt idx="6">
                  <c:v>Derivados de Cana</c:v>
                </c:pt>
              </c:strCache>
            </c:strRef>
          </c:cat>
          <c:val>
            <c:numRef>
              <c:f>Plan2!$B$5:$B$11</c:f>
              <c:numCache>
                <c:formatCode>0</c:formatCode>
                <c:ptCount val="7"/>
                <c:pt idx="0">
                  <c:v>40.6</c:v>
                </c:pt>
                <c:pt idx="1">
                  <c:v>22.2</c:v>
                </c:pt>
                <c:pt idx="2">
                  <c:v>16</c:v>
                </c:pt>
                <c:pt idx="3">
                  <c:v>12.9</c:v>
                </c:pt>
                <c:pt idx="4">
                  <c:v>4.5999999999999996</c:v>
                </c:pt>
                <c:pt idx="5">
                  <c:v>3.7</c:v>
                </c:pt>
              </c:numCache>
            </c:numRef>
          </c:val>
        </c:ser>
        <c:ser>
          <c:idx val="1"/>
          <c:order val="1"/>
          <c:tx>
            <c:strRef>
              <c:f>Plan2!$C$4</c:f>
              <c:strCache>
                <c:ptCount val="1"/>
                <c:pt idx="0">
                  <c:v>América do Sul</c:v>
                </c:pt>
              </c:strCache>
            </c:strRef>
          </c:tx>
          <c:invertIfNegative val="0"/>
          <c:dLbls>
            <c:numFmt formatCode="#,##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Plan2!$A$5:$A$11</c:f>
              <c:strCache>
                <c:ptCount val="7"/>
                <c:pt idx="0">
                  <c:v>Carvão</c:v>
                </c:pt>
                <c:pt idx="1">
                  <c:v>Gás Natural</c:v>
                </c:pt>
                <c:pt idx="2">
                  <c:v>Hidro</c:v>
                </c:pt>
                <c:pt idx="3">
                  <c:v>Nuclear</c:v>
                </c:pt>
                <c:pt idx="4">
                  <c:v>Petróleo</c:v>
                </c:pt>
                <c:pt idx="5">
                  <c:v>Outras</c:v>
                </c:pt>
                <c:pt idx="6">
                  <c:v>Derivados de Cana</c:v>
                </c:pt>
              </c:strCache>
            </c:strRef>
          </c:cat>
          <c:val>
            <c:numRef>
              <c:f>Plan2!$C$5:$C$11</c:f>
              <c:numCache>
                <c:formatCode>ge\r\a\l</c:formatCode>
                <c:ptCount val="7"/>
                <c:pt idx="0">
                  <c:v>3</c:v>
                </c:pt>
                <c:pt idx="1">
                  <c:v>14</c:v>
                </c:pt>
                <c:pt idx="2">
                  <c:v>68</c:v>
                </c:pt>
                <c:pt idx="3">
                  <c:v>2</c:v>
                </c:pt>
                <c:pt idx="4">
                  <c:v>8</c:v>
                </c:pt>
                <c:pt idx="5">
                  <c:v>5</c:v>
                </c:pt>
              </c:numCache>
            </c:numRef>
          </c:val>
        </c:ser>
        <c:ser>
          <c:idx val="2"/>
          <c:order val="2"/>
          <c:tx>
            <c:strRef>
              <c:f>Plan2!$D$4</c:f>
              <c:strCache>
                <c:ptCount val="1"/>
                <c:pt idx="0">
                  <c:v>Brasil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Plan2!$A$5:$A$11</c:f>
              <c:strCache>
                <c:ptCount val="7"/>
                <c:pt idx="0">
                  <c:v>Carvão</c:v>
                </c:pt>
                <c:pt idx="1">
                  <c:v>Gás Natural</c:v>
                </c:pt>
                <c:pt idx="2">
                  <c:v>Hidro</c:v>
                </c:pt>
                <c:pt idx="3">
                  <c:v>Nuclear</c:v>
                </c:pt>
                <c:pt idx="4">
                  <c:v>Petróleo</c:v>
                </c:pt>
                <c:pt idx="5">
                  <c:v>Outras</c:v>
                </c:pt>
                <c:pt idx="6">
                  <c:v>Derivados de Cana</c:v>
                </c:pt>
              </c:strCache>
            </c:strRef>
          </c:cat>
          <c:val>
            <c:numRef>
              <c:f>Plan2!$D$5:$D$11</c:f>
              <c:numCache>
                <c:formatCode>0</c:formatCode>
                <c:ptCount val="7"/>
                <c:pt idx="0">
                  <c:v>1.4</c:v>
                </c:pt>
                <c:pt idx="1">
                  <c:v>7.9</c:v>
                </c:pt>
                <c:pt idx="2">
                  <c:v>76.900000000000006</c:v>
                </c:pt>
                <c:pt idx="3">
                  <c:v>2.7</c:v>
                </c:pt>
                <c:pt idx="4">
                  <c:v>2.7</c:v>
                </c:pt>
                <c:pt idx="5">
                  <c:v>4.1399999999999997</c:v>
                </c:pt>
                <c:pt idx="6">
                  <c:v>4.26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1796480"/>
        <c:axId val="101699968"/>
      </c:barChart>
      <c:catAx>
        <c:axId val="101796480"/>
        <c:scaling>
          <c:orientation val="minMax"/>
        </c:scaling>
        <c:delete val="0"/>
        <c:axPos val="b"/>
        <c:majorTickMark val="out"/>
        <c:minorTickMark val="none"/>
        <c:tickLblPos val="nextTo"/>
        <c:crossAx val="101699968"/>
        <c:crosses val="autoZero"/>
        <c:auto val="1"/>
        <c:lblAlgn val="ctr"/>
        <c:lblOffset val="100"/>
        <c:noMultiLvlLbl val="0"/>
      </c:catAx>
      <c:valAx>
        <c:axId val="101699968"/>
        <c:scaling>
          <c:orientation val="minMax"/>
        </c:scaling>
        <c:delete val="0"/>
        <c:axPos val="l"/>
        <c:majorGridlines>
          <c:spPr>
            <a:ln>
              <a:solidFill>
                <a:srgbClr val="FFFFFF">
                  <a:lumMod val="85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pt-BR" sz="1800"/>
                  <a:t>%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101796480"/>
        <c:crosses val="autoZero"/>
        <c:crossBetween val="between"/>
      </c:valAx>
      <c:spPr>
        <a:ln>
          <a:solidFill>
            <a:srgbClr val="FFFFFF">
              <a:lumMod val="85000"/>
            </a:srgbClr>
          </a:solidFill>
        </a:ln>
      </c:spPr>
    </c:plotArea>
    <c:legend>
      <c:legendPos val="r"/>
      <c:layout>
        <c:manualLayout>
          <c:xMode val="edge"/>
          <c:yMode val="edge"/>
          <c:x val="0.75763468379346544"/>
          <c:y val="0.20445007617524177"/>
          <c:w val="0.18417003115100189"/>
          <c:h val="0.18411957462417386"/>
        </c:manualLayout>
      </c:layout>
      <c:overlay val="0"/>
      <c:spPr>
        <a:solidFill>
          <a:srgbClr val="FFFF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 rtl="0">
            <a:defRPr sz="16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400" baseline="0">
          <a:latin typeface="Trebuchet MS" pitchFamily="34" charset="0"/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74,0%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42,4%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42,0%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35,0%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33,0%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25,0%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23,0%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18,0%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14,0%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8,0%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33,0%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13,2%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##,0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Plan3!$B$4:$B$16</c:f>
              <c:strCache>
                <c:ptCount val="13"/>
                <c:pt idx="0">
                  <c:v>Paraguai</c:v>
                </c:pt>
                <c:pt idx="1">
                  <c:v>Brasil</c:v>
                </c:pt>
                <c:pt idx="2">
                  <c:v>Uruguai</c:v>
                </c:pt>
                <c:pt idx="3">
                  <c:v>Colômbia</c:v>
                </c:pt>
                <c:pt idx="4">
                  <c:v>Peru</c:v>
                </c:pt>
                <c:pt idx="5">
                  <c:v>Chile</c:v>
                </c:pt>
                <c:pt idx="6">
                  <c:v>Bolívia</c:v>
                </c:pt>
                <c:pt idx="7">
                  <c:v>Venezuela</c:v>
                </c:pt>
                <c:pt idx="8">
                  <c:v>Equador</c:v>
                </c:pt>
                <c:pt idx="9">
                  <c:v>Argentina</c:v>
                </c:pt>
                <c:pt idx="10">
                  <c:v>América do Sul</c:v>
                </c:pt>
                <c:pt idx="11">
                  <c:v>Mundo</c:v>
                </c:pt>
                <c:pt idx="12">
                  <c:v>OECD</c:v>
                </c:pt>
              </c:strCache>
            </c:strRef>
          </c:cat>
          <c:val>
            <c:numRef>
              <c:f>Plan3!$C$4:$C$16</c:f>
              <c:numCache>
                <c:formatCode>0</c:formatCode>
                <c:ptCount val="13"/>
                <c:pt idx="0" formatCode="ge\r\a\l">
                  <c:v>74</c:v>
                </c:pt>
                <c:pt idx="1">
                  <c:v>42.4</c:v>
                </c:pt>
                <c:pt idx="2" formatCode="ge\r\a\l">
                  <c:v>42</c:v>
                </c:pt>
                <c:pt idx="3" formatCode="ge\r\a\l">
                  <c:v>35</c:v>
                </c:pt>
                <c:pt idx="4" formatCode="ge\r\a\l">
                  <c:v>33</c:v>
                </c:pt>
                <c:pt idx="5" formatCode="ge\r\a\l">
                  <c:v>25</c:v>
                </c:pt>
                <c:pt idx="6" formatCode="ge\r\a\l">
                  <c:v>23</c:v>
                </c:pt>
                <c:pt idx="7" formatCode="ge\r\a\l">
                  <c:v>18</c:v>
                </c:pt>
                <c:pt idx="8" formatCode="ge\r\a\l">
                  <c:v>14</c:v>
                </c:pt>
                <c:pt idx="9" formatCode="ge\r\a\l">
                  <c:v>8</c:v>
                </c:pt>
                <c:pt idx="10" formatCode="ge\r\a\l">
                  <c:v>33</c:v>
                </c:pt>
                <c:pt idx="11" formatCode="ge\r\a\l">
                  <c:v>13.2</c:v>
                </c:pt>
                <c:pt idx="12" formatCode="ge\r\a\l">
                  <c:v>8.1999999999999993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87072"/>
        <c:axId val="21564800"/>
      </c:barChart>
      <c:valAx>
        <c:axId val="21564800"/>
        <c:scaling>
          <c:orientation val="minMax"/>
        </c:scaling>
        <c:delete val="0"/>
        <c:axPos val="b"/>
        <c:majorGridlines>
          <c:spPr>
            <a:ln>
              <a:solidFill>
                <a:srgbClr val="FFFFFF">
                  <a:lumMod val="75000"/>
                </a:srgb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crossAx val="21587072"/>
        <c:crosses val="autoZero"/>
        <c:crossBetween val="between"/>
      </c:valAx>
      <c:catAx>
        <c:axId val="21587072"/>
        <c:scaling>
          <c:orientation val="minMax"/>
        </c:scaling>
        <c:delete val="0"/>
        <c:axPos val="l"/>
        <c:majorTickMark val="out"/>
        <c:minorTickMark val="none"/>
        <c:tickLblPos val="nextTo"/>
        <c:crossAx val="21564800"/>
        <c:crosses val="autoZero"/>
        <c:auto val="1"/>
        <c:lblAlgn val="ctr"/>
        <c:lblOffset val="100"/>
        <c:noMultiLvlLbl val="0"/>
      </c:catAx>
      <c:spPr>
        <a:ln>
          <a:solidFill>
            <a:srgbClr val="FFFFFF">
              <a:lumMod val="85000"/>
            </a:srgb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213796757625221"/>
          <c:y val="4.1760304620048816E-2"/>
        </c:manualLayout>
      </c:layout>
      <c:overlay val="0"/>
      <c:txPr>
        <a:bodyPr/>
        <a:lstStyle/>
        <a:p>
          <a:pPr>
            <a:defRPr>
              <a:latin typeface="Trebuchet MS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7.7887511228251147E-2"/>
          <c:y val="0.12410739903804525"/>
          <c:w val="0.90597891525566232"/>
          <c:h val="0.738926739659326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kWh/capita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 baseline="0">
                    <a:latin typeface="Trebuchet MS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Plan1!$A$2:$A$10</c:f>
              <c:strCache>
                <c:ptCount val="9"/>
                <c:pt idx="0">
                  <c:v>África</c:v>
                </c:pt>
                <c:pt idx="1">
                  <c:v>Ásia</c:v>
                </c:pt>
                <c:pt idx="2">
                  <c:v>Américas (não OCDE)</c:v>
                </c:pt>
                <c:pt idx="3">
                  <c:v>Brasil</c:v>
                </c:pt>
                <c:pt idx="4">
                  <c:v>Mundo</c:v>
                </c:pt>
                <c:pt idx="5">
                  <c:v>China</c:v>
                </c:pt>
                <c:pt idx="6">
                  <c:v>Europa (não OCDE) e Eurásia</c:v>
                </c:pt>
                <c:pt idx="7">
                  <c:v>OCDE</c:v>
                </c:pt>
                <c:pt idx="8">
                  <c:v>EUA</c:v>
                </c:pt>
              </c:strCache>
            </c:strRef>
          </c:cat>
          <c:val>
            <c:numRef>
              <c:f>Plan1!$B$2:$B$10</c:f>
              <c:numCache>
                <c:formatCode>#,##0</c:formatCode>
                <c:ptCount val="9"/>
                <c:pt idx="0">
                  <c:v>592</c:v>
                </c:pt>
                <c:pt idx="1">
                  <c:v>823</c:v>
                </c:pt>
                <c:pt idx="2">
                  <c:v>2046</c:v>
                </c:pt>
                <c:pt idx="3">
                  <c:v>2441</c:v>
                </c:pt>
                <c:pt idx="4">
                  <c:v>2933</c:v>
                </c:pt>
                <c:pt idx="5">
                  <c:v>3312</c:v>
                </c:pt>
                <c:pt idx="6">
                  <c:v>4492</c:v>
                </c:pt>
                <c:pt idx="7">
                  <c:v>8226</c:v>
                </c:pt>
                <c:pt idx="8">
                  <c:v>13227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101649408"/>
        <c:axId val="119096064"/>
      </c:barChart>
      <c:catAx>
        <c:axId val="10164940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Trebuchet MS" pitchFamily="34" charset="0"/>
              </a:defRPr>
            </a:pPr>
            <a:endParaRPr lang="pt-BR"/>
          </a:p>
        </c:txPr>
        <c:crossAx val="119096064"/>
        <c:crosses val="autoZero"/>
        <c:auto val="1"/>
        <c:lblAlgn val="ctr"/>
        <c:lblOffset val="100"/>
        <c:noMultiLvlLbl val="0"/>
      </c:catAx>
      <c:valAx>
        <c:axId val="1190960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Trebuchet MS" pitchFamily="34" charset="0"/>
              </a:defRPr>
            </a:pPr>
            <a:endParaRPr lang="pt-BR"/>
          </a:p>
        </c:txPr>
        <c:crossAx val="101649408"/>
        <c:crosses val="autoZero"/>
        <c:crossBetween val="between"/>
      </c:valAx>
      <c:spPr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192206743387844E-3"/>
          <c:y val="0.16506722511136193"/>
          <c:w val="0.99188080341921003"/>
          <c:h val="0.75406711828414807"/>
        </c:manualLayout>
      </c:layout>
      <c:pie3DChart>
        <c:varyColors val="1"/>
        <c:ser>
          <c:idx val="0"/>
          <c:order val="0"/>
          <c:tx>
            <c:strRef>
              <c:f>Plan1!$C$3</c:f>
              <c:strCache>
                <c:ptCount val="1"/>
                <c:pt idx="0">
                  <c:v>Potência Instalada (MW)</c:v>
                </c:pt>
              </c:strCache>
            </c:strRef>
          </c:tx>
          <c:explosion val="8"/>
          <c:dLbls>
            <c:dLbl>
              <c:idx val="0"/>
              <c:layout>
                <c:manualLayout>
                  <c:x val="-0.2637967898243489"/>
                  <c:y val="-0.17662147434838946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Trebuchet MS" pitchFamily="34" charset="0"/>
                    </a:defRPr>
                  </a:pPr>
                  <a:endParaRPr lang="pt-B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0986371895820715"/>
                  <c:y val="-0.14178078066993938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Trebuchet MS" pitchFamily="34" charset="0"/>
                    </a:defRPr>
                  </a:pPr>
                  <a:endParaRPr lang="pt-B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3.0488088027458104E-3"/>
                  <c:y val="-5.5660566124604918E-3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010279628507975"/>
                  <c:y val="2.4693888255371891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Trebuchet MS" pitchFamily="34" charset="0"/>
                    </a:defRPr>
                  </a:pPr>
                  <a:endParaRPr lang="pt-B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3.0617302644861699E-3"/>
                  <c:y val="1.0197702632085057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1.6223601857460124E-2"/>
                  <c:y val="-3.8722285789771216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2.8957298606904953E-2"/>
                  <c:y val="-8.2138770657564739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0.16965505754088431"/>
                  <c:y val="-4.0584307729965054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Importação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Contratada</a:t>
                    </a:r>
                    <a:r>
                      <a:rPr lang="en-US" dirty="0" smtClean="0"/>
                      <a:t> </a:t>
                    </a:r>
                    <a:r>
                      <a:rPr lang="en-US" dirty="0"/>
                      <a:t>*
5%</a:t>
                    </a:r>
                  </a:p>
                </c:rich>
              </c:tx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pt-BR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(Plan1!$B$4:$B$11;Plan1!$B$13)</c:f>
              <c:strCache>
                <c:ptCount val="9"/>
                <c:pt idx="0">
                  <c:v>Hidrelétrica </c:v>
                </c:pt>
                <c:pt idx="1">
                  <c:v>Gás Natural</c:v>
                </c:pt>
                <c:pt idx="2">
                  <c:v>Gás Industrial</c:v>
                </c:pt>
                <c:pt idx="3">
                  <c:v>Biomassa</c:v>
                </c:pt>
                <c:pt idx="4">
                  <c:v>Petróleo</c:v>
                </c:pt>
                <c:pt idx="5">
                  <c:v>Nuclear</c:v>
                </c:pt>
                <c:pt idx="6">
                  <c:v>Carvão Mineral</c:v>
                </c:pt>
                <c:pt idx="7">
                  <c:v>Eólica e Solar</c:v>
                </c:pt>
                <c:pt idx="8">
                  <c:v>Importação *</c:v>
                </c:pt>
              </c:strCache>
            </c:strRef>
          </c:cat>
          <c:val>
            <c:numRef>
              <c:f>(Plan1!$C$4:$C$11;Plan1!$C$13)</c:f>
              <c:numCache>
                <c:formatCode>_-* #,##0_-;\-* #,##0_-;_-* "-"??_-;_-@_-</c:formatCode>
                <c:ptCount val="9"/>
                <c:pt idx="0">
                  <c:v>84294</c:v>
                </c:pt>
                <c:pt idx="1">
                  <c:v>11415</c:v>
                </c:pt>
                <c:pt idx="2">
                  <c:v>1845</c:v>
                </c:pt>
                <c:pt idx="3">
                  <c:v>9992</c:v>
                </c:pt>
                <c:pt idx="4">
                  <c:v>7221</c:v>
                </c:pt>
                <c:pt idx="5">
                  <c:v>2007</c:v>
                </c:pt>
                <c:pt idx="6">
                  <c:v>2304</c:v>
                </c:pt>
                <c:pt idx="7">
                  <c:v>1894</c:v>
                </c:pt>
                <c:pt idx="8">
                  <c:v>5850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08819802697077"/>
          <c:y val="7.6789136689610779E-2"/>
          <c:w val="0.85189756102882153"/>
          <c:h val="0.80149152149084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Capacidade MW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6298450727452046E-2"/>
                  <c:y val="-7.03879020008269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400">
                    <a:latin typeface="Trebuchet MS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Plan1!$A$2:$A$13</c:f>
              <c:numCache>
                <c:formatCode>Geral</c:formatCode>
                <c:ptCount val="12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  <c:pt idx="10">
                  <c:v>2020</c:v>
                </c:pt>
                <c:pt idx="11">
                  <c:v>2030</c:v>
                </c:pt>
              </c:numCache>
            </c:numRef>
          </c:cat>
          <c:val>
            <c:numRef>
              <c:f>Plan1!$B$2:$B$13</c:f>
              <c:numCache>
                <c:formatCode>Geral</c:formatCode>
                <c:ptCount val="12"/>
                <c:pt idx="0">
                  <c:v>360</c:v>
                </c:pt>
                <c:pt idx="1">
                  <c:v>780</c:v>
                </c:pt>
                <c:pt idx="2">
                  <c:v>1250</c:v>
                </c:pt>
                <c:pt idx="3">
                  <c:v>1900</c:v>
                </c:pt>
                <c:pt idx="4">
                  <c:v>4800</c:v>
                </c:pt>
                <c:pt idx="5">
                  <c:v>11460</c:v>
                </c:pt>
                <c:pt idx="6">
                  <c:v>33500</c:v>
                </c:pt>
                <c:pt idx="7">
                  <c:v>53100</c:v>
                </c:pt>
                <c:pt idx="8">
                  <c:v>86500</c:v>
                </c:pt>
                <c:pt idx="9">
                  <c:v>113300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Expansão Prevista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400">
                    <a:latin typeface="Trebuchet MS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Plan1!$A$2:$A$13</c:f>
              <c:numCache>
                <c:formatCode>Geral</c:formatCode>
                <c:ptCount val="12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  <c:pt idx="10">
                  <c:v>2020</c:v>
                </c:pt>
                <c:pt idx="11">
                  <c:v>2030</c:v>
                </c:pt>
              </c:numCache>
            </c:numRef>
          </c:cat>
          <c:val>
            <c:numRef>
              <c:f>Plan1!$C$2:$C$13</c:f>
              <c:numCache>
                <c:formatCode>Geral</c:formatCode>
                <c:ptCount val="12"/>
                <c:pt idx="10" formatCode="#,##0">
                  <c:v>173645</c:v>
                </c:pt>
                <c:pt idx="11" formatCode="#,##0">
                  <c:v>224919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Colunas2</c:v>
                </c:pt>
              </c:strCache>
            </c:strRef>
          </c:tx>
          <c:invertIfNegative val="0"/>
          <c:cat>
            <c:numRef>
              <c:f>Plan1!$A$2:$A$13</c:f>
              <c:numCache>
                <c:formatCode>Geral</c:formatCode>
                <c:ptCount val="12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  <c:pt idx="10">
                  <c:v>2020</c:v>
                </c:pt>
                <c:pt idx="11">
                  <c:v>2030</c:v>
                </c:pt>
              </c:numCache>
            </c:numRef>
          </c:cat>
          <c:val>
            <c:numRef>
              <c:f>Plan1!$D$2:$D$13</c:f>
              <c:numCache>
                <c:formatCode>Geral</c:formatCode>
                <c:ptCount val="1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overlap val="92"/>
        <c:axId val="119188480"/>
        <c:axId val="119198464"/>
      </c:barChart>
      <c:catAx>
        <c:axId val="119188480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rebuchet MS" pitchFamily="34" charset="0"/>
              </a:defRPr>
            </a:pPr>
            <a:endParaRPr lang="pt-BR"/>
          </a:p>
        </c:txPr>
        <c:crossAx val="119198464"/>
        <c:crosses val="autoZero"/>
        <c:auto val="1"/>
        <c:lblAlgn val="ctr"/>
        <c:lblOffset val="100"/>
        <c:noMultiLvlLbl val="0"/>
      </c:catAx>
      <c:valAx>
        <c:axId val="1191984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rebuchet MS" pitchFamily="34" charset="0"/>
              </a:defRPr>
            </a:pPr>
            <a:endParaRPr lang="pt-BR"/>
          </a:p>
        </c:txPr>
        <c:crossAx val="119188480"/>
        <c:crosses val="autoZero"/>
        <c:crossBetween val="between"/>
      </c:valAx>
      <c:spPr>
        <a:ln>
          <a:solidFill>
            <a:schemeClr val="bg1">
              <a:lumMod val="75000"/>
            </a:schemeClr>
          </a:solidFill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15646732735994207"/>
          <c:y val="9.9581375313724407E-2"/>
          <c:w val="0.24876798805321748"/>
          <c:h val="0.14257988025238408"/>
        </c:manualLayout>
      </c:layout>
      <c:overlay val="0"/>
      <c:spPr>
        <a:solidFill>
          <a:schemeClr val="bg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600">
              <a:latin typeface="Trebuchet MS" pitchFamily="34" charset="0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AA1732-58C9-4047-8A47-4FF55C02A172}" type="doc">
      <dgm:prSet loTypeId="urn:microsoft.com/office/officeart/2005/8/layout/hierarchy4" loCatId="relationship" qsTypeId="urn:microsoft.com/office/officeart/2005/8/quickstyle/3d2" qsCatId="3D" csTypeId="urn:microsoft.com/office/officeart/2005/8/colors/accent5_1" csCatId="accent5" phldr="1"/>
      <dgm:spPr/>
      <dgm:t>
        <a:bodyPr/>
        <a:lstStyle/>
        <a:p>
          <a:endParaRPr lang="pt-BR"/>
        </a:p>
      </dgm:t>
    </dgm:pt>
    <dgm:pt modelId="{82CEBA0B-A7D7-4AB9-8429-C33E9AC92913}">
      <dgm:prSet custT="1"/>
      <dgm:spPr/>
      <dgm:t>
        <a:bodyPr/>
        <a:lstStyle/>
        <a:p>
          <a:r>
            <a:rPr lang="pt-BR" sz="1200" dirty="0" smtClean="0"/>
            <a:t>Integração Elétrica na América do Sul</a:t>
          </a:r>
        </a:p>
      </dgm:t>
    </dgm:pt>
    <dgm:pt modelId="{7AD8EFEA-DCCD-4545-9112-CCC4A7AFC691}" type="parTrans" cxnId="{BA4ABFB9-604A-4AA7-91D5-E640C34244E3}">
      <dgm:prSet/>
      <dgm:spPr/>
      <dgm:t>
        <a:bodyPr/>
        <a:lstStyle/>
        <a:p>
          <a:endParaRPr lang="pt-BR" sz="1200"/>
        </a:p>
      </dgm:t>
    </dgm:pt>
    <dgm:pt modelId="{AF14AB6C-780C-4DDC-8CF5-567BACB606E6}" type="sibTrans" cxnId="{BA4ABFB9-604A-4AA7-91D5-E640C34244E3}">
      <dgm:prSet/>
      <dgm:spPr/>
      <dgm:t>
        <a:bodyPr/>
        <a:lstStyle/>
        <a:p>
          <a:endParaRPr lang="pt-BR" sz="1200"/>
        </a:p>
      </dgm:t>
    </dgm:pt>
    <dgm:pt modelId="{832F97D6-68B7-4D8B-82D8-B6DC1ACAC036}">
      <dgm:prSet custT="1"/>
      <dgm:spPr/>
      <dgm:t>
        <a:bodyPr/>
        <a:lstStyle/>
        <a:p>
          <a:r>
            <a:rPr lang="pt-BR" sz="1200" dirty="0" smtClean="0"/>
            <a:t>ITAIPU: Um caso de sucesso</a:t>
          </a:r>
        </a:p>
      </dgm:t>
    </dgm:pt>
    <dgm:pt modelId="{54F4335D-5F19-4BCB-B066-58440C72A9C5}" type="parTrans" cxnId="{DAA782AE-1011-4C81-8715-FABE222FDF84}">
      <dgm:prSet/>
      <dgm:spPr/>
      <dgm:t>
        <a:bodyPr/>
        <a:lstStyle/>
        <a:p>
          <a:endParaRPr lang="pt-BR" sz="1200"/>
        </a:p>
      </dgm:t>
    </dgm:pt>
    <dgm:pt modelId="{2EBE8FF2-E371-4F0E-A2AC-F4C7A5810819}" type="sibTrans" cxnId="{DAA782AE-1011-4C81-8715-FABE222FDF84}">
      <dgm:prSet/>
      <dgm:spPr/>
      <dgm:t>
        <a:bodyPr/>
        <a:lstStyle/>
        <a:p>
          <a:endParaRPr lang="pt-BR" sz="1200"/>
        </a:p>
      </dgm:t>
    </dgm:pt>
    <dgm:pt modelId="{F50A263A-77F8-46B4-8C67-40689610844D}">
      <dgm:prSet custT="1"/>
      <dgm:spPr/>
      <dgm:t>
        <a:bodyPr/>
        <a:lstStyle/>
        <a:p>
          <a:r>
            <a:rPr lang="pt-BR" sz="1200" dirty="0" err="1" smtClean="0"/>
            <a:t>Caracterís-ticas</a:t>
          </a:r>
          <a:r>
            <a:rPr lang="pt-BR" sz="1200" dirty="0" smtClean="0"/>
            <a:t> Gerais</a:t>
          </a:r>
        </a:p>
      </dgm:t>
    </dgm:pt>
    <dgm:pt modelId="{73B3A90D-7F1E-4B34-A13F-0EDCBD872F8A}" type="parTrans" cxnId="{1BA21EEE-4190-489A-BEEB-11DA6B1C5589}">
      <dgm:prSet/>
      <dgm:spPr/>
      <dgm:t>
        <a:bodyPr/>
        <a:lstStyle/>
        <a:p>
          <a:endParaRPr lang="pt-BR" sz="1200"/>
        </a:p>
      </dgm:t>
    </dgm:pt>
    <dgm:pt modelId="{97F3A9C7-DE79-4A4E-B8E9-785CCE611A66}" type="sibTrans" cxnId="{1BA21EEE-4190-489A-BEEB-11DA6B1C5589}">
      <dgm:prSet/>
      <dgm:spPr/>
      <dgm:t>
        <a:bodyPr/>
        <a:lstStyle/>
        <a:p>
          <a:endParaRPr lang="pt-BR" sz="1200"/>
        </a:p>
      </dgm:t>
    </dgm:pt>
    <dgm:pt modelId="{5721B2FB-BAD5-462D-BA0B-405C75C486A3}">
      <dgm:prSet custT="1"/>
      <dgm:spPr/>
      <dgm:t>
        <a:bodyPr/>
        <a:lstStyle/>
        <a:p>
          <a:r>
            <a:rPr lang="pt-BR" sz="1200" dirty="0" smtClean="0"/>
            <a:t> Histórico da Construção</a:t>
          </a:r>
        </a:p>
      </dgm:t>
    </dgm:pt>
    <dgm:pt modelId="{BB0C284C-F24B-468A-99D9-7A0F9A964AEB}" type="parTrans" cxnId="{F3D2D103-45A8-4439-8CFA-7AABF7501EC5}">
      <dgm:prSet/>
      <dgm:spPr/>
      <dgm:t>
        <a:bodyPr/>
        <a:lstStyle/>
        <a:p>
          <a:endParaRPr lang="pt-BR" sz="1200"/>
        </a:p>
      </dgm:t>
    </dgm:pt>
    <dgm:pt modelId="{A6BEB853-10F3-4D05-AAEB-4315EA179964}" type="sibTrans" cxnId="{F3D2D103-45A8-4439-8CFA-7AABF7501EC5}">
      <dgm:prSet/>
      <dgm:spPr/>
      <dgm:t>
        <a:bodyPr/>
        <a:lstStyle/>
        <a:p>
          <a:endParaRPr lang="pt-BR" sz="1200"/>
        </a:p>
      </dgm:t>
    </dgm:pt>
    <dgm:pt modelId="{921B922B-1189-4AD2-A47E-07625C185353}">
      <dgm:prSet custT="1"/>
      <dgm:spPr/>
      <dgm:t>
        <a:bodyPr/>
        <a:lstStyle/>
        <a:p>
          <a:r>
            <a:rPr lang="pt-BR" sz="1200" dirty="0" smtClean="0"/>
            <a:t> ITAIPU e a Sustentabilidade</a:t>
          </a:r>
        </a:p>
      </dgm:t>
    </dgm:pt>
    <dgm:pt modelId="{5CB8D55F-5D9B-492D-9999-BE1698C1A29E}" type="parTrans" cxnId="{B86D4671-F5E8-4496-ACF5-BFA19DE5FF8B}">
      <dgm:prSet/>
      <dgm:spPr/>
      <dgm:t>
        <a:bodyPr/>
        <a:lstStyle/>
        <a:p>
          <a:endParaRPr lang="pt-BR" sz="1200"/>
        </a:p>
      </dgm:t>
    </dgm:pt>
    <dgm:pt modelId="{6425D3B6-7311-4C38-AFC3-8432CE853195}" type="sibTrans" cxnId="{B86D4671-F5E8-4496-ACF5-BFA19DE5FF8B}">
      <dgm:prSet/>
      <dgm:spPr/>
      <dgm:t>
        <a:bodyPr/>
        <a:lstStyle/>
        <a:p>
          <a:endParaRPr lang="pt-BR" sz="1200"/>
        </a:p>
      </dgm:t>
    </dgm:pt>
    <dgm:pt modelId="{224BF997-FC08-4318-888E-BF34864DDAC0}">
      <dgm:prSet custT="1"/>
      <dgm:spPr/>
      <dgm:t>
        <a:bodyPr/>
        <a:lstStyle/>
        <a:p>
          <a:r>
            <a:rPr lang="pt-BR" sz="1200" dirty="0" err="1" smtClean="0"/>
            <a:t>Empreendi-mento</a:t>
          </a:r>
          <a:r>
            <a:rPr lang="pt-BR" sz="1200" dirty="0" smtClean="0"/>
            <a:t> de 500 kV para o Paraguai</a:t>
          </a:r>
        </a:p>
      </dgm:t>
    </dgm:pt>
    <dgm:pt modelId="{2414476E-F22E-4AD2-AC33-4289466BCEB6}" type="parTrans" cxnId="{8C3BF4BE-D661-4E4C-BB55-03A38ED6C191}">
      <dgm:prSet/>
      <dgm:spPr/>
      <dgm:t>
        <a:bodyPr/>
        <a:lstStyle/>
        <a:p>
          <a:endParaRPr lang="pt-BR" sz="1200"/>
        </a:p>
      </dgm:t>
    </dgm:pt>
    <dgm:pt modelId="{FB592287-698D-447F-9116-4BF5371A2806}" type="sibTrans" cxnId="{8C3BF4BE-D661-4E4C-BB55-03A38ED6C191}">
      <dgm:prSet/>
      <dgm:spPr/>
      <dgm:t>
        <a:bodyPr/>
        <a:lstStyle/>
        <a:p>
          <a:endParaRPr lang="pt-BR" sz="1200"/>
        </a:p>
      </dgm:t>
    </dgm:pt>
    <dgm:pt modelId="{95C382ED-BA1D-4FBA-89B5-5ADAD25196A6}">
      <dgm:prSet custT="1"/>
      <dgm:spPr/>
      <dgm:t>
        <a:bodyPr/>
        <a:lstStyle/>
        <a:p>
          <a:r>
            <a:rPr lang="pt-BR" sz="1200" dirty="0" err="1" smtClean="0"/>
            <a:t>Desenvolvi-mento</a:t>
          </a:r>
          <a:r>
            <a:rPr lang="pt-BR" sz="1200" dirty="0" smtClean="0"/>
            <a:t> Tecnológico</a:t>
          </a:r>
        </a:p>
      </dgm:t>
    </dgm:pt>
    <dgm:pt modelId="{7171E0FE-25A3-403A-B9CE-33EA979DCD0B}" type="parTrans" cxnId="{D2370684-A9F4-4E35-9C66-ED5BB1166051}">
      <dgm:prSet/>
      <dgm:spPr/>
      <dgm:t>
        <a:bodyPr/>
        <a:lstStyle/>
        <a:p>
          <a:endParaRPr lang="pt-BR" sz="1200"/>
        </a:p>
      </dgm:t>
    </dgm:pt>
    <dgm:pt modelId="{909403F0-670A-43D3-8912-419248AA246B}" type="sibTrans" cxnId="{D2370684-A9F4-4E35-9C66-ED5BB1166051}">
      <dgm:prSet/>
      <dgm:spPr/>
      <dgm:t>
        <a:bodyPr/>
        <a:lstStyle/>
        <a:p>
          <a:endParaRPr lang="pt-BR" sz="1200"/>
        </a:p>
      </dgm:t>
    </dgm:pt>
    <dgm:pt modelId="{60BA3027-F0FA-45CD-AA02-E5D3017D6DA6}">
      <dgm:prSet custT="1"/>
      <dgm:spPr/>
      <dgm:t>
        <a:bodyPr/>
        <a:lstStyle/>
        <a:p>
          <a:r>
            <a:rPr lang="pt-BR" sz="1200" dirty="0" err="1" smtClean="0"/>
            <a:t>Responsabi-lidade</a:t>
          </a:r>
          <a:r>
            <a:rPr lang="pt-BR" sz="1200" dirty="0" smtClean="0"/>
            <a:t> </a:t>
          </a:r>
          <a:r>
            <a:rPr lang="pt-BR" sz="1200" dirty="0" err="1" smtClean="0"/>
            <a:t>Socio-ambiental</a:t>
          </a:r>
          <a:endParaRPr lang="pt-BR" sz="1200" dirty="0" smtClean="0"/>
        </a:p>
      </dgm:t>
    </dgm:pt>
    <dgm:pt modelId="{BB203816-A10D-4026-9E52-48C14056CA0C}" type="parTrans" cxnId="{D4A56C9E-2EAB-4DE7-A3D0-1B4B6D9EC0E0}">
      <dgm:prSet/>
      <dgm:spPr/>
      <dgm:t>
        <a:bodyPr/>
        <a:lstStyle/>
        <a:p>
          <a:endParaRPr lang="pt-BR" sz="1200"/>
        </a:p>
      </dgm:t>
    </dgm:pt>
    <dgm:pt modelId="{4E7241EC-B962-487D-8592-6759AEF98F11}" type="sibTrans" cxnId="{D4A56C9E-2EAB-4DE7-A3D0-1B4B6D9EC0E0}">
      <dgm:prSet/>
      <dgm:spPr/>
      <dgm:t>
        <a:bodyPr/>
        <a:lstStyle/>
        <a:p>
          <a:endParaRPr lang="pt-BR" sz="1200"/>
        </a:p>
      </dgm:t>
    </dgm:pt>
    <dgm:pt modelId="{EFEAE018-869B-4B4E-9B2A-B26CD4010890}">
      <dgm:prSet phldrT="[Texto]" custT="1"/>
      <dgm:spPr/>
      <dgm:t>
        <a:bodyPr/>
        <a:lstStyle/>
        <a:p>
          <a:r>
            <a:rPr lang="pt-BR" sz="1200" dirty="0" smtClean="0"/>
            <a:t>Integração Elétrica</a:t>
          </a:r>
          <a:endParaRPr lang="pt-BR" sz="1200" dirty="0"/>
        </a:p>
      </dgm:t>
    </dgm:pt>
    <dgm:pt modelId="{577B855C-D6A6-4431-ABE8-AA69240DFC7F}" type="sibTrans" cxnId="{1591F3C5-2BF0-46FE-87A2-E2069F35205A}">
      <dgm:prSet/>
      <dgm:spPr/>
      <dgm:t>
        <a:bodyPr/>
        <a:lstStyle/>
        <a:p>
          <a:endParaRPr lang="pt-BR" sz="1200"/>
        </a:p>
      </dgm:t>
    </dgm:pt>
    <dgm:pt modelId="{D1237CDC-2546-4F50-ADB1-D2840FFCB344}" type="parTrans" cxnId="{1591F3C5-2BF0-46FE-87A2-E2069F35205A}">
      <dgm:prSet/>
      <dgm:spPr/>
      <dgm:t>
        <a:bodyPr/>
        <a:lstStyle/>
        <a:p>
          <a:endParaRPr lang="pt-BR" sz="1200"/>
        </a:p>
      </dgm:t>
    </dgm:pt>
    <dgm:pt modelId="{631C89F1-6754-4A21-851D-A128BB26E301}" type="pres">
      <dgm:prSet presAssocID="{A8AA1732-58C9-4047-8A47-4FF55C02A17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D9DBBDF1-B8BF-4552-B92D-10B8B7BBC38D}" type="pres">
      <dgm:prSet presAssocID="{EFEAE018-869B-4B4E-9B2A-B26CD4010890}" presName="vertOne" presStyleCnt="0"/>
      <dgm:spPr/>
    </dgm:pt>
    <dgm:pt modelId="{91E89564-AAE3-4D90-9408-EEB4F389CD2A}" type="pres">
      <dgm:prSet presAssocID="{EFEAE018-869B-4B4E-9B2A-B26CD4010890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017724E-9416-4C03-A773-229011B06C03}" type="pres">
      <dgm:prSet presAssocID="{EFEAE018-869B-4B4E-9B2A-B26CD4010890}" presName="horzOne" presStyleCnt="0"/>
      <dgm:spPr/>
    </dgm:pt>
    <dgm:pt modelId="{6DB7400F-DEFC-488A-BD22-04A3E257D753}" type="pres">
      <dgm:prSet presAssocID="{577B855C-D6A6-4431-ABE8-AA69240DFC7F}" presName="sibSpaceOne" presStyleCnt="0"/>
      <dgm:spPr/>
    </dgm:pt>
    <dgm:pt modelId="{91666C84-16AD-49FA-BD66-4B4F0F987D62}" type="pres">
      <dgm:prSet presAssocID="{82CEBA0B-A7D7-4AB9-8429-C33E9AC92913}" presName="vertOne" presStyleCnt="0"/>
      <dgm:spPr/>
    </dgm:pt>
    <dgm:pt modelId="{3FECB179-E7B6-4661-B8A2-472C41E7699E}" type="pres">
      <dgm:prSet presAssocID="{82CEBA0B-A7D7-4AB9-8429-C33E9AC92913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BE6B634-7EEC-478A-88D9-662A797D4E9D}" type="pres">
      <dgm:prSet presAssocID="{82CEBA0B-A7D7-4AB9-8429-C33E9AC92913}" presName="horzOne" presStyleCnt="0"/>
      <dgm:spPr/>
    </dgm:pt>
    <dgm:pt modelId="{C1028F98-2144-4255-8649-274632588A15}" type="pres">
      <dgm:prSet presAssocID="{AF14AB6C-780C-4DDC-8CF5-567BACB606E6}" presName="sibSpaceOne" presStyleCnt="0"/>
      <dgm:spPr/>
    </dgm:pt>
    <dgm:pt modelId="{221BA5CE-BC4C-4D63-8D56-EAE8F2B86E35}" type="pres">
      <dgm:prSet presAssocID="{832F97D6-68B7-4D8B-82D8-B6DC1ACAC036}" presName="vertOne" presStyleCnt="0"/>
      <dgm:spPr/>
    </dgm:pt>
    <dgm:pt modelId="{9895A562-5A2F-4A32-9F87-D38325123BD2}" type="pres">
      <dgm:prSet presAssocID="{832F97D6-68B7-4D8B-82D8-B6DC1ACAC036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F29B6B5-8B2D-4E60-A776-DE3FDB0AD8B1}" type="pres">
      <dgm:prSet presAssocID="{832F97D6-68B7-4D8B-82D8-B6DC1ACAC036}" presName="parTransOne" presStyleCnt="0"/>
      <dgm:spPr/>
    </dgm:pt>
    <dgm:pt modelId="{E24485E1-8778-459C-952D-69EEA81ABA49}" type="pres">
      <dgm:prSet presAssocID="{832F97D6-68B7-4D8B-82D8-B6DC1ACAC036}" presName="horzOne" presStyleCnt="0"/>
      <dgm:spPr/>
    </dgm:pt>
    <dgm:pt modelId="{4DFC3579-271C-44C0-8729-D4FB0638B669}" type="pres">
      <dgm:prSet presAssocID="{F50A263A-77F8-46B4-8C67-40689610844D}" presName="vertTwo" presStyleCnt="0"/>
      <dgm:spPr/>
    </dgm:pt>
    <dgm:pt modelId="{D56BC7E4-F26B-4B16-84BF-FA00E7F67BD9}" type="pres">
      <dgm:prSet presAssocID="{F50A263A-77F8-46B4-8C67-40689610844D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738F98B-E49D-40D4-BB89-3630C7152BDF}" type="pres">
      <dgm:prSet presAssocID="{F50A263A-77F8-46B4-8C67-40689610844D}" presName="horzTwo" presStyleCnt="0"/>
      <dgm:spPr/>
    </dgm:pt>
    <dgm:pt modelId="{D59EF085-836F-4E25-8D2D-B9A3307E5F6D}" type="pres">
      <dgm:prSet presAssocID="{97F3A9C7-DE79-4A4E-B8E9-785CCE611A66}" presName="sibSpaceTwo" presStyleCnt="0"/>
      <dgm:spPr/>
    </dgm:pt>
    <dgm:pt modelId="{7138BE94-B1FD-4670-8C59-5B7A5A902C0F}" type="pres">
      <dgm:prSet presAssocID="{5721B2FB-BAD5-462D-BA0B-405C75C486A3}" presName="vertTwo" presStyleCnt="0"/>
      <dgm:spPr/>
    </dgm:pt>
    <dgm:pt modelId="{322427B0-54E5-48D7-BE25-48C025F806D7}" type="pres">
      <dgm:prSet presAssocID="{5721B2FB-BAD5-462D-BA0B-405C75C486A3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64B97C5-3230-4C5C-9283-921C4323CEB4}" type="pres">
      <dgm:prSet presAssocID="{5721B2FB-BAD5-462D-BA0B-405C75C486A3}" presName="horzTwo" presStyleCnt="0"/>
      <dgm:spPr/>
    </dgm:pt>
    <dgm:pt modelId="{36773465-A213-4653-A492-6664D148B21F}" type="pres">
      <dgm:prSet presAssocID="{A6BEB853-10F3-4D05-AAEB-4315EA179964}" presName="sibSpaceTwo" presStyleCnt="0"/>
      <dgm:spPr/>
    </dgm:pt>
    <dgm:pt modelId="{C2476778-67F7-44AB-A153-1D32E3969BA0}" type="pres">
      <dgm:prSet presAssocID="{921B922B-1189-4AD2-A47E-07625C185353}" presName="vertTwo" presStyleCnt="0"/>
      <dgm:spPr/>
    </dgm:pt>
    <dgm:pt modelId="{23F2C3BC-DBD3-4EDE-AADE-32480D512BF5}" type="pres">
      <dgm:prSet presAssocID="{921B922B-1189-4AD2-A47E-07625C185353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0DFE7F3-DEDE-464E-9E25-6296069578F7}" type="pres">
      <dgm:prSet presAssocID="{921B922B-1189-4AD2-A47E-07625C185353}" presName="parTransTwo" presStyleCnt="0"/>
      <dgm:spPr/>
    </dgm:pt>
    <dgm:pt modelId="{C8017C54-BC2A-4875-9169-701DEBCD81A2}" type="pres">
      <dgm:prSet presAssocID="{921B922B-1189-4AD2-A47E-07625C185353}" presName="horzTwo" presStyleCnt="0"/>
      <dgm:spPr/>
    </dgm:pt>
    <dgm:pt modelId="{FF269483-5574-4FE4-A23E-26F727A5B4C5}" type="pres">
      <dgm:prSet presAssocID="{224BF997-FC08-4318-888E-BF34864DDAC0}" presName="vertThree" presStyleCnt="0"/>
      <dgm:spPr/>
    </dgm:pt>
    <dgm:pt modelId="{87B75312-C8CC-48BA-8CEB-6C3D20D374D2}" type="pres">
      <dgm:prSet presAssocID="{224BF997-FC08-4318-888E-BF34864DDAC0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B40AF51-BB2C-4ACC-B935-9FD5BF5BE9D4}" type="pres">
      <dgm:prSet presAssocID="{224BF997-FC08-4318-888E-BF34864DDAC0}" presName="horzThree" presStyleCnt="0"/>
      <dgm:spPr/>
    </dgm:pt>
    <dgm:pt modelId="{A5DC9166-ACC3-4CE5-AD21-F9AA7609BE82}" type="pres">
      <dgm:prSet presAssocID="{FB592287-698D-447F-9116-4BF5371A2806}" presName="sibSpaceThree" presStyleCnt="0"/>
      <dgm:spPr/>
    </dgm:pt>
    <dgm:pt modelId="{2E88EC17-DCB4-4359-A026-FDE7AFBFF9D1}" type="pres">
      <dgm:prSet presAssocID="{95C382ED-BA1D-4FBA-89B5-5ADAD25196A6}" presName="vertThree" presStyleCnt="0"/>
      <dgm:spPr/>
    </dgm:pt>
    <dgm:pt modelId="{9AD50569-FDDC-4271-B068-3DD2D49C4CAF}" type="pres">
      <dgm:prSet presAssocID="{95C382ED-BA1D-4FBA-89B5-5ADAD25196A6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2D6A8E7-7132-4AC3-B9FB-E9BACF0BAE96}" type="pres">
      <dgm:prSet presAssocID="{95C382ED-BA1D-4FBA-89B5-5ADAD25196A6}" presName="horzThree" presStyleCnt="0"/>
      <dgm:spPr/>
    </dgm:pt>
    <dgm:pt modelId="{9C44B746-C5D0-431D-B5EB-15D99896D090}" type="pres">
      <dgm:prSet presAssocID="{909403F0-670A-43D3-8912-419248AA246B}" presName="sibSpaceThree" presStyleCnt="0"/>
      <dgm:spPr/>
    </dgm:pt>
    <dgm:pt modelId="{88FE5B06-0DF8-44CE-B62E-927AC4331A30}" type="pres">
      <dgm:prSet presAssocID="{60BA3027-F0FA-45CD-AA02-E5D3017D6DA6}" presName="vertThree" presStyleCnt="0"/>
      <dgm:spPr/>
    </dgm:pt>
    <dgm:pt modelId="{93B2A8AC-7C08-4AB7-B086-9764F41A1056}" type="pres">
      <dgm:prSet presAssocID="{60BA3027-F0FA-45CD-AA02-E5D3017D6DA6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5376E41-3814-4858-B0A0-608E47ADAEF6}" type="pres">
      <dgm:prSet presAssocID="{60BA3027-F0FA-45CD-AA02-E5D3017D6DA6}" presName="horzThree" presStyleCnt="0"/>
      <dgm:spPr/>
    </dgm:pt>
  </dgm:ptLst>
  <dgm:cxnLst>
    <dgm:cxn modelId="{F3D2D103-45A8-4439-8CFA-7AABF7501EC5}" srcId="{832F97D6-68B7-4D8B-82D8-B6DC1ACAC036}" destId="{5721B2FB-BAD5-462D-BA0B-405C75C486A3}" srcOrd="1" destOrd="0" parTransId="{BB0C284C-F24B-468A-99D9-7A0F9A964AEB}" sibTransId="{A6BEB853-10F3-4D05-AAEB-4315EA179964}"/>
    <dgm:cxn modelId="{E298A2D0-3917-44FE-A60D-B0F8B1A33E69}" type="presOf" srcId="{224BF997-FC08-4318-888E-BF34864DDAC0}" destId="{87B75312-C8CC-48BA-8CEB-6C3D20D374D2}" srcOrd="0" destOrd="0" presId="urn:microsoft.com/office/officeart/2005/8/layout/hierarchy4"/>
    <dgm:cxn modelId="{2FD70149-78C6-4A28-A0F3-860DF1900C13}" type="presOf" srcId="{82CEBA0B-A7D7-4AB9-8429-C33E9AC92913}" destId="{3FECB179-E7B6-4661-B8A2-472C41E7699E}" srcOrd="0" destOrd="0" presId="urn:microsoft.com/office/officeart/2005/8/layout/hierarchy4"/>
    <dgm:cxn modelId="{8E064508-1292-4C5B-99FA-E0FF6E199A37}" type="presOf" srcId="{95C382ED-BA1D-4FBA-89B5-5ADAD25196A6}" destId="{9AD50569-FDDC-4271-B068-3DD2D49C4CAF}" srcOrd="0" destOrd="0" presId="urn:microsoft.com/office/officeart/2005/8/layout/hierarchy4"/>
    <dgm:cxn modelId="{1591F3C5-2BF0-46FE-87A2-E2069F35205A}" srcId="{A8AA1732-58C9-4047-8A47-4FF55C02A172}" destId="{EFEAE018-869B-4B4E-9B2A-B26CD4010890}" srcOrd="0" destOrd="0" parTransId="{D1237CDC-2546-4F50-ADB1-D2840FFCB344}" sibTransId="{577B855C-D6A6-4431-ABE8-AA69240DFC7F}"/>
    <dgm:cxn modelId="{CFBFE067-5B06-4D53-A3FA-CE4E227B6817}" type="presOf" srcId="{60BA3027-F0FA-45CD-AA02-E5D3017D6DA6}" destId="{93B2A8AC-7C08-4AB7-B086-9764F41A1056}" srcOrd="0" destOrd="0" presId="urn:microsoft.com/office/officeart/2005/8/layout/hierarchy4"/>
    <dgm:cxn modelId="{8C3BF4BE-D661-4E4C-BB55-03A38ED6C191}" srcId="{921B922B-1189-4AD2-A47E-07625C185353}" destId="{224BF997-FC08-4318-888E-BF34864DDAC0}" srcOrd="0" destOrd="0" parTransId="{2414476E-F22E-4AD2-AC33-4289466BCEB6}" sibTransId="{FB592287-698D-447F-9116-4BF5371A2806}"/>
    <dgm:cxn modelId="{DAA782AE-1011-4C81-8715-FABE222FDF84}" srcId="{A8AA1732-58C9-4047-8A47-4FF55C02A172}" destId="{832F97D6-68B7-4D8B-82D8-B6DC1ACAC036}" srcOrd="2" destOrd="0" parTransId="{54F4335D-5F19-4BCB-B066-58440C72A9C5}" sibTransId="{2EBE8FF2-E371-4F0E-A2AC-F4C7A5810819}"/>
    <dgm:cxn modelId="{C490F271-A6F0-42AE-A0F6-965FCD778E3F}" type="presOf" srcId="{5721B2FB-BAD5-462D-BA0B-405C75C486A3}" destId="{322427B0-54E5-48D7-BE25-48C025F806D7}" srcOrd="0" destOrd="0" presId="urn:microsoft.com/office/officeart/2005/8/layout/hierarchy4"/>
    <dgm:cxn modelId="{BA4ABFB9-604A-4AA7-91D5-E640C34244E3}" srcId="{A8AA1732-58C9-4047-8A47-4FF55C02A172}" destId="{82CEBA0B-A7D7-4AB9-8429-C33E9AC92913}" srcOrd="1" destOrd="0" parTransId="{7AD8EFEA-DCCD-4545-9112-CCC4A7AFC691}" sibTransId="{AF14AB6C-780C-4DDC-8CF5-567BACB606E6}"/>
    <dgm:cxn modelId="{D2370684-A9F4-4E35-9C66-ED5BB1166051}" srcId="{921B922B-1189-4AD2-A47E-07625C185353}" destId="{95C382ED-BA1D-4FBA-89B5-5ADAD25196A6}" srcOrd="1" destOrd="0" parTransId="{7171E0FE-25A3-403A-B9CE-33EA979DCD0B}" sibTransId="{909403F0-670A-43D3-8912-419248AA246B}"/>
    <dgm:cxn modelId="{B0EDBD9A-A374-45CD-AEF3-96BB175A1F30}" type="presOf" srcId="{832F97D6-68B7-4D8B-82D8-B6DC1ACAC036}" destId="{9895A562-5A2F-4A32-9F87-D38325123BD2}" srcOrd="0" destOrd="0" presId="urn:microsoft.com/office/officeart/2005/8/layout/hierarchy4"/>
    <dgm:cxn modelId="{1BA21EEE-4190-489A-BEEB-11DA6B1C5589}" srcId="{832F97D6-68B7-4D8B-82D8-B6DC1ACAC036}" destId="{F50A263A-77F8-46B4-8C67-40689610844D}" srcOrd="0" destOrd="0" parTransId="{73B3A90D-7F1E-4B34-A13F-0EDCBD872F8A}" sibTransId="{97F3A9C7-DE79-4A4E-B8E9-785CCE611A66}"/>
    <dgm:cxn modelId="{BC90D9AB-CD01-4526-AEEF-7CB41C957257}" type="presOf" srcId="{921B922B-1189-4AD2-A47E-07625C185353}" destId="{23F2C3BC-DBD3-4EDE-AADE-32480D512BF5}" srcOrd="0" destOrd="0" presId="urn:microsoft.com/office/officeart/2005/8/layout/hierarchy4"/>
    <dgm:cxn modelId="{4CCA5AF5-774B-4CFE-9B4E-4E0B950A98A3}" type="presOf" srcId="{EFEAE018-869B-4B4E-9B2A-B26CD4010890}" destId="{91E89564-AAE3-4D90-9408-EEB4F389CD2A}" srcOrd="0" destOrd="0" presId="urn:microsoft.com/office/officeart/2005/8/layout/hierarchy4"/>
    <dgm:cxn modelId="{7673C550-A3F4-4A4D-B30E-FDEB7794DAAE}" type="presOf" srcId="{F50A263A-77F8-46B4-8C67-40689610844D}" destId="{D56BC7E4-F26B-4B16-84BF-FA00E7F67BD9}" srcOrd="0" destOrd="0" presId="urn:microsoft.com/office/officeart/2005/8/layout/hierarchy4"/>
    <dgm:cxn modelId="{D4A56C9E-2EAB-4DE7-A3D0-1B4B6D9EC0E0}" srcId="{921B922B-1189-4AD2-A47E-07625C185353}" destId="{60BA3027-F0FA-45CD-AA02-E5D3017D6DA6}" srcOrd="2" destOrd="0" parTransId="{BB203816-A10D-4026-9E52-48C14056CA0C}" sibTransId="{4E7241EC-B962-487D-8592-6759AEF98F11}"/>
    <dgm:cxn modelId="{B86D4671-F5E8-4496-ACF5-BFA19DE5FF8B}" srcId="{832F97D6-68B7-4D8B-82D8-B6DC1ACAC036}" destId="{921B922B-1189-4AD2-A47E-07625C185353}" srcOrd="2" destOrd="0" parTransId="{5CB8D55F-5D9B-492D-9999-BE1698C1A29E}" sibTransId="{6425D3B6-7311-4C38-AFC3-8432CE853195}"/>
    <dgm:cxn modelId="{A4AA9334-4F14-4E09-A83F-78E8FF33E9CB}" type="presOf" srcId="{A8AA1732-58C9-4047-8A47-4FF55C02A172}" destId="{631C89F1-6754-4A21-851D-A128BB26E301}" srcOrd="0" destOrd="0" presId="urn:microsoft.com/office/officeart/2005/8/layout/hierarchy4"/>
    <dgm:cxn modelId="{C8209B75-2B7E-45F2-84F1-9EBA5B4EB34A}" type="presParOf" srcId="{631C89F1-6754-4A21-851D-A128BB26E301}" destId="{D9DBBDF1-B8BF-4552-B92D-10B8B7BBC38D}" srcOrd="0" destOrd="0" presId="urn:microsoft.com/office/officeart/2005/8/layout/hierarchy4"/>
    <dgm:cxn modelId="{20ECFEF9-0C3D-4577-A806-030BB19B95A0}" type="presParOf" srcId="{D9DBBDF1-B8BF-4552-B92D-10B8B7BBC38D}" destId="{91E89564-AAE3-4D90-9408-EEB4F389CD2A}" srcOrd="0" destOrd="0" presId="urn:microsoft.com/office/officeart/2005/8/layout/hierarchy4"/>
    <dgm:cxn modelId="{161AF72B-BED3-4000-95E1-CE667EF3FCA0}" type="presParOf" srcId="{D9DBBDF1-B8BF-4552-B92D-10B8B7BBC38D}" destId="{C017724E-9416-4C03-A773-229011B06C03}" srcOrd="1" destOrd="0" presId="urn:microsoft.com/office/officeart/2005/8/layout/hierarchy4"/>
    <dgm:cxn modelId="{BE2CC8AD-9CDD-4042-9F12-16B7A17B1FF9}" type="presParOf" srcId="{631C89F1-6754-4A21-851D-A128BB26E301}" destId="{6DB7400F-DEFC-488A-BD22-04A3E257D753}" srcOrd="1" destOrd="0" presId="urn:microsoft.com/office/officeart/2005/8/layout/hierarchy4"/>
    <dgm:cxn modelId="{6BD71B73-C999-48BF-8AB1-E6B2860BB113}" type="presParOf" srcId="{631C89F1-6754-4A21-851D-A128BB26E301}" destId="{91666C84-16AD-49FA-BD66-4B4F0F987D62}" srcOrd="2" destOrd="0" presId="urn:microsoft.com/office/officeart/2005/8/layout/hierarchy4"/>
    <dgm:cxn modelId="{199A1F95-B1A6-462C-B195-CCA4FD3F07BB}" type="presParOf" srcId="{91666C84-16AD-49FA-BD66-4B4F0F987D62}" destId="{3FECB179-E7B6-4661-B8A2-472C41E7699E}" srcOrd="0" destOrd="0" presId="urn:microsoft.com/office/officeart/2005/8/layout/hierarchy4"/>
    <dgm:cxn modelId="{9638BC75-ED2E-4A88-8660-301D7A333BBF}" type="presParOf" srcId="{91666C84-16AD-49FA-BD66-4B4F0F987D62}" destId="{4BE6B634-7EEC-478A-88D9-662A797D4E9D}" srcOrd="1" destOrd="0" presId="urn:microsoft.com/office/officeart/2005/8/layout/hierarchy4"/>
    <dgm:cxn modelId="{955DE299-18FE-4717-B913-07738D1627E5}" type="presParOf" srcId="{631C89F1-6754-4A21-851D-A128BB26E301}" destId="{C1028F98-2144-4255-8649-274632588A15}" srcOrd="3" destOrd="0" presId="urn:microsoft.com/office/officeart/2005/8/layout/hierarchy4"/>
    <dgm:cxn modelId="{76E7FA0F-5BC5-48DC-8650-EADE35A7B3E3}" type="presParOf" srcId="{631C89F1-6754-4A21-851D-A128BB26E301}" destId="{221BA5CE-BC4C-4D63-8D56-EAE8F2B86E35}" srcOrd="4" destOrd="0" presId="urn:microsoft.com/office/officeart/2005/8/layout/hierarchy4"/>
    <dgm:cxn modelId="{3664F57D-46F2-4362-9948-16B780A08937}" type="presParOf" srcId="{221BA5CE-BC4C-4D63-8D56-EAE8F2B86E35}" destId="{9895A562-5A2F-4A32-9F87-D38325123BD2}" srcOrd="0" destOrd="0" presId="urn:microsoft.com/office/officeart/2005/8/layout/hierarchy4"/>
    <dgm:cxn modelId="{A8D788A8-9B3B-4C53-B205-B70187633A27}" type="presParOf" srcId="{221BA5CE-BC4C-4D63-8D56-EAE8F2B86E35}" destId="{BF29B6B5-8B2D-4E60-A776-DE3FDB0AD8B1}" srcOrd="1" destOrd="0" presId="urn:microsoft.com/office/officeart/2005/8/layout/hierarchy4"/>
    <dgm:cxn modelId="{1A7291D0-6A48-43BC-BA17-C2EDF7F09205}" type="presParOf" srcId="{221BA5CE-BC4C-4D63-8D56-EAE8F2B86E35}" destId="{E24485E1-8778-459C-952D-69EEA81ABA49}" srcOrd="2" destOrd="0" presId="urn:microsoft.com/office/officeart/2005/8/layout/hierarchy4"/>
    <dgm:cxn modelId="{AF52F959-FB64-4E3B-82D4-1F50BAADA59B}" type="presParOf" srcId="{E24485E1-8778-459C-952D-69EEA81ABA49}" destId="{4DFC3579-271C-44C0-8729-D4FB0638B669}" srcOrd="0" destOrd="0" presId="urn:microsoft.com/office/officeart/2005/8/layout/hierarchy4"/>
    <dgm:cxn modelId="{825BA713-52FC-445A-B60B-A6F15FEBA547}" type="presParOf" srcId="{4DFC3579-271C-44C0-8729-D4FB0638B669}" destId="{D56BC7E4-F26B-4B16-84BF-FA00E7F67BD9}" srcOrd="0" destOrd="0" presId="urn:microsoft.com/office/officeart/2005/8/layout/hierarchy4"/>
    <dgm:cxn modelId="{A12ACD49-8098-4D9A-9A20-3EBA945F05B7}" type="presParOf" srcId="{4DFC3579-271C-44C0-8729-D4FB0638B669}" destId="{0738F98B-E49D-40D4-BB89-3630C7152BDF}" srcOrd="1" destOrd="0" presId="urn:microsoft.com/office/officeart/2005/8/layout/hierarchy4"/>
    <dgm:cxn modelId="{90A2BF8E-0FD8-45E3-88E5-9493C6243F40}" type="presParOf" srcId="{E24485E1-8778-459C-952D-69EEA81ABA49}" destId="{D59EF085-836F-4E25-8D2D-B9A3307E5F6D}" srcOrd="1" destOrd="0" presId="urn:microsoft.com/office/officeart/2005/8/layout/hierarchy4"/>
    <dgm:cxn modelId="{5CCC3E55-1438-4880-A33B-140BAEB6DC72}" type="presParOf" srcId="{E24485E1-8778-459C-952D-69EEA81ABA49}" destId="{7138BE94-B1FD-4670-8C59-5B7A5A902C0F}" srcOrd="2" destOrd="0" presId="urn:microsoft.com/office/officeart/2005/8/layout/hierarchy4"/>
    <dgm:cxn modelId="{9B843A0E-A026-4070-B4E0-A2F5F3DFD97B}" type="presParOf" srcId="{7138BE94-B1FD-4670-8C59-5B7A5A902C0F}" destId="{322427B0-54E5-48D7-BE25-48C025F806D7}" srcOrd="0" destOrd="0" presId="urn:microsoft.com/office/officeart/2005/8/layout/hierarchy4"/>
    <dgm:cxn modelId="{9B86C83C-C722-4682-9AE0-C2F727C8FA27}" type="presParOf" srcId="{7138BE94-B1FD-4670-8C59-5B7A5A902C0F}" destId="{464B97C5-3230-4C5C-9283-921C4323CEB4}" srcOrd="1" destOrd="0" presId="urn:microsoft.com/office/officeart/2005/8/layout/hierarchy4"/>
    <dgm:cxn modelId="{8BB307E7-8AE9-46A9-AE78-F63BDC0490ED}" type="presParOf" srcId="{E24485E1-8778-459C-952D-69EEA81ABA49}" destId="{36773465-A213-4653-A492-6664D148B21F}" srcOrd="3" destOrd="0" presId="urn:microsoft.com/office/officeart/2005/8/layout/hierarchy4"/>
    <dgm:cxn modelId="{355C7079-381C-4043-BBEA-5F1F4222067F}" type="presParOf" srcId="{E24485E1-8778-459C-952D-69EEA81ABA49}" destId="{C2476778-67F7-44AB-A153-1D32E3969BA0}" srcOrd="4" destOrd="0" presId="urn:microsoft.com/office/officeart/2005/8/layout/hierarchy4"/>
    <dgm:cxn modelId="{80B0C288-7251-41D9-B1FE-AFCAC6E26751}" type="presParOf" srcId="{C2476778-67F7-44AB-A153-1D32E3969BA0}" destId="{23F2C3BC-DBD3-4EDE-AADE-32480D512BF5}" srcOrd="0" destOrd="0" presId="urn:microsoft.com/office/officeart/2005/8/layout/hierarchy4"/>
    <dgm:cxn modelId="{51DC614D-FB82-4857-BF12-1F4FB370F2AD}" type="presParOf" srcId="{C2476778-67F7-44AB-A153-1D32E3969BA0}" destId="{E0DFE7F3-DEDE-464E-9E25-6296069578F7}" srcOrd="1" destOrd="0" presId="urn:microsoft.com/office/officeart/2005/8/layout/hierarchy4"/>
    <dgm:cxn modelId="{4947A2DA-BF5D-4A7D-8C0C-8F552536046A}" type="presParOf" srcId="{C2476778-67F7-44AB-A153-1D32E3969BA0}" destId="{C8017C54-BC2A-4875-9169-701DEBCD81A2}" srcOrd="2" destOrd="0" presId="urn:microsoft.com/office/officeart/2005/8/layout/hierarchy4"/>
    <dgm:cxn modelId="{481EEDB0-BFB9-4DC2-8FAC-DE4E2AD26452}" type="presParOf" srcId="{C8017C54-BC2A-4875-9169-701DEBCD81A2}" destId="{FF269483-5574-4FE4-A23E-26F727A5B4C5}" srcOrd="0" destOrd="0" presId="urn:microsoft.com/office/officeart/2005/8/layout/hierarchy4"/>
    <dgm:cxn modelId="{A80FC47B-A437-40ED-B6C7-0EF9834AFB57}" type="presParOf" srcId="{FF269483-5574-4FE4-A23E-26F727A5B4C5}" destId="{87B75312-C8CC-48BA-8CEB-6C3D20D374D2}" srcOrd="0" destOrd="0" presId="urn:microsoft.com/office/officeart/2005/8/layout/hierarchy4"/>
    <dgm:cxn modelId="{0B22A92D-6BA7-4AFE-84DD-BFAF092908F1}" type="presParOf" srcId="{FF269483-5574-4FE4-A23E-26F727A5B4C5}" destId="{7B40AF51-BB2C-4ACC-B935-9FD5BF5BE9D4}" srcOrd="1" destOrd="0" presId="urn:microsoft.com/office/officeart/2005/8/layout/hierarchy4"/>
    <dgm:cxn modelId="{73532A02-6E79-465F-813D-859386139AF5}" type="presParOf" srcId="{C8017C54-BC2A-4875-9169-701DEBCD81A2}" destId="{A5DC9166-ACC3-4CE5-AD21-F9AA7609BE82}" srcOrd="1" destOrd="0" presId="urn:microsoft.com/office/officeart/2005/8/layout/hierarchy4"/>
    <dgm:cxn modelId="{29A853C4-F42A-48FF-9CDA-060DA77C75E4}" type="presParOf" srcId="{C8017C54-BC2A-4875-9169-701DEBCD81A2}" destId="{2E88EC17-DCB4-4359-A026-FDE7AFBFF9D1}" srcOrd="2" destOrd="0" presId="urn:microsoft.com/office/officeart/2005/8/layout/hierarchy4"/>
    <dgm:cxn modelId="{2308B345-8A1E-425B-B2C4-D152EC67A3FE}" type="presParOf" srcId="{2E88EC17-DCB4-4359-A026-FDE7AFBFF9D1}" destId="{9AD50569-FDDC-4271-B068-3DD2D49C4CAF}" srcOrd="0" destOrd="0" presId="urn:microsoft.com/office/officeart/2005/8/layout/hierarchy4"/>
    <dgm:cxn modelId="{9EDAA324-F267-4562-9802-4E75C60037EB}" type="presParOf" srcId="{2E88EC17-DCB4-4359-A026-FDE7AFBFF9D1}" destId="{32D6A8E7-7132-4AC3-B9FB-E9BACF0BAE96}" srcOrd="1" destOrd="0" presId="urn:microsoft.com/office/officeart/2005/8/layout/hierarchy4"/>
    <dgm:cxn modelId="{55F6D6DC-E419-474B-922F-7A55D7501619}" type="presParOf" srcId="{C8017C54-BC2A-4875-9169-701DEBCD81A2}" destId="{9C44B746-C5D0-431D-B5EB-15D99896D090}" srcOrd="3" destOrd="0" presId="urn:microsoft.com/office/officeart/2005/8/layout/hierarchy4"/>
    <dgm:cxn modelId="{1C646402-610C-458A-8769-FDDC029ED7CB}" type="presParOf" srcId="{C8017C54-BC2A-4875-9169-701DEBCD81A2}" destId="{88FE5B06-0DF8-44CE-B62E-927AC4331A30}" srcOrd="4" destOrd="0" presId="urn:microsoft.com/office/officeart/2005/8/layout/hierarchy4"/>
    <dgm:cxn modelId="{DF696E3F-D342-4691-ACB7-047C49DC33C8}" type="presParOf" srcId="{88FE5B06-0DF8-44CE-B62E-927AC4331A30}" destId="{93B2A8AC-7C08-4AB7-B086-9764F41A1056}" srcOrd="0" destOrd="0" presId="urn:microsoft.com/office/officeart/2005/8/layout/hierarchy4"/>
    <dgm:cxn modelId="{12EB7FCC-FE15-42EA-A637-5F67378CABC3}" type="presParOf" srcId="{88FE5B06-0DF8-44CE-B62E-927AC4331A30}" destId="{D5376E41-3814-4858-B0A0-608E47ADAEF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89564-AAE3-4D90-9408-EEB4F389CD2A}">
      <dsp:nvSpPr>
        <dsp:cNvPr id="0" name=""/>
        <dsp:cNvSpPr/>
      </dsp:nvSpPr>
      <dsp:spPr>
        <a:xfrm>
          <a:off x="5746" y="3658"/>
          <a:ext cx="1020969" cy="1513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Integração Elétrica</a:t>
          </a:r>
          <a:endParaRPr lang="pt-BR" sz="1200" kern="1200" dirty="0"/>
        </a:p>
      </dsp:txBody>
      <dsp:txXfrm>
        <a:off x="35649" y="33561"/>
        <a:ext cx="961163" cy="1453892"/>
      </dsp:txXfrm>
    </dsp:sp>
    <dsp:sp modelId="{3FECB179-E7B6-4661-B8A2-472C41E7699E}">
      <dsp:nvSpPr>
        <dsp:cNvPr id="0" name=""/>
        <dsp:cNvSpPr/>
      </dsp:nvSpPr>
      <dsp:spPr>
        <a:xfrm>
          <a:off x="1198238" y="3658"/>
          <a:ext cx="1020969" cy="1513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Integração Elétrica na América do Sul</a:t>
          </a:r>
        </a:p>
      </dsp:txBody>
      <dsp:txXfrm>
        <a:off x="1228141" y="33561"/>
        <a:ext cx="961163" cy="1453892"/>
      </dsp:txXfrm>
    </dsp:sp>
    <dsp:sp modelId="{9895A562-5A2F-4A32-9F87-D38325123BD2}">
      <dsp:nvSpPr>
        <dsp:cNvPr id="0" name=""/>
        <dsp:cNvSpPr/>
      </dsp:nvSpPr>
      <dsp:spPr>
        <a:xfrm>
          <a:off x="2390730" y="3658"/>
          <a:ext cx="5362130" cy="1513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ITAIPU: Um caso de sucesso</a:t>
          </a:r>
        </a:p>
      </dsp:txBody>
      <dsp:txXfrm>
        <a:off x="2435065" y="47993"/>
        <a:ext cx="5273460" cy="1425028"/>
      </dsp:txXfrm>
    </dsp:sp>
    <dsp:sp modelId="{D56BC7E4-F26B-4B16-84BF-FA00E7F67BD9}">
      <dsp:nvSpPr>
        <dsp:cNvPr id="0" name=""/>
        <dsp:cNvSpPr/>
      </dsp:nvSpPr>
      <dsp:spPr>
        <a:xfrm>
          <a:off x="2390730" y="1653769"/>
          <a:ext cx="1020969" cy="1513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err="1" smtClean="0"/>
            <a:t>Caracterís-ticas</a:t>
          </a:r>
          <a:r>
            <a:rPr lang="pt-BR" sz="1200" kern="1200" dirty="0" smtClean="0"/>
            <a:t> Gerais</a:t>
          </a:r>
        </a:p>
      </dsp:txBody>
      <dsp:txXfrm>
        <a:off x="2420633" y="1683672"/>
        <a:ext cx="961163" cy="1453892"/>
      </dsp:txXfrm>
    </dsp:sp>
    <dsp:sp modelId="{322427B0-54E5-48D7-BE25-48C025F806D7}">
      <dsp:nvSpPr>
        <dsp:cNvPr id="0" name=""/>
        <dsp:cNvSpPr/>
      </dsp:nvSpPr>
      <dsp:spPr>
        <a:xfrm>
          <a:off x="3497461" y="1653769"/>
          <a:ext cx="1020969" cy="1513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 Histórico da Construção</a:t>
          </a:r>
        </a:p>
      </dsp:txBody>
      <dsp:txXfrm>
        <a:off x="3527364" y="1683672"/>
        <a:ext cx="961163" cy="1453892"/>
      </dsp:txXfrm>
    </dsp:sp>
    <dsp:sp modelId="{23F2C3BC-DBD3-4EDE-AADE-32480D512BF5}">
      <dsp:nvSpPr>
        <dsp:cNvPr id="0" name=""/>
        <dsp:cNvSpPr/>
      </dsp:nvSpPr>
      <dsp:spPr>
        <a:xfrm>
          <a:off x="4604192" y="1653769"/>
          <a:ext cx="3148668" cy="1513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 ITAIPU e a Sustentabilidade</a:t>
          </a:r>
        </a:p>
      </dsp:txBody>
      <dsp:txXfrm>
        <a:off x="4648527" y="1698104"/>
        <a:ext cx="3059998" cy="1425028"/>
      </dsp:txXfrm>
    </dsp:sp>
    <dsp:sp modelId="{87B75312-C8CC-48BA-8CEB-6C3D20D374D2}">
      <dsp:nvSpPr>
        <dsp:cNvPr id="0" name=""/>
        <dsp:cNvSpPr/>
      </dsp:nvSpPr>
      <dsp:spPr>
        <a:xfrm>
          <a:off x="4604192" y="3303880"/>
          <a:ext cx="1020969" cy="1513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err="1" smtClean="0"/>
            <a:t>Empreendi-mento</a:t>
          </a:r>
          <a:r>
            <a:rPr lang="pt-BR" sz="1200" kern="1200" dirty="0" smtClean="0"/>
            <a:t> de 500 kV para o Paraguai</a:t>
          </a:r>
        </a:p>
      </dsp:txBody>
      <dsp:txXfrm>
        <a:off x="4634095" y="3333783"/>
        <a:ext cx="961163" cy="1453892"/>
      </dsp:txXfrm>
    </dsp:sp>
    <dsp:sp modelId="{9AD50569-FDDC-4271-B068-3DD2D49C4CAF}">
      <dsp:nvSpPr>
        <dsp:cNvPr id="0" name=""/>
        <dsp:cNvSpPr/>
      </dsp:nvSpPr>
      <dsp:spPr>
        <a:xfrm>
          <a:off x="5668041" y="3303880"/>
          <a:ext cx="1020969" cy="1513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err="1" smtClean="0"/>
            <a:t>Desenvolvi-mento</a:t>
          </a:r>
          <a:r>
            <a:rPr lang="pt-BR" sz="1200" kern="1200" dirty="0" smtClean="0"/>
            <a:t> Tecnológico</a:t>
          </a:r>
        </a:p>
      </dsp:txBody>
      <dsp:txXfrm>
        <a:off x="5697944" y="3333783"/>
        <a:ext cx="961163" cy="1453892"/>
      </dsp:txXfrm>
    </dsp:sp>
    <dsp:sp modelId="{93B2A8AC-7C08-4AB7-B086-9764F41A1056}">
      <dsp:nvSpPr>
        <dsp:cNvPr id="0" name=""/>
        <dsp:cNvSpPr/>
      </dsp:nvSpPr>
      <dsp:spPr>
        <a:xfrm>
          <a:off x="6731891" y="3303880"/>
          <a:ext cx="1020969" cy="1513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err="1" smtClean="0"/>
            <a:t>Responsabi-lidade</a:t>
          </a:r>
          <a:r>
            <a:rPr lang="pt-BR" sz="1200" kern="1200" dirty="0" smtClean="0"/>
            <a:t> </a:t>
          </a:r>
          <a:r>
            <a:rPr lang="pt-BR" sz="1200" kern="1200" dirty="0" err="1" smtClean="0"/>
            <a:t>Socio-ambiental</a:t>
          </a:r>
          <a:endParaRPr lang="pt-BR" sz="1200" kern="1200" dirty="0" smtClean="0"/>
        </a:p>
      </dsp:txBody>
      <dsp:txXfrm>
        <a:off x="6761794" y="3333783"/>
        <a:ext cx="961163" cy="1453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0.17299</cdr:x>
      <cdr:y>0.87337</cdr:y>
    </cdr:from>
    <cdr:to>
      <cdr:x>0.36923</cdr:x>
      <cdr:y>0.91778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1713639" y="4495786"/>
          <a:ext cx="1943961" cy="228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100" dirty="0" smtClean="0"/>
            <a:t>* Parcela paraguaia de Itaipu</a:t>
          </a:r>
          <a:endParaRPr lang="pt-BR" sz="1100" dirty="0"/>
        </a:p>
      </cdr:txBody>
    </cdr:sp>
  </cdr:relSizeAnchor>
  <cdr:relSizeAnchor xmlns:cdr="http://schemas.openxmlformats.org/drawingml/2006/chartDrawing">
    <cdr:from>
      <cdr:x>0.67112</cdr:x>
      <cdr:y>0.88818</cdr:y>
    </cdr:from>
    <cdr:to>
      <cdr:x>0.98429</cdr:x>
      <cdr:y>0.977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6648148" y="4572000"/>
          <a:ext cx="3102190" cy="45721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100" i="1" dirty="0" smtClean="0">
              <a:latin typeface="Trebuchet MS" pitchFamily="34" charset="0"/>
            </a:rPr>
            <a:t>Fonte: MME – Resenha Energética Brasileira , Exercício de 2012</a:t>
          </a:r>
          <a:endParaRPr lang="pt-BR" sz="1100" i="1" dirty="0">
            <a:latin typeface="Trebuchet MS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2" tIns="47711" rIns="95422" bIns="47711" numCol="1" anchor="t" anchorCtr="0" compatLnSpc="1">
            <a:prstTxWarp prst="textNoShape">
              <a:avLst/>
            </a:prstTxWarp>
          </a:bodyPr>
          <a:lstStyle>
            <a:lvl1pPr defTabSz="954286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2" tIns="47711" rIns="95422" bIns="47711" numCol="1" anchor="t" anchorCtr="0" compatLnSpc="1">
            <a:prstTxWarp prst="textNoShape">
              <a:avLst/>
            </a:prstTxWarp>
          </a:bodyPr>
          <a:lstStyle>
            <a:lvl1pPr algn="r" defTabSz="954286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2" tIns="47711" rIns="95422" bIns="47711" numCol="1" anchor="b" anchorCtr="0" compatLnSpc="1">
            <a:prstTxWarp prst="textNoShape">
              <a:avLst/>
            </a:prstTxWarp>
          </a:bodyPr>
          <a:lstStyle>
            <a:lvl1pPr defTabSz="954286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09113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2" tIns="47711" rIns="95422" bIns="47711" numCol="1" anchor="b" anchorCtr="0" compatLnSpc="1">
            <a:prstTxWarp prst="textNoShape">
              <a:avLst/>
            </a:prstTxWarp>
          </a:bodyPr>
          <a:lstStyle>
            <a:lvl1pPr algn="r" defTabSz="954286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0B72315A-2B78-42B3-B973-8FCDFC9A32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693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947" tIns="43973" rIns="87947" bIns="43973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947" tIns="43973" rIns="87947" bIns="43973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5488" y="741363"/>
            <a:ext cx="534670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475"/>
            <a:ext cx="5438775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947" tIns="43973" rIns="87947" bIns="439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947" tIns="43973" rIns="87947" bIns="43973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947" tIns="43973" rIns="87947" bIns="43973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</a:defRPr>
            </a:lvl1pPr>
          </a:lstStyle>
          <a:p>
            <a:pPr>
              <a:defRPr/>
            </a:pPr>
            <a:fld id="{9D66BAEA-24D7-4045-9C9D-121694F288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5931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/>
          </a:p>
        </p:txBody>
      </p:sp>
      <p:sp>
        <p:nvSpPr>
          <p:cNvPr id="1003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AFC479-514A-4231-BC02-B418314782C4}" type="slidenum">
              <a:rPr lang="pt-BR" u="none" smtClean="0"/>
              <a:pPr eaLnBrk="1" hangingPunct="1"/>
              <a:t>1</a:t>
            </a:fld>
            <a:endParaRPr lang="pt-BR" u="non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DA4F2F-C9A0-4CDF-9B35-921AE1F93E16}" type="slidenum">
              <a:rPr lang="pt-BR" u="none" smtClean="0"/>
              <a:pPr eaLnBrk="1" hangingPunct="1"/>
              <a:t>30</a:t>
            </a:fld>
            <a:endParaRPr lang="pt-BR" u="none" smtClean="0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46" tIns="48125" rIns="96246" bIns="48125" anchor="b"/>
          <a:lstStyle>
            <a:lvl1pPr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2252B5C-5929-4646-B9B6-FB7A31C88B69}" type="slidenum">
              <a:rPr lang="pt-BR" sz="1300" u="none">
                <a:latin typeface="Times New Roman" pitchFamily="18" charset="0"/>
              </a:rPr>
              <a:pPr algn="r"/>
              <a:t>30</a:t>
            </a:fld>
            <a:endParaRPr lang="pt-BR" sz="1300" u="none">
              <a:latin typeface="Times New Roman" pitchFamily="18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38188"/>
            <a:ext cx="5351462" cy="3705225"/>
          </a:xfrm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9475"/>
            <a:ext cx="4991100" cy="4446588"/>
          </a:xfrm>
          <a:noFill/>
        </p:spPr>
        <p:txBody>
          <a:bodyPr lIns="96246" tIns="48125" rIns="96246" bIns="48125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/>
          </a:p>
        </p:txBody>
      </p:sp>
      <p:sp>
        <p:nvSpPr>
          <p:cNvPr id="1116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DB1339-6817-4A8B-9145-623BFEA9601F}" type="slidenum">
              <a:rPr lang="pt-BR" u="none" smtClean="0">
                <a:solidFill>
                  <a:srgbClr val="000000"/>
                </a:solidFill>
              </a:rPr>
              <a:pPr eaLnBrk="1" hangingPunct="1"/>
              <a:t>36</a:t>
            </a:fld>
            <a:endParaRPr lang="pt-BR" u="non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ECF55D-4C7C-4D7F-809D-C5EE257B75B8}" type="slidenum">
              <a:rPr lang="pt-BR" u="none" smtClean="0"/>
              <a:pPr eaLnBrk="1" hangingPunct="1"/>
              <a:t>37</a:t>
            </a:fld>
            <a:endParaRPr lang="pt-BR" u="none" smtClean="0"/>
          </a:p>
        </p:txBody>
      </p:sp>
      <p:sp>
        <p:nvSpPr>
          <p:cNvPr id="113667" name="Rectangle 7"/>
          <p:cNvSpPr txBox="1">
            <a:spLocks noGrp="1" noChangeArrowheads="1"/>
          </p:cNvSpPr>
          <p:nvPr/>
        </p:nvSpPr>
        <p:spPr bwMode="auto">
          <a:xfrm>
            <a:off x="3851275" y="9382125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71" tIns="48136" rIns="96271" bIns="48136" anchor="b"/>
          <a:lstStyle>
            <a:lvl1pPr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13E0879-A569-4251-8091-7B4AF8D77186}" type="slidenum">
              <a:rPr lang="pt-BR" sz="1300" u="none">
                <a:latin typeface="Times New Roman" pitchFamily="18" charset="0"/>
              </a:rPr>
              <a:pPr algn="r"/>
              <a:t>37</a:t>
            </a:fld>
            <a:endParaRPr lang="pt-BR" sz="1300" u="none">
              <a:latin typeface="Times New Roman" pitchFamily="18" charset="0"/>
            </a:endParaRPr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7075" y="739775"/>
            <a:ext cx="5346700" cy="3703638"/>
          </a:xfrm>
          <a:ln/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7888"/>
            <a:ext cx="4987925" cy="4446587"/>
          </a:xfrm>
          <a:noFill/>
        </p:spPr>
        <p:txBody>
          <a:bodyPr lIns="96271" tIns="48136" rIns="96271" bIns="48136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007AD9-F518-4DA7-834D-BE07505AD051}" type="slidenum">
              <a:rPr lang="pt-BR" u="none" smtClean="0"/>
              <a:pPr eaLnBrk="1" hangingPunct="1"/>
              <a:t>39</a:t>
            </a:fld>
            <a:endParaRPr lang="pt-BR" u="none" smtClean="0"/>
          </a:p>
        </p:txBody>
      </p:sp>
      <p:sp>
        <p:nvSpPr>
          <p:cNvPr id="114691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46" tIns="48125" rIns="96246" bIns="48125" anchor="b"/>
          <a:lstStyle>
            <a:lvl1pPr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9F47BFF-C3A1-4C2E-90C8-519E17E2AD99}" type="slidenum">
              <a:rPr lang="pt-BR" sz="1300" u="none">
                <a:latin typeface="Times New Roman" pitchFamily="18" charset="0"/>
              </a:rPr>
              <a:pPr algn="r"/>
              <a:t>39</a:t>
            </a:fld>
            <a:endParaRPr lang="pt-BR" sz="1300" u="none">
              <a:latin typeface="Times New Roman" pitchFamily="18" charset="0"/>
            </a:endParaRPr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38188"/>
            <a:ext cx="5351462" cy="3705225"/>
          </a:xfrm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9475"/>
            <a:ext cx="4991100" cy="4446588"/>
          </a:xfrm>
          <a:noFill/>
        </p:spPr>
        <p:txBody>
          <a:bodyPr lIns="96246" tIns="48125" rIns="96246" bIns="48125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6C5EDF-6F40-47F2-8E03-1118C1FA7541}" type="slidenum">
              <a:rPr lang="pt-BR" u="none" smtClean="0"/>
              <a:pPr eaLnBrk="1" hangingPunct="1"/>
              <a:t>40</a:t>
            </a:fld>
            <a:endParaRPr lang="pt-BR" u="none" smtClean="0"/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46" tIns="48125" rIns="96246" bIns="48125" anchor="b"/>
          <a:lstStyle>
            <a:lvl1pPr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6B2D06A-0FD2-44B0-B9EE-77804CAC04D6}" type="slidenum">
              <a:rPr lang="pt-BR" sz="1300" u="none">
                <a:latin typeface="Times New Roman" pitchFamily="18" charset="0"/>
              </a:rPr>
              <a:pPr algn="r"/>
              <a:t>40</a:t>
            </a:fld>
            <a:endParaRPr lang="pt-BR" sz="1300" u="none">
              <a:latin typeface="Times New Roman" pitchFamily="18" charset="0"/>
            </a:endParaRPr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38188"/>
            <a:ext cx="5351462" cy="3705225"/>
          </a:xfrm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9475"/>
            <a:ext cx="4991100" cy="4446588"/>
          </a:xfrm>
          <a:noFill/>
        </p:spPr>
        <p:txBody>
          <a:bodyPr lIns="96246" tIns="48125" rIns="96246" bIns="48125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4C7BCB-5F93-4B1F-BA7E-2F8194D2A4E4}" type="slidenum">
              <a:rPr lang="pt-BR" u="none" smtClean="0"/>
              <a:pPr eaLnBrk="1" hangingPunct="1"/>
              <a:t>41</a:t>
            </a:fld>
            <a:endParaRPr lang="pt-BR" u="none" smtClean="0"/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46" tIns="48125" rIns="96246" bIns="48125" anchor="b"/>
          <a:lstStyle>
            <a:lvl1pPr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950F712-2304-437D-BBB7-EE3880CCB28D}" type="slidenum">
              <a:rPr lang="pt-BR" sz="1300" u="none">
                <a:latin typeface="Times New Roman" pitchFamily="18" charset="0"/>
              </a:rPr>
              <a:pPr algn="r"/>
              <a:t>41</a:t>
            </a:fld>
            <a:endParaRPr lang="pt-BR" sz="1300" u="none">
              <a:latin typeface="Times New Roman" pitchFamily="18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38188"/>
            <a:ext cx="5351462" cy="3705225"/>
          </a:xfrm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9475"/>
            <a:ext cx="4991100" cy="4446588"/>
          </a:xfrm>
          <a:noFill/>
        </p:spPr>
        <p:txBody>
          <a:bodyPr lIns="96246" tIns="48125" rIns="96246" bIns="48125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8758F3-1015-4AB0-9273-E7530E9838C4}" type="slidenum">
              <a:rPr lang="pt-BR" u="none" smtClean="0"/>
              <a:pPr eaLnBrk="1" hangingPunct="1"/>
              <a:t>42</a:t>
            </a:fld>
            <a:endParaRPr lang="pt-BR" u="none" smtClean="0"/>
          </a:p>
        </p:txBody>
      </p:sp>
      <p:sp>
        <p:nvSpPr>
          <p:cNvPr id="117763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46" tIns="48125" rIns="96246" bIns="48125" anchor="b"/>
          <a:lstStyle>
            <a:lvl1pPr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F3C3C3A-EC81-4298-8246-F3CEABC988DB}" type="slidenum">
              <a:rPr lang="pt-BR" sz="1300" u="none">
                <a:latin typeface="Times New Roman" pitchFamily="18" charset="0"/>
              </a:rPr>
              <a:pPr algn="r"/>
              <a:t>42</a:t>
            </a:fld>
            <a:endParaRPr lang="pt-BR" sz="1300" u="none">
              <a:latin typeface="Times New Roman" pitchFamily="18" charset="0"/>
            </a:endParaRPr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38188"/>
            <a:ext cx="5351462" cy="3705225"/>
          </a:xfrm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9475"/>
            <a:ext cx="4991100" cy="4446588"/>
          </a:xfrm>
          <a:noFill/>
        </p:spPr>
        <p:txBody>
          <a:bodyPr lIns="96246" tIns="48125" rIns="96246" bIns="48125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18788" name="Espaço Reservado para Número de Slide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56" tIns="45179" rIns="90356" bIns="45179" anchor="b"/>
          <a:lstStyle>
            <a:lvl1pPr defTabSz="939800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39FAF28-091A-457D-AC86-EBC6DE963339}" type="slidenum">
              <a:rPr lang="pt-BR" sz="1200">
                <a:latin typeface="Calibri" pitchFamily="34" charset="0"/>
              </a:rPr>
              <a:pPr algn="r" eaLnBrk="1" hangingPunct="1"/>
              <a:t>44</a:t>
            </a:fld>
            <a:endParaRPr lang="pt-B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03428" name="Espaço Reservado para Número de Slide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56" tIns="45179" rIns="90356" bIns="45179" anchor="b"/>
          <a:lstStyle>
            <a:lvl1pPr defTabSz="939800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D038A7A-BCF8-4823-ABCC-DA508D833B90}" type="slidenum">
              <a:rPr lang="pt-BR" sz="1200" u="none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15</a:t>
            </a:fld>
            <a:endParaRPr lang="pt-BR" sz="1200" u="none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285169-A9E8-4A44-A5CE-82F38696CE18}" type="slidenum">
              <a:rPr lang="pt-BR" u="none" smtClean="0">
                <a:solidFill>
                  <a:srgbClr val="000000"/>
                </a:solidFill>
              </a:rPr>
              <a:pPr eaLnBrk="1" hangingPunct="1"/>
              <a:t>17</a:t>
            </a:fld>
            <a:endParaRPr lang="pt-BR" u="none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/>
          </a:p>
        </p:txBody>
      </p:sp>
      <p:sp>
        <p:nvSpPr>
          <p:cNvPr id="1054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4970EF-B4BD-4EBC-83DF-0915442C5352}" type="slidenum">
              <a:rPr lang="pt-BR" u="none" smtClean="0"/>
              <a:pPr eaLnBrk="1" hangingPunct="1"/>
              <a:t>18</a:t>
            </a:fld>
            <a:endParaRPr lang="pt-BR" u="non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F68F6E-76FB-4EFA-B26C-5CD33946699F}" type="slidenum">
              <a:rPr lang="pt-BR" u="none" smtClean="0"/>
              <a:pPr eaLnBrk="1" hangingPunct="1"/>
              <a:t>22</a:t>
            </a:fld>
            <a:endParaRPr lang="pt-BR" u="none" smtClean="0"/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51275" y="9382125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71" tIns="48136" rIns="96271" bIns="48136" anchor="b"/>
          <a:lstStyle>
            <a:lvl1pPr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BA48F37-E892-4804-A9C2-9A9D876D7F45}" type="slidenum">
              <a:rPr lang="pt-BR" sz="1300" u="none">
                <a:latin typeface="Times New Roman" pitchFamily="18" charset="0"/>
              </a:rPr>
              <a:pPr algn="r"/>
              <a:t>22</a:t>
            </a:fld>
            <a:endParaRPr lang="pt-BR" sz="1300" u="none">
              <a:latin typeface="Times New Roman" pitchFamily="18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7075" y="739775"/>
            <a:ext cx="5346700" cy="3703638"/>
          </a:xfrm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7888"/>
            <a:ext cx="4987925" cy="4446587"/>
          </a:xfrm>
          <a:noFill/>
        </p:spPr>
        <p:txBody>
          <a:bodyPr lIns="96271" tIns="48136" rIns="96271" bIns="48136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9B8534-B2FF-4588-8342-52826A609AE6}" type="slidenum">
              <a:rPr lang="pt-BR" u="none" smtClean="0"/>
              <a:pPr eaLnBrk="1" hangingPunct="1"/>
              <a:t>27</a:t>
            </a:fld>
            <a:endParaRPr lang="pt-BR" u="none" smtClean="0"/>
          </a:p>
        </p:txBody>
      </p:sp>
      <p:sp>
        <p:nvSpPr>
          <p:cNvPr id="109571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46" tIns="48125" rIns="96246" bIns="48125" anchor="b"/>
          <a:lstStyle>
            <a:lvl1pPr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F012CAC-2C27-4D87-98F1-9F3FE90863C4}" type="slidenum">
              <a:rPr lang="pt-BR" sz="1300" u="none">
                <a:latin typeface="Times New Roman" pitchFamily="18" charset="0"/>
              </a:rPr>
              <a:pPr algn="r"/>
              <a:t>27</a:t>
            </a:fld>
            <a:endParaRPr lang="pt-BR" sz="1300" u="none">
              <a:latin typeface="Times New Roman" pitchFamily="18" charset="0"/>
            </a:endParaRPr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38188"/>
            <a:ext cx="5351462" cy="3705225"/>
          </a:xfrm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9475"/>
            <a:ext cx="4991100" cy="4446588"/>
          </a:xfrm>
          <a:noFill/>
        </p:spPr>
        <p:txBody>
          <a:bodyPr lIns="96246" tIns="48125" rIns="96246" bIns="48125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F89BAC-58D9-4C12-AA15-BBA343995C3F}" type="slidenum">
              <a:rPr lang="pt-BR" u="none" smtClean="0"/>
              <a:pPr eaLnBrk="1" hangingPunct="1"/>
              <a:t>29</a:t>
            </a:fld>
            <a:endParaRPr lang="pt-BR" u="none" smtClean="0"/>
          </a:p>
        </p:txBody>
      </p:sp>
      <p:sp>
        <p:nvSpPr>
          <p:cNvPr id="112643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46" tIns="48125" rIns="96246" bIns="48125" anchor="b"/>
          <a:lstStyle>
            <a:lvl1pPr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1713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7789CF0-2664-43AF-BBAB-A7AF27A6590E}" type="slidenum">
              <a:rPr lang="pt-BR" sz="1300" u="none">
                <a:latin typeface="Times New Roman" pitchFamily="18" charset="0"/>
              </a:rPr>
              <a:pPr algn="r"/>
              <a:t>29</a:t>
            </a:fld>
            <a:endParaRPr lang="pt-BR" sz="1300" u="none">
              <a:latin typeface="Times New Roman" pitchFamily="18" charset="0"/>
            </a:endParaRPr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38188"/>
            <a:ext cx="5351462" cy="3705225"/>
          </a:xfrm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9475"/>
            <a:ext cx="4991100" cy="4446588"/>
          </a:xfrm>
          <a:noFill/>
        </p:spPr>
        <p:txBody>
          <a:bodyPr lIns="96246" tIns="48125" rIns="96246" bIns="48125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w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wmf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wmf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.wmf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wmf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wmf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.w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w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w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w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F8B45-CBBC-40E7-B69B-3CACAD5A078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3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DBAF6-C5E5-4CDC-B858-FF79B8DB41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482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95300" y="274641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5634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4162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0272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3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190473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1104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9506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3997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3156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67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442297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9327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2"/>
            <a:ext cx="222885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7" y="274652"/>
            <a:ext cx="653415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07D38-ECCA-42DA-819B-10D0403FD93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4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12833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5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490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-23805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5" name="Pacote" r:id="rId3" imgW="8007096" imgH="780288" progId="Package">
                  <p:embed/>
                </p:oleObj>
              </mc:Choice>
              <mc:Fallback>
                <p:oleObj name="Pacote" r:id="rId3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05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8626" y="6021404"/>
            <a:ext cx="722313" cy="346075"/>
            <a:chOff x="249" y="3793"/>
            <a:chExt cx="420" cy="218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5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fld id="{15C68E53-5A62-4C79-A250-747471BD6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49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-23805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9" name="Pacote" r:id="rId3" imgW="8007096" imgH="780288" progId="Package">
                  <p:embed/>
                </p:oleObj>
              </mc:Choice>
              <mc:Fallback>
                <p:oleObj name="Pacote" r:id="rId3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05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8626" y="6021404"/>
            <a:ext cx="722313" cy="346075"/>
            <a:chOff x="249" y="3793"/>
            <a:chExt cx="420" cy="218"/>
          </a:xfrm>
        </p:grpSpPr>
        <p:sp>
          <p:nvSpPr>
            <p:cNvPr id="5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95300" y="274654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fld id="{FE31E787-27B0-4853-BD59-7EC1616946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887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2920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5908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3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820121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42369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2116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79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95300" y="274652"/>
            <a:ext cx="89154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6C446-06DF-487E-A404-114989A5D6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259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1178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7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164491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782078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7884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5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3527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-23802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27" name="Pacote" r:id="rId3" imgW="8007096" imgH="780288" progId="Package">
                  <p:embed/>
                </p:oleObj>
              </mc:Choice>
              <mc:Fallback>
                <p:oleObj name="Pacote" r:id="rId3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02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8626" y="6021412"/>
            <a:ext cx="722313" cy="346075"/>
            <a:chOff x="249" y="3793"/>
            <a:chExt cx="420" cy="218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63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fld id="{15C68E53-5A62-4C79-A250-747471BD6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621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701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113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31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41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AF82DE7-27E6-451E-9364-50BAEFB85BE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768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04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310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462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665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943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755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1830-D67C-47FC-9D15-64BF96FC56E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24/10/2013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9E95-19DB-4827-95E6-32D83704B10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705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9647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9926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4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03093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95D7074-8B19-47EF-A4DA-025AF193DA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351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5227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6240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6446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0177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7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047337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963331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4187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5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9105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-23802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8" name="Pacote" r:id="rId3" imgW="8007096" imgH="780288" progId="Package">
                  <p:embed/>
                </p:oleObj>
              </mc:Choice>
              <mc:Fallback>
                <p:oleObj name="Pacote" r:id="rId3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02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8626" y="6021420"/>
            <a:ext cx="722313" cy="346075"/>
            <a:chOff x="249" y="3793"/>
            <a:chExt cx="420" cy="218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71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fld id="{15C68E53-5A62-4C79-A250-747471BD6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573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093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6542EFB-B601-40AB-877A-4E54E22083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048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5247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5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321410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64796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8393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6194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7187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7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730961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721571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91330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5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588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62BE2699-C952-459C-A7B7-A8A9C9925A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85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-23802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40" name="Pacote" r:id="rId3" imgW="8007096" imgH="780288" progId="Package">
                  <p:embed/>
                </p:oleObj>
              </mc:Choice>
              <mc:Fallback>
                <p:oleObj name="Pacote" r:id="rId3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02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8626" y="6021426"/>
            <a:ext cx="722313" cy="346075"/>
            <a:chOff x="249" y="3793"/>
            <a:chExt cx="420" cy="218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7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fld id="{15C68E53-5A62-4C79-A250-747471BD6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45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850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3847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61886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1609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7271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87486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1365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6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199564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2631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F7515B0E-3773-4834-B51B-295D2AA369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118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0675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5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12906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-23813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8" name="Pacote" r:id="rId3" imgW="8007096" imgH="780288" progId="Package">
                  <p:embed/>
                </p:oleObj>
              </mc:Choice>
              <mc:Fallback>
                <p:oleObj name="Pacote" r:id="rId3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8625" y="6021388"/>
            <a:ext cx="722313" cy="346075"/>
            <a:chOff x="249" y="3793"/>
            <a:chExt cx="420" cy="218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fld id="{692F80C0-36E2-48D9-B3CC-92C211371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291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-23813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2" name="Pacote" r:id="rId3" imgW="8007096" imgH="780288" progId="Package">
                  <p:embed/>
                </p:oleObj>
              </mc:Choice>
              <mc:Fallback>
                <p:oleObj name="Pacote" r:id="rId3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8625" y="6021388"/>
            <a:ext cx="722313" cy="346075"/>
            <a:chOff x="249" y="3793"/>
            <a:chExt cx="420" cy="218"/>
          </a:xfrm>
        </p:grpSpPr>
        <p:sp>
          <p:nvSpPr>
            <p:cNvPr id="5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95300" y="274654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fld id="{87CCBFDF-771D-4523-8604-7291289FE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41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7AADE291-24DA-44C5-8A3F-3ECB742105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6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2C8F565E-B3AA-4711-8C62-A2540C367F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9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3BBCA-5618-4190-B37E-45CF8C0E760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20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3499" y="27306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E4B5CC5B-5855-4832-B7E0-C34D37E8EC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59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3F039E9-CDDF-4491-B713-4A738B46409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03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BA8A9DE-42EE-4A19-A420-799B3A57C1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68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2"/>
            <a:ext cx="222885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7" y="274652"/>
            <a:ext cx="653415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AE5270C-2C11-4DB5-9AC9-660BA19C7B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15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035550" y="3938603"/>
            <a:ext cx="4375150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u="sng">
                <a:latin typeface="Arial" charset="0"/>
              </a:defRPr>
            </a:lvl1pPr>
          </a:lstStyle>
          <a:p>
            <a:pPr>
              <a:defRPr/>
            </a:pPr>
            <a:fld id="{5B85A896-E9CD-4DA7-8062-C6FE97D135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050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95300" y="274654"/>
            <a:ext cx="89154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A5AB95E7-E6AE-4030-8DCC-0B94A676B4E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8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60FAFC6-3036-4115-AF4A-091BDA89F4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05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B539576-C15C-4B9C-930C-EB399F6DAD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01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6DEC8ADE-81EF-4A70-96AD-A3CFFFC46BC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3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F28C89C-FE2E-42EB-B763-BFCC524BB40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16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3F6B4-D6DE-45CB-B397-20E88BAE223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45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FF33C61-F730-44A7-89E0-BEB01992C2F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3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5503C24-97AF-4643-A154-7FB7B939E8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68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2582EA54-FE62-4877-97F6-720C41DD145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83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3499" y="27306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F9E9021-25FE-4BBF-ADCE-0DB5A530DEE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05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56A892B5-EED6-4A5A-9E11-7B30FEAE198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29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6BC3D0AD-7C39-48C1-A783-084C8D179A7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30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2"/>
            <a:ext cx="222885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7" y="274652"/>
            <a:ext cx="653415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901F082-E6DA-4B88-A3F3-0BE559B9A5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20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035550" y="3938603"/>
            <a:ext cx="4375150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u="sng">
                <a:latin typeface="Arial" charset="0"/>
              </a:defRPr>
            </a:lvl1pPr>
          </a:lstStyle>
          <a:p>
            <a:pPr>
              <a:defRPr/>
            </a:pPr>
            <a:fld id="{F553F2FA-7D59-461B-AF33-760D8D27E9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576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95300" y="274654"/>
            <a:ext cx="89154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91C9318-8160-4157-B0D2-AF9FDC9C66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7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0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C8E0B-BE05-4F4C-9BB9-27AEA7D012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39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320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87772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862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714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730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552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6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33470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02603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653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5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46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FBAB7-AB09-4C21-8F2B-C741E367EDE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32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-23813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44" name="Pacote" r:id="rId3" imgW="8007096" imgH="780288" progId="Package">
                  <p:embed/>
                </p:oleObj>
              </mc:Choice>
              <mc:Fallback>
                <p:oleObj name="Pacote" r:id="rId3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8625" y="6021388"/>
            <a:ext cx="722313" cy="346075"/>
            <a:chOff x="249" y="3793"/>
            <a:chExt cx="420" cy="218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fld id="{15C68E53-5A62-4C79-A250-747471BD651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16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40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80" y="130622"/>
            <a:ext cx="9361040" cy="77809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t-BR" sz="4000" i="0" kern="1200" dirty="0">
                <a:solidFill>
                  <a:srgbClr val="809F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2480" y="1268760"/>
            <a:ext cx="9361040" cy="48574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9102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29373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544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16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8217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057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6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135617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3573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A96FC-4DC2-4683-8EC4-041541DF3A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58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79337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5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5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310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95300" y="274653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8246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 userDrawn="1"/>
        </p:nvGraphicFramePr>
        <p:xfrm>
          <a:off x="-23813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2" name="Pacote" r:id="rId3" imgW="8007096" imgH="780288" progId="Package">
                  <p:embed/>
                </p:oleObj>
              </mc:Choice>
              <mc:Fallback>
                <p:oleObj name="Pacote" r:id="rId3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"/>
          <p:cNvGrpSpPr>
            <a:grpSpLocks/>
          </p:cNvGrpSpPr>
          <p:nvPr userDrawn="1"/>
        </p:nvGrpSpPr>
        <p:grpSpPr bwMode="auto">
          <a:xfrm>
            <a:off x="428625" y="6021388"/>
            <a:ext cx="722313" cy="346075"/>
            <a:chOff x="249" y="3793"/>
            <a:chExt cx="420" cy="218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i="1" u="none">
                <a:solidFill>
                  <a:srgbClr val="0000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i="1" u="none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fld id="{FC03F47A-BCB2-4C05-AFA4-1B608D9066B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01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4231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80" y="130622"/>
            <a:ext cx="9361040" cy="77809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t-BR" sz="4000" i="0" kern="1200" dirty="0">
                <a:solidFill>
                  <a:srgbClr val="809F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2480" y="1268760"/>
            <a:ext cx="9361040" cy="48574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9673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588039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7221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9817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59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56ADA-A0CA-40B3-A902-F33F750F13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484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1276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55128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14820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2805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0941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95300" y="274647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631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 userDrawn="1"/>
        </p:nvGraphicFramePr>
        <p:xfrm>
          <a:off x="-23813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6" name="Pacote" r:id="rId3" imgW="8007096" imgH="780288" progId="Package">
                  <p:embed/>
                </p:oleObj>
              </mc:Choice>
              <mc:Fallback>
                <p:oleObj name="Pacote" r:id="rId3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"/>
          <p:cNvGrpSpPr>
            <a:grpSpLocks/>
          </p:cNvGrpSpPr>
          <p:nvPr userDrawn="1"/>
        </p:nvGrpSpPr>
        <p:grpSpPr bwMode="auto">
          <a:xfrm>
            <a:off x="428625" y="6021388"/>
            <a:ext cx="722313" cy="346075"/>
            <a:chOff x="249" y="3793"/>
            <a:chExt cx="420" cy="218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i="1" u="none">
                <a:solidFill>
                  <a:srgbClr val="0000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i="1" u="none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Arial" charset="0"/>
              </a:defRPr>
            </a:lvl1pPr>
          </a:lstStyle>
          <a:p>
            <a:pPr>
              <a:defRPr/>
            </a:pPr>
            <a:fld id="{CE6732DA-2602-41D6-975B-D17D3816CFC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947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8CA34660-A984-4E1B-8606-4B96F6069D7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22212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9F99A63C-AFD1-4A4A-B772-B9A4FDF6317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858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DA308CA9-E514-4CC5-99FE-FAEA904D39F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0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3499" y="27306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C3098-FA6E-4F9D-88D9-DC1CB6D1A95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600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F417C339-C05E-4B52-817C-92EA2353F2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575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90C4F3B-3843-4864-B6F1-50302F36DF8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817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33A61B5-FA6E-494D-AD7D-D6C2FA166C2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79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4F26AEF-89A9-4378-A7B3-98DBBC1F01F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05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2C30E944-4466-47F5-8DB0-62CA326C23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604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3708F669-8CA7-4EC4-959C-9D55B5E7B12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580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38B07E38-6448-4923-8C82-1B1C8F678A1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047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EE5E2B11-CD41-48C9-A9AF-677B1742AB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955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95300" y="274642"/>
            <a:ext cx="89154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654C9BB0-4664-4332-A392-A59D74CBD3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3892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75075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0D65C-0942-4455-B360-17F9A33EFDD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777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3922386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99205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49602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236748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3345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6014237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94425625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07792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88515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7515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95300" y="3938591"/>
            <a:ext cx="437515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5550" y="3938591"/>
            <a:ext cx="437515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8154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oleObject" Target="../embeddings/oleObject10.bin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vmlDrawing" Target="../drawings/vmlDrawing10.v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oleObject" Target="../embeddings/oleObject12.bin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vmlDrawing" Target="../drawings/vmlDrawing12.v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oleObject" Target="../embeddings/oleObject14.bin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vmlDrawing" Target="../drawings/vmlDrawing14.v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162.xml"/><Relationship Id="rId16" Type="http://schemas.openxmlformats.org/officeDocument/2006/relationships/oleObject" Target="../embeddings/oleObject16.bin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vmlDrawing" Target="../drawings/vmlDrawing16.v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vmlDrawing" Target="../drawings/vmlDrawing1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52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vmlDrawing" Target="../drawings/vmlDrawing3.v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65.xml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vmlDrawing" Target="../drawings/vmlDrawing5.v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102.xml"/><Relationship Id="rId16" Type="http://schemas.openxmlformats.org/officeDocument/2006/relationships/oleObject" Target="../embeddings/oleObject7.bin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vmlDrawing" Target="../drawings/vmlDrawing7.v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latin typeface="Arial" charset="0"/>
              </a:defRPr>
            </a:lvl1pPr>
          </a:lstStyle>
          <a:p>
            <a:pPr>
              <a:defRPr/>
            </a:pPr>
            <a:fld id="{D85ADD03-2704-4E3C-8CC1-84CF4D4DBB6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  <p:sldLayoutId id="21474850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23802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03" name="Pacote" r:id="rId15" imgW="8007096" imgH="780288" progId="Package">
                  <p:embed/>
                </p:oleObj>
              </mc:Choice>
              <mc:Fallback>
                <p:oleObj name="Pacote" r:id="rId15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02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28626" y="6021412"/>
            <a:ext cx="722313" cy="346075"/>
            <a:chOff x="249" y="3793"/>
            <a:chExt cx="420" cy="218"/>
          </a:xfrm>
        </p:grpSpPr>
        <p:sp>
          <p:nvSpPr>
            <p:cNvPr id="4100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4102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4103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50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7" r:id="rId1"/>
    <p:sldLayoutId id="2147485188" r:id="rId2"/>
    <p:sldLayoutId id="2147485189" r:id="rId3"/>
    <p:sldLayoutId id="2147485190" r:id="rId4"/>
    <p:sldLayoutId id="2147485191" r:id="rId5"/>
    <p:sldLayoutId id="2147485192" r:id="rId6"/>
    <p:sldLayoutId id="2147485193" r:id="rId7"/>
    <p:sldLayoutId id="2147485194" r:id="rId8"/>
    <p:sldLayoutId id="2147485195" r:id="rId9"/>
    <p:sldLayoutId id="2147485196" r:id="rId10"/>
    <p:sldLayoutId id="2147485197" r:id="rId11"/>
    <p:sldLayoutId id="21474851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84A1830-D67C-47FC-9D15-64BF96FC56EB}" type="datetimeFigureOut">
              <a:rPr lang="pt-BR" u="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24/10/2013</a:t>
            </a:fld>
            <a:endParaRPr lang="pt-BR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E539E95-19DB-4827-95E6-32D83704B104}" type="slidenum">
              <a:rPr lang="pt-BR" u="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25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0" r:id="rId1"/>
    <p:sldLayoutId id="2147485201" r:id="rId2"/>
    <p:sldLayoutId id="2147485202" r:id="rId3"/>
    <p:sldLayoutId id="2147485203" r:id="rId4"/>
    <p:sldLayoutId id="2147485204" r:id="rId5"/>
    <p:sldLayoutId id="2147485205" r:id="rId6"/>
    <p:sldLayoutId id="2147485206" r:id="rId7"/>
    <p:sldLayoutId id="2147485207" r:id="rId8"/>
    <p:sldLayoutId id="2147485208" r:id="rId9"/>
    <p:sldLayoutId id="2147485209" r:id="rId10"/>
    <p:sldLayoutId id="21474852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23802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74" name="Pacote" r:id="rId15" imgW="8007096" imgH="780288" progId="Package">
                  <p:embed/>
                </p:oleObj>
              </mc:Choice>
              <mc:Fallback>
                <p:oleObj name="Pacote" r:id="rId15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02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28626" y="6021420"/>
            <a:ext cx="722313" cy="346075"/>
            <a:chOff x="249" y="3793"/>
            <a:chExt cx="420" cy="218"/>
          </a:xfrm>
        </p:grpSpPr>
        <p:sp>
          <p:nvSpPr>
            <p:cNvPr id="4100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4102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4103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56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2" r:id="rId1"/>
    <p:sldLayoutId id="2147485213" r:id="rId2"/>
    <p:sldLayoutId id="2147485214" r:id="rId3"/>
    <p:sldLayoutId id="2147485215" r:id="rId4"/>
    <p:sldLayoutId id="2147485216" r:id="rId5"/>
    <p:sldLayoutId id="2147485217" r:id="rId6"/>
    <p:sldLayoutId id="2147485218" r:id="rId7"/>
    <p:sldLayoutId id="2147485219" r:id="rId8"/>
    <p:sldLayoutId id="2147485220" r:id="rId9"/>
    <p:sldLayoutId id="2147485221" r:id="rId10"/>
    <p:sldLayoutId id="2147485222" r:id="rId11"/>
    <p:sldLayoutId id="21474852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23802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6" name="Pacote" r:id="rId15" imgW="8007096" imgH="780288" progId="Package">
                  <p:embed/>
                </p:oleObj>
              </mc:Choice>
              <mc:Fallback>
                <p:oleObj name="Pacote" r:id="rId15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02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28626" y="6021426"/>
            <a:ext cx="722313" cy="346075"/>
            <a:chOff x="249" y="3793"/>
            <a:chExt cx="420" cy="218"/>
          </a:xfrm>
        </p:grpSpPr>
        <p:sp>
          <p:nvSpPr>
            <p:cNvPr id="4100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4102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4103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81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5" r:id="rId1"/>
    <p:sldLayoutId id="2147485226" r:id="rId2"/>
    <p:sldLayoutId id="2147485227" r:id="rId3"/>
    <p:sldLayoutId id="2147485228" r:id="rId4"/>
    <p:sldLayoutId id="2147485229" r:id="rId5"/>
    <p:sldLayoutId id="2147485230" r:id="rId6"/>
    <p:sldLayoutId id="2147485231" r:id="rId7"/>
    <p:sldLayoutId id="2147485232" r:id="rId8"/>
    <p:sldLayoutId id="2147485233" r:id="rId9"/>
    <p:sldLayoutId id="2147485234" r:id="rId10"/>
    <p:sldLayoutId id="2147485235" r:id="rId11"/>
    <p:sldLayoutId id="21474852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23813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64" name="Pacote" r:id="rId16" imgW="8007096" imgH="780288" progId="Package">
                  <p:embed/>
                </p:oleObj>
              </mc:Choice>
              <mc:Fallback>
                <p:oleObj name="Pacote" r:id="rId16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28625" y="6021388"/>
            <a:ext cx="722313" cy="346075"/>
            <a:chOff x="249" y="3793"/>
            <a:chExt cx="420" cy="218"/>
          </a:xfrm>
        </p:grpSpPr>
        <p:sp>
          <p:nvSpPr>
            <p:cNvPr id="4100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4102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4103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7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8" r:id="rId1"/>
    <p:sldLayoutId id="2147485239" r:id="rId2"/>
    <p:sldLayoutId id="2147485240" r:id="rId3"/>
    <p:sldLayoutId id="2147485241" r:id="rId4"/>
    <p:sldLayoutId id="2147485242" r:id="rId5"/>
    <p:sldLayoutId id="2147485243" r:id="rId6"/>
    <p:sldLayoutId id="2147485244" r:id="rId7"/>
    <p:sldLayoutId id="2147485245" r:id="rId8"/>
    <p:sldLayoutId id="2147485246" r:id="rId9"/>
    <p:sldLayoutId id="2147485247" r:id="rId10"/>
    <p:sldLayoutId id="2147485248" r:id="rId11"/>
    <p:sldLayoutId id="2147485249" r:id="rId12"/>
    <p:sldLayoutId id="214748525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97B4E3B-47C0-4890-96C6-45CFC15F55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3" r:id="rId7"/>
    <p:sldLayoutId id="2147485134" r:id="rId8"/>
    <p:sldLayoutId id="2147485135" r:id="rId9"/>
    <p:sldLayoutId id="2147485136" r:id="rId10"/>
    <p:sldLayoutId id="2147485137" r:id="rId11"/>
    <p:sldLayoutId id="2147485138" r:id="rId12"/>
    <p:sldLayoutId id="21474851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FB7FEAC-BB50-4630-A8EC-9E751937399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0" r:id="rId1"/>
    <p:sldLayoutId id="2147485141" r:id="rId2"/>
    <p:sldLayoutId id="2147485142" r:id="rId3"/>
    <p:sldLayoutId id="2147485143" r:id="rId4"/>
    <p:sldLayoutId id="2147485144" r:id="rId5"/>
    <p:sldLayoutId id="2147485145" r:id="rId6"/>
    <p:sldLayoutId id="2147485146" r:id="rId7"/>
    <p:sldLayoutId id="2147485147" r:id="rId8"/>
    <p:sldLayoutId id="2147485148" r:id="rId9"/>
    <p:sldLayoutId id="2147485149" r:id="rId10"/>
    <p:sldLayoutId id="2147485150" r:id="rId11"/>
    <p:sldLayoutId id="2147485151" r:id="rId12"/>
    <p:sldLayoutId id="214748515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23813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Pacote" r:id="rId15" imgW="8007096" imgH="780288" progId="Package">
                  <p:embed/>
                </p:oleObj>
              </mc:Choice>
              <mc:Fallback>
                <p:oleObj name="Pacote" r:id="rId15" imgW="8007096" imgH="780288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28625" y="6021388"/>
            <a:ext cx="722313" cy="346075"/>
            <a:chOff x="249" y="3793"/>
            <a:chExt cx="420" cy="218"/>
          </a:xfrm>
        </p:grpSpPr>
        <p:sp>
          <p:nvSpPr>
            <p:cNvPr id="4100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2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3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3" r:id="rId1"/>
    <p:sldLayoutId id="2147485083" r:id="rId2"/>
    <p:sldLayoutId id="2147485084" r:id="rId3"/>
    <p:sldLayoutId id="2147485085" r:id="rId4"/>
    <p:sldLayoutId id="2147485086" r:id="rId5"/>
    <p:sldLayoutId id="2147485087" r:id="rId6"/>
    <p:sldLayoutId id="2147485088" r:id="rId7"/>
    <p:sldLayoutId id="2147485089" r:id="rId8"/>
    <p:sldLayoutId id="2147485090" r:id="rId9"/>
    <p:sldLayoutId id="2147485091" r:id="rId10"/>
    <p:sldLayoutId id="2147485092" r:id="rId11"/>
    <p:sldLayoutId id="21474851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 userDrawn="1"/>
        </p:nvGraphicFramePr>
        <p:xfrm>
          <a:off x="-23813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Pacote" r:id="rId16" imgW="8007096" imgH="780288" progId="Package">
                  <p:embed/>
                </p:oleObj>
              </mc:Choice>
              <mc:Fallback>
                <p:oleObj name="Pacote" r:id="rId16" imgW="8007096" imgH="780288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3" name="Group 3"/>
          <p:cNvGrpSpPr>
            <a:grpSpLocks/>
          </p:cNvGrpSpPr>
          <p:nvPr userDrawn="1"/>
        </p:nvGrpSpPr>
        <p:grpSpPr bwMode="auto">
          <a:xfrm>
            <a:off x="428625" y="6021388"/>
            <a:ext cx="722313" cy="346075"/>
            <a:chOff x="249" y="3793"/>
            <a:chExt cx="420" cy="218"/>
          </a:xfrm>
        </p:grpSpPr>
        <p:sp>
          <p:nvSpPr>
            <p:cNvPr id="5124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i="1" u="none">
                <a:solidFill>
                  <a:srgbClr val="000000"/>
                </a:solidFill>
              </a:endParaRPr>
            </a:p>
          </p:txBody>
        </p:sp>
        <p:sp>
          <p:nvSpPr>
            <p:cNvPr id="5125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i="1" u="none">
                <a:solidFill>
                  <a:srgbClr val="000000"/>
                </a:solidFill>
              </a:endParaRPr>
            </a:p>
          </p:txBody>
        </p:sp>
        <p:sp>
          <p:nvSpPr>
            <p:cNvPr id="5126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7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6" r:id="rId1"/>
    <p:sldLayoutId id="2147485093" r:id="rId2"/>
    <p:sldLayoutId id="2147485094" r:id="rId3"/>
    <p:sldLayoutId id="2147485095" r:id="rId4"/>
    <p:sldLayoutId id="2147485096" r:id="rId5"/>
    <p:sldLayoutId id="2147485097" r:id="rId6"/>
    <p:sldLayoutId id="2147485098" r:id="rId7"/>
    <p:sldLayoutId id="2147485099" r:id="rId8"/>
    <p:sldLayoutId id="2147485100" r:id="rId9"/>
    <p:sldLayoutId id="2147485101" r:id="rId10"/>
    <p:sldLayoutId id="2147485102" r:id="rId11"/>
    <p:sldLayoutId id="2147485103" r:id="rId12"/>
    <p:sldLayoutId id="21474851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 userDrawn="1"/>
        </p:nvGraphicFramePr>
        <p:xfrm>
          <a:off x="-23813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Pacote" r:id="rId16" imgW="8007096" imgH="780288" progId="Package">
                  <p:embed/>
                </p:oleObj>
              </mc:Choice>
              <mc:Fallback>
                <p:oleObj name="Pacote" r:id="rId16" imgW="8007096" imgH="780288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7" name="Group 3"/>
          <p:cNvGrpSpPr>
            <a:grpSpLocks/>
          </p:cNvGrpSpPr>
          <p:nvPr userDrawn="1"/>
        </p:nvGrpSpPr>
        <p:grpSpPr bwMode="auto">
          <a:xfrm>
            <a:off x="428625" y="6021388"/>
            <a:ext cx="722313" cy="346075"/>
            <a:chOff x="249" y="3793"/>
            <a:chExt cx="420" cy="218"/>
          </a:xfrm>
        </p:grpSpPr>
        <p:sp>
          <p:nvSpPr>
            <p:cNvPr id="6148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i="1" u="none">
                <a:solidFill>
                  <a:srgbClr val="000000"/>
                </a:solidFill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i="1" u="none">
                <a:solidFill>
                  <a:srgbClr val="000000"/>
                </a:solidFill>
              </a:endParaRPr>
            </a:p>
          </p:txBody>
        </p:sp>
        <p:sp>
          <p:nvSpPr>
            <p:cNvPr id="6150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1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8" r:id="rId1"/>
    <p:sldLayoutId id="2147485104" r:id="rId2"/>
    <p:sldLayoutId id="2147485105" r:id="rId3"/>
    <p:sldLayoutId id="2147485106" r:id="rId4"/>
    <p:sldLayoutId id="2147485107" r:id="rId5"/>
    <p:sldLayoutId id="2147485108" r:id="rId6"/>
    <p:sldLayoutId id="2147485109" r:id="rId7"/>
    <p:sldLayoutId id="2147485110" r:id="rId8"/>
    <p:sldLayoutId id="2147485111" r:id="rId9"/>
    <p:sldLayoutId id="2147485112" r:id="rId10"/>
    <p:sldLayoutId id="2147485113" r:id="rId11"/>
    <p:sldLayoutId id="2147485114" r:id="rId12"/>
    <p:sldLayoutId id="21474851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u="none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u="none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u="none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19678C7-1F7D-43A5-9E7E-D4CF636FCFE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0" r:id="rId1"/>
    <p:sldLayoutId id="2147485161" r:id="rId2"/>
    <p:sldLayoutId id="2147485162" r:id="rId3"/>
    <p:sldLayoutId id="2147485163" r:id="rId4"/>
    <p:sldLayoutId id="2147485164" r:id="rId5"/>
    <p:sldLayoutId id="2147485165" r:id="rId6"/>
    <p:sldLayoutId id="2147485166" r:id="rId7"/>
    <p:sldLayoutId id="2147485167" r:id="rId8"/>
    <p:sldLayoutId id="2147485168" r:id="rId9"/>
    <p:sldLayoutId id="2147485169" r:id="rId10"/>
    <p:sldLayoutId id="2147485170" r:id="rId11"/>
    <p:sldLayoutId id="214748517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5115" r:id="rId1"/>
    <p:sldLayoutId id="2147485116" r:id="rId2"/>
    <p:sldLayoutId id="2147485117" r:id="rId3"/>
    <p:sldLayoutId id="2147485118" r:id="rId4"/>
    <p:sldLayoutId id="2147485119" r:id="rId5"/>
    <p:sldLayoutId id="2147485120" r:id="rId6"/>
    <p:sldLayoutId id="2147485121" r:id="rId7"/>
    <p:sldLayoutId id="2147485122" r:id="rId8"/>
    <p:sldLayoutId id="2147485123" r:id="rId9"/>
    <p:sldLayoutId id="2147485124" r:id="rId10"/>
    <p:sldLayoutId id="2147485125" r:id="rId11"/>
    <p:sldLayoutId id="2147485126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23805" y="5878513"/>
          <a:ext cx="99298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1" name="Pacote" r:id="rId16" imgW="8007096" imgH="780288" progId="Package">
                  <p:embed/>
                </p:oleObj>
              </mc:Choice>
              <mc:Fallback>
                <p:oleObj name="Pacote" r:id="rId16" imgW="8007096" imgH="780288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05" y="5878513"/>
                        <a:ext cx="99298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28626" y="6021404"/>
            <a:ext cx="722313" cy="346075"/>
            <a:chOff x="249" y="3793"/>
            <a:chExt cx="420" cy="218"/>
          </a:xfrm>
        </p:grpSpPr>
        <p:sp>
          <p:nvSpPr>
            <p:cNvPr id="4100" name="Rectangle 4"/>
            <p:cNvSpPr>
              <a:spLocks noChangeArrowheads="1"/>
            </p:cNvSpPr>
            <p:nvPr userDrawn="1"/>
          </p:nvSpPr>
          <p:spPr bwMode="auto">
            <a:xfrm>
              <a:off x="476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auto">
            <a:xfrm>
              <a:off x="362" y="3793"/>
              <a:ext cx="91" cy="9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02" name="Freeform 6"/>
            <p:cNvSpPr>
              <a:spLocks/>
            </p:cNvSpPr>
            <p:nvPr userDrawn="1"/>
          </p:nvSpPr>
          <p:spPr bwMode="auto">
            <a:xfrm flipH="1">
              <a:off x="249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03" name="Freeform 7"/>
            <p:cNvSpPr>
              <a:spLocks/>
            </p:cNvSpPr>
            <p:nvPr userDrawn="1"/>
          </p:nvSpPr>
          <p:spPr bwMode="auto">
            <a:xfrm>
              <a:off x="474" y="3908"/>
              <a:ext cx="195" cy="103"/>
            </a:xfrm>
            <a:custGeom>
              <a:avLst/>
              <a:gdLst>
                <a:gd name="T0" fmla="*/ 0 w 195"/>
                <a:gd name="T1" fmla="*/ 0 h 103"/>
                <a:gd name="T2" fmla="*/ 93 w 195"/>
                <a:gd name="T3" fmla="*/ 1 h 103"/>
                <a:gd name="T4" fmla="*/ 195 w 195"/>
                <a:gd name="T5" fmla="*/ 103 h 103"/>
                <a:gd name="T6" fmla="*/ 57 w 195"/>
                <a:gd name="T7" fmla="*/ 99 h 103"/>
                <a:gd name="T8" fmla="*/ 0 w 19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03">
                  <a:moveTo>
                    <a:pt x="0" y="0"/>
                  </a:moveTo>
                  <a:cubicBezTo>
                    <a:pt x="36" y="0"/>
                    <a:pt x="6" y="0"/>
                    <a:pt x="93" y="1"/>
                  </a:cubicBezTo>
                  <a:cubicBezTo>
                    <a:pt x="140" y="49"/>
                    <a:pt x="125" y="34"/>
                    <a:pt x="195" y="103"/>
                  </a:cubicBezTo>
                  <a:cubicBezTo>
                    <a:pt x="104" y="100"/>
                    <a:pt x="138" y="100"/>
                    <a:pt x="57" y="99"/>
                  </a:cubicBezTo>
                  <a:cubicBezTo>
                    <a:pt x="33" y="58"/>
                    <a:pt x="26" y="51"/>
                    <a:pt x="0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06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3" r:id="rId1"/>
    <p:sldLayoutId id="2147485174" r:id="rId2"/>
    <p:sldLayoutId id="2147485175" r:id="rId3"/>
    <p:sldLayoutId id="2147485176" r:id="rId4"/>
    <p:sldLayoutId id="2147485177" r:id="rId5"/>
    <p:sldLayoutId id="2147485178" r:id="rId6"/>
    <p:sldLayoutId id="2147485179" r:id="rId7"/>
    <p:sldLayoutId id="2147485180" r:id="rId8"/>
    <p:sldLayoutId id="2147485181" r:id="rId9"/>
    <p:sldLayoutId id="2147485182" r:id="rId10"/>
    <p:sldLayoutId id="2147485183" r:id="rId11"/>
    <p:sldLayoutId id="2147485184" r:id="rId12"/>
    <p:sldLayoutId id="21474851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.br/url?sa=i&amp;rct=j&amp;q=itaipu+binacional&amp;source=images&amp;cd=&amp;docid=GJxeZSKl6C2NcM&amp;tbnid=f3Qln57l8LI1vM:&amp;ved=0CAUQjRw&amp;url=http://www.cataratasdoiguacu.com.br/portal/paginas/61-itaipu-binacional.aspx&amp;ei=3r3vUdT-BYqA8gTor4G4BQ&amp;bvm=bv.49641647,d.eWU&amp;psig=AFQjCNFYWHE1leUbDk2hHXarJX0i5mFNKQ&amp;ust=1374752594881541" TargetMode="Externa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7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9.emf"/><Relationship Id="rId4" Type="http://schemas.openxmlformats.org/officeDocument/2006/relationships/oleObject" Target="../embeddings/Planilha_do_Microsoft_Excel_97-20031.xls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gif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110.png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17" Type="http://schemas.openxmlformats.org/officeDocument/2006/relationships/image" Target="../media/image106.png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96.png"/><Relationship Id="rId20" Type="http://schemas.openxmlformats.org/officeDocument/2006/relationships/image" Target="../media/image109.pn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9.png"/><Relationship Id="rId11" Type="http://schemas.openxmlformats.org/officeDocument/2006/relationships/image" Target="../media/image95.png"/><Relationship Id="rId5" Type="http://schemas.openxmlformats.org/officeDocument/2006/relationships/image" Target="../media/image98.png"/><Relationship Id="rId15" Type="http://schemas.openxmlformats.org/officeDocument/2006/relationships/oleObject" Target="../embeddings/oleObject21.bin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108.png"/><Relationship Id="rId4" Type="http://schemas.openxmlformats.org/officeDocument/2006/relationships/image" Target="../media/image97.png"/><Relationship Id="rId9" Type="http://schemas.openxmlformats.org/officeDocument/2006/relationships/image" Target="../media/image102.jpeg"/><Relationship Id="rId14" Type="http://schemas.openxmlformats.org/officeDocument/2006/relationships/image" Target="../media/image105.png"/><Relationship Id="rId22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7.jpeg"/><Relationship Id="rId11" Type="http://schemas.openxmlformats.org/officeDocument/2006/relationships/image" Target="../media/image121.jpeg"/><Relationship Id="rId5" Type="http://schemas.openxmlformats.org/officeDocument/2006/relationships/image" Target="../media/image116.jpeg"/><Relationship Id="rId10" Type="http://schemas.openxmlformats.org/officeDocument/2006/relationships/image" Target="../media/image120.jpeg"/><Relationship Id="rId4" Type="http://schemas.openxmlformats.org/officeDocument/2006/relationships/image" Target="../media/image115.png"/><Relationship Id="rId9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152400" y="2438400"/>
            <a:ext cx="9525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pt-BR" sz="2000" b="1" u="none" dirty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pt-BR" b="1" u="none" dirty="0" smtClean="0">
                <a:solidFill>
                  <a:schemeClr val="bg1"/>
                </a:solidFill>
                <a:latin typeface="Trebuchet MS" pitchFamily="34" charset="0"/>
              </a:rPr>
              <a:t>53º FÓRUM </a:t>
            </a:r>
            <a:r>
              <a:rPr lang="pt-BR" b="1" u="none" dirty="0">
                <a:solidFill>
                  <a:schemeClr val="bg1"/>
                </a:solidFill>
                <a:latin typeface="Trebuchet MS" pitchFamily="34" charset="0"/>
              </a:rPr>
              <a:t>NACIONAL DE REITORES DA ABRUEM </a:t>
            </a:r>
          </a:p>
          <a:p>
            <a:pPr algn="ctr">
              <a:spcBef>
                <a:spcPct val="20000"/>
              </a:spcBef>
            </a:pPr>
            <a:r>
              <a:rPr lang="pt-BR" b="1" u="none" dirty="0">
                <a:solidFill>
                  <a:schemeClr val="bg1"/>
                </a:solidFill>
                <a:latin typeface="Trebuchet MS" pitchFamily="34" charset="0"/>
              </a:rPr>
              <a:t>TEMA: “Cooperação Acadêmica Nacional e Internacional” </a:t>
            </a:r>
            <a:endParaRPr lang="pt-BR" b="1" u="none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spcBef>
                <a:spcPct val="20000"/>
              </a:spcBef>
            </a:pPr>
            <a:endParaRPr lang="pt-BR" sz="1400" b="1" u="none" dirty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pt-BR" sz="1400" b="1" u="none" dirty="0" smtClean="0">
                <a:solidFill>
                  <a:schemeClr val="bg1"/>
                </a:solidFill>
                <a:latin typeface="Trebuchet MS" pitchFamily="34" charset="0"/>
              </a:rPr>
              <a:t>Foz do Iguaçu - PR| 24 de outubro de </a:t>
            </a:r>
            <a:r>
              <a:rPr lang="pt-BR" sz="1400" b="1" u="none" dirty="0">
                <a:solidFill>
                  <a:schemeClr val="bg1"/>
                </a:solidFill>
                <a:latin typeface="Trebuchet MS" pitchFamily="34" charset="0"/>
              </a:rPr>
              <a:t>2013</a:t>
            </a:r>
          </a:p>
          <a:p>
            <a:pPr algn="ctr"/>
            <a:endParaRPr lang="pt-BR" sz="1600" i="1" u="none" dirty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i="1" u="none" dirty="0">
                <a:solidFill>
                  <a:srgbClr val="FFFFFF"/>
                </a:solidFill>
                <a:latin typeface="Trebuchet MS" pitchFamily="34" charset="0"/>
              </a:rPr>
              <a:t>Jorge </a:t>
            </a:r>
            <a:r>
              <a:rPr lang="pt-BR" sz="1600" b="1" i="1" u="none" dirty="0" err="1">
                <a:solidFill>
                  <a:srgbClr val="FFFFFF"/>
                </a:solidFill>
                <a:latin typeface="Trebuchet MS" pitchFamily="34" charset="0"/>
              </a:rPr>
              <a:t>Habib</a:t>
            </a:r>
            <a:r>
              <a:rPr lang="pt-BR" sz="1600" b="1" i="1" u="none" dirty="0">
                <a:solidFill>
                  <a:srgbClr val="FFFFFF"/>
                </a:solidFill>
                <a:latin typeface="Trebuchet MS" pitchFamily="34" charset="0"/>
              </a:rPr>
              <a:t> El Khouri</a:t>
            </a:r>
          </a:p>
          <a:p>
            <a:pPr algn="ctr">
              <a:lnSpc>
                <a:spcPct val="105000"/>
              </a:lnSpc>
            </a:pPr>
            <a:r>
              <a:rPr lang="pt-BR" sz="1400" b="1" u="none" dirty="0">
                <a:solidFill>
                  <a:srgbClr val="FFFFFF"/>
                </a:solidFill>
                <a:latin typeface="Trebuchet MS" pitchFamily="34" charset="0"/>
              </a:rPr>
              <a:t>Superintendente de </a:t>
            </a:r>
            <a:r>
              <a:rPr lang="pt-BR" sz="1400" b="1" u="none" dirty="0" smtClean="0">
                <a:solidFill>
                  <a:srgbClr val="FFFFFF"/>
                </a:solidFill>
                <a:latin typeface="Trebuchet MS" pitchFamily="34" charset="0"/>
              </a:rPr>
              <a:t>Engenharia</a:t>
            </a:r>
          </a:p>
          <a:p>
            <a:pPr algn="ctr">
              <a:lnSpc>
                <a:spcPct val="105000"/>
              </a:lnSpc>
            </a:pPr>
            <a:r>
              <a:rPr lang="pt-BR" sz="1400" b="1" u="none" dirty="0" smtClean="0">
                <a:solidFill>
                  <a:srgbClr val="FFFFFF"/>
                </a:solidFill>
                <a:latin typeface="Trebuchet MS" pitchFamily="34" charset="0"/>
              </a:rPr>
              <a:t>Universidade Corporativa Itaipu</a:t>
            </a:r>
            <a:endParaRPr lang="pt-BR" sz="1400" b="1" u="none" dirty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lnSpc>
                <a:spcPct val="105000"/>
              </a:lnSpc>
            </a:pPr>
            <a:r>
              <a:rPr lang="pt-BR" sz="1400" b="1" u="none" dirty="0">
                <a:solidFill>
                  <a:srgbClr val="FFFFFF"/>
                </a:solidFill>
                <a:latin typeface="Trebuchet MS" pitchFamily="34" charset="0"/>
              </a:rPr>
              <a:t>ITAIPU BINACIONAL</a:t>
            </a:r>
            <a:endParaRPr lang="en-US" sz="1400" b="1" u="none" dirty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spcBef>
                <a:spcPct val="20000"/>
              </a:spcBef>
            </a:pPr>
            <a:endParaRPr lang="pt-BR" sz="2000" b="1" u="none" dirty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spcBef>
                <a:spcPct val="20000"/>
              </a:spcBef>
            </a:pPr>
            <a:endParaRPr lang="en-US" sz="800" u="none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0" y="1371600"/>
            <a:ext cx="9906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tabLst>
                <a:tab pos="2238375" algn="l"/>
              </a:tabLst>
            </a:pPr>
            <a:r>
              <a:rPr lang="pt-BR" sz="2800" b="1" u="none" dirty="0" smtClean="0">
                <a:solidFill>
                  <a:schemeClr val="bg1"/>
                </a:solidFill>
                <a:latin typeface="Trebuchet MS" pitchFamily="34" charset="0"/>
              </a:rPr>
              <a:t>ITAIPU e sua importância no Desenvolvimento </a:t>
            </a:r>
          </a:p>
          <a:p>
            <a:pPr algn="ctr">
              <a:spcBef>
                <a:spcPct val="20000"/>
              </a:spcBef>
              <a:tabLst>
                <a:tab pos="2238375" algn="l"/>
              </a:tabLst>
            </a:pPr>
            <a:r>
              <a:rPr lang="pt-BR" sz="2800" b="1" u="none" dirty="0" smtClean="0">
                <a:solidFill>
                  <a:schemeClr val="bg1"/>
                </a:solidFill>
                <a:latin typeface="Trebuchet MS" pitchFamily="34" charset="0"/>
              </a:rPr>
              <a:t>e Integração Regional</a:t>
            </a:r>
            <a:endParaRPr lang="en-US" sz="2800" b="1" u="none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3"/>
          <p:cNvGrpSpPr>
            <a:grpSpLocks/>
          </p:cNvGrpSpPr>
          <p:nvPr/>
        </p:nvGrpSpPr>
        <p:grpSpPr bwMode="auto">
          <a:xfrm>
            <a:off x="611188" y="1397000"/>
            <a:ext cx="2468562" cy="2209800"/>
            <a:chOff x="295" y="925"/>
            <a:chExt cx="1436" cy="1392"/>
          </a:xfrm>
        </p:grpSpPr>
        <p:sp>
          <p:nvSpPr>
            <p:cNvPr id="9220" name="Gear"/>
            <p:cNvSpPr>
              <a:spLocks noEditPoints="1" noChangeArrowheads="1"/>
            </p:cNvSpPr>
            <p:nvPr/>
          </p:nvSpPr>
          <p:spPr bwMode="auto">
            <a:xfrm rot="-263284">
              <a:off x="295" y="925"/>
              <a:ext cx="1436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C7C7C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u="none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431" y="1071"/>
              <a:ext cx="1179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Delegação de parte do poder soberano de Estados a uma autoridade supranacional</a:t>
              </a:r>
            </a:p>
          </p:txBody>
        </p:sp>
      </p:grpSp>
      <p:grpSp>
        <p:nvGrpSpPr>
          <p:cNvPr id="57347" name="Group 6"/>
          <p:cNvGrpSpPr>
            <a:grpSpLocks/>
          </p:cNvGrpSpPr>
          <p:nvPr/>
        </p:nvGrpSpPr>
        <p:grpSpPr bwMode="auto">
          <a:xfrm>
            <a:off x="1365250" y="3609975"/>
            <a:ext cx="2674938" cy="2465388"/>
            <a:chOff x="794" y="2149"/>
            <a:chExt cx="1555" cy="1553"/>
          </a:xfrm>
        </p:grpSpPr>
        <p:sp>
          <p:nvSpPr>
            <p:cNvPr id="57374" name="AutoShape 7"/>
            <p:cNvSpPr>
              <a:spLocks noEditPoints="1" noChangeArrowheads="1"/>
            </p:cNvSpPr>
            <p:nvPr/>
          </p:nvSpPr>
          <p:spPr bwMode="auto">
            <a:xfrm rot="-584440">
              <a:off x="794" y="2149"/>
              <a:ext cx="1555" cy="15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6 w 21600"/>
                <a:gd name="T13" fmla="*/ 3964 h 21600"/>
                <a:gd name="T14" fmla="*/ 17836 w 21600"/>
                <a:gd name="T15" fmla="*/ 176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E2C5"/>
            </a:solidFill>
            <a:ln w="9525">
              <a:solidFill>
                <a:srgbClr val="FFCB9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885" y="2376"/>
              <a:ext cx="1405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"/>
                </a:spcBef>
                <a:defRPr/>
              </a:pPr>
              <a:r>
                <a:rPr lang="pt-BR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Suficiência </a:t>
              </a:r>
            </a:p>
            <a:p>
              <a:pPr algn="ctr">
                <a:spcBef>
                  <a:spcPct val="5000"/>
                </a:spcBef>
                <a:defRPr/>
              </a:pPr>
              <a:r>
                <a:rPr lang="pt-BR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e segurança energética dependente de entidades  estrangeiras</a:t>
              </a:r>
            </a:p>
          </p:txBody>
        </p:sp>
      </p:grpSp>
      <p:grpSp>
        <p:nvGrpSpPr>
          <p:cNvPr id="57348" name="Group 9"/>
          <p:cNvGrpSpPr>
            <a:grpSpLocks/>
          </p:cNvGrpSpPr>
          <p:nvPr/>
        </p:nvGrpSpPr>
        <p:grpSpPr bwMode="auto">
          <a:xfrm>
            <a:off x="3236913" y="1125538"/>
            <a:ext cx="3354387" cy="3095625"/>
            <a:chOff x="1837" y="754"/>
            <a:chExt cx="1951" cy="1950"/>
          </a:xfrm>
        </p:grpSpPr>
        <p:sp>
          <p:nvSpPr>
            <p:cNvPr id="57372" name="AutoShape 10"/>
            <p:cNvSpPr>
              <a:spLocks noEditPoints="1" noChangeArrowheads="1"/>
            </p:cNvSpPr>
            <p:nvPr/>
          </p:nvSpPr>
          <p:spPr bwMode="auto">
            <a:xfrm>
              <a:off x="1837" y="754"/>
              <a:ext cx="1951" cy="19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3 w 21600"/>
                <a:gd name="T13" fmla="*/ 3966 h 21600"/>
                <a:gd name="T14" fmla="*/ 17836 w 21600"/>
                <a:gd name="T15" fmla="*/ 1763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rgbClr val="8FCCD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27" name="Text Box 11"/>
            <p:cNvSpPr txBox="1">
              <a:spLocks noChangeArrowheads="1"/>
            </p:cNvSpPr>
            <p:nvPr/>
          </p:nvSpPr>
          <p:spPr bwMode="auto">
            <a:xfrm>
              <a:off x="1973" y="1048"/>
              <a:ext cx="1680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pt-BR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  <a:p>
              <a:pPr algn="ctr">
                <a:defRPr/>
              </a:pPr>
              <a:endParaRPr lang="pt-BR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  <a:p>
              <a:pPr algn="ctr">
                <a:defRPr/>
              </a:pPr>
              <a:r>
                <a:rPr lang="pt-BR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Desconfianças </a:t>
              </a:r>
            </a:p>
            <a:p>
              <a:pPr algn="ctr">
                <a:defRPr/>
              </a:pPr>
              <a:r>
                <a:rPr lang="pt-BR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resultantes de negociações internacionais</a:t>
              </a:r>
            </a:p>
          </p:txBody>
        </p:sp>
      </p:grpSp>
      <p:grpSp>
        <p:nvGrpSpPr>
          <p:cNvPr id="57349" name="Group 12"/>
          <p:cNvGrpSpPr>
            <a:grpSpLocks/>
          </p:cNvGrpSpPr>
          <p:nvPr/>
        </p:nvGrpSpPr>
        <p:grpSpPr bwMode="auto">
          <a:xfrm>
            <a:off x="5265738" y="3843338"/>
            <a:ext cx="2752725" cy="2465387"/>
            <a:chOff x="3062" y="2296"/>
            <a:chExt cx="1600" cy="1553"/>
          </a:xfrm>
        </p:grpSpPr>
        <p:sp>
          <p:nvSpPr>
            <p:cNvPr id="57370" name="AutoShape 13"/>
            <p:cNvSpPr>
              <a:spLocks noEditPoints="1" noChangeArrowheads="1"/>
            </p:cNvSpPr>
            <p:nvPr/>
          </p:nvSpPr>
          <p:spPr bwMode="auto">
            <a:xfrm>
              <a:off x="3062" y="2296"/>
              <a:ext cx="1600" cy="15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4 w 21600"/>
                <a:gd name="T13" fmla="*/ 3964 h 21600"/>
                <a:gd name="T14" fmla="*/ 17847 w 21600"/>
                <a:gd name="T15" fmla="*/ 176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FFFF7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3153" y="2523"/>
              <a:ext cx="1403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Ampliação da influência da política internacional nos assuntos setoriais do país</a:t>
              </a:r>
            </a:p>
          </p:txBody>
        </p:sp>
      </p:grpSp>
      <p:grpSp>
        <p:nvGrpSpPr>
          <p:cNvPr id="57350" name="Group 15"/>
          <p:cNvGrpSpPr>
            <a:grpSpLocks/>
          </p:cNvGrpSpPr>
          <p:nvPr/>
        </p:nvGrpSpPr>
        <p:grpSpPr bwMode="auto">
          <a:xfrm>
            <a:off x="6591300" y="1196975"/>
            <a:ext cx="2886075" cy="2584450"/>
            <a:chOff x="3833" y="935"/>
            <a:chExt cx="1678" cy="1628"/>
          </a:xfrm>
        </p:grpSpPr>
        <p:sp>
          <p:nvSpPr>
            <p:cNvPr id="57368" name="AutoShape 16"/>
            <p:cNvSpPr>
              <a:spLocks noEditPoints="1" noChangeArrowheads="1"/>
            </p:cNvSpPr>
            <p:nvPr/>
          </p:nvSpPr>
          <p:spPr bwMode="auto">
            <a:xfrm rot="191795">
              <a:off x="3833" y="935"/>
              <a:ext cx="1678" cy="16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7 w 21600"/>
                <a:gd name="T13" fmla="*/ 3967 h 21600"/>
                <a:gd name="T14" fmla="*/ 17841 w 21600"/>
                <a:gd name="T15" fmla="*/ 176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E0F1B5"/>
            </a:solidFill>
            <a:ln w="9525">
              <a:solidFill>
                <a:srgbClr val="C5E57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33" name="Text Box 17"/>
            <p:cNvSpPr txBox="1">
              <a:spLocks noChangeArrowheads="1"/>
            </p:cNvSpPr>
            <p:nvPr/>
          </p:nvSpPr>
          <p:spPr bwMode="auto">
            <a:xfrm>
              <a:off x="4060" y="1492"/>
              <a:ext cx="122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Contratos e acordos perenes e atemporais</a:t>
              </a:r>
            </a:p>
          </p:txBody>
        </p:sp>
      </p:grpSp>
      <p:sp>
        <p:nvSpPr>
          <p:cNvPr id="9234" name="Text Box 18"/>
          <p:cNvSpPr txBox="1">
            <a:spLocks noChangeArrowheads="1"/>
          </p:cNvSpPr>
          <p:nvPr/>
        </p:nvSpPr>
        <p:spPr bwMode="auto">
          <a:xfrm rot="655368">
            <a:off x="6837363" y="3355975"/>
            <a:ext cx="3127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rot="21433554">
            <a:off x="6567488" y="3355975"/>
            <a:ext cx="2555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 rot="20303435">
            <a:off x="6207125" y="3498850"/>
            <a:ext cx="3270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 rot="20445544">
            <a:off x="5308600" y="4110038"/>
            <a:ext cx="3413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 rot="19392203">
            <a:off x="5627688" y="3894138"/>
            <a:ext cx="3270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ê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4613275" y="4184650"/>
            <a:ext cx="3270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335463" y="4149725"/>
            <a:ext cx="3413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 rot="3176744">
            <a:off x="3789363" y="3933825"/>
            <a:ext cx="3429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 rot="2493472">
            <a:off x="3554413" y="3714750"/>
            <a:ext cx="2841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 rot="802280">
            <a:off x="3121025" y="3317875"/>
            <a:ext cx="269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 rot="20512745">
            <a:off x="5894388" y="3678238"/>
            <a:ext cx="3429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 rot="2201255">
            <a:off x="3327400" y="3427413"/>
            <a:ext cx="3270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 rot="21325564">
            <a:off x="2541588" y="3317875"/>
            <a:ext cx="2555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 rot="744342">
            <a:off x="4030663" y="4110038"/>
            <a:ext cx="3270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2813050" y="3284538"/>
            <a:ext cx="3413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 rot="21380410">
            <a:off x="4959350" y="4183063"/>
            <a:ext cx="3413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u="none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463" y="260350"/>
            <a:ext cx="9363075" cy="647700"/>
          </a:xfrm>
        </p:spPr>
        <p:txBody>
          <a:bodyPr/>
          <a:lstStyle/>
          <a:p>
            <a:pPr eaLnBrk="1" hangingPunct="1">
              <a:defRPr/>
            </a:pPr>
            <a:r>
              <a:rPr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Preocupações na </a:t>
            </a:r>
            <a:r>
              <a:rPr sz="2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ntegração</a:t>
            </a:r>
            <a:endParaRPr sz="2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304800" y="4343400"/>
            <a:ext cx="9372600" cy="9906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34975" y="914400"/>
            <a:ext cx="90360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b="1" u="none" dirty="0">
                <a:solidFill>
                  <a:schemeClr val="accent6"/>
                </a:solidFill>
                <a:latin typeface="Trebuchet MS" pitchFamily="34" charset="0"/>
              </a:rPr>
              <a:t>Possui desenvolvimento gradual</a:t>
            </a:r>
            <a:endParaRPr lang="pt-BR" u="none" dirty="0">
              <a:solidFill>
                <a:schemeClr val="accent6"/>
              </a:solidFill>
              <a:latin typeface="Trebuchet MS" pitchFamily="34" charset="0"/>
            </a:endParaRPr>
          </a:p>
          <a:p>
            <a:pPr marL="261938" indent="-261938">
              <a:defRPr/>
            </a:pPr>
            <a:r>
              <a:rPr lang="pt-BR" u="none" dirty="0">
                <a:solidFill>
                  <a:srgbClr val="000000"/>
                </a:solidFill>
                <a:latin typeface="Trebuchet MS" pitchFamily="34" charset="0"/>
              </a:rPr>
              <a:t>Longo processo de maturação e aceitação</a:t>
            </a:r>
          </a:p>
          <a:p>
            <a:pPr marL="396000" indent="-261938">
              <a:defRPr/>
            </a:pPr>
            <a:endParaRPr lang="pt-BR" u="none" dirty="0">
              <a:solidFill>
                <a:srgbClr val="000000"/>
              </a:solidFill>
              <a:latin typeface="Trebuchet MS" pitchFamily="34" charset="0"/>
            </a:endParaRPr>
          </a:p>
          <a:p>
            <a:pPr marL="285750" indent="-285750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b="1" u="none" dirty="0">
                <a:solidFill>
                  <a:schemeClr val="accent6"/>
                </a:solidFill>
                <a:latin typeface="Trebuchet MS" pitchFamily="34" charset="0"/>
              </a:rPr>
              <a:t>A chance de sucesso é maior entre países com características semelhantes</a:t>
            </a:r>
          </a:p>
          <a:p>
            <a:pPr marL="261938" indent="-261938">
              <a:buClr>
                <a:srgbClr val="000000"/>
              </a:buClr>
              <a:defRPr/>
            </a:pPr>
            <a:r>
              <a:rPr lang="pt-BR" u="none" dirty="0">
                <a:solidFill>
                  <a:srgbClr val="000000"/>
                </a:solidFill>
                <a:latin typeface="Trebuchet MS" pitchFamily="34" charset="0"/>
              </a:rPr>
              <a:t>Facilitadores: dimensão, economia, cultura</a:t>
            </a:r>
          </a:p>
          <a:p>
            <a:pPr marL="261938" indent="-261938">
              <a:buClr>
                <a:srgbClr val="000000"/>
              </a:buClr>
              <a:defRPr/>
            </a:pPr>
            <a:endParaRPr lang="pt-BR" u="none" dirty="0">
              <a:solidFill>
                <a:srgbClr val="000000"/>
              </a:solidFill>
              <a:latin typeface="Trebuchet MS" pitchFamily="34" charset="0"/>
            </a:endParaRPr>
          </a:p>
          <a:p>
            <a:pPr marL="285750" indent="-285750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b="1" u="none" dirty="0">
                <a:solidFill>
                  <a:schemeClr val="accent6"/>
                </a:solidFill>
                <a:latin typeface="Trebuchet MS" pitchFamily="34" charset="0"/>
              </a:rPr>
              <a:t>Normalmente a integração regional é uma evolução natural de processos de interligações  </a:t>
            </a:r>
            <a:r>
              <a:rPr lang="pt-BR" b="1" u="none" dirty="0" err="1">
                <a:solidFill>
                  <a:schemeClr val="accent6"/>
                </a:solidFill>
                <a:latin typeface="Trebuchet MS" pitchFamily="34" charset="0"/>
              </a:rPr>
              <a:t>transfronteiriças</a:t>
            </a:r>
            <a:r>
              <a:rPr lang="pt-BR" b="1" u="none" dirty="0">
                <a:solidFill>
                  <a:schemeClr val="accent6"/>
                </a:solidFill>
                <a:latin typeface="Trebuchet MS" pitchFamily="34" charset="0"/>
              </a:rPr>
              <a:t> de menor escala</a:t>
            </a:r>
          </a:p>
          <a:p>
            <a:pPr marL="261938" indent="-261938">
              <a:defRPr/>
            </a:pPr>
            <a:r>
              <a:rPr lang="pt-BR" u="none" dirty="0">
                <a:solidFill>
                  <a:srgbClr val="000000"/>
                </a:solidFill>
                <a:latin typeface="Trebuchet MS" pitchFamily="34" charset="0"/>
              </a:rPr>
              <a:t>Fatores socioeconômicos e culturais aproximam os países</a:t>
            </a:r>
          </a:p>
          <a:p>
            <a:pPr marL="261938" indent="-261938">
              <a:defRPr/>
            </a:pPr>
            <a:endParaRPr lang="pt-BR" u="none" dirty="0">
              <a:solidFill>
                <a:srgbClr val="000000"/>
              </a:solidFill>
              <a:latin typeface="Trebuchet MS" pitchFamily="34" charset="0"/>
            </a:endParaRPr>
          </a:p>
          <a:p>
            <a:pPr marL="285750" indent="-285750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u="none" dirty="0">
                <a:solidFill>
                  <a:srgbClr val="000000"/>
                </a:solidFill>
                <a:latin typeface="Trebuchet MS" pitchFamily="34" charset="0"/>
              </a:rPr>
              <a:t>Os </a:t>
            </a:r>
            <a:r>
              <a:rPr lang="pt-BR" b="1" u="none" dirty="0">
                <a:solidFill>
                  <a:schemeClr val="accent6"/>
                </a:solidFill>
                <a:latin typeface="Trebuchet MS" pitchFamily="34" charset="0"/>
              </a:rPr>
              <a:t>interesses</a:t>
            </a:r>
            <a:r>
              <a:rPr lang="pt-BR" u="none" dirty="0">
                <a:solidFill>
                  <a:srgbClr val="000000"/>
                </a:solidFill>
                <a:latin typeface="Trebuchet MS" pitchFamily="34" charset="0"/>
              </a:rPr>
              <a:t> devem ser </a:t>
            </a:r>
            <a:r>
              <a:rPr lang="pt-BR" b="1" u="none" dirty="0">
                <a:solidFill>
                  <a:schemeClr val="accent6"/>
                </a:solidFill>
                <a:latin typeface="Trebuchet MS" pitchFamily="34" charset="0"/>
              </a:rPr>
              <a:t>comuns, não complementares</a:t>
            </a:r>
            <a:endParaRPr lang="pt-BR" u="none" dirty="0">
              <a:solidFill>
                <a:schemeClr val="accent6"/>
              </a:solidFill>
              <a:latin typeface="Trebuchet MS" pitchFamily="34" charset="0"/>
            </a:endParaRPr>
          </a:p>
          <a:p>
            <a:pPr marL="261938" indent="-261938">
              <a:defRPr/>
            </a:pPr>
            <a:endParaRPr lang="pt-BR" u="none" dirty="0">
              <a:solidFill>
                <a:srgbClr val="000000"/>
              </a:solidFill>
              <a:latin typeface="Trebuchet MS" pitchFamily="34" charset="0"/>
            </a:endParaRPr>
          </a:p>
          <a:p>
            <a:pPr marL="261938" indent="-261938">
              <a:defRPr/>
            </a:pPr>
            <a:endParaRPr lang="pt-BR" u="none" dirty="0">
              <a:solidFill>
                <a:schemeClr val="accent6"/>
              </a:solidFill>
              <a:latin typeface="Trebuchet MS" pitchFamily="34" charset="0"/>
            </a:endParaRPr>
          </a:p>
          <a:p>
            <a:pPr marL="261938" indent="-261938">
              <a:buClr>
                <a:srgbClr val="000000"/>
              </a:buClr>
              <a:defRPr/>
            </a:pPr>
            <a:r>
              <a:rPr lang="pt-BR" b="1" u="none" dirty="0">
                <a:solidFill>
                  <a:schemeClr val="bg1"/>
                </a:solidFill>
                <a:latin typeface="Trebuchet MS" pitchFamily="34" charset="0"/>
              </a:rPr>
              <a:t>Origem do Processo:</a:t>
            </a:r>
            <a:r>
              <a:rPr lang="pt-BR" u="none" dirty="0">
                <a:solidFill>
                  <a:schemeClr val="bg1"/>
                </a:solidFill>
                <a:latin typeface="Trebuchet MS" pitchFamily="34" charset="0"/>
              </a:rPr>
              <a:t> acordos bilaterais limitados (América do Sul)</a:t>
            </a:r>
          </a:p>
          <a:p>
            <a:pPr marL="261938" indent="-261938">
              <a:defRPr/>
            </a:pPr>
            <a:r>
              <a:rPr lang="pt-BR" b="1" u="none" dirty="0">
                <a:solidFill>
                  <a:schemeClr val="bg1"/>
                </a:solidFill>
                <a:latin typeface="Trebuchet MS" pitchFamily="34" charset="0"/>
              </a:rPr>
              <a:t>Evolução:</a:t>
            </a:r>
            <a:r>
              <a:rPr lang="pt-BR" u="none" dirty="0">
                <a:solidFill>
                  <a:schemeClr val="bg1"/>
                </a:solidFill>
                <a:latin typeface="Trebuchet MS" pitchFamily="34" charset="0"/>
              </a:rPr>
              <a:t> amplos acordos plurinacionais (Europa e América Central)</a:t>
            </a:r>
          </a:p>
          <a:p>
            <a:pPr marL="261938" indent="-261938">
              <a:defRPr/>
            </a:pPr>
            <a:endParaRPr lang="pt-BR" u="none" dirty="0">
              <a:solidFill>
                <a:srgbClr val="000000"/>
              </a:solidFill>
              <a:latin typeface="Trebuchet MS" pitchFamily="34" charset="0"/>
            </a:endParaRPr>
          </a:p>
          <a:p>
            <a:pPr marL="261938" indent="-261938">
              <a:defRPr/>
            </a:pPr>
            <a:endParaRPr lang="pt-BR" sz="1600" u="none" dirty="0">
              <a:solidFill>
                <a:srgbClr val="FF3300"/>
              </a:solidFill>
              <a:latin typeface="Trebuchet MS" pitchFamily="34" charset="0"/>
            </a:endParaRPr>
          </a:p>
          <a:p>
            <a:pPr marL="261938" indent="-261938">
              <a:buClr>
                <a:srgbClr val="000000"/>
              </a:buClr>
              <a:defRPr/>
            </a:pPr>
            <a:r>
              <a:rPr lang="pt-BR" b="1" u="none" dirty="0">
                <a:solidFill>
                  <a:schemeClr val="accent6"/>
                </a:solidFill>
                <a:latin typeface="Trebuchet MS" pitchFamily="34" charset="0"/>
              </a:rPr>
              <a:t>INTEGRAÇÃO ENERGÉTICA,</a:t>
            </a:r>
            <a:r>
              <a:rPr lang="pt-BR" u="none" dirty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pt-BR" u="none" dirty="0">
                <a:solidFill>
                  <a:srgbClr val="000000"/>
                </a:solidFill>
                <a:latin typeface="Trebuchet MS" pitchFamily="34" charset="0"/>
              </a:rPr>
              <a:t>em contexto amplo,</a:t>
            </a:r>
            <a:r>
              <a:rPr lang="pt-BR" b="1" u="none" dirty="0">
                <a:solidFill>
                  <a:srgbClr val="808080"/>
                </a:solidFill>
                <a:latin typeface="Trebuchet MS" pitchFamily="34" charset="0"/>
              </a:rPr>
              <a:t> </a:t>
            </a:r>
            <a:r>
              <a:rPr lang="pt-BR" b="1" u="none" dirty="0">
                <a:solidFill>
                  <a:schemeClr val="accent6"/>
                </a:solidFill>
                <a:latin typeface="Trebuchet MS" pitchFamily="34" charset="0"/>
              </a:rPr>
              <a:t>CRIA</a:t>
            </a:r>
            <a:r>
              <a:rPr lang="pt-BR" u="none" dirty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pt-BR" b="1" u="none" dirty="0">
                <a:solidFill>
                  <a:schemeClr val="accent6"/>
                </a:solidFill>
                <a:latin typeface="Trebuchet MS" pitchFamily="34" charset="0"/>
              </a:rPr>
              <a:t>INTERDEPENDÊNCIA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463" y="304800"/>
            <a:ext cx="9363075" cy="603250"/>
          </a:xfrm>
        </p:spPr>
        <p:txBody>
          <a:bodyPr/>
          <a:lstStyle/>
          <a:p>
            <a:pPr eaLnBrk="1" hangingPunct="1">
              <a:defRPr/>
            </a:pPr>
            <a:r>
              <a:rPr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Características da Integração</a:t>
            </a:r>
            <a:endParaRPr sz="2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/>
          </p:cNvSpPr>
          <p:nvPr/>
        </p:nvSpPr>
        <p:spPr bwMode="auto">
          <a:xfrm>
            <a:off x="1443038" y="2667000"/>
            <a:ext cx="7016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10000"/>
              </a:spcBef>
              <a:spcAft>
                <a:spcPts val="500"/>
              </a:spcAft>
              <a:defRPr/>
            </a:pPr>
            <a:r>
              <a:rPr lang="pt-BR" sz="2800" u="none" dirty="0">
                <a:solidFill>
                  <a:schemeClr val="bg2">
                    <a:lumMod val="75000"/>
                  </a:schemeClr>
                </a:solidFill>
                <a:latin typeface="Trebuchet MS" pitchFamily="34" charset="0"/>
              </a:rPr>
              <a:t>Situação da América do Sul</a:t>
            </a:r>
          </a:p>
          <a:p>
            <a:pPr algn="ctr">
              <a:spcBef>
                <a:spcPct val="10000"/>
              </a:spcBef>
              <a:defRPr/>
            </a:pPr>
            <a:endParaRPr lang="pt-BR" sz="1600" u="none" dirty="0">
              <a:solidFill>
                <a:schemeClr val="bg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0" y="5661025"/>
            <a:ext cx="9906000" cy="1196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i="1" u="none">
              <a:solidFill>
                <a:srgbClr val="000000"/>
              </a:solidFill>
            </a:endParaRPr>
          </a:p>
        </p:txBody>
      </p:sp>
      <p:pic>
        <p:nvPicPr>
          <p:cNvPr id="59396" name="Picture 5" descr="Itaipu_ver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5924550"/>
            <a:ext cx="1041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5530850" y="6467475"/>
            <a:ext cx="35528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200" b="1" u="none">
                <a:solidFill>
                  <a:srgbClr val="000000"/>
                </a:solidFill>
                <a:latin typeface="Trebuchet MS" pitchFamily="34" charset="0"/>
              </a:rPr>
              <a:t>Integração gerando energia e desenvolvimento</a:t>
            </a:r>
          </a:p>
        </p:txBody>
      </p:sp>
      <p:pic>
        <p:nvPicPr>
          <p:cNvPr id="59398" name="Picture 7" descr="tranç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99060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ítulo 1"/>
          <p:cNvSpPr txBox="1">
            <a:spLocks/>
          </p:cNvSpPr>
          <p:nvPr/>
        </p:nvSpPr>
        <p:spPr bwMode="auto">
          <a:xfrm>
            <a:off x="193675" y="2057400"/>
            <a:ext cx="9712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3600" b="1" i="0" u="none" dirty="0" smtClean="0">
                <a:solidFill>
                  <a:schemeClr val="accent6"/>
                </a:solidFill>
                <a:latin typeface="Trebuchet MS" pitchFamily="34" charset="0"/>
              </a:rPr>
              <a:t>Integração Elétrica Regional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3" descr="O:\DT\PC\PCCP.TE\Trabalhos PCCP\2013\IER Habib\ma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92150"/>
            <a:ext cx="4376737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1209675" y="931863"/>
            <a:ext cx="8151813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pt-BR" b="1" u="none">
                <a:latin typeface="Trebuchet MS" pitchFamily="34" charset="0"/>
              </a:rPr>
              <a:t>Baixo consumo de energia elétrica na América do Sul:</a:t>
            </a:r>
            <a:r>
              <a:rPr lang="pt-BR" sz="1600" b="1" u="none">
                <a:latin typeface="Trebuchet MS" pitchFamily="34" charset="0"/>
              </a:rPr>
              <a:t> </a:t>
            </a:r>
          </a:p>
          <a:p>
            <a:pPr algn="r" eaLnBrk="1" hangingPunct="1"/>
            <a:r>
              <a:rPr lang="pt-BR" sz="1700" b="1" u="none">
                <a:latin typeface="Trebuchet MS" pitchFamily="34" charset="0"/>
              </a:rPr>
              <a:t>114.662 MWmédios - 2.564 kWh per capita/ano</a:t>
            </a:r>
            <a:r>
              <a:rPr lang="pt-BR" sz="1600" b="1" u="none">
                <a:latin typeface="Trebuchet MS" pitchFamily="34" charset="0"/>
              </a:rPr>
              <a:t> 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725521" y="2209800"/>
            <a:ext cx="366553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82563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182563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82563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82563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82563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			  		</a:t>
            </a:r>
            <a:r>
              <a:rPr lang="pt-BR" sz="1600" u="none" dirty="0" err="1">
                <a:latin typeface="Trebuchet MS" pitchFamily="34" charset="0"/>
              </a:rPr>
              <a:t>MWmédios</a:t>
            </a:r>
            <a:r>
              <a:rPr lang="pt-BR" sz="1600" u="none" dirty="0">
                <a:latin typeface="Trebuchet MS" pitchFamily="34" charset="0"/>
              </a:rPr>
              <a:t>		</a:t>
            </a:r>
            <a:r>
              <a:rPr lang="pt-BR" sz="1600" u="none" dirty="0" err="1">
                <a:latin typeface="Trebuchet MS" pitchFamily="34" charset="0"/>
              </a:rPr>
              <a:t>Particip</a:t>
            </a:r>
            <a:r>
              <a:rPr lang="pt-BR" sz="1600" u="none" dirty="0">
                <a:latin typeface="Trebuchet MS" pitchFamily="34" charset="0"/>
              </a:rPr>
              <a:t>.%</a:t>
            </a:r>
          </a:p>
          <a:p>
            <a:pPr eaLnBrk="1" hangingPunct="1">
              <a:spcBef>
                <a:spcPct val="20000"/>
              </a:spcBef>
            </a:pPr>
            <a:endParaRPr lang="pt-BR" sz="800" u="none" dirty="0"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Brasil 				62.846			54,81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Argentina 		15.517			13,53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Venezuela		13.266			11,57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Chile 					  7.142			 6,23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Colômbia			  6.410			 5,59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Peru					  4.087			 3,56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Equador			  2.329			 2,03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Uruguai 	  	  	  1.093			 0,95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Paraguai 	     	  1.199			 1,05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 dirty="0">
                <a:latin typeface="Trebuchet MS" pitchFamily="34" charset="0"/>
              </a:rPr>
              <a:t>Bolívia				    795			 0,69</a:t>
            </a: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7624763" y="6172200"/>
            <a:ext cx="2043112" cy="4619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sz="1200" i="0" dirty="0">
                <a:latin typeface="Trebuchet MS" pitchFamily="34" charset="0"/>
              </a:rPr>
              <a:t>CIER, 2011.</a:t>
            </a:r>
          </a:p>
          <a:p>
            <a:pPr eaLnBrk="1" hangingPunct="1">
              <a:defRPr/>
            </a:pPr>
            <a:r>
              <a:rPr lang="pt-BR" sz="1200" i="0" dirty="0">
                <a:latin typeface="Trebuchet MS" pitchFamily="34" charset="0"/>
              </a:rPr>
              <a:t>Exclui Guianas e Suriname.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71463" y="228600"/>
            <a:ext cx="9363075" cy="679450"/>
          </a:xfrm>
        </p:spPr>
        <p:txBody>
          <a:bodyPr/>
          <a:lstStyle/>
          <a:p>
            <a:pPr eaLnBrk="1" hangingPunct="1">
              <a:defRPr/>
            </a:pPr>
            <a:r>
              <a:rPr sz="26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Qual</a:t>
            </a:r>
            <a:r>
              <a:rPr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a </a:t>
            </a:r>
            <a:r>
              <a:rPr sz="26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situação</a:t>
            </a:r>
            <a:r>
              <a:rPr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da </a:t>
            </a:r>
            <a:r>
              <a:rPr sz="26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América</a:t>
            </a:r>
            <a:r>
              <a:rPr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do </a:t>
            </a:r>
            <a:r>
              <a:rPr sz="26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Sul</a:t>
            </a:r>
            <a:r>
              <a:rPr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?</a:t>
            </a:r>
            <a:endParaRPr sz="2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071813" y="5524500"/>
            <a:ext cx="4868862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BR" sz="1600" u="none">
                <a:solidFill>
                  <a:srgbClr val="000000"/>
                </a:solidFill>
                <a:latin typeface="Trebuchet MS" pitchFamily="34" charset="0"/>
              </a:rPr>
              <a:t>Maiores mercados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>
                <a:solidFill>
                  <a:srgbClr val="000000"/>
                </a:solidFill>
                <a:latin typeface="Trebuchet MS" pitchFamily="34" charset="0"/>
              </a:rPr>
              <a:t>Potenciais exportadores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>
                <a:solidFill>
                  <a:srgbClr val="000000"/>
                </a:solidFill>
                <a:latin typeface="Trebuchet MS" pitchFamily="34" charset="0"/>
              </a:rPr>
              <a:t>Potenciais exportadores – necessitam investimento</a:t>
            </a:r>
          </a:p>
          <a:p>
            <a:pPr eaLnBrk="1" hangingPunct="1">
              <a:spcBef>
                <a:spcPct val="20000"/>
              </a:spcBef>
            </a:pPr>
            <a:r>
              <a:rPr lang="pt-BR" sz="1600" u="none">
                <a:solidFill>
                  <a:srgbClr val="000000"/>
                </a:solidFill>
                <a:latin typeface="Trebuchet MS" pitchFamily="34" charset="0"/>
              </a:rPr>
              <a:t>Potenciais importadores</a:t>
            </a:r>
          </a:p>
        </p:txBody>
      </p:sp>
      <p:pic>
        <p:nvPicPr>
          <p:cNvPr id="61443" name="Picture 3" descr="mercado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087438"/>
            <a:ext cx="4046537" cy="55895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549650" y="836613"/>
            <a:ext cx="60071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5000"/>
              </a:spcBef>
            </a:pPr>
            <a:r>
              <a:rPr lang="pt-BR" b="1" u="none">
                <a:solidFill>
                  <a:srgbClr val="000000"/>
                </a:solidFill>
                <a:latin typeface="Trebuchet MS" pitchFamily="34" charset="0"/>
              </a:rPr>
              <a:t>Os recursos existentes são suficientes para suprir o consumo atual e o crescimento previsto.</a:t>
            </a:r>
            <a:endParaRPr lang="pt-BR" b="1" i="1" u="none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5030788" y="1706563"/>
            <a:ext cx="4445000" cy="3810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rgbClr val="809F2C">
                  <a:lumMod val="10000"/>
                  <a:lumOff val="90000"/>
                </a:srgbClr>
              </a:gs>
            </a:gsLst>
            <a:lin ang="5400000" scaled="1"/>
            <a:tileRect/>
          </a:gradFill>
          <a:ln w="19050">
            <a:noFill/>
            <a:miter lim="800000"/>
            <a:headEnd/>
            <a:tailEnd/>
          </a:ln>
          <a:extLst/>
        </p:spPr>
        <p:txBody>
          <a:bodyPr/>
          <a:lstStyle>
            <a:lvl1pPr marL="95250"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000" b="1" i="0" u="none" dirty="0" smtClean="0">
                <a:solidFill>
                  <a:schemeClr val="accent6"/>
                </a:solidFill>
                <a:latin typeface="Trebuchet MS" pitchFamily="34" charset="0"/>
              </a:rPr>
              <a:t>DIFICULDADES PARA INTEGRAR: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pt-BR" sz="1400" i="0" u="none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marL="381000" indent="-28575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80000"/>
              <a:buFont typeface="Wingdings" pitchFamily="2" charset="2"/>
              <a:buChar char="§"/>
              <a:defRPr/>
            </a:pPr>
            <a:r>
              <a:rPr lang="pt-BR" sz="1400" b="1" i="0" u="none" dirty="0" smtClean="0">
                <a:solidFill>
                  <a:srgbClr val="000000"/>
                </a:solidFill>
                <a:latin typeface="Trebuchet MS" pitchFamily="34" charset="0"/>
              </a:rPr>
              <a:t>Diversidade de frequência dos sistemas</a:t>
            </a:r>
            <a:br>
              <a:rPr lang="pt-BR" sz="1400" b="1" i="0" u="none" dirty="0" smtClean="0">
                <a:solidFill>
                  <a:srgbClr val="000000"/>
                </a:solidFill>
                <a:latin typeface="Trebuchet MS" pitchFamily="34" charset="0"/>
              </a:rPr>
            </a:br>
            <a:r>
              <a:rPr lang="pt-BR" sz="1200" i="0" u="none" dirty="0" smtClean="0">
                <a:solidFill>
                  <a:srgbClr val="000000"/>
                </a:solidFill>
                <a:latin typeface="Trebuchet MS" pitchFamily="34" charset="0"/>
              </a:rPr>
              <a:t>Predomínio de 50 Hz no Sul e 60 Hz no Norte (facilmente contornável com a tecnologia atual)</a:t>
            </a:r>
          </a:p>
          <a:p>
            <a:pPr marL="381000" indent="-28575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80000"/>
              <a:buFont typeface="Wingdings" pitchFamily="2" charset="2"/>
              <a:buChar char="§"/>
              <a:defRPr/>
            </a:pPr>
            <a:r>
              <a:rPr lang="pt-BR" sz="1400" b="1" i="0" u="none" dirty="0" smtClean="0">
                <a:solidFill>
                  <a:srgbClr val="000000"/>
                </a:solidFill>
                <a:latin typeface="Trebuchet MS" pitchFamily="34" charset="0"/>
              </a:rPr>
              <a:t>Dificuldades geográficas</a:t>
            </a:r>
            <a:r>
              <a:rPr lang="pt-BR" sz="1400" i="0" u="none" dirty="0" smtClean="0">
                <a:solidFill>
                  <a:srgbClr val="000000"/>
                </a:solidFill>
                <a:latin typeface="Trebuchet MS" pitchFamily="34" charset="0"/>
              </a:rPr>
              <a:t/>
            </a:r>
            <a:br>
              <a:rPr lang="pt-BR" sz="1400" i="0" u="none" dirty="0" smtClean="0">
                <a:solidFill>
                  <a:srgbClr val="000000"/>
                </a:solidFill>
                <a:latin typeface="Trebuchet MS" pitchFamily="34" charset="0"/>
              </a:rPr>
            </a:br>
            <a:r>
              <a:rPr lang="pt-BR" sz="1200" i="0" u="none" dirty="0" smtClean="0">
                <a:solidFill>
                  <a:srgbClr val="000000"/>
                </a:solidFill>
                <a:latin typeface="Trebuchet MS" pitchFamily="34" charset="0"/>
              </a:rPr>
              <a:t>Barreiras naturais,  extensão territorial e centros de carga distantes (maiores custos)</a:t>
            </a:r>
          </a:p>
          <a:p>
            <a:pPr marL="381000" indent="-28575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80000"/>
              <a:buFont typeface="Wingdings" pitchFamily="2" charset="2"/>
              <a:buChar char="§"/>
              <a:defRPr/>
            </a:pPr>
            <a:r>
              <a:rPr lang="pt-BR" sz="1400" b="1" i="0" u="none" dirty="0" smtClean="0">
                <a:solidFill>
                  <a:srgbClr val="000000"/>
                </a:solidFill>
                <a:latin typeface="Trebuchet MS" pitchFamily="34" charset="0"/>
              </a:rPr>
              <a:t>Interconexões frágeis</a:t>
            </a:r>
            <a:br>
              <a:rPr lang="pt-BR" sz="1400" b="1" i="0" u="none" dirty="0" smtClean="0">
                <a:solidFill>
                  <a:srgbClr val="000000"/>
                </a:solidFill>
                <a:latin typeface="Trebuchet MS" pitchFamily="34" charset="0"/>
              </a:rPr>
            </a:br>
            <a:r>
              <a:rPr lang="pt-BR" sz="1200" i="0" u="none" dirty="0" smtClean="0">
                <a:solidFill>
                  <a:srgbClr val="000000"/>
                </a:solidFill>
                <a:latin typeface="Trebuchet MS" pitchFamily="34" charset="0"/>
              </a:rPr>
              <a:t>Diversas interconexões de pequena capacidade, baseadas em acordos bilaterais</a:t>
            </a:r>
            <a:endParaRPr lang="pt-BR" sz="1200" b="1" i="0" u="none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marL="381000" indent="-28575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80000"/>
              <a:buFont typeface="Wingdings" pitchFamily="2" charset="2"/>
              <a:buChar char="§"/>
              <a:defRPr/>
            </a:pPr>
            <a:r>
              <a:rPr lang="pt-BR" sz="1400" b="1" i="0" u="none" dirty="0" smtClean="0">
                <a:solidFill>
                  <a:srgbClr val="000000"/>
                </a:solidFill>
                <a:latin typeface="Trebuchet MS" pitchFamily="34" charset="0"/>
              </a:rPr>
              <a:t>Diferenças regulatórias entre os países</a:t>
            </a:r>
            <a:br>
              <a:rPr lang="pt-BR" sz="1400" b="1" i="0" u="none" dirty="0" smtClean="0">
                <a:solidFill>
                  <a:srgbClr val="000000"/>
                </a:solidFill>
                <a:latin typeface="Trebuchet MS" pitchFamily="34" charset="0"/>
              </a:rPr>
            </a:br>
            <a:r>
              <a:rPr lang="pt-BR" sz="1200" i="0" u="none" dirty="0" smtClean="0">
                <a:solidFill>
                  <a:srgbClr val="000000"/>
                </a:solidFill>
                <a:latin typeface="Trebuchet MS" pitchFamily="34" charset="0"/>
              </a:rPr>
              <a:t>Alguns ainda com monopólio estatal e outros em diferentes graus de liberalização</a:t>
            </a:r>
            <a:endParaRPr lang="pt-BR" sz="1400" b="1" i="0" u="none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marL="381000" indent="-28575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80000"/>
              <a:buFont typeface="Wingdings" pitchFamily="2" charset="2"/>
              <a:buChar char="§"/>
              <a:defRPr/>
            </a:pPr>
            <a:r>
              <a:rPr lang="pt-BR" sz="1400" b="1" i="0" u="none" dirty="0" smtClean="0">
                <a:solidFill>
                  <a:srgbClr val="000000"/>
                </a:solidFill>
                <a:latin typeface="Trebuchet MS" pitchFamily="34" charset="0"/>
              </a:rPr>
              <a:t>Respeito aos contratos</a:t>
            </a:r>
            <a:br>
              <a:rPr lang="pt-BR" sz="1400" b="1" i="0" u="none" dirty="0" smtClean="0">
                <a:solidFill>
                  <a:srgbClr val="000000"/>
                </a:solidFill>
                <a:latin typeface="Trebuchet MS" pitchFamily="34" charset="0"/>
              </a:rPr>
            </a:br>
            <a:r>
              <a:rPr lang="pt-BR" sz="1200" i="0" u="none" dirty="0" smtClean="0">
                <a:solidFill>
                  <a:srgbClr val="000000"/>
                </a:solidFill>
                <a:latin typeface="Trebuchet MS" pitchFamily="34" charset="0"/>
              </a:rPr>
              <a:t>Episódios de quebras de acordos minam a confiança de alguns países em outros</a:t>
            </a:r>
            <a:endParaRPr lang="pt-BR" sz="1200" b="1" i="0" u="none" dirty="0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463" y="228600"/>
            <a:ext cx="9363075" cy="679450"/>
          </a:xfrm>
        </p:spPr>
        <p:txBody>
          <a:bodyPr/>
          <a:lstStyle/>
          <a:p>
            <a:pPr eaLnBrk="1" hangingPunct="1">
              <a:defRPr/>
            </a:pPr>
            <a:r>
              <a:rPr lang="pt-BR"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Situação </a:t>
            </a:r>
            <a:r>
              <a:rPr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da América do </a:t>
            </a:r>
            <a:r>
              <a:rPr sz="26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Sul</a:t>
            </a:r>
            <a:endParaRPr sz="2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463" y="228600"/>
            <a:ext cx="7196137" cy="67945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sz="26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Resumindo</a:t>
            </a:r>
            <a:r>
              <a:rPr sz="2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...</a:t>
            </a:r>
            <a:endParaRPr sz="2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62467" name="Picture 3" descr="Continente americano azu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42875"/>
            <a:ext cx="4556125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50838" y="1052513"/>
            <a:ext cx="9204325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tabLst>
                <a:tab pos="355600" algn="l"/>
              </a:tabLst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0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Contratos bilaterais são a regra;</a:t>
            </a:r>
          </a:p>
          <a:p>
            <a:pPr eaLnBrk="1" hangingPunct="1">
              <a:spcBef>
                <a:spcPct val="10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Principais interconexões refletem aproveitamentos hidráulicos compartilhados</a:t>
            </a:r>
            <a:b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</a:b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(exceto </a:t>
            </a:r>
            <a:r>
              <a:rPr lang="pt-BR" sz="1600" u="none" dirty="0" err="1" smtClean="0">
                <a:solidFill>
                  <a:srgbClr val="000000"/>
                </a:solidFill>
                <a:latin typeface="Trebuchet MS" pitchFamily="34" charset="0"/>
              </a:rPr>
              <a:t>Garabi</a:t>
            </a: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, por enquanto);</a:t>
            </a:r>
          </a:p>
          <a:p>
            <a:pPr eaLnBrk="1" hangingPunct="1">
              <a:spcBef>
                <a:spcPct val="10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Grande disponibilidade de gás e potencial hidráulico não aproveitado; </a:t>
            </a:r>
          </a:p>
          <a:p>
            <a:pPr eaLnBrk="1" hangingPunct="1">
              <a:spcBef>
                <a:spcPct val="10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Complementariedade hidrológica (Norte-Sul) e de carga;</a:t>
            </a:r>
          </a:p>
          <a:p>
            <a:pPr eaLnBrk="1" hangingPunct="1">
              <a:spcBef>
                <a:spcPct val="10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Alguns países com disponibilidade energética e necessidade de investimento e crescimento (Paraguai, Bolívia, Peru);</a:t>
            </a:r>
          </a:p>
          <a:p>
            <a:pPr eaLnBrk="1" hangingPunct="1">
              <a:spcBef>
                <a:spcPct val="10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Brasil representa mais do que</a:t>
            </a:r>
            <a:r>
              <a:rPr lang="pt-BR" sz="1600" b="1" i="1" u="none" dirty="0" smtClean="0">
                <a:solidFill>
                  <a:srgbClr val="80812C"/>
                </a:solidFill>
                <a:latin typeface="Trebuchet MS" pitchFamily="34" charset="0"/>
              </a:rPr>
              <a:t> </a:t>
            </a:r>
            <a:r>
              <a:rPr lang="pt-BR" sz="1600" b="1" i="1" u="none" dirty="0" smtClean="0">
                <a:solidFill>
                  <a:srgbClr val="000000"/>
                </a:solidFill>
                <a:latin typeface="Trebuchet MS" pitchFamily="34" charset="0"/>
              </a:rPr>
              <a:t>50%</a:t>
            </a:r>
            <a:r>
              <a:rPr lang="pt-BR" sz="1600" b="1" i="1" u="none" dirty="0" smtClean="0">
                <a:solidFill>
                  <a:srgbClr val="80812C"/>
                </a:solidFill>
                <a:latin typeface="Trebuchet MS" pitchFamily="34" charset="0"/>
              </a:rPr>
              <a:t> </a:t>
            </a: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da necessidade energética;</a:t>
            </a:r>
          </a:p>
          <a:p>
            <a:pPr eaLnBrk="1" hangingPunct="1">
              <a:spcBef>
                <a:spcPct val="10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Regulamentação diferenciada entre países e instabilidade política e regulatória em alguns casos;</a:t>
            </a:r>
          </a:p>
          <a:p>
            <a:pPr eaLnBrk="1" hangingPunct="1">
              <a:spcBef>
                <a:spcPct val="10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 smtClean="0">
                <a:solidFill>
                  <a:srgbClr val="000000"/>
                </a:solidFill>
                <a:latin typeface="Trebuchet MS" pitchFamily="34" charset="0"/>
              </a:rPr>
              <a:t>Em países menores a exportação de energia representa ou pode vir a representar grande parte da pauta de exportações.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/>
          </p:cNvSpPr>
          <p:nvPr/>
        </p:nvSpPr>
        <p:spPr bwMode="auto">
          <a:xfrm>
            <a:off x="1443038" y="2667000"/>
            <a:ext cx="7016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10000"/>
              </a:spcBef>
              <a:spcAft>
                <a:spcPts val="500"/>
              </a:spcAft>
              <a:defRPr/>
            </a:pPr>
            <a:r>
              <a:rPr lang="pt-BR" sz="2800" u="none" dirty="0">
                <a:solidFill>
                  <a:schemeClr val="bg2">
                    <a:lumMod val="75000"/>
                  </a:schemeClr>
                </a:solidFill>
                <a:latin typeface="Trebuchet MS" pitchFamily="34" charset="0"/>
              </a:rPr>
              <a:t>ITAIPU BINACIONAL: um caso de sucesso</a:t>
            </a:r>
          </a:p>
          <a:p>
            <a:pPr algn="ctr">
              <a:spcBef>
                <a:spcPct val="10000"/>
              </a:spcBef>
              <a:defRPr/>
            </a:pPr>
            <a:endParaRPr lang="pt-BR" sz="1600" u="none" dirty="0">
              <a:solidFill>
                <a:schemeClr val="bg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0" y="5661025"/>
            <a:ext cx="9906000" cy="1196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i="1" u="none">
              <a:solidFill>
                <a:srgbClr val="000000"/>
              </a:solidFill>
            </a:endParaRPr>
          </a:p>
        </p:txBody>
      </p:sp>
      <p:pic>
        <p:nvPicPr>
          <p:cNvPr id="63492" name="Picture 5" descr="Itaipu_ver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5924550"/>
            <a:ext cx="1041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5530850" y="6467475"/>
            <a:ext cx="35528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200" b="1" u="none">
                <a:solidFill>
                  <a:srgbClr val="000000"/>
                </a:solidFill>
                <a:latin typeface="Trebuchet MS" pitchFamily="34" charset="0"/>
              </a:rPr>
              <a:t>Integração gerando energia e desenvolvimento</a:t>
            </a:r>
          </a:p>
        </p:txBody>
      </p:sp>
      <p:pic>
        <p:nvPicPr>
          <p:cNvPr id="63494" name="Picture 7" descr="tranç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99060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ítulo 1"/>
          <p:cNvSpPr txBox="1">
            <a:spLocks/>
          </p:cNvSpPr>
          <p:nvPr/>
        </p:nvSpPr>
        <p:spPr bwMode="auto">
          <a:xfrm>
            <a:off x="193675" y="2057400"/>
            <a:ext cx="9712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3600" b="1" i="0" u="none" dirty="0" smtClean="0">
                <a:solidFill>
                  <a:schemeClr val="accent6"/>
                </a:solidFill>
                <a:latin typeface="Trebuchet MS" pitchFamily="34" charset="0"/>
              </a:rPr>
              <a:t>Integração Elétrica Regional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5715000" y="2192338"/>
            <a:ext cx="4114800" cy="2913062"/>
          </a:xfrm>
          <a:prstGeom prst="roundRect">
            <a:avLst/>
          </a:prstGeom>
          <a:solidFill>
            <a:schemeClr val="accent1">
              <a:lumMod val="50000"/>
              <a:alpha val="48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780088" y="1484313"/>
            <a:ext cx="39512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 u="none" dirty="0" err="1" smtClean="0">
                <a:solidFill>
                  <a:schemeClr val="accent6"/>
                </a:solidFill>
                <a:latin typeface="Trebuchet MS" pitchFamily="34" charset="0"/>
              </a:rPr>
              <a:t>Características</a:t>
            </a:r>
            <a:r>
              <a:rPr lang="en-US" sz="2000" b="1" u="none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en-US" sz="2000" b="1" u="none" dirty="0" err="1" smtClean="0">
                <a:solidFill>
                  <a:schemeClr val="accent6"/>
                </a:solidFill>
                <a:latin typeface="Trebuchet MS" pitchFamily="34" charset="0"/>
              </a:rPr>
              <a:t>Gerais</a:t>
            </a:r>
            <a:r>
              <a:rPr lang="en-US" sz="2000" b="1" u="none" dirty="0" smtClean="0">
                <a:solidFill>
                  <a:schemeClr val="accent6"/>
                </a:solidFill>
                <a:latin typeface="Trebuchet MS" pitchFamily="34" charset="0"/>
              </a:rPr>
              <a:t> do </a:t>
            </a:r>
            <a:r>
              <a:rPr lang="en-US" sz="2000" b="1" u="none" dirty="0" err="1" smtClean="0">
                <a:solidFill>
                  <a:schemeClr val="accent6"/>
                </a:solidFill>
                <a:latin typeface="Trebuchet MS" pitchFamily="34" charset="0"/>
              </a:rPr>
              <a:t>Reservatório</a:t>
            </a:r>
            <a:endParaRPr lang="en-US" sz="2000" b="1" u="none" dirty="0" smtClean="0">
              <a:solidFill>
                <a:schemeClr val="accent6"/>
              </a:solidFill>
              <a:latin typeface="Trebuchet MS" pitchFamily="34" charset="0"/>
            </a:endParaRPr>
          </a:p>
        </p:txBody>
      </p:sp>
      <p:sp>
        <p:nvSpPr>
          <p:cNvPr id="64516" name="Rectangle 7"/>
          <p:cNvSpPr>
            <a:spLocks noChangeArrowheads="1"/>
          </p:cNvSpPr>
          <p:nvPr/>
        </p:nvSpPr>
        <p:spPr bwMode="auto">
          <a:xfrm>
            <a:off x="6019800" y="2444750"/>
            <a:ext cx="358140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40000"/>
              </a:lnSpc>
              <a:tabLst>
                <a:tab pos="2238375" algn="l"/>
              </a:tabLst>
            </a:pPr>
            <a:r>
              <a:rPr kumimoji="1" lang="pt-BR" u="none">
                <a:latin typeface="Trebuchet MS" pitchFamily="34" charset="0"/>
              </a:rPr>
              <a:t>Superfície: 1.350 km²</a:t>
            </a:r>
          </a:p>
          <a:p>
            <a:pPr eaLnBrk="0" hangingPunct="0">
              <a:lnSpc>
                <a:spcPct val="140000"/>
              </a:lnSpc>
              <a:tabLst>
                <a:tab pos="2238375" algn="l"/>
              </a:tabLst>
            </a:pPr>
            <a:r>
              <a:rPr kumimoji="1" lang="pt-BR" u="none">
                <a:latin typeface="Trebuchet MS" pitchFamily="34" charset="0"/>
              </a:rPr>
              <a:t>Comprimento: 170 km</a:t>
            </a:r>
          </a:p>
          <a:p>
            <a:pPr eaLnBrk="0" hangingPunct="0">
              <a:lnSpc>
                <a:spcPct val="140000"/>
              </a:lnSpc>
              <a:tabLst>
                <a:tab pos="2238375" algn="l"/>
              </a:tabLst>
            </a:pPr>
            <a:r>
              <a:rPr kumimoji="1" lang="pt-BR" u="none">
                <a:latin typeface="Trebuchet MS" pitchFamily="34" charset="0"/>
              </a:rPr>
              <a:t>Profundidade média:	22 m</a:t>
            </a:r>
          </a:p>
          <a:p>
            <a:pPr eaLnBrk="0" hangingPunct="0">
              <a:lnSpc>
                <a:spcPct val="140000"/>
              </a:lnSpc>
              <a:tabLst>
                <a:tab pos="2238375" algn="l"/>
              </a:tabLst>
            </a:pPr>
            <a:r>
              <a:rPr kumimoji="1" lang="pt-BR" u="none">
                <a:latin typeface="Trebuchet MS" pitchFamily="34" charset="0"/>
              </a:rPr>
              <a:t>Cota normal:  219,00 - 220,30 m</a:t>
            </a:r>
          </a:p>
          <a:p>
            <a:pPr eaLnBrk="0" hangingPunct="0">
              <a:lnSpc>
                <a:spcPct val="140000"/>
              </a:lnSpc>
              <a:tabLst>
                <a:tab pos="2238375" algn="l"/>
              </a:tabLst>
            </a:pPr>
            <a:r>
              <a:rPr kumimoji="1" lang="pt-BR" u="none">
                <a:latin typeface="Trebuchet MS" pitchFamily="34" charset="0"/>
              </a:rPr>
              <a:t>Volume:  29 bilhões m³</a:t>
            </a:r>
          </a:p>
          <a:p>
            <a:pPr eaLnBrk="0" hangingPunct="0">
              <a:lnSpc>
                <a:spcPct val="140000"/>
              </a:lnSpc>
              <a:tabLst>
                <a:tab pos="2238375" algn="l"/>
              </a:tabLst>
            </a:pPr>
            <a:r>
              <a:rPr kumimoji="1" lang="pt-BR" u="none">
                <a:latin typeface="Trebuchet MS" pitchFamily="34" charset="0"/>
              </a:rPr>
              <a:t>Vazão média: 10.000 m³/s</a:t>
            </a:r>
          </a:p>
          <a:p>
            <a:pPr eaLnBrk="0" hangingPunct="0">
              <a:lnSpc>
                <a:spcPct val="140000"/>
              </a:lnSpc>
              <a:tabLst>
                <a:tab pos="2238375" algn="l"/>
              </a:tabLst>
            </a:pPr>
            <a:endParaRPr kumimoji="1" lang="pt-BR" u="none">
              <a:latin typeface="Trebuchet MS" pitchFamily="34" charset="0"/>
            </a:endParaRP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90600"/>
            <a:ext cx="35147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4800"/>
            <a:ext cx="27940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9" name="Elipse 9"/>
          <p:cNvSpPr>
            <a:spLocks noChangeArrowheads="1"/>
          </p:cNvSpPr>
          <p:nvPr/>
        </p:nvSpPr>
        <p:spPr bwMode="auto">
          <a:xfrm>
            <a:off x="2052638" y="3432175"/>
            <a:ext cx="142875" cy="14287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 sz="1000" i="1" u="none"/>
          </a:p>
        </p:txBody>
      </p:sp>
      <p:sp>
        <p:nvSpPr>
          <p:cNvPr id="64520" name="CaixaDeTexto 10"/>
          <p:cNvSpPr txBox="1">
            <a:spLocks noChangeArrowheads="1"/>
          </p:cNvSpPr>
          <p:nvPr/>
        </p:nvSpPr>
        <p:spPr bwMode="auto">
          <a:xfrm>
            <a:off x="2124075" y="3379788"/>
            <a:ext cx="771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000" b="1" u="none">
                <a:latin typeface="Comic Sans MS" pitchFamily="66" charset="0"/>
              </a:rPr>
              <a:t>ITAIPU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4522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Localização Geográfica do Empreendimento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5" name="Seta para a direita 4"/>
          <p:cNvSpPr/>
          <p:nvPr/>
        </p:nvSpPr>
        <p:spPr>
          <a:xfrm rot="3379091">
            <a:off x="2286000" y="3736975"/>
            <a:ext cx="838200" cy="8382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3" descr="4400_IB_DANIEL_ SN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2133600"/>
            <a:ext cx="6121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de cantos arredondados 1"/>
          <p:cNvSpPr/>
          <p:nvPr/>
        </p:nvSpPr>
        <p:spPr>
          <a:xfrm>
            <a:off x="414338" y="2197100"/>
            <a:ext cx="3548062" cy="420211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65540" name="Group 4"/>
          <p:cNvGrpSpPr>
            <a:grpSpLocks/>
          </p:cNvGrpSpPr>
          <p:nvPr/>
        </p:nvGrpSpPr>
        <p:grpSpPr bwMode="auto">
          <a:xfrm>
            <a:off x="7696200" y="228600"/>
            <a:ext cx="1898650" cy="533400"/>
            <a:chOff x="4476" y="121"/>
            <a:chExt cx="1104" cy="336"/>
          </a:xfrm>
        </p:grpSpPr>
        <p:sp>
          <p:nvSpPr>
            <p:cNvPr id="65548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u="none">
                <a:solidFill>
                  <a:srgbClr val="000000"/>
                </a:solidFill>
              </a:endParaRPr>
            </a:p>
          </p:txBody>
        </p:sp>
        <p:sp>
          <p:nvSpPr>
            <p:cNvPr id="65549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5550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u="none">
                <a:solidFill>
                  <a:srgbClr val="000000"/>
                </a:solidFill>
              </a:endParaRPr>
            </a:p>
          </p:txBody>
        </p:sp>
        <p:sp>
          <p:nvSpPr>
            <p:cNvPr id="65551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5552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5553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5062" name="Text Box 12"/>
          <p:cNvSpPr txBox="1">
            <a:spLocks noChangeArrowheads="1"/>
          </p:cNvSpPr>
          <p:nvPr/>
        </p:nvSpPr>
        <p:spPr bwMode="auto">
          <a:xfrm>
            <a:off x="479425" y="169863"/>
            <a:ext cx="6929438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5491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sz="2600" b="1" u="none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Empreendimento Binacional:</a:t>
            </a:r>
            <a:br>
              <a:rPr lang="pt-BR" sz="2600" b="1" u="none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pt-BR" sz="2600" b="1" u="none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Brasil e Paraguai</a:t>
            </a:r>
            <a:endParaRPr lang="pt-BR" sz="2600" b="1" u="none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Arial" charset="0"/>
            </a:endParaRPr>
          </a:p>
        </p:txBody>
      </p:sp>
      <p:sp>
        <p:nvSpPr>
          <p:cNvPr id="65542" name="AutoShape 14"/>
          <p:cNvSpPr>
            <a:spLocks noChangeArrowheads="1"/>
          </p:cNvSpPr>
          <p:nvPr/>
        </p:nvSpPr>
        <p:spPr bwMode="auto">
          <a:xfrm>
            <a:off x="468313" y="2611438"/>
            <a:ext cx="3722687" cy="346075"/>
          </a:xfrm>
          <a:prstGeom prst="roundRect">
            <a:avLst>
              <a:gd name="adj" fmla="val 2050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 u="none">
                <a:solidFill>
                  <a:schemeClr val="bg1"/>
                </a:solidFill>
                <a:latin typeface="Trebuchet MS" pitchFamily="34" charset="0"/>
              </a:rPr>
              <a:t>POTÊNCIA INSTALADA: 14.000 MW</a:t>
            </a:r>
            <a:endParaRPr lang="pt-BR" sz="900" u="none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65543" name="AutoShape 15"/>
          <p:cNvSpPr>
            <a:spLocks noChangeArrowheads="1"/>
          </p:cNvSpPr>
          <p:nvPr/>
        </p:nvSpPr>
        <p:spPr bwMode="auto">
          <a:xfrm>
            <a:off x="498475" y="3186113"/>
            <a:ext cx="3768725" cy="346075"/>
          </a:xfrm>
          <a:prstGeom prst="roundRect">
            <a:avLst>
              <a:gd name="adj" fmla="val 2050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 u="none">
                <a:solidFill>
                  <a:schemeClr val="bg1"/>
                </a:solidFill>
                <a:latin typeface="Trebuchet MS" pitchFamily="34" charset="0"/>
              </a:rPr>
              <a:t>20 UNIDADES DE  700 MW CADA</a:t>
            </a:r>
            <a:endParaRPr lang="pt-BR" sz="900" u="none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65544" name="AutoShape 16"/>
          <p:cNvSpPr>
            <a:spLocks noChangeArrowheads="1"/>
          </p:cNvSpPr>
          <p:nvPr/>
        </p:nvSpPr>
        <p:spPr bwMode="auto">
          <a:xfrm>
            <a:off x="463550" y="3968750"/>
            <a:ext cx="3803650" cy="588963"/>
          </a:xfrm>
          <a:prstGeom prst="roundRect">
            <a:avLst>
              <a:gd name="adj" fmla="val 2050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 u="none">
                <a:solidFill>
                  <a:srgbClr val="FFFF00"/>
                </a:solidFill>
                <a:latin typeface="Trebuchet MS" pitchFamily="34" charset="0"/>
              </a:rPr>
              <a:t>SUPRIMENTO 2012:   72% DO PARAGUAI</a:t>
            </a:r>
          </a:p>
          <a:p>
            <a:r>
              <a:rPr lang="pt-BR" sz="1400" u="none">
                <a:solidFill>
                  <a:srgbClr val="FFFF00"/>
                </a:solidFill>
                <a:latin typeface="Trebuchet MS" pitchFamily="34" charset="0"/>
              </a:rPr>
              <a:t>                               17% DO BRASIL</a:t>
            </a:r>
            <a:endParaRPr lang="pt-BR" sz="900" u="none">
              <a:solidFill>
                <a:srgbClr val="FFFF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65545" name="AutoShape 17"/>
          <p:cNvSpPr>
            <a:spLocks noChangeArrowheads="1"/>
          </p:cNvSpPr>
          <p:nvPr/>
        </p:nvSpPr>
        <p:spPr bwMode="auto">
          <a:xfrm>
            <a:off x="463550" y="4745038"/>
            <a:ext cx="3803650" cy="346075"/>
          </a:xfrm>
          <a:prstGeom prst="roundRect">
            <a:avLst>
              <a:gd name="adj" fmla="val 2050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 u="none">
                <a:solidFill>
                  <a:schemeClr val="bg1"/>
                </a:solidFill>
                <a:latin typeface="Trebuchet MS" pitchFamily="34" charset="0"/>
              </a:rPr>
              <a:t>FATURAMENTO 2012:  US$ 3,8 BILHÕES</a:t>
            </a:r>
            <a:endParaRPr lang="pt-BR" sz="900" u="none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45070" name="AutoShape 20"/>
          <p:cNvSpPr>
            <a:spLocks noChangeArrowheads="1"/>
          </p:cNvSpPr>
          <p:nvPr/>
        </p:nvSpPr>
        <p:spPr bwMode="auto">
          <a:xfrm>
            <a:off x="442913" y="1103313"/>
            <a:ext cx="9240837" cy="831850"/>
          </a:xfrm>
          <a:prstGeom prst="roundRect">
            <a:avLst>
              <a:gd name="adj" fmla="val 20505"/>
            </a:avLst>
          </a:prstGeom>
          <a:solidFill>
            <a:schemeClr val="accent6">
              <a:alpha val="2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400" b="1" u="none" dirty="0">
                <a:solidFill>
                  <a:srgbClr val="0070C0"/>
                </a:solidFill>
                <a:latin typeface="Trebuchet MS" pitchFamily="34" charset="0"/>
              </a:rPr>
              <a:t>MISSÃO: GERAR ENERGIA ELÉTRICA DE QUALIDADE, COM RESPONSABILIDADE SOCIAL E AMBIENTAL, IMPULSIONANDO O DESENVOLVIMENTO ECONÔMICO, TURÍSTICO E TECNOLÓGICO, SUSTENTÁVEL, NO BRASIL E NO PARAGUAI.</a:t>
            </a:r>
          </a:p>
        </p:txBody>
      </p:sp>
      <p:sp>
        <p:nvSpPr>
          <p:cNvPr id="65547" name="AutoShape 17"/>
          <p:cNvSpPr>
            <a:spLocks noChangeArrowheads="1"/>
          </p:cNvSpPr>
          <p:nvPr/>
        </p:nvSpPr>
        <p:spPr bwMode="auto">
          <a:xfrm>
            <a:off x="463550" y="5354638"/>
            <a:ext cx="3803650" cy="588962"/>
          </a:xfrm>
          <a:prstGeom prst="roundRect">
            <a:avLst>
              <a:gd name="adj" fmla="val 2050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 u="none">
                <a:solidFill>
                  <a:schemeClr val="bg1"/>
                </a:solidFill>
                <a:latin typeface="Trebuchet MS" pitchFamily="34" charset="0"/>
              </a:rPr>
              <a:t>ÁREAS DE PROTEÇÃO: </a:t>
            </a:r>
          </a:p>
          <a:p>
            <a:r>
              <a:rPr lang="pt-BR" sz="1400" u="none">
                <a:solidFill>
                  <a:schemeClr val="bg1"/>
                </a:solidFill>
                <a:latin typeface="Trebuchet MS" pitchFamily="34" charset="0"/>
              </a:rPr>
              <a:t>                       MAIS DE 100 mil ha</a:t>
            </a:r>
            <a:endParaRPr lang="pt-BR" sz="900" u="none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http://www.cataratasdoiguacu.com.br/portal/images/galerias/itaipu-binaciona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438" y="0"/>
            <a:ext cx="1051083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5022850" y="1524000"/>
            <a:ext cx="4557713" cy="457200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-579438" y="300038"/>
            <a:ext cx="10510838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746" name="Rectangle 9"/>
          <p:cNvSpPr>
            <a:spLocks noChangeArrowheads="1"/>
          </p:cNvSpPr>
          <p:nvPr/>
        </p:nvSpPr>
        <p:spPr bwMode="auto">
          <a:xfrm>
            <a:off x="5181600" y="1828800"/>
            <a:ext cx="4191000" cy="404971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algn="just">
              <a:spcBef>
                <a:spcPts val="2400"/>
              </a:spcBef>
              <a:buClr>
                <a:schemeClr val="accent6"/>
              </a:buClr>
              <a:buSzPct val="60000"/>
              <a:buFont typeface="Wingdings" pitchFamily="2" charset="2"/>
              <a:buChar char="n"/>
              <a:defRPr/>
            </a:pPr>
            <a:r>
              <a:rPr lang="pt-BR" sz="2000" u="none" dirty="0">
                <a:latin typeface="Trebuchet MS" pitchFamily="34" charset="0"/>
              </a:rPr>
              <a:t>Solução definitiva de um conflito de fronteira;</a:t>
            </a:r>
          </a:p>
          <a:p>
            <a:pPr marL="342900" indent="-342900" algn="just">
              <a:spcBef>
                <a:spcPts val="2400"/>
              </a:spcBef>
              <a:buClr>
                <a:schemeClr val="accent6"/>
              </a:buClr>
              <a:buSzPct val="60000"/>
              <a:buFont typeface="Wingdings" pitchFamily="2" charset="2"/>
              <a:buChar char="n"/>
              <a:defRPr/>
            </a:pPr>
            <a:r>
              <a:rPr lang="pt-BR" sz="2000" u="none" dirty="0">
                <a:latin typeface="Trebuchet MS" pitchFamily="34" charset="0"/>
              </a:rPr>
              <a:t>Engenharia jurídica e arquitetura  financeira;</a:t>
            </a:r>
          </a:p>
          <a:p>
            <a:pPr marL="342900" indent="-342900" algn="just">
              <a:spcBef>
                <a:spcPts val="2400"/>
              </a:spcBef>
              <a:buClr>
                <a:schemeClr val="accent6"/>
              </a:buClr>
              <a:buSzPct val="60000"/>
              <a:buFont typeface="Wingdings" pitchFamily="2" charset="2"/>
              <a:buChar char="n"/>
              <a:defRPr/>
            </a:pPr>
            <a:r>
              <a:rPr lang="pt-BR" sz="2000" u="none" dirty="0">
                <a:latin typeface="Trebuchet MS" pitchFamily="34" charset="0"/>
              </a:rPr>
              <a:t>Modelo de integração com equidade e respeito às assimetrias entre os países;</a:t>
            </a:r>
          </a:p>
          <a:p>
            <a:pPr marL="342900" indent="-342900" algn="just">
              <a:spcBef>
                <a:spcPts val="2400"/>
              </a:spcBef>
              <a:buClr>
                <a:schemeClr val="accent6"/>
              </a:buClr>
              <a:buSzPct val="60000"/>
              <a:buFont typeface="Wingdings" pitchFamily="2" charset="2"/>
              <a:buChar char="n"/>
              <a:defRPr/>
            </a:pPr>
            <a:r>
              <a:rPr lang="pt-BR" sz="2000" u="none" dirty="0">
                <a:latin typeface="Trebuchet MS" pitchFamily="34" charset="0"/>
              </a:rPr>
              <a:t>Segurança jurídica do Tratado Binacional de Itaipu, ratificado pelos respectivos Congressos.</a:t>
            </a:r>
            <a:endParaRPr lang="en-US" sz="2000" u="none" dirty="0">
              <a:latin typeface="Trebuchet MS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09600" y="371475"/>
            <a:ext cx="85344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 u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Itaipu e sua importância para a integração regional</a:t>
            </a:r>
            <a:endParaRPr lang="pt-BR" sz="2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-69850" y="0"/>
            <a:ext cx="997585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RESUMO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47941981"/>
              </p:ext>
            </p:extLst>
          </p:nvPr>
        </p:nvGraphicFramePr>
        <p:xfrm>
          <a:off x="1080592" y="1371600"/>
          <a:ext cx="7758608" cy="4821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P:\Pcte_portal\Fotos\A USINA DE ITAIPU\Escavações &amp; Terraplanagem\img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906000" cy="715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465138" y="300038"/>
            <a:ext cx="5478462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65138" y="1825625"/>
            <a:ext cx="4640262" cy="3813175"/>
          </a:xfrm>
          <a:prstGeom prst="roundRect">
            <a:avLst/>
          </a:prstGeom>
          <a:solidFill>
            <a:srgbClr val="AC5600">
              <a:alpha val="88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65150" y="2057400"/>
            <a:ext cx="45402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pt-BR" sz="2000" u="none" dirty="0">
                <a:solidFill>
                  <a:schemeClr val="bg1"/>
                </a:solidFill>
                <a:latin typeface="Trebuchet MS" pitchFamily="34" charset="0"/>
              </a:rPr>
              <a:t>Crise do petróleo e mudança do cenário internacional;</a:t>
            </a:r>
            <a:br>
              <a:rPr lang="pt-BR" sz="2000" u="none" dirty="0">
                <a:solidFill>
                  <a:schemeClr val="bg1"/>
                </a:solidFill>
                <a:latin typeface="Trebuchet MS" pitchFamily="34" charset="0"/>
              </a:rPr>
            </a:br>
            <a:endParaRPr lang="pt-BR" sz="2000" u="none" dirty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pt-BR" sz="2000" u="none" dirty="0">
                <a:solidFill>
                  <a:schemeClr val="bg1"/>
                </a:solidFill>
                <a:latin typeface="Trebuchet MS" pitchFamily="34" charset="0"/>
              </a:rPr>
              <a:t>Fim do ciclo de crescimento acelerado da economia brasileira;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  <a:defRPr/>
            </a:pPr>
            <a:endParaRPr lang="pt-BR" sz="2000" u="none" dirty="0">
              <a:solidFill>
                <a:schemeClr val="bg1"/>
              </a:solidFill>
              <a:latin typeface="Trebuchet MS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pt-BR" sz="2000" u="none" dirty="0">
                <a:solidFill>
                  <a:schemeClr val="bg1"/>
                </a:solidFill>
                <a:latin typeface="Trebuchet MS" pitchFamily="34" charset="0"/>
              </a:rPr>
              <a:t>Aumento das taxas de juros internacionais: a crise da </a:t>
            </a:r>
            <a:r>
              <a:rPr lang="pt-BR" sz="2000" u="none">
                <a:solidFill>
                  <a:schemeClr val="bg1"/>
                </a:solidFill>
                <a:latin typeface="Trebuchet MS" pitchFamily="34" charset="0"/>
              </a:rPr>
              <a:t>dívida externa.</a:t>
            </a:r>
            <a:endParaRPr lang="pt-BR" sz="2000" u="none" dirty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  <a:defRPr/>
            </a:pPr>
            <a:r>
              <a:rPr lang="pt-BR" sz="2000" u="none" dirty="0">
                <a:solidFill>
                  <a:schemeClr val="bg1"/>
                </a:solidFill>
                <a:latin typeface="Trebuchet MS" pitchFamily="34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u="none" dirty="0">
              <a:latin typeface="Trebuchet MS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0963" y="171450"/>
            <a:ext cx="5638800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 u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Contexto da Construção de Itaipu</a:t>
            </a:r>
            <a:br>
              <a:rPr lang="pt-BR" sz="2600" b="1" u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endParaRPr lang="pt-BR" sz="2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8"/>
          <p:cNvGraphicFramePr>
            <a:graphicFrameLocks noChangeAspect="1"/>
          </p:cNvGraphicFramePr>
          <p:nvPr/>
        </p:nvGraphicFramePr>
        <p:xfrm>
          <a:off x="76200" y="1347788"/>
          <a:ext cx="8216900" cy="510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6" name="Planilha" r:id="rId4" imgW="6038820" imgH="3752760" progId="Excel.Sheet.8">
                  <p:embed/>
                </p:oleObj>
              </mc:Choice>
              <mc:Fallback>
                <p:oleObj name="Planilha" r:id="rId4" imgW="6038820" imgH="37527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347788"/>
                        <a:ext cx="8216900" cy="510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6"/>
          <p:cNvSpPr>
            <a:spLocks noChangeArrowheads="1"/>
          </p:cNvSpPr>
          <p:nvPr/>
        </p:nvSpPr>
        <p:spPr bwMode="auto">
          <a:xfrm>
            <a:off x="990600" y="228600"/>
            <a:ext cx="7696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t-BR" sz="2600" b="1" u="none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Evolução da Dívida da Itaipu (US$ milhões) </a:t>
            </a:r>
            <a:endParaRPr lang="en-US" sz="2600" b="1" u="none" dirty="0"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1684" name="Rectangle 7"/>
          <p:cNvSpPr>
            <a:spLocks noChangeArrowheads="1"/>
          </p:cNvSpPr>
          <p:nvPr/>
        </p:nvSpPr>
        <p:spPr bwMode="auto">
          <a:xfrm>
            <a:off x="7315200" y="1295400"/>
            <a:ext cx="2438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pt-BR" sz="1200" b="1" u="none" smtClean="0">
                <a:solidFill>
                  <a:srgbClr val="333399"/>
                </a:solidFill>
                <a:latin typeface="Trebuchet MS" pitchFamily="34" charset="0"/>
              </a:rPr>
              <a:t>(A)</a:t>
            </a:r>
            <a:r>
              <a:rPr lang="pt-BR" sz="1200" u="none" smtClean="0">
                <a:solidFill>
                  <a:srgbClr val="000000"/>
                </a:solidFill>
                <a:latin typeface="Trebuchet MS" pitchFamily="34" charset="0"/>
              </a:rPr>
              <a:t>  Saldo devedor projetado na negociação dos contratos  ano 1996</a:t>
            </a:r>
          </a:p>
          <a:p>
            <a:pPr marL="342900" indent="-342900" algn="just">
              <a:spcBef>
                <a:spcPct val="20000"/>
              </a:spcBef>
            </a:pPr>
            <a:endParaRPr lang="pt-BR" sz="1200" u="none" smtClean="0">
              <a:solidFill>
                <a:srgbClr val="000000"/>
              </a:solidFill>
              <a:latin typeface="Trebuchet MS" pitchFamily="34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pt-BR" sz="1200" b="1" u="none" smtClean="0">
                <a:solidFill>
                  <a:srgbClr val="99CC00"/>
                </a:solidFill>
                <a:latin typeface="Trebuchet MS" pitchFamily="34" charset="0"/>
              </a:rPr>
              <a:t>(B)</a:t>
            </a:r>
            <a:r>
              <a:rPr lang="pt-BR" sz="1200" u="none" smtClean="0">
                <a:solidFill>
                  <a:srgbClr val="000000"/>
                </a:solidFill>
                <a:latin typeface="Trebuchet MS" pitchFamily="34" charset="0"/>
              </a:rPr>
              <a:t>  Saldo devedor efetivamente realizado até maio/2007 e saldo projetado até 2023, considerando a correção pela inflação americana</a:t>
            </a:r>
          </a:p>
          <a:p>
            <a:pPr marL="342900" indent="-342900" algn="just">
              <a:spcBef>
                <a:spcPct val="20000"/>
              </a:spcBef>
            </a:pPr>
            <a:endParaRPr lang="pt-BR" sz="1200" u="none" smtClean="0">
              <a:solidFill>
                <a:srgbClr val="000000"/>
              </a:solidFill>
              <a:latin typeface="Trebuchet MS" pitchFamily="34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pt-BR" sz="1200" b="1" u="none" smtClean="0">
                <a:solidFill>
                  <a:srgbClr val="FF0000"/>
                </a:solidFill>
                <a:latin typeface="Trebuchet MS" pitchFamily="34" charset="0"/>
              </a:rPr>
              <a:t>(C)</a:t>
            </a:r>
            <a:r>
              <a:rPr lang="pt-BR" sz="1200" u="none" smtClean="0">
                <a:solidFill>
                  <a:srgbClr val="000000"/>
                </a:solidFill>
                <a:latin typeface="Trebuchet MS" pitchFamily="34" charset="0"/>
              </a:rPr>
              <a:t>  Saldo devedor projetado a partir de 2008, sem a incidência da inflação americana (eliminação do fator de ajuste)</a:t>
            </a:r>
            <a:endParaRPr lang="en-US" sz="1200" u="none" smtClean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191000"/>
            <a:ext cx="99060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1030288"/>
            <a:ext cx="9906000" cy="42275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90501" y="1063410"/>
          <a:ext cx="9525001" cy="4194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3450"/>
                <a:gridCol w="922394"/>
                <a:gridCol w="1229859"/>
                <a:gridCol w="538064"/>
                <a:gridCol w="1152992"/>
                <a:gridCol w="922394"/>
                <a:gridCol w="1076126"/>
                <a:gridCol w="1069722"/>
              </a:tblGrid>
              <a:tr h="748735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                                    Dados </a:t>
                      </a:r>
                      <a:r>
                        <a:rPr lang="pt-BR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comparativos entre Brasil e Paraguai</a:t>
                      </a:r>
                      <a:endParaRPr lang="pt-BR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                                            (</a:t>
                      </a:r>
                      <a:r>
                        <a:rPr lang="pt-BR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1972 – 2011)</a:t>
                      </a:r>
                      <a:endParaRPr lang="pt-BR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22278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2200" dirty="0">
                          <a:solidFill>
                            <a:schemeClr val="tx1"/>
                          </a:solidFill>
                          <a:effectLst/>
                        </a:rPr>
                        <a:t>Indicador</a:t>
                      </a:r>
                      <a:endParaRPr lang="pt-BR" sz="2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1972</a:t>
                      </a:r>
                      <a:endParaRPr lang="pt-BR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Período de construção de Itaipu </a:t>
                      </a:r>
                      <a:endParaRPr lang="pt-BR" sz="1400" b="1" dirty="0" smtClean="0">
                        <a:effectLst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</a:rPr>
                        <a:t>1975-1991</a:t>
                      </a:r>
                      <a:endParaRPr lang="pt-B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2011</a:t>
                      </a:r>
                      <a:endParaRPr lang="pt-BR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Crescimento </a:t>
                      </a:r>
                      <a:r>
                        <a:rPr lang="pt-BR" sz="1600" b="1" dirty="0">
                          <a:effectLst/>
                        </a:rPr>
                        <a:t>em 4 décadas</a:t>
                      </a:r>
                      <a:endParaRPr lang="pt-BR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655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smtClean="0">
                          <a:effectLst/>
                        </a:rPr>
                        <a:t>Brasil</a:t>
                      </a:r>
                      <a:endParaRPr lang="pt-B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</a:rPr>
                        <a:t>Paraguai</a:t>
                      </a:r>
                      <a:endParaRPr lang="pt-B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Brasil</a:t>
                      </a:r>
                      <a:endParaRPr lang="pt-B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Paraguai</a:t>
                      </a:r>
                      <a:endParaRPr lang="pt-B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</a:rPr>
                        <a:t>Brasil</a:t>
                      </a:r>
                      <a:endParaRPr lang="pt-B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</a:rPr>
                        <a:t>Paraguai</a:t>
                      </a:r>
                      <a:endParaRPr lang="pt-B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1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</a:rPr>
                        <a:t>População </a:t>
                      </a:r>
                      <a:r>
                        <a:rPr lang="pt-BR" sz="1200" dirty="0" smtClean="0">
                          <a:solidFill>
                            <a:schemeClr val="tx1"/>
                          </a:solidFill>
                          <a:effectLst/>
                        </a:rPr>
                        <a:t>(milhões)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99,4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2,4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195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6,5*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2 vezes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2,7 vezes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617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</a:rPr>
                        <a:t>PIB   </a:t>
                      </a:r>
                      <a:r>
                        <a:rPr lang="pt-BR" sz="1200" dirty="0" smtClean="0">
                          <a:solidFill>
                            <a:schemeClr val="tx1"/>
                          </a:solidFill>
                          <a:effectLst/>
                        </a:rPr>
                        <a:t>(US$ bilhões)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45,5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0,6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2.475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24,3**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54 vezes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40 vezes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0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Renda per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</a:rPr>
                        <a:t>capita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1200" dirty="0" smtClean="0">
                          <a:solidFill>
                            <a:schemeClr val="tx1"/>
                          </a:solidFill>
                          <a:effectLst/>
                        </a:rPr>
                        <a:t>(US</a:t>
                      </a: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$)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452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277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0725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t-BR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12.696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3.649**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28 vezes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13 vezes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6038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Consumo </a:t>
                      </a:r>
                      <a:r>
                        <a:rPr lang="pt-BR" sz="1600" dirty="0" err="1">
                          <a:solidFill>
                            <a:schemeClr val="tx1"/>
                          </a:solidFill>
                          <a:effectLst/>
                        </a:rPr>
                        <a:t>eletricid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pt-BR" sz="1200" dirty="0" err="1">
                          <a:solidFill>
                            <a:schemeClr val="tx1"/>
                          </a:solidFill>
                          <a:effectLst/>
                        </a:rPr>
                        <a:t>GWh</a:t>
                      </a: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49.384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231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544.900*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7.227*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11 vezes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31 vezes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4757" name="Rectangle 2"/>
          <p:cNvSpPr>
            <a:spLocks noChangeArrowheads="1"/>
          </p:cNvSpPr>
          <p:nvPr/>
        </p:nvSpPr>
        <p:spPr bwMode="auto">
          <a:xfrm>
            <a:off x="-76200" y="769938"/>
            <a:ext cx="9906000" cy="58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u="none"/>
              <a:t> </a:t>
            </a:r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  <a:p>
            <a:pPr algn="ctr"/>
            <a:endParaRPr lang="pt-BR" u="none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0"/>
            <a:ext cx="9906000" cy="10302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pt-BR" sz="2600" b="1" u="none" dirty="0">
                <a:solidFill>
                  <a:schemeClr val="bg1"/>
                </a:solidFill>
                <a:latin typeface="Trebuchet MS" pitchFamily="34" charset="0"/>
              </a:rPr>
              <a:t>Dados Comparativos entre Brasil e Paraguai</a:t>
            </a:r>
          </a:p>
          <a:p>
            <a:pPr>
              <a:spcAft>
                <a:spcPts val="1800"/>
              </a:spcAft>
              <a:defRPr/>
            </a:pPr>
            <a:endParaRPr lang="pt-BR" sz="2000" b="1" u="none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7696200" y="152400"/>
            <a:ext cx="1898650" cy="533400"/>
            <a:chOff x="4476" y="121"/>
            <a:chExt cx="1104" cy="336"/>
          </a:xfrm>
          <a:solidFill>
            <a:schemeClr val="bg1"/>
          </a:solidFill>
        </p:grpSpPr>
        <p:sp>
          <p:nvSpPr>
            <p:cNvPr id="43027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3028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3029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3030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3031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3032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43013" name="Text Box 15"/>
          <p:cNvSpPr txBox="1">
            <a:spLocks noChangeArrowheads="1"/>
          </p:cNvSpPr>
          <p:nvPr/>
        </p:nvSpPr>
        <p:spPr bwMode="auto">
          <a:xfrm>
            <a:off x="371475" y="5667375"/>
            <a:ext cx="1219200" cy="5905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u="none" dirty="0" smtClean="0">
                <a:solidFill>
                  <a:schemeClr val="accent2"/>
                </a:solidFill>
                <a:latin typeface="Trebuchet MS" pitchFamily="34" charset="0"/>
              </a:rPr>
              <a:t>Território</a:t>
            </a:r>
          </a:p>
          <a:p>
            <a:pPr eaLnBrk="1" hangingPunct="1">
              <a:defRPr/>
            </a:pPr>
            <a:r>
              <a:rPr lang="pt-BR" sz="1600" i="1" u="none" dirty="0" smtClean="0">
                <a:solidFill>
                  <a:schemeClr val="accent2"/>
                </a:solidFill>
                <a:latin typeface="Trebuchet MS" pitchFamily="34" charset="0"/>
              </a:rPr>
              <a:t>(mil km</a:t>
            </a:r>
            <a:r>
              <a:rPr lang="pt-BR" sz="1600" i="1" u="none" baseline="30000" dirty="0" smtClean="0">
                <a:solidFill>
                  <a:schemeClr val="accent2"/>
                </a:solidFill>
                <a:latin typeface="Trebuchet MS" pitchFamily="34" charset="0"/>
              </a:rPr>
              <a:t>2</a:t>
            </a:r>
            <a:r>
              <a:rPr lang="pt-BR" sz="1600" i="1" u="none" dirty="0" smtClean="0">
                <a:solidFill>
                  <a:schemeClr val="accent2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74761" name="Text Box 50"/>
          <p:cNvSpPr txBox="1">
            <a:spLocks noChangeArrowheads="1"/>
          </p:cNvSpPr>
          <p:nvPr/>
        </p:nvSpPr>
        <p:spPr bwMode="auto">
          <a:xfrm>
            <a:off x="1666875" y="5362575"/>
            <a:ext cx="1066800" cy="3048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400" b="1" u="none">
                <a:solidFill>
                  <a:schemeClr val="accent2"/>
                </a:solidFill>
                <a:latin typeface="Trebuchet MS" pitchFamily="34" charset="0"/>
              </a:rPr>
              <a:t>BRASIL</a:t>
            </a:r>
          </a:p>
        </p:txBody>
      </p:sp>
      <p:sp>
        <p:nvSpPr>
          <p:cNvPr id="74762" name="Text Box 51"/>
          <p:cNvSpPr txBox="1">
            <a:spLocks noChangeArrowheads="1"/>
          </p:cNvSpPr>
          <p:nvPr/>
        </p:nvSpPr>
        <p:spPr bwMode="auto">
          <a:xfrm>
            <a:off x="2763838" y="5359400"/>
            <a:ext cx="1066800" cy="307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400" b="1" u="none">
                <a:solidFill>
                  <a:schemeClr val="bg1"/>
                </a:solidFill>
                <a:latin typeface="Trebuchet MS" pitchFamily="34" charset="0"/>
              </a:rPr>
              <a:t>PARAGUAI</a:t>
            </a:r>
          </a:p>
        </p:txBody>
      </p:sp>
      <p:sp>
        <p:nvSpPr>
          <p:cNvPr id="74763" name="Text Box 52"/>
          <p:cNvSpPr txBox="1">
            <a:spLocks noChangeArrowheads="1"/>
          </p:cNvSpPr>
          <p:nvPr/>
        </p:nvSpPr>
        <p:spPr bwMode="auto">
          <a:xfrm>
            <a:off x="1666875" y="5680075"/>
            <a:ext cx="1066800" cy="5905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pt-BR" sz="1600" b="1" u="none">
              <a:solidFill>
                <a:schemeClr val="accent2"/>
              </a:solidFill>
              <a:latin typeface="Trebuchet MS" pitchFamily="34" charset="0"/>
            </a:endParaRPr>
          </a:p>
          <a:p>
            <a:pPr algn="ctr" eaLnBrk="1" hangingPunct="1"/>
            <a:r>
              <a:rPr lang="pt-BR" sz="1600" b="1" u="none">
                <a:solidFill>
                  <a:schemeClr val="accent2"/>
                </a:solidFill>
                <a:latin typeface="Trebuchet MS" pitchFamily="34" charset="0"/>
              </a:rPr>
              <a:t>8.515</a:t>
            </a:r>
          </a:p>
        </p:txBody>
      </p:sp>
      <p:sp>
        <p:nvSpPr>
          <p:cNvPr id="74764" name="Text Box 53"/>
          <p:cNvSpPr txBox="1">
            <a:spLocks noChangeArrowheads="1"/>
          </p:cNvSpPr>
          <p:nvPr/>
        </p:nvSpPr>
        <p:spPr bwMode="auto">
          <a:xfrm>
            <a:off x="2763838" y="5673725"/>
            <a:ext cx="1066800" cy="5905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pt-BR" sz="1600" b="1" u="none">
              <a:solidFill>
                <a:schemeClr val="bg1"/>
              </a:solidFill>
              <a:latin typeface="Trebuchet MS" pitchFamily="34" charset="0"/>
            </a:endParaRPr>
          </a:p>
          <a:p>
            <a:pPr algn="ctr" eaLnBrk="1" hangingPunct="1"/>
            <a:r>
              <a:rPr lang="pt-BR" sz="1600" b="1" u="none">
                <a:solidFill>
                  <a:schemeClr val="bg1"/>
                </a:solidFill>
                <a:latin typeface="Trebuchet MS" pitchFamily="34" charset="0"/>
              </a:rPr>
              <a:t>407</a:t>
            </a:r>
          </a:p>
        </p:txBody>
      </p:sp>
      <p:sp>
        <p:nvSpPr>
          <p:cNvPr id="43018" name="Text Box 54"/>
          <p:cNvSpPr txBox="1">
            <a:spLocks noChangeArrowheads="1"/>
          </p:cNvSpPr>
          <p:nvPr/>
        </p:nvSpPr>
        <p:spPr bwMode="auto">
          <a:xfrm>
            <a:off x="3886200" y="5919788"/>
            <a:ext cx="1066800" cy="3381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1600" b="1" u="none" dirty="0" smtClean="0">
                <a:solidFill>
                  <a:schemeClr val="accent2"/>
                </a:solidFill>
                <a:latin typeface="Trebuchet MS" pitchFamily="34" charset="0"/>
              </a:rPr>
              <a:t>21 vezes</a:t>
            </a:r>
          </a:p>
        </p:txBody>
      </p:sp>
      <p:sp>
        <p:nvSpPr>
          <p:cNvPr id="74766" name="Text Box 55"/>
          <p:cNvSpPr txBox="1">
            <a:spLocks noChangeArrowheads="1"/>
          </p:cNvSpPr>
          <p:nvPr/>
        </p:nvSpPr>
        <p:spPr bwMode="auto">
          <a:xfrm>
            <a:off x="390525" y="6396038"/>
            <a:ext cx="46863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sz="800" i="1" u="none">
                <a:solidFill>
                  <a:schemeClr val="accent2"/>
                </a:solidFill>
                <a:latin typeface="Trebuchet MS" pitchFamily="34" charset="0"/>
              </a:rPr>
              <a:t>Fontes: (1) Banco Mundial, (2) MME/BR, (3) BC (4) IBGE; *2010: (5) MME/BR e (6) Dirección General de Estadística, Encuestas y Censos/PY; (7) ** valor estimado 2011 Banco Central/PY.</a:t>
            </a:r>
            <a:endParaRPr lang="pt-BR" sz="800" i="1" u="none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43020" name="Text Box 59"/>
          <p:cNvSpPr txBox="1">
            <a:spLocks noChangeArrowheads="1"/>
          </p:cNvSpPr>
          <p:nvPr/>
        </p:nvSpPr>
        <p:spPr bwMode="auto">
          <a:xfrm>
            <a:off x="5934075" y="5667375"/>
            <a:ext cx="1066800" cy="528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u="none" dirty="0" smtClean="0">
                <a:solidFill>
                  <a:schemeClr val="accent2"/>
                </a:solidFill>
                <a:latin typeface="Trebuchet MS" pitchFamily="34" charset="0"/>
              </a:rPr>
              <a:t>IDH </a:t>
            </a:r>
          </a:p>
          <a:p>
            <a:pPr eaLnBrk="1" hangingPunct="1">
              <a:defRPr/>
            </a:pPr>
            <a:r>
              <a:rPr lang="pt-BR" sz="1200" i="1" u="none" dirty="0" smtClean="0">
                <a:solidFill>
                  <a:schemeClr val="accent2"/>
                </a:solidFill>
                <a:latin typeface="Trebuchet MS" pitchFamily="34" charset="0"/>
              </a:rPr>
              <a:t>2011</a:t>
            </a:r>
          </a:p>
        </p:txBody>
      </p:sp>
      <p:sp>
        <p:nvSpPr>
          <p:cNvPr id="74768" name="Text Box 60"/>
          <p:cNvSpPr txBox="1">
            <a:spLocks noChangeArrowheads="1"/>
          </p:cNvSpPr>
          <p:nvPr/>
        </p:nvSpPr>
        <p:spPr bwMode="auto">
          <a:xfrm>
            <a:off x="7086600" y="5684838"/>
            <a:ext cx="1066800" cy="5238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600" b="1" u="none">
                <a:solidFill>
                  <a:schemeClr val="accent2"/>
                </a:solidFill>
                <a:latin typeface="Trebuchet MS" pitchFamily="34" charset="0"/>
              </a:rPr>
              <a:t>0,718</a:t>
            </a:r>
          </a:p>
          <a:p>
            <a:pPr algn="ctr" eaLnBrk="1" hangingPunct="1"/>
            <a:r>
              <a:rPr lang="pt-BR" sz="1200" i="1" u="none">
                <a:solidFill>
                  <a:schemeClr val="accent2"/>
                </a:solidFill>
                <a:latin typeface="Trebuchet MS" pitchFamily="34" charset="0"/>
              </a:rPr>
              <a:t>Alto (84º)</a:t>
            </a:r>
          </a:p>
        </p:txBody>
      </p:sp>
      <p:sp>
        <p:nvSpPr>
          <p:cNvPr id="74769" name="Text Box 61"/>
          <p:cNvSpPr txBox="1">
            <a:spLocks noChangeArrowheads="1"/>
          </p:cNvSpPr>
          <p:nvPr/>
        </p:nvSpPr>
        <p:spPr bwMode="auto">
          <a:xfrm>
            <a:off x="8183563" y="5684838"/>
            <a:ext cx="1066800" cy="523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600" b="1" u="none">
                <a:solidFill>
                  <a:schemeClr val="bg1"/>
                </a:solidFill>
                <a:latin typeface="Trebuchet MS" pitchFamily="34" charset="0"/>
              </a:rPr>
              <a:t>0,665</a:t>
            </a:r>
          </a:p>
          <a:p>
            <a:pPr algn="ctr" eaLnBrk="1" hangingPunct="1"/>
            <a:r>
              <a:rPr lang="pt-BR" sz="1200" i="1" u="none">
                <a:solidFill>
                  <a:schemeClr val="bg1"/>
                </a:solidFill>
                <a:latin typeface="Trebuchet MS" pitchFamily="34" charset="0"/>
              </a:rPr>
              <a:t>Médio (107º)</a:t>
            </a:r>
          </a:p>
        </p:txBody>
      </p:sp>
      <p:sp>
        <p:nvSpPr>
          <p:cNvPr id="74770" name="Text Box 50"/>
          <p:cNvSpPr txBox="1">
            <a:spLocks noChangeArrowheads="1"/>
          </p:cNvSpPr>
          <p:nvPr/>
        </p:nvSpPr>
        <p:spPr bwMode="auto">
          <a:xfrm>
            <a:off x="7086600" y="5362575"/>
            <a:ext cx="1066800" cy="3048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400" b="1" u="none">
                <a:solidFill>
                  <a:schemeClr val="accent2"/>
                </a:solidFill>
                <a:latin typeface="Trebuchet MS" pitchFamily="34" charset="0"/>
              </a:rPr>
              <a:t>BRASIL</a:t>
            </a:r>
          </a:p>
        </p:txBody>
      </p:sp>
      <p:sp>
        <p:nvSpPr>
          <p:cNvPr id="74771" name="Text Box 51"/>
          <p:cNvSpPr txBox="1">
            <a:spLocks noChangeArrowheads="1"/>
          </p:cNvSpPr>
          <p:nvPr/>
        </p:nvSpPr>
        <p:spPr bwMode="auto">
          <a:xfrm>
            <a:off x="8183563" y="5359400"/>
            <a:ext cx="1066800" cy="3079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1400" b="1" u="none">
                <a:solidFill>
                  <a:schemeClr val="bg1"/>
                </a:solidFill>
                <a:latin typeface="Trebuchet MS" pitchFamily="34" charset="0"/>
              </a:rPr>
              <a:t>PARAGUAI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451475" y="6276975"/>
            <a:ext cx="433705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i="1" u="none" dirty="0">
                <a:solidFill>
                  <a:schemeClr val="accent6"/>
                </a:solidFill>
                <a:latin typeface="Trebuchet MS" pitchFamily="34" charset="0"/>
              </a:rPr>
              <a:t>IDH: maior 0,953  Noruega (1º); menor 0,286  Congo (187º)</a:t>
            </a:r>
          </a:p>
        </p:txBody>
      </p:sp>
      <p:sp>
        <p:nvSpPr>
          <p:cNvPr id="6" name="Retângulo 5"/>
          <p:cNvSpPr/>
          <p:nvPr/>
        </p:nvSpPr>
        <p:spPr>
          <a:xfrm>
            <a:off x="5451475" y="6537325"/>
            <a:ext cx="4953000" cy="2159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800" i="1" u="none" dirty="0">
                <a:solidFill>
                  <a:schemeClr val="accent6"/>
                </a:solidFill>
                <a:latin typeface="Trebuchet MS" pitchFamily="34" charset="0"/>
              </a:rPr>
              <a:t>Fonte: Relatório de Desenvolvimento Humano da ONU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274638"/>
            <a:ext cx="184150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pt-BR" b="1" u="none"/>
          </a:p>
        </p:txBody>
      </p:sp>
      <p:pic>
        <p:nvPicPr>
          <p:cNvPr id="75780" name="Imagem 4" descr="Image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906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2" descr="8 trabalho pelo desenvolvim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38" y="6116638"/>
            <a:ext cx="673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13" descr="4 mortalidade infant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6134100"/>
            <a:ext cx="6810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4" descr="1 Fome e Misé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6126163"/>
            <a:ext cx="6794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15" descr="2 Educaçã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6126163"/>
            <a:ext cx="6794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6" descr="6 Combater a ai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6126163"/>
            <a:ext cx="6746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7" descr="7 meio ambien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6121400"/>
            <a:ext cx="6794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Text Box 10"/>
          <p:cNvSpPr txBox="1">
            <a:spLocks noChangeArrowheads="1"/>
          </p:cNvSpPr>
          <p:nvPr/>
        </p:nvSpPr>
        <p:spPr bwMode="auto">
          <a:xfrm>
            <a:off x="0" y="885825"/>
            <a:ext cx="9906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800" b="1" u="none" dirty="0" smtClean="0">
                <a:solidFill>
                  <a:schemeClr val="accent6"/>
                </a:solidFill>
                <a:latin typeface="Trebuchet MS" pitchFamily="34" charset="0"/>
              </a:rPr>
              <a:t>ITAIPU BINACIONAL</a:t>
            </a:r>
          </a:p>
          <a:p>
            <a:pPr algn="ctr" eaLnBrk="1" hangingPunct="1">
              <a:defRPr/>
            </a:pPr>
            <a:r>
              <a:rPr lang="pt-BR" sz="2800" b="1" u="none" dirty="0" smtClean="0">
                <a:solidFill>
                  <a:schemeClr val="accent6"/>
                </a:solidFill>
                <a:latin typeface="Trebuchet MS" pitchFamily="34" charset="0"/>
              </a:rPr>
              <a:t>e a</a:t>
            </a:r>
          </a:p>
          <a:p>
            <a:pPr algn="ctr" eaLnBrk="1" hangingPunct="1">
              <a:defRPr/>
            </a:pPr>
            <a:r>
              <a:rPr lang="pt-BR" sz="2800" b="1" u="none" dirty="0" smtClean="0">
                <a:solidFill>
                  <a:schemeClr val="accent6"/>
                </a:solidFill>
                <a:latin typeface="Trebuchet MS" pitchFamily="34" charset="0"/>
                <a:cs typeface="Arial" charset="0"/>
              </a:rPr>
              <a:t>sustentabilidade</a:t>
            </a:r>
            <a:endParaRPr lang="pt-BR" b="1" u="none" dirty="0" smtClean="0">
              <a:solidFill>
                <a:schemeClr val="accent6"/>
              </a:solidFill>
              <a:latin typeface="Trebuchet MS" pitchFamily="34" charset="0"/>
              <a:cs typeface="Arial" charset="0"/>
            </a:endParaRPr>
          </a:p>
        </p:txBody>
      </p:sp>
      <p:grpSp>
        <p:nvGrpSpPr>
          <p:cNvPr id="75788" name="Group 12"/>
          <p:cNvGrpSpPr>
            <a:grpSpLocks/>
          </p:cNvGrpSpPr>
          <p:nvPr/>
        </p:nvGrpSpPr>
        <p:grpSpPr bwMode="auto">
          <a:xfrm>
            <a:off x="7697788" y="192088"/>
            <a:ext cx="1898650" cy="533400"/>
            <a:chOff x="4476" y="121"/>
            <a:chExt cx="1104" cy="336"/>
          </a:xfrm>
        </p:grpSpPr>
        <p:sp>
          <p:nvSpPr>
            <p:cNvPr id="75789" name="Rectangle 13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5790" name="Freeform 14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5791" name="Rectangle 15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5792" name="Freeform 16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5793" name="Freeform 17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5794" name="Freeform 18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de cantos arredondados 37"/>
          <p:cNvSpPr/>
          <p:nvPr/>
        </p:nvSpPr>
        <p:spPr>
          <a:xfrm>
            <a:off x="6119813" y="1854200"/>
            <a:ext cx="3405187" cy="1755775"/>
          </a:xfrm>
          <a:prstGeom prst="roundRect">
            <a:avLst/>
          </a:prstGeom>
          <a:solidFill>
            <a:schemeClr val="accent1">
              <a:lumMod val="9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Retângulo de cantos arredondados 1"/>
          <p:cNvSpPr/>
          <p:nvPr/>
        </p:nvSpPr>
        <p:spPr>
          <a:xfrm>
            <a:off x="230188" y="1830388"/>
            <a:ext cx="3405187" cy="1757362"/>
          </a:xfrm>
          <a:prstGeom prst="roundRect">
            <a:avLst/>
          </a:prstGeom>
          <a:solidFill>
            <a:schemeClr val="accent1">
              <a:lumMod val="9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0" y="-76200"/>
            <a:ext cx="990600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8369235" y="16294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5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6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76806" name="AutoShape 11"/>
          <p:cNvSpPr>
            <a:spLocks noChangeArrowheads="1"/>
          </p:cNvSpPr>
          <p:nvPr/>
        </p:nvSpPr>
        <p:spPr bwMode="auto">
          <a:xfrm>
            <a:off x="6081713" y="2039938"/>
            <a:ext cx="3354387" cy="1385887"/>
          </a:xfrm>
          <a:prstGeom prst="roundRect">
            <a:avLst>
              <a:gd name="adj" fmla="val 2050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pt-BR" sz="1200" b="1" u="none">
              <a:solidFill>
                <a:srgbClr val="000000"/>
              </a:solidFill>
              <a:latin typeface="Trebuchet MS" pitchFamily="34" charset="0"/>
            </a:endParaRPr>
          </a:p>
          <a:p>
            <a:pPr algn="ctr"/>
            <a:r>
              <a:rPr lang="pt-BR" sz="1200" b="1" u="none">
                <a:solidFill>
                  <a:srgbClr val="000000"/>
                </a:solidFill>
                <a:latin typeface="Trebuchet MS" pitchFamily="34" charset="0"/>
              </a:rPr>
              <a:t>556.258 BARRIS DE PETRÓLEO/DIA*</a:t>
            </a:r>
          </a:p>
          <a:p>
            <a:pPr algn="ctr"/>
            <a:r>
              <a:rPr lang="pt-BR" sz="1200" u="none">
                <a:solidFill>
                  <a:srgbClr val="000000"/>
                </a:solidFill>
                <a:latin typeface="Trebuchet MS" pitchFamily="34" charset="0"/>
              </a:rPr>
              <a:t>OU</a:t>
            </a:r>
            <a:endParaRPr lang="pt-BR" sz="1200" b="1" u="none">
              <a:solidFill>
                <a:srgbClr val="000000"/>
              </a:solidFill>
              <a:latin typeface="Trebuchet MS" pitchFamily="34" charset="0"/>
            </a:endParaRPr>
          </a:p>
          <a:p>
            <a:pPr algn="ctr"/>
            <a:r>
              <a:rPr lang="pt-BR" sz="1200" b="1" u="none">
                <a:solidFill>
                  <a:srgbClr val="000000"/>
                </a:solidFill>
                <a:latin typeface="Trebuchet MS" pitchFamily="34" charset="0"/>
              </a:rPr>
              <a:t>48,8 MILHÕES m³</a:t>
            </a:r>
            <a:r>
              <a:rPr lang="pt-BR" sz="700" b="1" u="none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pt-BR" sz="1200" b="1" u="none">
                <a:solidFill>
                  <a:srgbClr val="000000"/>
                </a:solidFill>
                <a:latin typeface="Trebuchet MS" pitchFamily="34" charset="0"/>
              </a:rPr>
              <a:t>DE GÁS/DIA </a:t>
            </a:r>
          </a:p>
          <a:p>
            <a:pPr algn="ctr"/>
            <a:r>
              <a:rPr lang="pt-BR" sz="1200" b="1" u="none">
                <a:solidFill>
                  <a:srgbClr val="000000"/>
                </a:solidFill>
                <a:latin typeface="Trebuchet MS" pitchFamily="34" charset="0"/>
              </a:rPr>
              <a:t>= 1,557 GÁSBOL</a:t>
            </a:r>
          </a:p>
          <a:p>
            <a:pPr algn="ctr"/>
            <a:endParaRPr lang="pt-BR" sz="1400" b="1" u="none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342028" name="Seta para a direita 8"/>
          <p:cNvSpPr>
            <a:spLocks noChangeArrowheads="1"/>
          </p:cNvSpPr>
          <p:nvPr/>
        </p:nvSpPr>
        <p:spPr bwMode="auto">
          <a:xfrm>
            <a:off x="3886200" y="2971800"/>
            <a:ext cx="1970088" cy="619125"/>
          </a:xfrm>
          <a:prstGeom prst="rightArrow">
            <a:avLst>
              <a:gd name="adj1" fmla="val 50000"/>
              <a:gd name="adj2" fmla="val 34016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dist="38100" dir="8100000" algn="tr" rotWithShape="0">
              <a:srgbClr val="000000">
                <a:alpha val="75999"/>
              </a:srgbClr>
            </a:outerShdw>
          </a:effectLst>
          <a:extLst/>
        </p:spPr>
        <p:txBody>
          <a:bodyPr lIns="40490" tIns="20246" rIns="40490" bIns="20246" anchor="ctr"/>
          <a:lstStyle/>
          <a:p>
            <a:pPr algn="ctr" defTabSz="819150">
              <a:defRPr/>
            </a:pPr>
            <a:endParaRPr lang="pt-BR" sz="1400" u="none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Futura BdCn BT" pitchFamily="34" charset="0"/>
            </a:endParaRPr>
          </a:p>
        </p:txBody>
      </p:sp>
      <p:grpSp>
        <p:nvGrpSpPr>
          <p:cNvPr id="76808" name="Group 13"/>
          <p:cNvGrpSpPr>
            <a:grpSpLocks/>
          </p:cNvGrpSpPr>
          <p:nvPr/>
        </p:nvGrpSpPr>
        <p:grpSpPr bwMode="auto">
          <a:xfrm>
            <a:off x="3962400" y="4648200"/>
            <a:ext cx="1295400" cy="960438"/>
            <a:chOff x="4108" y="2241"/>
            <a:chExt cx="1200" cy="1044"/>
          </a:xfrm>
        </p:grpSpPr>
        <p:sp>
          <p:nvSpPr>
            <p:cNvPr id="76817" name="Freeform 14"/>
            <p:cNvSpPr>
              <a:spLocks noEditPoints="1"/>
            </p:cNvSpPr>
            <p:nvPr/>
          </p:nvSpPr>
          <p:spPr bwMode="auto">
            <a:xfrm>
              <a:off x="4108" y="2801"/>
              <a:ext cx="1200" cy="271"/>
            </a:xfrm>
            <a:custGeom>
              <a:avLst/>
              <a:gdLst>
                <a:gd name="T0" fmla="*/ 0 w 16800"/>
                <a:gd name="T1" fmla="*/ 0 h 3524"/>
                <a:gd name="T2" fmla="*/ 0 w 16800"/>
                <a:gd name="T3" fmla="*/ 0 h 3524"/>
                <a:gd name="T4" fmla="*/ 0 w 16800"/>
                <a:gd name="T5" fmla="*/ 0 h 3524"/>
                <a:gd name="T6" fmla="*/ 0 w 16800"/>
                <a:gd name="T7" fmla="*/ 0 h 3524"/>
                <a:gd name="T8" fmla="*/ 0 w 16800"/>
                <a:gd name="T9" fmla="*/ 0 h 3524"/>
                <a:gd name="T10" fmla="*/ 0 w 16800"/>
                <a:gd name="T11" fmla="*/ 0 h 3524"/>
                <a:gd name="T12" fmla="*/ 0 w 16800"/>
                <a:gd name="T13" fmla="*/ 0 h 3524"/>
                <a:gd name="T14" fmla="*/ 0 w 16800"/>
                <a:gd name="T15" fmla="*/ 0 h 3524"/>
                <a:gd name="T16" fmla="*/ 0 w 16800"/>
                <a:gd name="T17" fmla="*/ 0 h 3524"/>
                <a:gd name="T18" fmla="*/ 0 w 16800"/>
                <a:gd name="T19" fmla="*/ 0 h 3524"/>
                <a:gd name="T20" fmla="*/ 0 w 16800"/>
                <a:gd name="T21" fmla="*/ 0 h 3524"/>
                <a:gd name="T22" fmla="*/ 0 w 16800"/>
                <a:gd name="T23" fmla="*/ 0 h 3524"/>
                <a:gd name="T24" fmla="*/ 0 w 16800"/>
                <a:gd name="T25" fmla="*/ 0 h 3524"/>
                <a:gd name="T26" fmla="*/ 0 w 16800"/>
                <a:gd name="T27" fmla="*/ 0 h 3524"/>
                <a:gd name="T28" fmla="*/ 0 w 16800"/>
                <a:gd name="T29" fmla="*/ 0 h 3524"/>
                <a:gd name="T30" fmla="*/ 0 w 16800"/>
                <a:gd name="T31" fmla="*/ 0 h 3524"/>
                <a:gd name="T32" fmla="*/ 0 w 16800"/>
                <a:gd name="T33" fmla="*/ 0 h 3524"/>
                <a:gd name="T34" fmla="*/ 0 w 16800"/>
                <a:gd name="T35" fmla="*/ 0 h 3524"/>
                <a:gd name="T36" fmla="*/ 0 w 16800"/>
                <a:gd name="T37" fmla="*/ 0 h 3524"/>
                <a:gd name="T38" fmla="*/ 0 w 16800"/>
                <a:gd name="T39" fmla="*/ 0 h 3524"/>
                <a:gd name="T40" fmla="*/ 0 w 16800"/>
                <a:gd name="T41" fmla="*/ 0 h 3524"/>
                <a:gd name="T42" fmla="*/ 0 w 16800"/>
                <a:gd name="T43" fmla="*/ 0 h 3524"/>
                <a:gd name="T44" fmla="*/ 0 w 16800"/>
                <a:gd name="T45" fmla="*/ 0 h 3524"/>
                <a:gd name="T46" fmla="*/ 0 w 16800"/>
                <a:gd name="T47" fmla="*/ 0 h 3524"/>
                <a:gd name="T48" fmla="*/ 0 w 16800"/>
                <a:gd name="T49" fmla="*/ 0 h 3524"/>
                <a:gd name="T50" fmla="*/ 0 w 16800"/>
                <a:gd name="T51" fmla="*/ 0 h 3524"/>
                <a:gd name="T52" fmla="*/ 0 w 16800"/>
                <a:gd name="T53" fmla="*/ 0 h 3524"/>
                <a:gd name="T54" fmla="*/ 0 w 16800"/>
                <a:gd name="T55" fmla="*/ 0 h 3524"/>
                <a:gd name="T56" fmla="*/ 0 w 16800"/>
                <a:gd name="T57" fmla="*/ 0 h 3524"/>
                <a:gd name="T58" fmla="*/ 0 w 16800"/>
                <a:gd name="T59" fmla="*/ 0 h 3524"/>
                <a:gd name="T60" fmla="*/ 0 w 16800"/>
                <a:gd name="T61" fmla="*/ 0 h 3524"/>
                <a:gd name="T62" fmla="*/ 0 w 16800"/>
                <a:gd name="T63" fmla="*/ 0 h 3524"/>
                <a:gd name="T64" fmla="*/ 0 w 16800"/>
                <a:gd name="T65" fmla="*/ 0 h 3524"/>
                <a:gd name="T66" fmla="*/ 0 w 16800"/>
                <a:gd name="T67" fmla="*/ 0 h 3524"/>
                <a:gd name="T68" fmla="*/ 0 w 16800"/>
                <a:gd name="T69" fmla="*/ 0 h 3524"/>
                <a:gd name="T70" fmla="*/ 0 w 16800"/>
                <a:gd name="T71" fmla="*/ 0 h 3524"/>
                <a:gd name="T72" fmla="*/ 0 w 16800"/>
                <a:gd name="T73" fmla="*/ 0 h 3524"/>
                <a:gd name="T74" fmla="*/ 0 w 16800"/>
                <a:gd name="T75" fmla="*/ 0 h 3524"/>
                <a:gd name="T76" fmla="*/ 0 w 16800"/>
                <a:gd name="T77" fmla="*/ 0 h 3524"/>
                <a:gd name="T78" fmla="*/ 0 w 16800"/>
                <a:gd name="T79" fmla="*/ 0 h 3524"/>
                <a:gd name="T80" fmla="*/ 0 w 16800"/>
                <a:gd name="T81" fmla="*/ 0 h 3524"/>
                <a:gd name="T82" fmla="*/ 0 w 16800"/>
                <a:gd name="T83" fmla="*/ 0 h 3524"/>
                <a:gd name="T84" fmla="*/ 0 w 16800"/>
                <a:gd name="T85" fmla="*/ 0 h 3524"/>
                <a:gd name="T86" fmla="*/ 0 w 16800"/>
                <a:gd name="T87" fmla="*/ 0 h 3524"/>
                <a:gd name="T88" fmla="*/ 0 w 16800"/>
                <a:gd name="T89" fmla="*/ 0 h 3524"/>
                <a:gd name="T90" fmla="*/ 0 w 16800"/>
                <a:gd name="T91" fmla="*/ 0 h 3524"/>
                <a:gd name="T92" fmla="*/ 0 w 16800"/>
                <a:gd name="T93" fmla="*/ 0 h 3524"/>
                <a:gd name="T94" fmla="*/ 0 w 16800"/>
                <a:gd name="T95" fmla="*/ 0 h 3524"/>
                <a:gd name="T96" fmla="*/ 0 w 16800"/>
                <a:gd name="T97" fmla="*/ 0 h 3524"/>
                <a:gd name="T98" fmla="*/ 0 w 16800"/>
                <a:gd name="T99" fmla="*/ 0 h 3524"/>
                <a:gd name="T100" fmla="*/ 0 w 16800"/>
                <a:gd name="T101" fmla="*/ 0 h 3524"/>
                <a:gd name="T102" fmla="*/ 0 w 16800"/>
                <a:gd name="T103" fmla="*/ 0 h 3524"/>
                <a:gd name="T104" fmla="*/ 0 w 16800"/>
                <a:gd name="T105" fmla="*/ 0 h 3524"/>
                <a:gd name="T106" fmla="*/ 0 w 16800"/>
                <a:gd name="T107" fmla="*/ 0 h 3524"/>
                <a:gd name="T108" fmla="*/ 0 w 16800"/>
                <a:gd name="T109" fmla="*/ 0 h 3524"/>
                <a:gd name="T110" fmla="*/ 0 w 16800"/>
                <a:gd name="T111" fmla="*/ 0 h 3524"/>
                <a:gd name="T112" fmla="*/ 0 w 16800"/>
                <a:gd name="T113" fmla="*/ 0 h 35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6800" h="3524">
                  <a:moveTo>
                    <a:pt x="8466" y="9"/>
                  </a:moveTo>
                  <a:lnTo>
                    <a:pt x="9578" y="9"/>
                  </a:lnTo>
                  <a:lnTo>
                    <a:pt x="9578" y="3449"/>
                  </a:lnTo>
                  <a:lnTo>
                    <a:pt x="8466" y="3449"/>
                  </a:lnTo>
                  <a:lnTo>
                    <a:pt x="8466" y="9"/>
                  </a:lnTo>
                  <a:close/>
                  <a:moveTo>
                    <a:pt x="11294" y="2447"/>
                  </a:moveTo>
                  <a:lnTo>
                    <a:pt x="11885" y="2447"/>
                  </a:lnTo>
                  <a:lnTo>
                    <a:pt x="11974" y="2446"/>
                  </a:lnTo>
                  <a:lnTo>
                    <a:pt x="12061" y="2442"/>
                  </a:lnTo>
                  <a:lnTo>
                    <a:pt x="12144" y="2437"/>
                  </a:lnTo>
                  <a:lnTo>
                    <a:pt x="12225" y="2428"/>
                  </a:lnTo>
                  <a:lnTo>
                    <a:pt x="12302" y="2418"/>
                  </a:lnTo>
                  <a:lnTo>
                    <a:pt x="12376" y="2405"/>
                  </a:lnTo>
                  <a:lnTo>
                    <a:pt x="12448" y="2389"/>
                  </a:lnTo>
                  <a:lnTo>
                    <a:pt x="12515" y="2372"/>
                  </a:lnTo>
                  <a:lnTo>
                    <a:pt x="12580" y="2351"/>
                  </a:lnTo>
                  <a:lnTo>
                    <a:pt x="12643" y="2329"/>
                  </a:lnTo>
                  <a:lnTo>
                    <a:pt x="12702" y="2304"/>
                  </a:lnTo>
                  <a:lnTo>
                    <a:pt x="12759" y="2277"/>
                  </a:lnTo>
                  <a:lnTo>
                    <a:pt x="12811" y="2247"/>
                  </a:lnTo>
                  <a:lnTo>
                    <a:pt x="12861" y="2215"/>
                  </a:lnTo>
                  <a:lnTo>
                    <a:pt x="12910" y="2180"/>
                  </a:lnTo>
                  <a:lnTo>
                    <a:pt x="12954" y="2144"/>
                  </a:lnTo>
                  <a:lnTo>
                    <a:pt x="12996" y="2105"/>
                  </a:lnTo>
                  <a:lnTo>
                    <a:pt x="13035" y="2063"/>
                  </a:lnTo>
                  <a:lnTo>
                    <a:pt x="13070" y="2019"/>
                  </a:lnTo>
                  <a:lnTo>
                    <a:pt x="13104" y="1973"/>
                  </a:lnTo>
                  <a:lnTo>
                    <a:pt x="13134" y="1925"/>
                  </a:lnTo>
                  <a:lnTo>
                    <a:pt x="13163" y="1874"/>
                  </a:lnTo>
                  <a:lnTo>
                    <a:pt x="13187" y="1820"/>
                  </a:lnTo>
                  <a:lnTo>
                    <a:pt x="13210" y="1764"/>
                  </a:lnTo>
                  <a:lnTo>
                    <a:pt x="13229" y="1706"/>
                  </a:lnTo>
                  <a:lnTo>
                    <a:pt x="13247" y="1646"/>
                  </a:lnTo>
                  <a:lnTo>
                    <a:pt x="13260" y="1584"/>
                  </a:lnTo>
                  <a:lnTo>
                    <a:pt x="13272" y="1518"/>
                  </a:lnTo>
                  <a:lnTo>
                    <a:pt x="13281" y="1451"/>
                  </a:lnTo>
                  <a:lnTo>
                    <a:pt x="13288" y="1381"/>
                  </a:lnTo>
                  <a:lnTo>
                    <a:pt x="13292" y="1309"/>
                  </a:lnTo>
                  <a:lnTo>
                    <a:pt x="13293" y="1234"/>
                  </a:lnTo>
                  <a:lnTo>
                    <a:pt x="13292" y="1160"/>
                  </a:lnTo>
                  <a:lnTo>
                    <a:pt x="13288" y="1088"/>
                  </a:lnTo>
                  <a:lnTo>
                    <a:pt x="13281" y="1018"/>
                  </a:lnTo>
                  <a:lnTo>
                    <a:pt x="13272" y="950"/>
                  </a:lnTo>
                  <a:lnTo>
                    <a:pt x="13260" y="885"/>
                  </a:lnTo>
                  <a:lnTo>
                    <a:pt x="13247" y="821"/>
                  </a:lnTo>
                  <a:lnTo>
                    <a:pt x="13229" y="760"/>
                  </a:lnTo>
                  <a:lnTo>
                    <a:pt x="13210" y="702"/>
                  </a:lnTo>
                  <a:lnTo>
                    <a:pt x="13187" y="646"/>
                  </a:lnTo>
                  <a:lnTo>
                    <a:pt x="13163" y="592"/>
                  </a:lnTo>
                  <a:lnTo>
                    <a:pt x="13134" y="541"/>
                  </a:lnTo>
                  <a:lnTo>
                    <a:pt x="13104" y="491"/>
                  </a:lnTo>
                  <a:lnTo>
                    <a:pt x="13070" y="445"/>
                  </a:lnTo>
                  <a:lnTo>
                    <a:pt x="13035" y="400"/>
                  </a:lnTo>
                  <a:lnTo>
                    <a:pt x="12996" y="358"/>
                  </a:lnTo>
                  <a:lnTo>
                    <a:pt x="12954" y="318"/>
                  </a:lnTo>
                  <a:lnTo>
                    <a:pt x="12910" y="281"/>
                  </a:lnTo>
                  <a:lnTo>
                    <a:pt x="12861" y="246"/>
                  </a:lnTo>
                  <a:lnTo>
                    <a:pt x="12811" y="214"/>
                  </a:lnTo>
                  <a:lnTo>
                    <a:pt x="12759" y="183"/>
                  </a:lnTo>
                  <a:lnTo>
                    <a:pt x="12702" y="155"/>
                  </a:lnTo>
                  <a:lnTo>
                    <a:pt x="12643" y="130"/>
                  </a:lnTo>
                  <a:lnTo>
                    <a:pt x="12580" y="107"/>
                  </a:lnTo>
                  <a:lnTo>
                    <a:pt x="12515" y="86"/>
                  </a:lnTo>
                  <a:lnTo>
                    <a:pt x="12448" y="68"/>
                  </a:lnTo>
                  <a:lnTo>
                    <a:pt x="12376" y="52"/>
                  </a:lnTo>
                  <a:lnTo>
                    <a:pt x="12302" y="39"/>
                  </a:lnTo>
                  <a:lnTo>
                    <a:pt x="12225" y="28"/>
                  </a:lnTo>
                  <a:lnTo>
                    <a:pt x="12144" y="20"/>
                  </a:lnTo>
                  <a:lnTo>
                    <a:pt x="12061" y="13"/>
                  </a:lnTo>
                  <a:lnTo>
                    <a:pt x="11974" y="10"/>
                  </a:lnTo>
                  <a:lnTo>
                    <a:pt x="11885" y="9"/>
                  </a:lnTo>
                  <a:lnTo>
                    <a:pt x="10182" y="9"/>
                  </a:lnTo>
                  <a:lnTo>
                    <a:pt x="10182" y="3449"/>
                  </a:lnTo>
                  <a:lnTo>
                    <a:pt x="11294" y="3449"/>
                  </a:lnTo>
                  <a:lnTo>
                    <a:pt x="11294" y="2447"/>
                  </a:lnTo>
                  <a:close/>
                  <a:moveTo>
                    <a:pt x="12201" y="1224"/>
                  </a:moveTo>
                  <a:lnTo>
                    <a:pt x="12201" y="1247"/>
                  </a:lnTo>
                  <a:lnTo>
                    <a:pt x="12200" y="1268"/>
                  </a:lnTo>
                  <a:lnTo>
                    <a:pt x="12199" y="1290"/>
                  </a:lnTo>
                  <a:lnTo>
                    <a:pt x="12197" y="1312"/>
                  </a:lnTo>
                  <a:lnTo>
                    <a:pt x="12194" y="1334"/>
                  </a:lnTo>
                  <a:lnTo>
                    <a:pt x="12191" y="1355"/>
                  </a:lnTo>
                  <a:lnTo>
                    <a:pt x="12186" y="1376"/>
                  </a:lnTo>
                  <a:lnTo>
                    <a:pt x="12181" y="1397"/>
                  </a:lnTo>
                  <a:lnTo>
                    <a:pt x="12175" y="1417"/>
                  </a:lnTo>
                  <a:lnTo>
                    <a:pt x="12167" y="1437"/>
                  </a:lnTo>
                  <a:lnTo>
                    <a:pt x="12159" y="1457"/>
                  </a:lnTo>
                  <a:lnTo>
                    <a:pt x="12150" y="1475"/>
                  </a:lnTo>
                  <a:lnTo>
                    <a:pt x="12139" y="1495"/>
                  </a:lnTo>
                  <a:lnTo>
                    <a:pt x="12128" y="1512"/>
                  </a:lnTo>
                  <a:lnTo>
                    <a:pt x="12114" y="1530"/>
                  </a:lnTo>
                  <a:lnTo>
                    <a:pt x="12100" y="1546"/>
                  </a:lnTo>
                  <a:lnTo>
                    <a:pt x="12083" y="1563"/>
                  </a:lnTo>
                  <a:lnTo>
                    <a:pt x="12067" y="1578"/>
                  </a:lnTo>
                  <a:lnTo>
                    <a:pt x="12048" y="1593"/>
                  </a:lnTo>
                  <a:lnTo>
                    <a:pt x="12028" y="1607"/>
                  </a:lnTo>
                  <a:lnTo>
                    <a:pt x="12005" y="1619"/>
                  </a:lnTo>
                  <a:lnTo>
                    <a:pt x="11982" y="1631"/>
                  </a:lnTo>
                  <a:lnTo>
                    <a:pt x="11955" y="1642"/>
                  </a:lnTo>
                  <a:lnTo>
                    <a:pt x="11928" y="1653"/>
                  </a:lnTo>
                  <a:lnTo>
                    <a:pt x="11899" y="1661"/>
                  </a:lnTo>
                  <a:lnTo>
                    <a:pt x="11868" y="1670"/>
                  </a:lnTo>
                  <a:lnTo>
                    <a:pt x="11835" y="1676"/>
                  </a:lnTo>
                  <a:lnTo>
                    <a:pt x="11800" y="1682"/>
                  </a:lnTo>
                  <a:lnTo>
                    <a:pt x="11762" y="1686"/>
                  </a:lnTo>
                  <a:lnTo>
                    <a:pt x="11722" y="1689"/>
                  </a:lnTo>
                  <a:lnTo>
                    <a:pt x="11680" y="1691"/>
                  </a:lnTo>
                  <a:lnTo>
                    <a:pt x="11637" y="1693"/>
                  </a:lnTo>
                  <a:lnTo>
                    <a:pt x="11289" y="1693"/>
                  </a:lnTo>
                  <a:lnTo>
                    <a:pt x="11289" y="1214"/>
                  </a:lnTo>
                  <a:lnTo>
                    <a:pt x="11289" y="737"/>
                  </a:lnTo>
                  <a:lnTo>
                    <a:pt x="11637" y="737"/>
                  </a:lnTo>
                  <a:lnTo>
                    <a:pt x="11680" y="738"/>
                  </a:lnTo>
                  <a:lnTo>
                    <a:pt x="11722" y="741"/>
                  </a:lnTo>
                  <a:lnTo>
                    <a:pt x="11762" y="744"/>
                  </a:lnTo>
                  <a:lnTo>
                    <a:pt x="11800" y="748"/>
                  </a:lnTo>
                  <a:lnTo>
                    <a:pt x="11835" y="753"/>
                  </a:lnTo>
                  <a:lnTo>
                    <a:pt x="11868" y="760"/>
                  </a:lnTo>
                  <a:lnTo>
                    <a:pt x="11899" y="769"/>
                  </a:lnTo>
                  <a:lnTo>
                    <a:pt x="11928" y="777"/>
                  </a:lnTo>
                  <a:lnTo>
                    <a:pt x="11955" y="788"/>
                  </a:lnTo>
                  <a:lnTo>
                    <a:pt x="11982" y="799"/>
                  </a:lnTo>
                  <a:lnTo>
                    <a:pt x="12005" y="810"/>
                  </a:lnTo>
                  <a:lnTo>
                    <a:pt x="12028" y="823"/>
                  </a:lnTo>
                  <a:lnTo>
                    <a:pt x="12048" y="837"/>
                  </a:lnTo>
                  <a:lnTo>
                    <a:pt x="12067" y="852"/>
                  </a:lnTo>
                  <a:lnTo>
                    <a:pt x="12083" y="867"/>
                  </a:lnTo>
                  <a:lnTo>
                    <a:pt x="12100" y="883"/>
                  </a:lnTo>
                  <a:lnTo>
                    <a:pt x="12114" y="900"/>
                  </a:lnTo>
                  <a:lnTo>
                    <a:pt x="12128" y="918"/>
                  </a:lnTo>
                  <a:lnTo>
                    <a:pt x="12139" y="935"/>
                  </a:lnTo>
                  <a:lnTo>
                    <a:pt x="12150" y="954"/>
                  </a:lnTo>
                  <a:lnTo>
                    <a:pt x="12159" y="973"/>
                  </a:lnTo>
                  <a:lnTo>
                    <a:pt x="12167" y="993"/>
                  </a:lnTo>
                  <a:lnTo>
                    <a:pt x="12175" y="1012"/>
                  </a:lnTo>
                  <a:lnTo>
                    <a:pt x="12181" y="1033"/>
                  </a:lnTo>
                  <a:lnTo>
                    <a:pt x="12186" y="1054"/>
                  </a:lnTo>
                  <a:lnTo>
                    <a:pt x="12191" y="1075"/>
                  </a:lnTo>
                  <a:lnTo>
                    <a:pt x="12194" y="1096"/>
                  </a:lnTo>
                  <a:lnTo>
                    <a:pt x="12197" y="1118"/>
                  </a:lnTo>
                  <a:lnTo>
                    <a:pt x="12199" y="1140"/>
                  </a:lnTo>
                  <a:lnTo>
                    <a:pt x="12200" y="1162"/>
                  </a:lnTo>
                  <a:lnTo>
                    <a:pt x="12201" y="1183"/>
                  </a:lnTo>
                  <a:lnTo>
                    <a:pt x="12201" y="1206"/>
                  </a:lnTo>
                  <a:lnTo>
                    <a:pt x="12201" y="1224"/>
                  </a:lnTo>
                  <a:close/>
                  <a:moveTo>
                    <a:pt x="0" y="9"/>
                  </a:moveTo>
                  <a:lnTo>
                    <a:pt x="1112" y="9"/>
                  </a:lnTo>
                  <a:lnTo>
                    <a:pt x="1112" y="3449"/>
                  </a:lnTo>
                  <a:lnTo>
                    <a:pt x="0" y="3449"/>
                  </a:lnTo>
                  <a:lnTo>
                    <a:pt x="0" y="9"/>
                  </a:lnTo>
                  <a:close/>
                  <a:moveTo>
                    <a:pt x="4514" y="9"/>
                  </a:moveTo>
                  <a:lnTo>
                    <a:pt x="4514" y="781"/>
                  </a:lnTo>
                  <a:lnTo>
                    <a:pt x="3569" y="781"/>
                  </a:lnTo>
                  <a:lnTo>
                    <a:pt x="3569" y="3449"/>
                  </a:lnTo>
                  <a:lnTo>
                    <a:pt x="2457" y="3449"/>
                  </a:lnTo>
                  <a:lnTo>
                    <a:pt x="2457" y="781"/>
                  </a:lnTo>
                  <a:lnTo>
                    <a:pt x="1511" y="781"/>
                  </a:lnTo>
                  <a:lnTo>
                    <a:pt x="1511" y="9"/>
                  </a:lnTo>
                  <a:lnTo>
                    <a:pt x="4514" y="9"/>
                  </a:lnTo>
                  <a:close/>
                  <a:moveTo>
                    <a:pt x="5714" y="1965"/>
                  </a:moveTo>
                  <a:lnTo>
                    <a:pt x="6593" y="1965"/>
                  </a:lnTo>
                  <a:lnTo>
                    <a:pt x="6257" y="828"/>
                  </a:lnTo>
                  <a:lnTo>
                    <a:pt x="6251" y="811"/>
                  </a:lnTo>
                  <a:lnTo>
                    <a:pt x="6244" y="798"/>
                  </a:lnTo>
                  <a:lnTo>
                    <a:pt x="6240" y="791"/>
                  </a:lnTo>
                  <a:lnTo>
                    <a:pt x="6236" y="786"/>
                  </a:lnTo>
                  <a:lnTo>
                    <a:pt x="6231" y="780"/>
                  </a:lnTo>
                  <a:lnTo>
                    <a:pt x="6225" y="776"/>
                  </a:lnTo>
                  <a:lnTo>
                    <a:pt x="6219" y="772"/>
                  </a:lnTo>
                  <a:lnTo>
                    <a:pt x="6213" y="767"/>
                  </a:lnTo>
                  <a:lnTo>
                    <a:pt x="6204" y="765"/>
                  </a:lnTo>
                  <a:lnTo>
                    <a:pt x="6196" y="762"/>
                  </a:lnTo>
                  <a:lnTo>
                    <a:pt x="6188" y="760"/>
                  </a:lnTo>
                  <a:lnTo>
                    <a:pt x="6177" y="759"/>
                  </a:lnTo>
                  <a:lnTo>
                    <a:pt x="6166" y="758"/>
                  </a:lnTo>
                  <a:lnTo>
                    <a:pt x="6154" y="758"/>
                  </a:lnTo>
                  <a:lnTo>
                    <a:pt x="6141" y="758"/>
                  </a:lnTo>
                  <a:lnTo>
                    <a:pt x="6130" y="759"/>
                  </a:lnTo>
                  <a:lnTo>
                    <a:pt x="6120" y="760"/>
                  </a:lnTo>
                  <a:lnTo>
                    <a:pt x="6111" y="762"/>
                  </a:lnTo>
                  <a:lnTo>
                    <a:pt x="6103" y="765"/>
                  </a:lnTo>
                  <a:lnTo>
                    <a:pt x="6095" y="767"/>
                  </a:lnTo>
                  <a:lnTo>
                    <a:pt x="6088" y="772"/>
                  </a:lnTo>
                  <a:lnTo>
                    <a:pt x="6083" y="776"/>
                  </a:lnTo>
                  <a:lnTo>
                    <a:pt x="6077" y="780"/>
                  </a:lnTo>
                  <a:lnTo>
                    <a:pt x="6072" y="786"/>
                  </a:lnTo>
                  <a:lnTo>
                    <a:pt x="6068" y="791"/>
                  </a:lnTo>
                  <a:lnTo>
                    <a:pt x="6064" y="798"/>
                  </a:lnTo>
                  <a:lnTo>
                    <a:pt x="6057" y="811"/>
                  </a:lnTo>
                  <a:lnTo>
                    <a:pt x="6052" y="828"/>
                  </a:lnTo>
                  <a:lnTo>
                    <a:pt x="5714" y="1965"/>
                  </a:lnTo>
                  <a:close/>
                  <a:moveTo>
                    <a:pt x="6763" y="2669"/>
                  </a:moveTo>
                  <a:lnTo>
                    <a:pt x="5544" y="2669"/>
                  </a:lnTo>
                  <a:lnTo>
                    <a:pt x="5267" y="3449"/>
                  </a:lnTo>
                  <a:lnTo>
                    <a:pt x="4124" y="3449"/>
                  </a:lnTo>
                  <a:lnTo>
                    <a:pt x="5227" y="449"/>
                  </a:lnTo>
                  <a:lnTo>
                    <a:pt x="5237" y="419"/>
                  </a:lnTo>
                  <a:lnTo>
                    <a:pt x="5250" y="391"/>
                  </a:lnTo>
                  <a:lnTo>
                    <a:pt x="5262" y="363"/>
                  </a:lnTo>
                  <a:lnTo>
                    <a:pt x="5274" y="337"/>
                  </a:lnTo>
                  <a:lnTo>
                    <a:pt x="5287" y="312"/>
                  </a:lnTo>
                  <a:lnTo>
                    <a:pt x="5300" y="287"/>
                  </a:lnTo>
                  <a:lnTo>
                    <a:pt x="5315" y="265"/>
                  </a:lnTo>
                  <a:lnTo>
                    <a:pt x="5330" y="242"/>
                  </a:lnTo>
                  <a:lnTo>
                    <a:pt x="5345" y="222"/>
                  </a:lnTo>
                  <a:lnTo>
                    <a:pt x="5360" y="201"/>
                  </a:lnTo>
                  <a:lnTo>
                    <a:pt x="5376" y="182"/>
                  </a:lnTo>
                  <a:lnTo>
                    <a:pt x="5393" y="165"/>
                  </a:lnTo>
                  <a:lnTo>
                    <a:pt x="5411" y="147"/>
                  </a:lnTo>
                  <a:lnTo>
                    <a:pt x="5429" y="131"/>
                  </a:lnTo>
                  <a:lnTo>
                    <a:pt x="5447" y="116"/>
                  </a:lnTo>
                  <a:lnTo>
                    <a:pt x="5467" y="102"/>
                  </a:lnTo>
                  <a:lnTo>
                    <a:pt x="5487" y="89"/>
                  </a:lnTo>
                  <a:lnTo>
                    <a:pt x="5508" y="78"/>
                  </a:lnTo>
                  <a:lnTo>
                    <a:pt x="5529" y="67"/>
                  </a:lnTo>
                  <a:lnTo>
                    <a:pt x="5551" y="56"/>
                  </a:lnTo>
                  <a:lnTo>
                    <a:pt x="5574" y="48"/>
                  </a:lnTo>
                  <a:lnTo>
                    <a:pt x="5599" y="39"/>
                  </a:lnTo>
                  <a:lnTo>
                    <a:pt x="5624" y="31"/>
                  </a:lnTo>
                  <a:lnTo>
                    <a:pt x="5649" y="24"/>
                  </a:lnTo>
                  <a:lnTo>
                    <a:pt x="5675" y="19"/>
                  </a:lnTo>
                  <a:lnTo>
                    <a:pt x="5703" y="13"/>
                  </a:lnTo>
                  <a:lnTo>
                    <a:pt x="5731" y="9"/>
                  </a:lnTo>
                  <a:lnTo>
                    <a:pt x="5760" y="6"/>
                  </a:lnTo>
                  <a:lnTo>
                    <a:pt x="5790" y="4"/>
                  </a:lnTo>
                  <a:lnTo>
                    <a:pt x="5821" y="1"/>
                  </a:lnTo>
                  <a:lnTo>
                    <a:pt x="5853" y="0"/>
                  </a:lnTo>
                  <a:lnTo>
                    <a:pt x="5885" y="0"/>
                  </a:lnTo>
                  <a:lnTo>
                    <a:pt x="6422" y="0"/>
                  </a:lnTo>
                  <a:lnTo>
                    <a:pt x="6454" y="0"/>
                  </a:lnTo>
                  <a:lnTo>
                    <a:pt x="6487" y="1"/>
                  </a:lnTo>
                  <a:lnTo>
                    <a:pt x="6517" y="4"/>
                  </a:lnTo>
                  <a:lnTo>
                    <a:pt x="6548" y="6"/>
                  </a:lnTo>
                  <a:lnTo>
                    <a:pt x="6576" y="9"/>
                  </a:lnTo>
                  <a:lnTo>
                    <a:pt x="6605" y="13"/>
                  </a:lnTo>
                  <a:lnTo>
                    <a:pt x="6632" y="19"/>
                  </a:lnTo>
                  <a:lnTo>
                    <a:pt x="6658" y="24"/>
                  </a:lnTo>
                  <a:lnTo>
                    <a:pt x="6684" y="31"/>
                  </a:lnTo>
                  <a:lnTo>
                    <a:pt x="6708" y="39"/>
                  </a:lnTo>
                  <a:lnTo>
                    <a:pt x="6733" y="48"/>
                  </a:lnTo>
                  <a:lnTo>
                    <a:pt x="6756" y="56"/>
                  </a:lnTo>
                  <a:lnTo>
                    <a:pt x="6779" y="67"/>
                  </a:lnTo>
                  <a:lnTo>
                    <a:pt x="6800" y="78"/>
                  </a:lnTo>
                  <a:lnTo>
                    <a:pt x="6821" y="89"/>
                  </a:lnTo>
                  <a:lnTo>
                    <a:pt x="6841" y="102"/>
                  </a:lnTo>
                  <a:lnTo>
                    <a:pt x="6861" y="116"/>
                  </a:lnTo>
                  <a:lnTo>
                    <a:pt x="6880" y="131"/>
                  </a:lnTo>
                  <a:lnTo>
                    <a:pt x="6897" y="147"/>
                  </a:lnTo>
                  <a:lnTo>
                    <a:pt x="6915" y="165"/>
                  </a:lnTo>
                  <a:lnTo>
                    <a:pt x="6932" y="182"/>
                  </a:lnTo>
                  <a:lnTo>
                    <a:pt x="6948" y="201"/>
                  </a:lnTo>
                  <a:lnTo>
                    <a:pt x="6964" y="222"/>
                  </a:lnTo>
                  <a:lnTo>
                    <a:pt x="6978" y="242"/>
                  </a:lnTo>
                  <a:lnTo>
                    <a:pt x="6993" y="265"/>
                  </a:lnTo>
                  <a:lnTo>
                    <a:pt x="7008" y="287"/>
                  </a:lnTo>
                  <a:lnTo>
                    <a:pt x="7020" y="312"/>
                  </a:lnTo>
                  <a:lnTo>
                    <a:pt x="7034" y="337"/>
                  </a:lnTo>
                  <a:lnTo>
                    <a:pt x="7047" y="363"/>
                  </a:lnTo>
                  <a:lnTo>
                    <a:pt x="7058" y="391"/>
                  </a:lnTo>
                  <a:lnTo>
                    <a:pt x="7070" y="419"/>
                  </a:lnTo>
                  <a:lnTo>
                    <a:pt x="7081" y="449"/>
                  </a:lnTo>
                  <a:lnTo>
                    <a:pt x="8183" y="3449"/>
                  </a:lnTo>
                  <a:lnTo>
                    <a:pt x="7041" y="3449"/>
                  </a:lnTo>
                  <a:lnTo>
                    <a:pt x="6763" y="2669"/>
                  </a:lnTo>
                  <a:close/>
                  <a:moveTo>
                    <a:pt x="15253" y="3524"/>
                  </a:moveTo>
                  <a:lnTo>
                    <a:pt x="15354" y="3523"/>
                  </a:lnTo>
                  <a:lnTo>
                    <a:pt x="15451" y="3519"/>
                  </a:lnTo>
                  <a:lnTo>
                    <a:pt x="15543" y="3514"/>
                  </a:lnTo>
                  <a:lnTo>
                    <a:pt x="15632" y="3505"/>
                  </a:lnTo>
                  <a:lnTo>
                    <a:pt x="15719" y="3493"/>
                  </a:lnTo>
                  <a:lnTo>
                    <a:pt x="15800" y="3479"/>
                  </a:lnTo>
                  <a:lnTo>
                    <a:pt x="15879" y="3463"/>
                  </a:lnTo>
                  <a:lnTo>
                    <a:pt x="15955" y="3443"/>
                  </a:lnTo>
                  <a:lnTo>
                    <a:pt x="16026" y="3421"/>
                  </a:lnTo>
                  <a:lnTo>
                    <a:pt x="16094" y="3395"/>
                  </a:lnTo>
                  <a:lnTo>
                    <a:pt x="16160" y="3368"/>
                  </a:lnTo>
                  <a:lnTo>
                    <a:pt x="16221" y="3335"/>
                  </a:lnTo>
                  <a:lnTo>
                    <a:pt x="16279" y="3301"/>
                  </a:lnTo>
                  <a:lnTo>
                    <a:pt x="16335" y="3263"/>
                  </a:lnTo>
                  <a:lnTo>
                    <a:pt x="16386" y="3222"/>
                  </a:lnTo>
                  <a:lnTo>
                    <a:pt x="16435" y="3178"/>
                  </a:lnTo>
                  <a:lnTo>
                    <a:pt x="16480" y="3130"/>
                  </a:lnTo>
                  <a:lnTo>
                    <a:pt x="16523" y="3079"/>
                  </a:lnTo>
                  <a:lnTo>
                    <a:pt x="16562" y="3024"/>
                  </a:lnTo>
                  <a:lnTo>
                    <a:pt x="16597" y="2966"/>
                  </a:lnTo>
                  <a:lnTo>
                    <a:pt x="16631" y="2903"/>
                  </a:lnTo>
                  <a:lnTo>
                    <a:pt x="16660" y="2838"/>
                  </a:lnTo>
                  <a:lnTo>
                    <a:pt x="16688" y="2768"/>
                  </a:lnTo>
                  <a:lnTo>
                    <a:pt x="16712" y="2695"/>
                  </a:lnTo>
                  <a:lnTo>
                    <a:pt x="16733" y="2618"/>
                  </a:lnTo>
                  <a:lnTo>
                    <a:pt x="16751" y="2536"/>
                  </a:lnTo>
                  <a:lnTo>
                    <a:pt x="16765" y="2451"/>
                  </a:lnTo>
                  <a:lnTo>
                    <a:pt x="16778" y="2361"/>
                  </a:lnTo>
                  <a:lnTo>
                    <a:pt x="16787" y="2267"/>
                  </a:lnTo>
                  <a:lnTo>
                    <a:pt x="16795" y="2170"/>
                  </a:lnTo>
                  <a:lnTo>
                    <a:pt x="16799" y="2067"/>
                  </a:lnTo>
                  <a:lnTo>
                    <a:pt x="16800" y="1960"/>
                  </a:lnTo>
                  <a:lnTo>
                    <a:pt x="16800" y="9"/>
                  </a:lnTo>
                  <a:lnTo>
                    <a:pt x="15691" y="9"/>
                  </a:lnTo>
                  <a:lnTo>
                    <a:pt x="15691" y="2230"/>
                  </a:lnTo>
                  <a:lnTo>
                    <a:pt x="15691" y="2254"/>
                  </a:lnTo>
                  <a:lnTo>
                    <a:pt x="15690" y="2280"/>
                  </a:lnTo>
                  <a:lnTo>
                    <a:pt x="15688" y="2305"/>
                  </a:lnTo>
                  <a:lnTo>
                    <a:pt x="15686" y="2330"/>
                  </a:lnTo>
                  <a:lnTo>
                    <a:pt x="15683" y="2353"/>
                  </a:lnTo>
                  <a:lnTo>
                    <a:pt x="15679" y="2377"/>
                  </a:lnTo>
                  <a:lnTo>
                    <a:pt x="15673" y="2399"/>
                  </a:lnTo>
                  <a:lnTo>
                    <a:pt x="15668" y="2422"/>
                  </a:lnTo>
                  <a:lnTo>
                    <a:pt x="15662" y="2445"/>
                  </a:lnTo>
                  <a:lnTo>
                    <a:pt x="15654" y="2465"/>
                  </a:lnTo>
                  <a:lnTo>
                    <a:pt x="15646" y="2486"/>
                  </a:lnTo>
                  <a:lnTo>
                    <a:pt x="15638" y="2506"/>
                  </a:lnTo>
                  <a:lnTo>
                    <a:pt x="15628" y="2525"/>
                  </a:lnTo>
                  <a:lnTo>
                    <a:pt x="15617" y="2545"/>
                  </a:lnTo>
                  <a:lnTo>
                    <a:pt x="15605" y="2562"/>
                  </a:lnTo>
                  <a:lnTo>
                    <a:pt x="15593" y="2579"/>
                  </a:lnTo>
                  <a:lnTo>
                    <a:pt x="15580" y="2595"/>
                  </a:lnTo>
                  <a:lnTo>
                    <a:pt x="15565" y="2611"/>
                  </a:lnTo>
                  <a:lnTo>
                    <a:pt x="15549" y="2626"/>
                  </a:lnTo>
                  <a:lnTo>
                    <a:pt x="15534" y="2639"/>
                  </a:lnTo>
                  <a:lnTo>
                    <a:pt x="15516" y="2652"/>
                  </a:lnTo>
                  <a:lnTo>
                    <a:pt x="15498" y="2664"/>
                  </a:lnTo>
                  <a:lnTo>
                    <a:pt x="15478" y="2675"/>
                  </a:lnTo>
                  <a:lnTo>
                    <a:pt x="15457" y="2684"/>
                  </a:lnTo>
                  <a:lnTo>
                    <a:pt x="15436" y="2694"/>
                  </a:lnTo>
                  <a:lnTo>
                    <a:pt x="15413" y="2701"/>
                  </a:lnTo>
                  <a:lnTo>
                    <a:pt x="15390" y="2708"/>
                  </a:lnTo>
                  <a:lnTo>
                    <a:pt x="15365" y="2713"/>
                  </a:lnTo>
                  <a:lnTo>
                    <a:pt x="15338" y="2717"/>
                  </a:lnTo>
                  <a:lnTo>
                    <a:pt x="15311" y="2721"/>
                  </a:lnTo>
                  <a:lnTo>
                    <a:pt x="15283" y="2723"/>
                  </a:lnTo>
                  <a:lnTo>
                    <a:pt x="15253" y="2723"/>
                  </a:lnTo>
                  <a:lnTo>
                    <a:pt x="15224" y="2723"/>
                  </a:lnTo>
                  <a:lnTo>
                    <a:pt x="15196" y="2721"/>
                  </a:lnTo>
                  <a:lnTo>
                    <a:pt x="15168" y="2717"/>
                  </a:lnTo>
                  <a:lnTo>
                    <a:pt x="15142" y="2713"/>
                  </a:lnTo>
                  <a:lnTo>
                    <a:pt x="15117" y="2708"/>
                  </a:lnTo>
                  <a:lnTo>
                    <a:pt x="15093" y="2701"/>
                  </a:lnTo>
                  <a:lnTo>
                    <a:pt x="15071" y="2694"/>
                  </a:lnTo>
                  <a:lnTo>
                    <a:pt x="15049" y="2684"/>
                  </a:lnTo>
                  <a:lnTo>
                    <a:pt x="15028" y="2675"/>
                  </a:lnTo>
                  <a:lnTo>
                    <a:pt x="15009" y="2664"/>
                  </a:lnTo>
                  <a:lnTo>
                    <a:pt x="14990" y="2652"/>
                  </a:lnTo>
                  <a:lnTo>
                    <a:pt x="14973" y="2639"/>
                  </a:lnTo>
                  <a:lnTo>
                    <a:pt x="14956" y="2626"/>
                  </a:lnTo>
                  <a:lnTo>
                    <a:pt x="14940" y="2611"/>
                  </a:lnTo>
                  <a:lnTo>
                    <a:pt x="14927" y="2595"/>
                  </a:lnTo>
                  <a:lnTo>
                    <a:pt x="14913" y="2579"/>
                  </a:lnTo>
                  <a:lnTo>
                    <a:pt x="14901" y="2562"/>
                  </a:lnTo>
                  <a:lnTo>
                    <a:pt x="14889" y="2545"/>
                  </a:lnTo>
                  <a:lnTo>
                    <a:pt x="14877" y="2525"/>
                  </a:lnTo>
                  <a:lnTo>
                    <a:pt x="14868" y="2506"/>
                  </a:lnTo>
                  <a:lnTo>
                    <a:pt x="14860" y="2486"/>
                  </a:lnTo>
                  <a:lnTo>
                    <a:pt x="14851" y="2465"/>
                  </a:lnTo>
                  <a:lnTo>
                    <a:pt x="14844" y="2445"/>
                  </a:lnTo>
                  <a:lnTo>
                    <a:pt x="14838" y="2422"/>
                  </a:lnTo>
                  <a:lnTo>
                    <a:pt x="14832" y="2399"/>
                  </a:lnTo>
                  <a:lnTo>
                    <a:pt x="14827" y="2377"/>
                  </a:lnTo>
                  <a:lnTo>
                    <a:pt x="14823" y="2353"/>
                  </a:lnTo>
                  <a:lnTo>
                    <a:pt x="14820" y="2330"/>
                  </a:lnTo>
                  <a:lnTo>
                    <a:pt x="14818" y="2305"/>
                  </a:lnTo>
                  <a:lnTo>
                    <a:pt x="14816" y="2280"/>
                  </a:lnTo>
                  <a:lnTo>
                    <a:pt x="14814" y="2254"/>
                  </a:lnTo>
                  <a:lnTo>
                    <a:pt x="14814" y="2230"/>
                  </a:lnTo>
                  <a:lnTo>
                    <a:pt x="14814" y="9"/>
                  </a:lnTo>
                  <a:lnTo>
                    <a:pt x="13708" y="9"/>
                  </a:lnTo>
                  <a:lnTo>
                    <a:pt x="13708" y="1960"/>
                  </a:lnTo>
                  <a:lnTo>
                    <a:pt x="13709" y="2067"/>
                  </a:lnTo>
                  <a:lnTo>
                    <a:pt x="13713" y="2170"/>
                  </a:lnTo>
                  <a:lnTo>
                    <a:pt x="13719" y="2267"/>
                  </a:lnTo>
                  <a:lnTo>
                    <a:pt x="13729" y="2361"/>
                  </a:lnTo>
                  <a:lnTo>
                    <a:pt x="13741" y="2451"/>
                  </a:lnTo>
                  <a:lnTo>
                    <a:pt x="13757" y="2536"/>
                  </a:lnTo>
                  <a:lnTo>
                    <a:pt x="13775" y="2618"/>
                  </a:lnTo>
                  <a:lnTo>
                    <a:pt x="13796" y="2695"/>
                  </a:lnTo>
                  <a:lnTo>
                    <a:pt x="13820" y="2768"/>
                  </a:lnTo>
                  <a:lnTo>
                    <a:pt x="13847" y="2838"/>
                  </a:lnTo>
                  <a:lnTo>
                    <a:pt x="13877" y="2903"/>
                  </a:lnTo>
                  <a:lnTo>
                    <a:pt x="13909" y="2966"/>
                  </a:lnTo>
                  <a:lnTo>
                    <a:pt x="13946" y="3024"/>
                  </a:lnTo>
                  <a:lnTo>
                    <a:pt x="13985" y="3079"/>
                  </a:lnTo>
                  <a:lnTo>
                    <a:pt x="14027" y="3130"/>
                  </a:lnTo>
                  <a:lnTo>
                    <a:pt x="14073" y="3178"/>
                  </a:lnTo>
                  <a:lnTo>
                    <a:pt x="14121" y="3222"/>
                  </a:lnTo>
                  <a:lnTo>
                    <a:pt x="14173" y="3263"/>
                  </a:lnTo>
                  <a:lnTo>
                    <a:pt x="14229" y="3301"/>
                  </a:lnTo>
                  <a:lnTo>
                    <a:pt x="14286" y="3335"/>
                  </a:lnTo>
                  <a:lnTo>
                    <a:pt x="14348" y="3368"/>
                  </a:lnTo>
                  <a:lnTo>
                    <a:pt x="14413" y="3395"/>
                  </a:lnTo>
                  <a:lnTo>
                    <a:pt x="14482" y="3421"/>
                  </a:lnTo>
                  <a:lnTo>
                    <a:pt x="14553" y="3443"/>
                  </a:lnTo>
                  <a:lnTo>
                    <a:pt x="14629" y="3463"/>
                  </a:lnTo>
                  <a:lnTo>
                    <a:pt x="14707" y="3479"/>
                  </a:lnTo>
                  <a:lnTo>
                    <a:pt x="14789" y="3493"/>
                  </a:lnTo>
                  <a:lnTo>
                    <a:pt x="14875" y="3505"/>
                  </a:lnTo>
                  <a:lnTo>
                    <a:pt x="14965" y="3514"/>
                  </a:lnTo>
                  <a:lnTo>
                    <a:pt x="15057" y="3519"/>
                  </a:lnTo>
                  <a:lnTo>
                    <a:pt x="15154" y="3523"/>
                  </a:lnTo>
                  <a:lnTo>
                    <a:pt x="15253" y="352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818" name="Rectangle 15"/>
            <p:cNvSpPr>
              <a:spLocks noChangeArrowheads="1"/>
            </p:cNvSpPr>
            <p:nvPr/>
          </p:nvSpPr>
          <p:spPr bwMode="auto">
            <a:xfrm>
              <a:off x="4738" y="2241"/>
              <a:ext cx="196" cy="1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u="none">
                <a:solidFill>
                  <a:srgbClr val="000000"/>
                </a:solidFill>
              </a:endParaRPr>
            </a:p>
          </p:txBody>
        </p:sp>
        <p:sp>
          <p:nvSpPr>
            <p:cNvPr id="76819" name="Freeform 16"/>
            <p:cNvSpPr>
              <a:spLocks/>
            </p:cNvSpPr>
            <p:nvPr/>
          </p:nvSpPr>
          <p:spPr bwMode="auto">
            <a:xfrm>
              <a:off x="4737" y="2489"/>
              <a:ext cx="437" cy="248"/>
            </a:xfrm>
            <a:custGeom>
              <a:avLst/>
              <a:gdLst>
                <a:gd name="T0" fmla="*/ 0 w 6108"/>
                <a:gd name="T1" fmla="*/ 0 h 3227"/>
                <a:gd name="T2" fmla="*/ 0 w 6108"/>
                <a:gd name="T3" fmla="*/ 0 h 3227"/>
                <a:gd name="T4" fmla="*/ 0 w 6108"/>
                <a:gd name="T5" fmla="*/ 0 h 3227"/>
                <a:gd name="T6" fmla="*/ 0 w 6108"/>
                <a:gd name="T7" fmla="*/ 0 h 3227"/>
                <a:gd name="T8" fmla="*/ 0 w 6108"/>
                <a:gd name="T9" fmla="*/ 0 h 3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08" h="3227">
                  <a:moveTo>
                    <a:pt x="0" y="0"/>
                  </a:moveTo>
                  <a:lnTo>
                    <a:pt x="2956" y="0"/>
                  </a:lnTo>
                  <a:lnTo>
                    <a:pt x="6108" y="3227"/>
                  </a:lnTo>
                  <a:lnTo>
                    <a:pt x="1905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820" name="Rectangle 17"/>
            <p:cNvSpPr>
              <a:spLocks noChangeArrowheads="1"/>
            </p:cNvSpPr>
            <p:nvPr/>
          </p:nvSpPr>
          <p:spPr bwMode="auto">
            <a:xfrm>
              <a:off x="4482" y="2241"/>
              <a:ext cx="196" cy="1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u="none">
                <a:solidFill>
                  <a:srgbClr val="000000"/>
                </a:solidFill>
              </a:endParaRPr>
            </a:p>
          </p:txBody>
        </p:sp>
        <p:sp>
          <p:nvSpPr>
            <p:cNvPr id="76821" name="Freeform 18"/>
            <p:cNvSpPr>
              <a:spLocks/>
            </p:cNvSpPr>
            <p:nvPr/>
          </p:nvSpPr>
          <p:spPr bwMode="auto">
            <a:xfrm>
              <a:off x="4242" y="2489"/>
              <a:ext cx="437" cy="248"/>
            </a:xfrm>
            <a:custGeom>
              <a:avLst/>
              <a:gdLst>
                <a:gd name="T0" fmla="*/ 0 w 6108"/>
                <a:gd name="T1" fmla="*/ 0 h 3227"/>
                <a:gd name="T2" fmla="*/ 0 w 6108"/>
                <a:gd name="T3" fmla="*/ 0 h 3227"/>
                <a:gd name="T4" fmla="*/ 0 w 6108"/>
                <a:gd name="T5" fmla="*/ 0 h 3227"/>
                <a:gd name="T6" fmla="*/ 0 w 6108"/>
                <a:gd name="T7" fmla="*/ 0 h 3227"/>
                <a:gd name="T8" fmla="*/ 0 w 6108"/>
                <a:gd name="T9" fmla="*/ 0 h 3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08" h="3227">
                  <a:moveTo>
                    <a:pt x="6108" y="0"/>
                  </a:moveTo>
                  <a:lnTo>
                    <a:pt x="3152" y="0"/>
                  </a:lnTo>
                  <a:lnTo>
                    <a:pt x="0" y="3227"/>
                  </a:lnTo>
                  <a:lnTo>
                    <a:pt x="4203" y="3227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6822" name="Freeform 19"/>
            <p:cNvSpPr>
              <a:spLocks noEditPoints="1"/>
            </p:cNvSpPr>
            <p:nvPr/>
          </p:nvSpPr>
          <p:spPr bwMode="auto">
            <a:xfrm>
              <a:off x="4184" y="3131"/>
              <a:ext cx="1069" cy="154"/>
            </a:xfrm>
            <a:custGeom>
              <a:avLst/>
              <a:gdLst>
                <a:gd name="T0" fmla="*/ 0 w 14967"/>
                <a:gd name="T1" fmla="*/ 0 h 2001"/>
                <a:gd name="T2" fmla="*/ 0 w 14967"/>
                <a:gd name="T3" fmla="*/ 0 h 2001"/>
                <a:gd name="T4" fmla="*/ 0 w 14967"/>
                <a:gd name="T5" fmla="*/ 0 h 2001"/>
                <a:gd name="T6" fmla="*/ 0 w 14967"/>
                <a:gd name="T7" fmla="*/ 0 h 2001"/>
                <a:gd name="T8" fmla="*/ 0 w 14967"/>
                <a:gd name="T9" fmla="*/ 0 h 2001"/>
                <a:gd name="T10" fmla="*/ 0 w 14967"/>
                <a:gd name="T11" fmla="*/ 0 h 2001"/>
                <a:gd name="T12" fmla="*/ 0 w 14967"/>
                <a:gd name="T13" fmla="*/ 0 h 2001"/>
                <a:gd name="T14" fmla="*/ 0 w 14967"/>
                <a:gd name="T15" fmla="*/ 0 h 2001"/>
                <a:gd name="T16" fmla="*/ 0 w 14967"/>
                <a:gd name="T17" fmla="*/ 0 h 2001"/>
                <a:gd name="T18" fmla="*/ 0 w 14967"/>
                <a:gd name="T19" fmla="*/ 0 h 2001"/>
                <a:gd name="T20" fmla="*/ 0 w 14967"/>
                <a:gd name="T21" fmla="*/ 0 h 2001"/>
                <a:gd name="T22" fmla="*/ 0 w 14967"/>
                <a:gd name="T23" fmla="*/ 0 h 2001"/>
                <a:gd name="T24" fmla="*/ 0 w 14967"/>
                <a:gd name="T25" fmla="*/ 0 h 2001"/>
                <a:gd name="T26" fmla="*/ 0 w 14967"/>
                <a:gd name="T27" fmla="*/ 0 h 2001"/>
                <a:gd name="T28" fmla="*/ 0 w 14967"/>
                <a:gd name="T29" fmla="*/ 0 h 2001"/>
                <a:gd name="T30" fmla="*/ 0 w 14967"/>
                <a:gd name="T31" fmla="*/ 0 h 2001"/>
                <a:gd name="T32" fmla="*/ 0 w 14967"/>
                <a:gd name="T33" fmla="*/ 0 h 2001"/>
                <a:gd name="T34" fmla="*/ 0 w 14967"/>
                <a:gd name="T35" fmla="*/ 0 h 2001"/>
                <a:gd name="T36" fmla="*/ 0 w 14967"/>
                <a:gd name="T37" fmla="*/ 0 h 2001"/>
                <a:gd name="T38" fmla="*/ 0 w 14967"/>
                <a:gd name="T39" fmla="*/ 0 h 2001"/>
                <a:gd name="T40" fmla="*/ 0 w 14967"/>
                <a:gd name="T41" fmla="*/ 0 h 2001"/>
                <a:gd name="T42" fmla="*/ 0 w 14967"/>
                <a:gd name="T43" fmla="*/ 0 h 2001"/>
                <a:gd name="T44" fmla="*/ 0 w 14967"/>
                <a:gd name="T45" fmla="*/ 0 h 2001"/>
                <a:gd name="T46" fmla="*/ 0 w 14967"/>
                <a:gd name="T47" fmla="*/ 0 h 2001"/>
                <a:gd name="T48" fmla="*/ 0 w 14967"/>
                <a:gd name="T49" fmla="*/ 0 h 2001"/>
                <a:gd name="T50" fmla="*/ 0 w 14967"/>
                <a:gd name="T51" fmla="*/ 0 h 2001"/>
                <a:gd name="T52" fmla="*/ 0 w 14967"/>
                <a:gd name="T53" fmla="*/ 0 h 2001"/>
                <a:gd name="T54" fmla="*/ 0 w 14967"/>
                <a:gd name="T55" fmla="*/ 0 h 2001"/>
                <a:gd name="T56" fmla="*/ 0 w 14967"/>
                <a:gd name="T57" fmla="*/ 0 h 2001"/>
                <a:gd name="T58" fmla="*/ 0 w 14967"/>
                <a:gd name="T59" fmla="*/ 0 h 2001"/>
                <a:gd name="T60" fmla="*/ 0 w 14967"/>
                <a:gd name="T61" fmla="*/ 0 h 2001"/>
                <a:gd name="T62" fmla="*/ 0 w 14967"/>
                <a:gd name="T63" fmla="*/ 0 h 2001"/>
                <a:gd name="T64" fmla="*/ 0 w 14967"/>
                <a:gd name="T65" fmla="*/ 0 h 2001"/>
                <a:gd name="T66" fmla="*/ 0 w 14967"/>
                <a:gd name="T67" fmla="*/ 0 h 2001"/>
                <a:gd name="T68" fmla="*/ 0 w 14967"/>
                <a:gd name="T69" fmla="*/ 0 h 2001"/>
                <a:gd name="T70" fmla="*/ 0 w 14967"/>
                <a:gd name="T71" fmla="*/ 0 h 2001"/>
                <a:gd name="T72" fmla="*/ 0 w 14967"/>
                <a:gd name="T73" fmla="*/ 0 h 2001"/>
                <a:gd name="T74" fmla="*/ 0 w 14967"/>
                <a:gd name="T75" fmla="*/ 0 h 2001"/>
                <a:gd name="T76" fmla="*/ 0 w 14967"/>
                <a:gd name="T77" fmla="*/ 0 h 2001"/>
                <a:gd name="T78" fmla="*/ 0 w 14967"/>
                <a:gd name="T79" fmla="*/ 0 h 2001"/>
                <a:gd name="T80" fmla="*/ 0 w 14967"/>
                <a:gd name="T81" fmla="*/ 0 h 2001"/>
                <a:gd name="T82" fmla="*/ 0 w 14967"/>
                <a:gd name="T83" fmla="*/ 0 h 2001"/>
                <a:gd name="T84" fmla="*/ 0 w 14967"/>
                <a:gd name="T85" fmla="*/ 0 h 2001"/>
                <a:gd name="T86" fmla="*/ 0 w 14967"/>
                <a:gd name="T87" fmla="*/ 0 h 2001"/>
                <a:gd name="T88" fmla="*/ 0 w 14967"/>
                <a:gd name="T89" fmla="*/ 0 h 2001"/>
                <a:gd name="T90" fmla="*/ 0 w 14967"/>
                <a:gd name="T91" fmla="*/ 0 h 2001"/>
                <a:gd name="T92" fmla="*/ 0 w 14967"/>
                <a:gd name="T93" fmla="*/ 0 h 2001"/>
                <a:gd name="T94" fmla="*/ 0 w 14967"/>
                <a:gd name="T95" fmla="*/ 0 h 2001"/>
                <a:gd name="T96" fmla="*/ 0 w 14967"/>
                <a:gd name="T97" fmla="*/ 0 h 2001"/>
                <a:gd name="T98" fmla="*/ 0 w 14967"/>
                <a:gd name="T99" fmla="*/ 0 h 2001"/>
                <a:gd name="T100" fmla="*/ 0 w 14967"/>
                <a:gd name="T101" fmla="*/ 0 h 2001"/>
                <a:gd name="T102" fmla="*/ 0 w 14967"/>
                <a:gd name="T103" fmla="*/ 0 h 2001"/>
                <a:gd name="T104" fmla="*/ 0 w 14967"/>
                <a:gd name="T105" fmla="*/ 0 h 2001"/>
                <a:gd name="T106" fmla="*/ 0 w 14967"/>
                <a:gd name="T107" fmla="*/ 0 h 2001"/>
                <a:gd name="T108" fmla="*/ 0 w 14967"/>
                <a:gd name="T109" fmla="*/ 0 h 2001"/>
                <a:gd name="T110" fmla="*/ 0 w 14967"/>
                <a:gd name="T111" fmla="*/ 0 h 2001"/>
                <a:gd name="T112" fmla="*/ 0 w 14967"/>
                <a:gd name="T113" fmla="*/ 0 h 2001"/>
                <a:gd name="T114" fmla="*/ 0 w 14967"/>
                <a:gd name="T115" fmla="*/ 0 h 2001"/>
                <a:gd name="T116" fmla="*/ 0 w 14967"/>
                <a:gd name="T117" fmla="*/ 0 h 2001"/>
                <a:gd name="T118" fmla="*/ 0 w 14967"/>
                <a:gd name="T119" fmla="*/ 0 h 20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4967" h="2001">
                  <a:moveTo>
                    <a:pt x="14967" y="1958"/>
                  </a:moveTo>
                  <a:lnTo>
                    <a:pt x="13908" y="1958"/>
                  </a:lnTo>
                  <a:lnTo>
                    <a:pt x="13908" y="42"/>
                  </a:lnTo>
                  <a:lnTo>
                    <a:pt x="14110" y="42"/>
                  </a:lnTo>
                  <a:lnTo>
                    <a:pt x="14110" y="1772"/>
                  </a:lnTo>
                  <a:lnTo>
                    <a:pt x="14967" y="1772"/>
                  </a:lnTo>
                  <a:lnTo>
                    <a:pt x="14967" y="1958"/>
                  </a:lnTo>
                  <a:close/>
                  <a:moveTo>
                    <a:pt x="13130" y="1169"/>
                  </a:moveTo>
                  <a:lnTo>
                    <a:pt x="12870" y="444"/>
                  </a:lnTo>
                  <a:lnTo>
                    <a:pt x="12862" y="423"/>
                  </a:lnTo>
                  <a:lnTo>
                    <a:pt x="12854" y="400"/>
                  </a:lnTo>
                  <a:lnTo>
                    <a:pt x="12848" y="376"/>
                  </a:lnTo>
                  <a:lnTo>
                    <a:pt x="12841" y="353"/>
                  </a:lnTo>
                  <a:lnTo>
                    <a:pt x="12835" y="329"/>
                  </a:lnTo>
                  <a:lnTo>
                    <a:pt x="12828" y="303"/>
                  </a:lnTo>
                  <a:lnTo>
                    <a:pt x="12822" y="279"/>
                  </a:lnTo>
                  <a:lnTo>
                    <a:pt x="12816" y="252"/>
                  </a:lnTo>
                  <a:lnTo>
                    <a:pt x="12809" y="279"/>
                  </a:lnTo>
                  <a:lnTo>
                    <a:pt x="12803" y="305"/>
                  </a:lnTo>
                  <a:lnTo>
                    <a:pt x="12797" y="330"/>
                  </a:lnTo>
                  <a:lnTo>
                    <a:pt x="12789" y="354"/>
                  </a:lnTo>
                  <a:lnTo>
                    <a:pt x="12783" y="378"/>
                  </a:lnTo>
                  <a:lnTo>
                    <a:pt x="12776" y="401"/>
                  </a:lnTo>
                  <a:lnTo>
                    <a:pt x="12768" y="423"/>
                  </a:lnTo>
                  <a:lnTo>
                    <a:pt x="12761" y="444"/>
                  </a:lnTo>
                  <a:lnTo>
                    <a:pt x="12499" y="1169"/>
                  </a:lnTo>
                  <a:lnTo>
                    <a:pt x="13130" y="1169"/>
                  </a:lnTo>
                  <a:close/>
                  <a:moveTo>
                    <a:pt x="13630" y="1958"/>
                  </a:moveTo>
                  <a:lnTo>
                    <a:pt x="13415" y="1958"/>
                  </a:lnTo>
                  <a:lnTo>
                    <a:pt x="13200" y="1363"/>
                  </a:lnTo>
                  <a:lnTo>
                    <a:pt x="12429" y="1363"/>
                  </a:lnTo>
                  <a:lnTo>
                    <a:pt x="12213" y="1958"/>
                  </a:lnTo>
                  <a:lnTo>
                    <a:pt x="12005" y="1958"/>
                  </a:lnTo>
                  <a:lnTo>
                    <a:pt x="12699" y="42"/>
                  </a:lnTo>
                  <a:lnTo>
                    <a:pt x="12940" y="42"/>
                  </a:lnTo>
                  <a:lnTo>
                    <a:pt x="13630" y="1958"/>
                  </a:lnTo>
                  <a:close/>
                  <a:moveTo>
                    <a:pt x="11730" y="1958"/>
                  </a:moveTo>
                  <a:lnTo>
                    <a:pt x="11537" y="1958"/>
                  </a:lnTo>
                  <a:lnTo>
                    <a:pt x="10410" y="367"/>
                  </a:lnTo>
                  <a:lnTo>
                    <a:pt x="10418" y="397"/>
                  </a:lnTo>
                  <a:lnTo>
                    <a:pt x="10424" y="427"/>
                  </a:lnTo>
                  <a:lnTo>
                    <a:pt x="10426" y="442"/>
                  </a:lnTo>
                  <a:lnTo>
                    <a:pt x="10428" y="456"/>
                  </a:lnTo>
                  <a:lnTo>
                    <a:pt x="10429" y="470"/>
                  </a:lnTo>
                  <a:lnTo>
                    <a:pt x="10429" y="484"/>
                  </a:lnTo>
                  <a:lnTo>
                    <a:pt x="10429" y="1958"/>
                  </a:lnTo>
                  <a:lnTo>
                    <a:pt x="10226" y="1958"/>
                  </a:lnTo>
                  <a:lnTo>
                    <a:pt x="10226" y="42"/>
                  </a:lnTo>
                  <a:lnTo>
                    <a:pt x="10418" y="42"/>
                  </a:lnTo>
                  <a:lnTo>
                    <a:pt x="11542" y="1628"/>
                  </a:lnTo>
                  <a:lnTo>
                    <a:pt x="11535" y="1595"/>
                  </a:lnTo>
                  <a:lnTo>
                    <a:pt x="11530" y="1567"/>
                  </a:lnTo>
                  <a:lnTo>
                    <a:pt x="11527" y="1543"/>
                  </a:lnTo>
                  <a:lnTo>
                    <a:pt x="11526" y="1525"/>
                  </a:lnTo>
                  <a:lnTo>
                    <a:pt x="11526" y="42"/>
                  </a:lnTo>
                  <a:lnTo>
                    <a:pt x="11730" y="42"/>
                  </a:lnTo>
                  <a:lnTo>
                    <a:pt x="11730" y="1958"/>
                  </a:lnTo>
                  <a:close/>
                  <a:moveTo>
                    <a:pt x="9641" y="977"/>
                  </a:moveTo>
                  <a:lnTo>
                    <a:pt x="9640" y="929"/>
                  </a:lnTo>
                  <a:lnTo>
                    <a:pt x="9639" y="880"/>
                  </a:lnTo>
                  <a:lnTo>
                    <a:pt x="9637" y="835"/>
                  </a:lnTo>
                  <a:lnTo>
                    <a:pt x="9634" y="791"/>
                  </a:lnTo>
                  <a:lnTo>
                    <a:pt x="9630" y="748"/>
                  </a:lnTo>
                  <a:lnTo>
                    <a:pt x="9625" y="707"/>
                  </a:lnTo>
                  <a:lnTo>
                    <a:pt x="9618" y="669"/>
                  </a:lnTo>
                  <a:lnTo>
                    <a:pt x="9612" y="631"/>
                  </a:lnTo>
                  <a:lnTo>
                    <a:pt x="9604" y="596"/>
                  </a:lnTo>
                  <a:lnTo>
                    <a:pt x="9595" y="562"/>
                  </a:lnTo>
                  <a:lnTo>
                    <a:pt x="9586" y="530"/>
                  </a:lnTo>
                  <a:lnTo>
                    <a:pt x="9575" y="500"/>
                  </a:lnTo>
                  <a:lnTo>
                    <a:pt x="9564" y="471"/>
                  </a:lnTo>
                  <a:lnTo>
                    <a:pt x="9551" y="444"/>
                  </a:lnTo>
                  <a:lnTo>
                    <a:pt x="9539" y="418"/>
                  </a:lnTo>
                  <a:lnTo>
                    <a:pt x="9524" y="396"/>
                  </a:lnTo>
                  <a:lnTo>
                    <a:pt x="9507" y="370"/>
                  </a:lnTo>
                  <a:lnTo>
                    <a:pt x="9488" y="347"/>
                  </a:lnTo>
                  <a:lnTo>
                    <a:pt x="9468" y="325"/>
                  </a:lnTo>
                  <a:lnTo>
                    <a:pt x="9446" y="305"/>
                  </a:lnTo>
                  <a:lnTo>
                    <a:pt x="9423" y="286"/>
                  </a:lnTo>
                  <a:lnTo>
                    <a:pt x="9399" y="269"/>
                  </a:lnTo>
                  <a:lnTo>
                    <a:pt x="9373" y="254"/>
                  </a:lnTo>
                  <a:lnTo>
                    <a:pt x="9345" y="240"/>
                  </a:lnTo>
                  <a:lnTo>
                    <a:pt x="9316" y="228"/>
                  </a:lnTo>
                  <a:lnTo>
                    <a:pt x="9286" y="219"/>
                  </a:lnTo>
                  <a:lnTo>
                    <a:pt x="9254" y="209"/>
                  </a:lnTo>
                  <a:lnTo>
                    <a:pt x="9220" y="202"/>
                  </a:lnTo>
                  <a:lnTo>
                    <a:pt x="9186" y="196"/>
                  </a:lnTo>
                  <a:lnTo>
                    <a:pt x="9149" y="193"/>
                  </a:lnTo>
                  <a:lnTo>
                    <a:pt x="9111" y="190"/>
                  </a:lnTo>
                  <a:lnTo>
                    <a:pt x="9071" y="190"/>
                  </a:lnTo>
                  <a:lnTo>
                    <a:pt x="9032" y="190"/>
                  </a:lnTo>
                  <a:lnTo>
                    <a:pt x="8995" y="193"/>
                  </a:lnTo>
                  <a:lnTo>
                    <a:pt x="8959" y="196"/>
                  </a:lnTo>
                  <a:lnTo>
                    <a:pt x="8924" y="202"/>
                  </a:lnTo>
                  <a:lnTo>
                    <a:pt x="8891" y="209"/>
                  </a:lnTo>
                  <a:lnTo>
                    <a:pt x="8859" y="219"/>
                  </a:lnTo>
                  <a:lnTo>
                    <a:pt x="8829" y="229"/>
                  </a:lnTo>
                  <a:lnTo>
                    <a:pt x="8799" y="241"/>
                  </a:lnTo>
                  <a:lnTo>
                    <a:pt x="8772" y="255"/>
                  </a:lnTo>
                  <a:lnTo>
                    <a:pt x="8747" y="270"/>
                  </a:lnTo>
                  <a:lnTo>
                    <a:pt x="8734" y="279"/>
                  </a:lnTo>
                  <a:lnTo>
                    <a:pt x="8723" y="287"/>
                  </a:lnTo>
                  <a:lnTo>
                    <a:pt x="8711" y="296"/>
                  </a:lnTo>
                  <a:lnTo>
                    <a:pt x="8700" y="306"/>
                  </a:lnTo>
                  <a:lnTo>
                    <a:pt x="8689" y="315"/>
                  </a:lnTo>
                  <a:lnTo>
                    <a:pt x="8679" y="326"/>
                  </a:lnTo>
                  <a:lnTo>
                    <a:pt x="8668" y="337"/>
                  </a:lnTo>
                  <a:lnTo>
                    <a:pt x="8659" y="347"/>
                  </a:lnTo>
                  <a:lnTo>
                    <a:pt x="8649" y="359"/>
                  </a:lnTo>
                  <a:lnTo>
                    <a:pt x="8640" y="371"/>
                  </a:lnTo>
                  <a:lnTo>
                    <a:pt x="8631" y="384"/>
                  </a:lnTo>
                  <a:lnTo>
                    <a:pt x="8623" y="397"/>
                  </a:lnTo>
                  <a:lnTo>
                    <a:pt x="8609" y="419"/>
                  </a:lnTo>
                  <a:lnTo>
                    <a:pt x="8597" y="445"/>
                  </a:lnTo>
                  <a:lnTo>
                    <a:pt x="8585" y="472"/>
                  </a:lnTo>
                  <a:lnTo>
                    <a:pt x="8575" y="500"/>
                  </a:lnTo>
                  <a:lnTo>
                    <a:pt x="8564" y="530"/>
                  </a:lnTo>
                  <a:lnTo>
                    <a:pt x="8555" y="562"/>
                  </a:lnTo>
                  <a:lnTo>
                    <a:pt x="8546" y="596"/>
                  </a:lnTo>
                  <a:lnTo>
                    <a:pt x="8539" y="631"/>
                  </a:lnTo>
                  <a:lnTo>
                    <a:pt x="8533" y="669"/>
                  </a:lnTo>
                  <a:lnTo>
                    <a:pt x="8527" y="707"/>
                  </a:lnTo>
                  <a:lnTo>
                    <a:pt x="8522" y="748"/>
                  </a:lnTo>
                  <a:lnTo>
                    <a:pt x="8518" y="790"/>
                  </a:lnTo>
                  <a:lnTo>
                    <a:pt x="8515" y="834"/>
                  </a:lnTo>
                  <a:lnTo>
                    <a:pt x="8513" y="880"/>
                  </a:lnTo>
                  <a:lnTo>
                    <a:pt x="8512" y="928"/>
                  </a:lnTo>
                  <a:lnTo>
                    <a:pt x="8512" y="977"/>
                  </a:lnTo>
                  <a:lnTo>
                    <a:pt x="8512" y="1031"/>
                  </a:lnTo>
                  <a:lnTo>
                    <a:pt x="8513" y="1083"/>
                  </a:lnTo>
                  <a:lnTo>
                    <a:pt x="8516" y="1133"/>
                  </a:lnTo>
                  <a:lnTo>
                    <a:pt x="8518" y="1181"/>
                  </a:lnTo>
                  <a:lnTo>
                    <a:pt x="8522" y="1227"/>
                  </a:lnTo>
                  <a:lnTo>
                    <a:pt x="8527" y="1270"/>
                  </a:lnTo>
                  <a:lnTo>
                    <a:pt x="8533" y="1313"/>
                  </a:lnTo>
                  <a:lnTo>
                    <a:pt x="8540" y="1353"/>
                  </a:lnTo>
                  <a:lnTo>
                    <a:pt x="8547" y="1391"/>
                  </a:lnTo>
                  <a:lnTo>
                    <a:pt x="8556" y="1427"/>
                  </a:lnTo>
                  <a:lnTo>
                    <a:pt x="8565" y="1462"/>
                  </a:lnTo>
                  <a:lnTo>
                    <a:pt x="8575" y="1494"/>
                  </a:lnTo>
                  <a:lnTo>
                    <a:pt x="8586" y="1524"/>
                  </a:lnTo>
                  <a:lnTo>
                    <a:pt x="8598" y="1552"/>
                  </a:lnTo>
                  <a:lnTo>
                    <a:pt x="8610" y="1579"/>
                  </a:lnTo>
                  <a:lnTo>
                    <a:pt x="8624" y="1602"/>
                  </a:lnTo>
                  <a:lnTo>
                    <a:pt x="8632" y="1615"/>
                  </a:lnTo>
                  <a:lnTo>
                    <a:pt x="8641" y="1628"/>
                  </a:lnTo>
                  <a:lnTo>
                    <a:pt x="8649" y="1640"/>
                  </a:lnTo>
                  <a:lnTo>
                    <a:pt x="8659" y="1652"/>
                  </a:lnTo>
                  <a:lnTo>
                    <a:pt x="8668" y="1663"/>
                  </a:lnTo>
                  <a:lnTo>
                    <a:pt x="8679" y="1673"/>
                  </a:lnTo>
                  <a:lnTo>
                    <a:pt x="8689" y="1684"/>
                  </a:lnTo>
                  <a:lnTo>
                    <a:pt x="8700" y="1694"/>
                  </a:lnTo>
                  <a:lnTo>
                    <a:pt x="8711" y="1703"/>
                  </a:lnTo>
                  <a:lnTo>
                    <a:pt x="8723" y="1713"/>
                  </a:lnTo>
                  <a:lnTo>
                    <a:pt x="8734" y="1722"/>
                  </a:lnTo>
                  <a:lnTo>
                    <a:pt x="8747" y="1730"/>
                  </a:lnTo>
                  <a:lnTo>
                    <a:pt x="8759" y="1738"/>
                  </a:lnTo>
                  <a:lnTo>
                    <a:pt x="8772" y="1745"/>
                  </a:lnTo>
                  <a:lnTo>
                    <a:pt x="8786" y="1753"/>
                  </a:lnTo>
                  <a:lnTo>
                    <a:pt x="8799" y="1759"/>
                  </a:lnTo>
                  <a:lnTo>
                    <a:pt x="8828" y="1772"/>
                  </a:lnTo>
                  <a:lnTo>
                    <a:pt x="8858" y="1782"/>
                  </a:lnTo>
                  <a:lnTo>
                    <a:pt x="8890" y="1791"/>
                  </a:lnTo>
                  <a:lnTo>
                    <a:pt x="8923" y="1799"/>
                  </a:lnTo>
                  <a:lnTo>
                    <a:pt x="8958" y="1804"/>
                  </a:lnTo>
                  <a:lnTo>
                    <a:pt x="8995" y="1809"/>
                  </a:lnTo>
                  <a:lnTo>
                    <a:pt x="9032" y="1811"/>
                  </a:lnTo>
                  <a:lnTo>
                    <a:pt x="9071" y="1812"/>
                  </a:lnTo>
                  <a:lnTo>
                    <a:pt x="9111" y="1811"/>
                  </a:lnTo>
                  <a:lnTo>
                    <a:pt x="9149" y="1809"/>
                  </a:lnTo>
                  <a:lnTo>
                    <a:pt x="9186" y="1804"/>
                  </a:lnTo>
                  <a:lnTo>
                    <a:pt x="9220" y="1799"/>
                  </a:lnTo>
                  <a:lnTo>
                    <a:pt x="9254" y="1791"/>
                  </a:lnTo>
                  <a:lnTo>
                    <a:pt x="9287" y="1782"/>
                  </a:lnTo>
                  <a:lnTo>
                    <a:pt x="9317" y="1772"/>
                  </a:lnTo>
                  <a:lnTo>
                    <a:pt x="9345" y="1759"/>
                  </a:lnTo>
                  <a:lnTo>
                    <a:pt x="9360" y="1753"/>
                  </a:lnTo>
                  <a:lnTo>
                    <a:pt x="9374" y="1745"/>
                  </a:lnTo>
                  <a:lnTo>
                    <a:pt x="9386" y="1738"/>
                  </a:lnTo>
                  <a:lnTo>
                    <a:pt x="9399" y="1730"/>
                  </a:lnTo>
                  <a:lnTo>
                    <a:pt x="9412" y="1722"/>
                  </a:lnTo>
                  <a:lnTo>
                    <a:pt x="9424" y="1713"/>
                  </a:lnTo>
                  <a:lnTo>
                    <a:pt x="9436" y="1703"/>
                  </a:lnTo>
                  <a:lnTo>
                    <a:pt x="9447" y="1694"/>
                  </a:lnTo>
                  <a:lnTo>
                    <a:pt x="9458" y="1684"/>
                  </a:lnTo>
                  <a:lnTo>
                    <a:pt x="9468" y="1673"/>
                  </a:lnTo>
                  <a:lnTo>
                    <a:pt x="9479" y="1663"/>
                  </a:lnTo>
                  <a:lnTo>
                    <a:pt x="9488" y="1652"/>
                  </a:lnTo>
                  <a:lnTo>
                    <a:pt x="9498" y="1640"/>
                  </a:lnTo>
                  <a:lnTo>
                    <a:pt x="9507" y="1628"/>
                  </a:lnTo>
                  <a:lnTo>
                    <a:pt x="9515" y="1615"/>
                  </a:lnTo>
                  <a:lnTo>
                    <a:pt x="9524" y="1602"/>
                  </a:lnTo>
                  <a:lnTo>
                    <a:pt x="9539" y="1578"/>
                  </a:lnTo>
                  <a:lnTo>
                    <a:pt x="9551" y="1552"/>
                  </a:lnTo>
                  <a:lnTo>
                    <a:pt x="9564" y="1523"/>
                  </a:lnTo>
                  <a:lnTo>
                    <a:pt x="9575" y="1493"/>
                  </a:lnTo>
                  <a:lnTo>
                    <a:pt x="9586" y="1461"/>
                  </a:lnTo>
                  <a:lnTo>
                    <a:pt x="9595" y="1426"/>
                  </a:lnTo>
                  <a:lnTo>
                    <a:pt x="9604" y="1390"/>
                  </a:lnTo>
                  <a:lnTo>
                    <a:pt x="9612" y="1352"/>
                  </a:lnTo>
                  <a:lnTo>
                    <a:pt x="9618" y="1311"/>
                  </a:lnTo>
                  <a:lnTo>
                    <a:pt x="9625" y="1269"/>
                  </a:lnTo>
                  <a:lnTo>
                    <a:pt x="9630" y="1225"/>
                  </a:lnTo>
                  <a:lnTo>
                    <a:pt x="9634" y="1180"/>
                  </a:lnTo>
                  <a:lnTo>
                    <a:pt x="9637" y="1132"/>
                  </a:lnTo>
                  <a:lnTo>
                    <a:pt x="9639" y="1082"/>
                  </a:lnTo>
                  <a:lnTo>
                    <a:pt x="9640" y="1031"/>
                  </a:lnTo>
                  <a:lnTo>
                    <a:pt x="9641" y="977"/>
                  </a:lnTo>
                  <a:close/>
                  <a:moveTo>
                    <a:pt x="9848" y="977"/>
                  </a:moveTo>
                  <a:lnTo>
                    <a:pt x="9848" y="1038"/>
                  </a:lnTo>
                  <a:lnTo>
                    <a:pt x="9846" y="1097"/>
                  </a:lnTo>
                  <a:lnTo>
                    <a:pt x="9843" y="1154"/>
                  </a:lnTo>
                  <a:lnTo>
                    <a:pt x="9839" y="1210"/>
                  </a:lnTo>
                  <a:lnTo>
                    <a:pt x="9834" y="1263"/>
                  </a:lnTo>
                  <a:lnTo>
                    <a:pt x="9826" y="1314"/>
                  </a:lnTo>
                  <a:lnTo>
                    <a:pt x="9819" y="1363"/>
                  </a:lnTo>
                  <a:lnTo>
                    <a:pt x="9809" y="1410"/>
                  </a:lnTo>
                  <a:lnTo>
                    <a:pt x="9799" y="1455"/>
                  </a:lnTo>
                  <a:lnTo>
                    <a:pt x="9787" y="1498"/>
                  </a:lnTo>
                  <a:lnTo>
                    <a:pt x="9775" y="1540"/>
                  </a:lnTo>
                  <a:lnTo>
                    <a:pt x="9761" y="1579"/>
                  </a:lnTo>
                  <a:lnTo>
                    <a:pt x="9745" y="1616"/>
                  </a:lnTo>
                  <a:lnTo>
                    <a:pt x="9730" y="1651"/>
                  </a:lnTo>
                  <a:lnTo>
                    <a:pt x="9712" y="1684"/>
                  </a:lnTo>
                  <a:lnTo>
                    <a:pt x="9693" y="1715"/>
                  </a:lnTo>
                  <a:lnTo>
                    <a:pt x="9681" y="1733"/>
                  </a:lnTo>
                  <a:lnTo>
                    <a:pt x="9669" y="1750"/>
                  </a:lnTo>
                  <a:lnTo>
                    <a:pt x="9656" y="1767"/>
                  </a:lnTo>
                  <a:lnTo>
                    <a:pt x="9643" y="1783"/>
                  </a:lnTo>
                  <a:lnTo>
                    <a:pt x="9629" y="1798"/>
                  </a:lnTo>
                  <a:lnTo>
                    <a:pt x="9615" y="1813"/>
                  </a:lnTo>
                  <a:lnTo>
                    <a:pt x="9601" y="1827"/>
                  </a:lnTo>
                  <a:lnTo>
                    <a:pt x="9585" y="1841"/>
                  </a:lnTo>
                  <a:lnTo>
                    <a:pt x="9569" y="1854"/>
                  </a:lnTo>
                  <a:lnTo>
                    <a:pt x="9553" y="1866"/>
                  </a:lnTo>
                  <a:lnTo>
                    <a:pt x="9536" y="1879"/>
                  </a:lnTo>
                  <a:lnTo>
                    <a:pt x="9520" y="1889"/>
                  </a:lnTo>
                  <a:lnTo>
                    <a:pt x="9502" y="1900"/>
                  </a:lnTo>
                  <a:lnTo>
                    <a:pt x="9483" y="1911"/>
                  </a:lnTo>
                  <a:lnTo>
                    <a:pt x="9465" y="1920"/>
                  </a:lnTo>
                  <a:lnTo>
                    <a:pt x="9445" y="1930"/>
                  </a:lnTo>
                  <a:lnTo>
                    <a:pt x="9426" y="1939"/>
                  </a:lnTo>
                  <a:lnTo>
                    <a:pt x="9405" y="1946"/>
                  </a:lnTo>
                  <a:lnTo>
                    <a:pt x="9385" y="1954"/>
                  </a:lnTo>
                  <a:lnTo>
                    <a:pt x="9364" y="1961"/>
                  </a:lnTo>
                  <a:lnTo>
                    <a:pt x="9342" y="1968"/>
                  </a:lnTo>
                  <a:lnTo>
                    <a:pt x="9320" y="1973"/>
                  </a:lnTo>
                  <a:lnTo>
                    <a:pt x="9297" y="1978"/>
                  </a:lnTo>
                  <a:lnTo>
                    <a:pt x="9274" y="1983"/>
                  </a:lnTo>
                  <a:lnTo>
                    <a:pt x="9251" y="1987"/>
                  </a:lnTo>
                  <a:lnTo>
                    <a:pt x="9227" y="1991"/>
                  </a:lnTo>
                  <a:lnTo>
                    <a:pt x="9203" y="1995"/>
                  </a:lnTo>
                  <a:lnTo>
                    <a:pt x="9177" y="1997"/>
                  </a:lnTo>
                  <a:lnTo>
                    <a:pt x="9151" y="1999"/>
                  </a:lnTo>
                  <a:lnTo>
                    <a:pt x="9125" y="2000"/>
                  </a:lnTo>
                  <a:lnTo>
                    <a:pt x="9099" y="2001"/>
                  </a:lnTo>
                  <a:lnTo>
                    <a:pt x="9071" y="2001"/>
                  </a:lnTo>
                  <a:lnTo>
                    <a:pt x="9045" y="2001"/>
                  </a:lnTo>
                  <a:lnTo>
                    <a:pt x="9019" y="2000"/>
                  </a:lnTo>
                  <a:lnTo>
                    <a:pt x="8993" y="1999"/>
                  </a:lnTo>
                  <a:lnTo>
                    <a:pt x="8967" y="1997"/>
                  </a:lnTo>
                  <a:lnTo>
                    <a:pt x="8942" y="1995"/>
                  </a:lnTo>
                  <a:lnTo>
                    <a:pt x="8918" y="1991"/>
                  </a:lnTo>
                  <a:lnTo>
                    <a:pt x="8894" y="1987"/>
                  </a:lnTo>
                  <a:lnTo>
                    <a:pt x="8870" y="1983"/>
                  </a:lnTo>
                  <a:lnTo>
                    <a:pt x="8848" y="1978"/>
                  </a:lnTo>
                  <a:lnTo>
                    <a:pt x="8825" y="1973"/>
                  </a:lnTo>
                  <a:lnTo>
                    <a:pt x="8803" y="1968"/>
                  </a:lnTo>
                  <a:lnTo>
                    <a:pt x="8782" y="1961"/>
                  </a:lnTo>
                  <a:lnTo>
                    <a:pt x="8761" y="1954"/>
                  </a:lnTo>
                  <a:lnTo>
                    <a:pt x="8740" y="1946"/>
                  </a:lnTo>
                  <a:lnTo>
                    <a:pt x="8720" y="1939"/>
                  </a:lnTo>
                  <a:lnTo>
                    <a:pt x="8701" y="1930"/>
                  </a:lnTo>
                  <a:lnTo>
                    <a:pt x="8682" y="1920"/>
                  </a:lnTo>
                  <a:lnTo>
                    <a:pt x="8663" y="1911"/>
                  </a:lnTo>
                  <a:lnTo>
                    <a:pt x="8645" y="1900"/>
                  </a:lnTo>
                  <a:lnTo>
                    <a:pt x="8627" y="1889"/>
                  </a:lnTo>
                  <a:lnTo>
                    <a:pt x="8610" y="1879"/>
                  </a:lnTo>
                  <a:lnTo>
                    <a:pt x="8594" y="1866"/>
                  </a:lnTo>
                  <a:lnTo>
                    <a:pt x="8578" y="1854"/>
                  </a:lnTo>
                  <a:lnTo>
                    <a:pt x="8562" y="1841"/>
                  </a:lnTo>
                  <a:lnTo>
                    <a:pt x="8547" y="1827"/>
                  </a:lnTo>
                  <a:lnTo>
                    <a:pt x="8533" y="1813"/>
                  </a:lnTo>
                  <a:lnTo>
                    <a:pt x="8519" y="1798"/>
                  </a:lnTo>
                  <a:lnTo>
                    <a:pt x="8505" y="1783"/>
                  </a:lnTo>
                  <a:lnTo>
                    <a:pt x="8492" y="1767"/>
                  </a:lnTo>
                  <a:lnTo>
                    <a:pt x="8479" y="1750"/>
                  </a:lnTo>
                  <a:lnTo>
                    <a:pt x="8468" y="1733"/>
                  </a:lnTo>
                  <a:lnTo>
                    <a:pt x="8456" y="1715"/>
                  </a:lnTo>
                  <a:lnTo>
                    <a:pt x="8437" y="1685"/>
                  </a:lnTo>
                  <a:lnTo>
                    <a:pt x="8420" y="1652"/>
                  </a:lnTo>
                  <a:lnTo>
                    <a:pt x="8405" y="1616"/>
                  </a:lnTo>
                  <a:lnTo>
                    <a:pt x="8389" y="1580"/>
                  </a:lnTo>
                  <a:lnTo>
                    <a:pt x="8375" y="1541"/>
                  </a:lnTo>
                  <a:lnTo>
                    <a:pt x="8364" y="1500"/>
                  </a:lnTo>
                  <a:lnTo>
                    <a:pt x="8352" y="1457"/>
                  </a:lnTo>
                  <a:lnTo>
                    <a:pt x="8342" y="1412"/>
                  </a:lnTo>
                  <a:lnTo>
                    <a:pt x="8333" y="1365"/>
                  </a:lnTo>
                  <a:lnTo>
                    <a:pt x="8325" y="1316"/>
                  </a:lnTo>
                  <a:lnTo>
                    <a:pt x="8318" y="1264"/>
                  </a:lnTo>
                  <a:lnTo>
                    <a:pt x="8313" y="1211"/>
                  </a:lnTo>
                  <a:lnTo>
                    <a:pt x="8309" y="1155"/>
                  </a:lnTo>
                  <a:lnTo>
                    <a:pt x="8306" y="1098"/>
                  </a:lnTo>
                  <a:lnTo>
                    <a:pt x="8305" y="1039"/>
                  </a:lnTo>
                  <a:lnTo>
                    <a:pt x="8304" y="977"/>
                  </a:lnTo>
                  <a:lnTo>
                    <a:pt x="8305" y="921"/>
                  </a:lnTo>
                  <a:lnTo>
                    <a:pt x="8306" y="866"/>
                  </a:lnTo>
                  <a:lnTo>
                    <a:pt x="8309" y="814"/>
                  </a:lnTo>
                  <a:lnTo>
                    <a:pt x="8313" y="762"/>
                  </a:lnTo>
                  <a:lnTo>
                    <a:pt x="8318" y="714"/>
                  </a:lnTo>
                  <a:lnTo>
                    <a:pt x="8325" y="666"/>
                  </a:lnTo>
                  <a:lnTo>
                    <a:pt x="8333" y="620"/>
                  </a:lnTo>
                  <a:lnTo>
                    <a:pt x="8342" y="576"/>
                  </a:lnTo>
                  <a:lnTo>
                    <a:pt x="8352" y="533"/>
                  </a:lnTo>
                  <a:lnTo>
                    <a:pt x="8364" y="493"/>
                  </a:lnTo>
                  <a:lnTo>
                    <a:pt x="8375" y="454"/>
                  </a:lnTo>
                  <a:lnTo>
                    <a:pt x="8389" y="417"/>
                  </a:lnTo>
                  <a:lnTo>
                    <a:pt x="8405" y="382"/>
                  </a:lnTo>
                  <a:lnTo>
                    <a:pt x="8420" y="349"/>
                  </a:lnTo>
                  <a:lnTo>
                    <a:pt x="8437" y="316"/>
                  </a:lnTo>
                  <a:lnTo>
                    <a:pt x="8456" y="286"/>
                  </a:lnTo>
                  <a:lnTo>
                    <a:pt x="8468" y="269"/>
                  </a:lnTo>
                  <a:lnTo>
                    <a:pt x="8480" y="252"/>
                  </a:lnTo>
                  <a:lnTo>
                    <a:pt x="8493" y="236"/>
                  </a:lnTo>
                  <a:lnTo>
                    <a:pt x="8506" y="220"/>
                  </a:lnTo>
                  <a:lnTo>
                    <a:pt x="8520" y="205"/>
                  </a:lnTo>
                  <a:lnTo>
                    <a:pt x="8534" y="190"/>
                  </a:lnTo>
                  <a:lnTo>
                    <a:pt x="8548" y="176"/>
                  </a:lnTo>
                  <a:lnTo>
                    <a:pt x="8564" y="162"/>
                  </a:lnTo>
                  <a:lnTo>
                    <a:pt x="8580" y="149"/>
                  </a:lnTo>
                  <a:lnTo>
                    <a:pt x="8596" y="136"/>
                  </a:lnTo>
                  <a:lnTo>
                    <a:pt x="8612" y="124"/>
                  </a:lnTo>
                  <a:lnTo>
                    <a:pt x="8629" y="112"/>
                  </a:lnTo>
                  <a:lnTo>
                    <a:pt x="8647" y="101"/>
                  </a:lnTo>
                  <a:lnTo>
                    <a:pt x="8665" y="92"/>
                  </a:lnTo>
                  <a:lnTo>
                    <a:pt x="8683" y="81"/>
                  </a:lnTo>
                  <a:lnTo>
                    <a:pt x="8703" y="72"/>
                  </a:lnTo>
                  <a:lnTo>
                    <a:pt x="8722" y="64"/>
                  </a:lnTo>
                  <a:lnTo>
                    <a:pt x="8742" y="55"/>
                  </a:lnTo>
                  <a:lnTo>
                    <a:pt x="8763" y="48"/>
                  </a:lnTo>
                  <a:lnTo>
                    <a:pt x="8784" y="41"/>
                  </a:lnTo>
                  <a:lnTo>
                    <a:pt x="8805" y="35"/>
                  </a:lnTo>
                  <a:lnTo>
                    <a:pt x="8827" y="28"/>
                  </a:lnTo>
                  <a:lnTo>
                    <a:pt x="8849" y="23"/>
                  </a:lnTo>
                  <a:lnTo>
                    <a:pt x="8872" y="19"/>
                  </a:lnTo>
                  <a:lnTo>
                    <a:pt x="8895" y="14"/>
                  </a:lnTo>
                  <a:lnTo>
                    <a:pt x="8919" y="11"/>
                  </a:lnTo>
                  <a:lnTo>
                    <a:pt x="8943" y="8"/>
                  </a:lnTo>
                  <a:lnTo>
                    <a:pt x="8967" y="6"/>
                  </a:lnTo>
                  <a:lnTo>
                    <a:pt x="8993" y="4"/>
                  </a:lnTo>
                  <a:lnTo>
                    <a:pt x="9019" y="2"/>
                  </a:lnTo>
                  <a:lnTo>
                    <a:pt x="9045" y="2"/>
                  </a:lnTo>
                  <a:lnTo>
                    <a:pt x="9071" y="0"/>
                  </a:lnTo>
                  <a:lnTo>
                    <a:pt x="9099" y="2"/>
                  </a:lnTo>
                  <a:lnTo>
                    <a:pt x="9125" y="2"/>
                  </a:lnTo>
                  <a:lnTo>
                    <a:pt x="9150" y="4"/>
                  </a:lnTo>
                  <a:lnTo>
                    <a:pt x="9176" y="6"/>
                  </a:lnTo>
                  <a:lnTo>
                    <a:pt x="9200" y="8"/>
                  </a:lnTo>
                  <a:lnTo>
                    <a:pt x="9226" y="11"/>
                  </a:lnTo>
                  <a:lnTo>
                    <a:pt x="9249" y="14"/>
                  </a:lnTo>
                  <a:lnTo>
                    <a:pt x="9273" y="19"/>
                  </a:lnTo>
                  <a:lnTo>
                    <a:pt x="9296" y="23"/>
                  </a:lnTo>
                  <a:lnTo>
                    <a:pt x="9318" y="28"/>
                  </a:lnTo>
                  <a:lnTo>
                    <a:pt x="9340" y="35"/>
                  </a:lnTo>
                  <a:lnTo>
                    <a:pt x="9362" y="41"/>
                  </a:lnTo>
                  <a:lnTo>
                    <a:pt x="9383" y="48"/>
                  </a:lnTo>
                  <a:lnTo>
                    <a:pt x="9403" y="55"/>
                  </a:lnTo>
                  <a:lnTo>
                    <a:pt x="9423" y="64"/>
                  </a:lnTo>
                  <a:lnTo>
                    <a:pt x="9443" y="72"/>
                  </a:lnTo>
                  <a:lnTo>
                    <a:pt x="9462" y="81"/>
                  </a:lnTo>
                  <a:lnTo>
                    <a:pt x="9481" y="92"/>
                  </a:lnTo>
                  <a:lnTo>
                    <a:pt x="9500" y="101"/>
                  </a:lnTo>
                  <a:lnTo>
                    <a:pt x="9517" y="112"/>
                  </a:lnTo>
                  <a:lnTo>
                    <a:pt x="9534" y="124"/>
                  </a:lnTo>
                  <a:lnTo>
                    <a:pt x="9551" y="136"/>
                  </a:lnTo>
                  <a:lnTo>
                    <a:pt x="9567" y="149"/>
                  </a:lnTo>
                  <a:lnTo>
                    <a:pt x="9584" y="162"/>
                  </a:lnTo>
                  <a:lnTo>
                    <a:pt x="9598" y="176"/>
                  </a:lnTo>
                  <a:lnTo>
                    <a:pt x="9613" y="190"/>
                  </a:lnTo>
                  <a:lnTo>
                    <a:pt x="9628" y="205"/>
                  </a:lnTo>
                  <a:lnTo>
                    <a:pt x="9641" y="220"/>
                  </a:lnTo>
                  <a:lnTo>
                    <a:pt x="9655" y="236"/>
                  </a:lnTo>
                  <a:lnTo>
                    <a:pt x="9669" y="252"/>
                  </a:lnTo>
                  <a:lnTo>
                    <a:pt x="9681" y="269"/>
                  </a:lnTo>
                  <a:lnTo>
                    <a:pt x="9693" y="286"/>
                  </a:lnTo>
                  <a:lnTo>
                    <a:pt x="9712" y="316"/>
                  </a:lnTo>
                  <a:lnTo>
                    <a:pt x="9730" y="349"/>
                  </a:lnTo>
                  <a:lnTo>
                    <a:pt x="9745" y="382"/>
                  </a:lnTo>
                  <a:lnTo>
                    <a:pt x="9761" y="417"/>
                  </a:lnTo>
                  <a:lnTo>
                    <a:pt x="9775" y="455"/>
                  </a:lnTo>
                  <a:lnTo>
                    <a:pt x="9787" y="494"/>
                  </a:lnTo>
                  <a:lnTo>
                    <a:pt x="9799" y="534"/>
                  </a:lnTo>
                  <a:lnTo>
                    <a:pt x="9809" y="576"/>
                  </a:lnTo>
                  <a:lnTo>
                    <a:pt x="9819" y="620"/>
                  </a:lnTo>
                  <a:lnTo>
                    <a:pt x="9826" y="667"/>
                  </a:lnTo>
                  <a:lnTo>
                    <a:pt x="9834" y="714"/>
                  </a:lnTo>
                  <a:lnTo>
                    <a:pt x="9839" y="763"/>
                  </a:lnTo>
                  <a:lnTo>
                    <a:pt x="9843" y="814"/>
                  </a:lnTo>
                  <a:lnTo>
                    <a:pt x="9846" y="866"/>
                  </a:lnTo>
                  <a:lnTo>
                    <a:pt x="9848" y="921"/>
                  </a:lnTo>
                  <a:lnTo>
                    <a:pt x="9848" y="977"/>
                  </a:lnTo>
                  <a:close/>
                  <a:moveTo>
                    <a:pt x="7927" y="1958"/>
                  </a:moveTo>
                  <a:lnTo>
                    <a:pt x="7724" y="1958"/>
                  </a:lnTo>
                  <a:lnTo>
                    <a:pt x="7724" y="42"/>
                  </a:lnTo>
                  <a:lnTo>
                    <a:pt x="7927" y="42"/>
                  </a:lnTo>
                  <a:lnTo>
                    <a:pt x="7927" y="1958"/>
                  </a:lnTo>
                  <a:close/>
                  <a:moveTo>
                    <a:pt x="7346" y="1616"/>
                  </a:moveTo>
                  <a:lnTo>
                    <a:pt x="7336" y="1640"/>
                  </a:lnTo>
                  <a:lnTo>
                    <a:pt x="7325" y="1663"/>
                  </a:lnTo>
                  <a:lnTo>
                    <a:pt x="7313" y="1685"/>
                  </a:lnTo>
                  <a:lnTo>
                    <a:pt x="7301" y="1707"/>
                  </a:lnTo>
                  <a:lnTo>
                    <a:pt x="7287" y="1727"/>
                  </a:lnTo>
                  <a:lnTo>
                    <a:pt x="7274" y="1746"/>
                  </a:lnTo>
                  <a:lnTo>
                    <a:pt x="7260" y="1766"/>
                  </a:lnTo>
                  <a:lnTo>
                    <a:pt x="7245" y="1784"/>
                  </a:lnTo>
                  <a:lnTo>
                    <a:pt x="7230" y="1802"/>
                  </a:lnTo>
                  <a:lnTo>
                    <a:pt x="7214" y="1819"/>
                  </a:lnTo>
                  <a:lnTo>
                    <a:pt x="7197" y="1836"/>
                  </a:lnTo>
                  <a:lnTo>
                    <a:pt x="7179" y="1851"/>
                  </a:lnTo>
                  <a:lnTo>
                    <a:pt x="7161" y="1866"/>
                  </a:lnTo>
                  <a:lnTo>
                    <a:pt x="7144" y="1880"/>
                  </a:lnTo>
                  <a:lnTo>
                    <a:pt x="7125" y="1892"/>
                  </a:lnTo>
                  <a:lnTo>
                    <a:pt x="7105" y="1904"/>
                  </a:lnTo>
                  <a:lnTo>
                    <a:pt x="7084" y="1916"/>
                  </a:lnTo>
                  <a:lnTo>
                    <a:pt x="7064" y="1927"/>
                  </a:lnTo>
                  <a:lnTo>
                    <a:pt x="7042" y="1938"/>
                  </a:lnTo>
                  <a:lnTo>
                    <a:pt x="7020" y="1947"/>
                  </a:lnTo>
                  <a:lnTo>
                    <a:pt x="6998" y="1956"/>
                  </a:lnTo>
                  <a:lnTo>
                    <a:pt x="6973" y="1963"/>
                  </a:lnTo>
                  <a:lnTo>
                    <a:pt x="6950" y="1971"/>
                  </a:lnTo>
                  <a:lnTo>
                    <a:pt x="6925" y="1977"/>
                  </a:lnTo>
                  <a:lnTo>
                    <a:pt x="6900" y="1983"/>
                  </a:lnTo>
                  <a:lnTo>
                    <a:pt x="6875" y="1987"/>
                  </a:lnTo>
                  <a:lnTo>
                    <a:pt x="6848" y="1991"/>
                  </a:lnTo>
                  <a:lnTo>
                    <a:pt x="6821" y="1995"/>
                  </a:lnTo>
                  <a:lnTo>
                    <a:pt x="6794" y="1998"/>
                  </a:lnTo>
                  <a:lnTo>
                    <a:pt x="6766" y="2000"/>
                  </a:lnTo>
                  <a:lnTo>
                    <a:pt x="6737" y="2001"/>
                  </a:lnTo>
                  <a:lnTo>
                    <a:pt x="6708" y="2001"/>
                  </a:lnTo>
                  <a:lnTo>
                    <a:pt x="6680" y="2001"/>
                  </a:lnTo>
                  <a:lnTo>
                    <a:pt x="6654" y="2000"/>
                  </a:lnTo>
                  <a:lnTo>
                    <a:pt x="6628" y="1999"/>
                  </a:lnTo>
                  <a:lnTo>
                    <a:pt x="6603" y="1997"/>
                  </a:lnTo>
                  <a:lnTo>
                    <a:pt x="6578" y="1993"/>
                  </a:lnTo>
                  <a:lnTo>
                    <a:pt x="6553" y="1991"/>
                  </a:lnTo>
                  <a:lnTo>
                    <a:pt x="6529" y="1987"/>
                  </a:lnTo>
                  <a:lnTo>
                    <a:pt x="6506" y="1983"/>
                  </a:lnTo>
                  <a:lnTo>
                    <a:pt x="6483" y="1978"/>
                  </a:lnTo>
                  <a:lnTo>
                    <a:pt x="6460" y="1973"/>
                  </a:lnTo>
                  <a:lnTo>
                    <a:pt x="6438" y="1967"/>
                  </a:lnTo>
                  <a:lnTo>
                    <a:pt x="6417" y="1960"/>
                  </a:lnTo>
                  <a:lnTo>
                    <a:pt x="6396" y="1953"/>
                  </a:lnTo>
                  <a:lnTo>
                    <a:pt x="6375" y="1945"/>
                  </a:lnTo>
                  <a:lnTo>
                    <a:pt x="6355" y="1938"/>
                  </a:lnTo>
                  <a:lnTo>
                    <a:pt x="6335" y="1928"/>
                  </a:lnTo>
                  <a:lnTo>
                    <a:pt x="6316" y="1919"/>
                  </a:lnTo>
                  <a:lnTo>
                    <a:pt x="6297" y="1909"/>
                  </a:lnTo>
                  <a:lnTo>
                    <a:pt x="6279" y="1899"/>
                  </a:lnTo>
                  <a:lnTo>
                    <a:pt x="6262" y="1887"/>
                  </a:lnTo>
                  <a:lnTo>
                    <a:pt x="6245" y="1876"/>
                  </a:lnTo>
                  <a:lnTo>
                    <a:pt x="6228" y="1863"/>
                  </a:lnTo>
                  <a:lnTo>
                    <a:pt x="6212" y="1851"/>
                  </a:lnTo>
                  <a:lnTo>
                    <a:pt x="6196" y="1838"/>
                  </a:lnTo>
                  <a:lnTo>
                    <a:pt x="6181" y="1824"/>
                  </a:lnTo>
                  <a:lnTo>
                    <a:pt x="6166" y="1810"/>
                  </a:lnTo>
                  <a:lnTo>
                    <a:pt x="6152" y="1795"/>
                  </a:lnTo>
                  <a:lnTo>
                    <a:pt x="6139" y="1779"/>
                  </a:lnTo>
                  <a:lnTo>
                    <a:pt x="6125" y="1762"/>
                  </a:lnTo>
                  <a:lnTo>
                    <a:pt x="6112" y="1745"/>
                  </a:lnTo>
                  <a:lnTo>
                    <a:pt x="6100" y="1728"/>
                  </a:lnTo>
                  <a:lnTo>
                    <a:pt x="6088" y="1711"/>
                  </a:lnTo>
                  <a:lnTo>
                    <a:pt x="6069" y="1680"/>
                  </a:lnTo>
                  <a:lnTo>
                    <a:pt x="6053" y="1648"/>
                  </a:lnTo>
                  <a:lnTo>
                    <a:pt x="6037" y="1613"/>
                  </a:lnTo>
                  <a:lnTo>
                    <a:pt x="6022" y="1577"/>
                  </a:lnTo>
                  <a:lnTo>
                    <a:pt x="6008" y="1539"/>
                  </a:lnTo>
                  <a:lnTo>
                    <a:pt x="5996" y="1499"/>
                  </a:lnTo>
                  <a:lnTo>
                    <a:pt x="5984" y="1457"/>
                  </a:lnTo>
                  <a:lnTo>
                    <a:pt x="5975" y="1414"/>
                  </a:lnTo>
                  <a:lnTo>
                    <a:pt x="5965" y="1369"/>
                  </a:lnTo>
                  <a:lnTo>
                    <a:pt x="5958" y="1322"/>
                  </a:lnTo>
                  <a:lnTo>
                    <a:pt x="5952" y="1273"/>
                  </a:lnTo>
                  <a:lnTo>
                    <a:pt x="5947" y="1222"/>
                  </a:lnTo>
                  <a:lnTo>
                    <a:pt x="5942" y="1169"/>
                  </a:lnTo>
                  <a:lnTo>
                    <a:pt x="5939" y="1115"/>
                  </a:lnTo>
                  <a:lnTo>
                    <a:pt x="5938" y="1058"/>
                  </a:lnTo>
                  <a:lnTo>
                    <a:pt x="5937" y="1000"/>
                  </a:lnTo>
                  <a:lnTo>
                    <a:pt x="5938" y="938"/>
                  </a:lnTo>
                  <a:lnTo>
                    <a:pt x="5939" y="879"/>
                  </a:lnTo>
                  <a:lnTo>
                    <a:pt x="5942" y="822"/>
                  </a:lnTo>
                  <a:lnTo>
                    <a:pt x="5948" y="766"/>
                  </a:lnTo>
                  <a:lnTo>
                    <a:pt x="5953" y="714"/>
                  </a:lnTo>
                  <a:lnTo>
                    <a:pt x="5960" y="662"/>
                  </a:lnTo>
                  <a:lnTo>
                    <a:pt x="5968" y="614"/>
                  </a:lnTo>
                  <a:lnTo>
                    <a:pt x="5977" y="567"/>
                  </a:lnTo>
                  <a:lnTo>
                    <a:pt x="5987" y="522"/>
                  </a:lnTo>
                  <a:lnTo>
                    <a:pt x="6000" y="479"/>
                  </a:lnTo>
                  <a:lnTo>
                    <a:pt x="6013" y="438"/>
                  </a:lnTo>
                  <a:lnTo>
                    <a:pt x="6027" y="399"/>
                  </a:lnTo>
                  <a:lnTo>
                    <a:pt x="6043" y="363"/>
                  </a:lnTo>
                  <a:lnTo>
                    <a:pt x="6060" y="328"/>
                  </a:lnTo>
                  <a:lnTo>
                    <a:pt x="6069" y="311"/>
                  </a:lnTo>
                  <a:lnTo>
                    <a:pt x="6079" y="295"/>
                  </a:lnTo>
                  <a:lnTo>
                    <a:pt x="6088" y="280"/>
                  </a:lnTo>
                  <a:lnTo>
                    <a:pt x="6098" y="265"/>
                  </a:lnTo>
                  <a:lnTo>
                    <a:pt x="6109" y="249"/>
                  </a:lnTo>
                  <a:lnTo>
                    <a:pt x="6122" y="233"/>
                  </a:lnTo>
                  <a:lnTo>
                    <a:pt x="6133" y="217"/>
                  </a:lnTo>
                  <a:lnTo>
                    <a:pt x="6147" y="202"/>
                  </a:lnTo>
                  <a:lnTo>
                    <a:pt x="6160" y="188"/>
                  </a:lnTo>
                  <a:lnTo>
                    <a:pt x="6173" y="174"/>
                  </a:lnTo>
                  <a:lnTo>
                    <a:pt x="6188" y="162"/>
                  </a:lnTo>
                  <a:lnTo>
                    <a:pt x="6203" y="149"/>
                  </a:lnTo>
                  <a:lnTo>
                    <a:pt x="6217" y="137"/>
                  </a:lnTo>
                  <a:lnTo>
                    <a:pt x="6233" y="125"/>
                  </a:lnTo>
                  <a:lnTo>
                    <a:pt x="6249" y="114"/>
                  </a:lnTo>
                  <a:lnTo>
                    <a:pt x="6266" y="104"/>
                  </a:lnTo>
                  <a:lnTo>
                    <a:pt x="6283" y="94"/>
                  </a:lnTo>
                  <a:lnTo>
                    <a:pt x="6299" y="84"/>
                  </a:lnTo>
                  <a:lnTo>
                    <a:pt x="6317" y="76"/>
                  </a:lnTo>
                  <a:lnTo>
                    <a:pt x="6336" y="67"/>
                  </a:lnTo>
                  <a:lnTo>
                    <a:pt x="6355" y="58"/>
                  </a:lnTo>
                  <a:lnTo>
                    <a:pt x="6374" y="51"/>
                  </a:lnTo>
                  <a:lnTo>
                    <a:pt x="6394" y="44"/>
                  </a:lnTo>
                  <a:lnTo>
                    <a:pt x="6414" y="38"/>
                  </a:lnTo>
                  <a:lnTo>
                    <a:pt x="6434" y="32"/>
                  </a:lnTo>
                  <a:lnTo>
                    <a:pt x="6455" y="26"/>
                  </a:lnTo>
                  <a:lnTo>
                    <a:pt x="6477" y="22"/>
                  </a:lnTo>
                  <a:lnTo>
                    <a:pt x="6499" y="18"/>
                  </a:lnTo>
                  <a:lnTo>
                    <a:pt x="6521" y="13"/>
                  </a:lnTo>
                  <a:lnTo>
                    <a:pt x="6544" y="10"/>
                  </a:lnTo>
                  <a:lnTo>
                    <a:pt x="6567" y="7"/>
                  </a:lnTo>
                  <a:lnTo>
                    <a:pt x="6590" y="5"/>
                  </a:lnTo>
                  <a:lnTo>
                    <a:pt x="6640" y="2"/>
                  </a:lnTo>
                  <a:lnTo>
                    <a:pt x="6690" y="0"/>
                  </a:lnTo>
                  <a:lnTo>
                    <a:pt x="6729" y="2"/>
                  </a:lnTo>
                  <a:lnTo>
                    <a:pt x="6767" y="4"/>
                  </a:lnTo>
                  <a:lnTo>
                    <a:pt x="6803" y="7"/>
                  </a:lnTo>
                  <a:lnTo>
                    <a:pt x="6839" y="11"/>
                  </a:lnTo>
                  <a:lnTo>
                    <a:pt x="6873" y="18"/>
                  </a:lnTo>
                  <a:lnTo>
                    <a:pt x="6906" y="24"/>
                  </a:lnTo>
                  <a:lnTo>
                    <a:pt x="6939" y="33"/>
                  </a:lnTo>
                  <a:lnTo>
                    <a:pt x="6969" y="42"/>
                  </a:lnTo>
                  <a:lnTo>
                    <a:pt x="7000" y="53"/>
                  </a:lnTo>
                  <a:lnTo>
                    <a:pt x="7028" y="66"/>
                  </a:lnTo>
                  <a:lnTo>
                    <a:pt x="7055" y="79"/>
                  </a:lnTo>
                  <a:lnTo>
                    <a:pt x="7083" y="94"/>
                  </a:lnTo>
                  <a:lnTo>
                    <a:pt x="7108" y="110"/>
                  </a:lnTo>
                  <a:lnTo>
                    <a:pt x="7132" y="128"/>
                  </a:lnTo>
                  <a:lnTo>
                    <a:pt x="7155" y="147"/>
                  </a:lnTo>
                  <a:lnTo>
                    <a:pt x="7177" y="167"/>
                  </a:lnTo>
                  <a:lnTo>
                    <a:pt x="7194" y="184"/>
                  </a:lnTo>
                  <a:lnTo>
                    <a:pt x="7210" y="202"/>
                  </a:lnTo>
                  <a:lnTo>
                    <a:pt x="7225" y="221"/>
                  </a:lnTo>
                  <a:lnTo>
                    <a:pt x="7239" y="239"/>
                  </a:lnTo>
                  <a:lnTo>
                    <a:pt x="7252" y="259"/>
                  </a:lnTo>
                  <a:lnTo>
                    <a:pt x="7264" y="279"/>
                  </a:lnTo>
                  <a:lnTo>
                    <a:pt x="7276" y="300"/>
                  </a:lnTo>
                  <a:lnTo>
                    <a:pt x="7285" y="321"/>
                  </a:lnTo>
                  <a:lnTo>
                    <a:pt x="7295" y="343"/>
                  </a:lnTo>
                  <a:lnTo>
                    <a:pt x="7303" y="365"/>
                  </a:lnTo>
                  <a:lnTo>
                    <a:pt x="7310" y="388"/>
                  </a:lnTo>
                  <a:lnTo>
                    <a:pt x="7317" y="411"/>
                  </a:lnTo>
                  <a:lnTo>
                    <a:pt x="7322" y="436"/>
                  </a:lnTo>
                  <a:lnTo>
                    <a:pt x="7326" y="460"/>
                  </a:lnTo>
                  <a:lnTo>
                    <a:pt x="7329" y="485"/>
                  </a:lnTo>
                  <a:lnTo>
                    <a:pt x="7331" y="511"/>
                  </a:lnTo>
                  <a:lnTo>
                    <a:pt x="7144" y="511"/>
                  </a:lnTo>
                  <a:lnTo>
                    <a:pt x="7140" y="490"/>
                  </a:lnTo>
                  <a:lnTo>
                    <a:pt x="7137" y="472"/>
                  </a:lnTo>
                  <a:lnTo>
                    <a:pt x="7132" y="453"/>
                  </a:lnTo>
                  <a:lnTo>
                    <a:pt x="7127" y="436"/>
                  </a:lnTo>
                  <a:lnTo>
                    <a:pt x="7121" y="418"/>
                  </a:lnTo>
                  <a:lnTo>
                    <a:pt x="7114" y="401"/>
                  </a:lnTo>
                  <a:lnTo>
                    <a:pt x="7107" y="385"/>
                  </a:lnTo>
                  <a:lnTo>
                    <a:pt x="7099" y="370"/>
                  </a:lnTo>
                  <a:lnTo>
                    <a:pt x="7090" y="355"/>
                  </a:lnTo>
                  <a:lnTo>
                    <a:pt x="7081" y="341"/>
                  </a:lnTo>
                  <a:lnTo>
                    <a:pt x="7070" y="327"/>
                  </a:lnTo>
                  <a:lnTo>
                    <a:pt x="7060" y="314"/>
                  </a:lnTo>
                  <a:lnTo>
                    <a:pt x="7048" y="302"/>
                  </a:lnTo>
                  <a:lnTo>
                    <a:pt x="7035" y="291"/>
                  </a:lnTo>
                  <a:lnTo>
                    <a:pt x="7022" y="280"/>
                  </a:lnTo>
                  <a:lnTo>
                    <a:pt x="7008" y="269"/>
                  </a:lnTo>
                  <a:lnTo>
                    <a:pt x="6993" y="259"/>
                  </a:lnTo>
                  <a:lnTo>
                    <a:pt x="6978" y="251"/>
                  </a:lnTo>
                  <a:lnTo>
                    <a:pt x="6962" y="242"/>
                  </a:lnTo>
                  <a:lnTo>
                    <a:pt x="6945" y="235"/>
                  </a:lnTo>
                  <a:lnTo>
                    <a:pt x="6927" y="227"/>
                  </a:lnTo>
                  <a:lnTo>
                    <a:pt x="6909" y="221"/>
                  </a:lnTo>
                  <a:lnTo>
                    <a:pt x="6890" y="214"/>
                  </a:lnTo>
                  <a:lnTo>
                    <a:pt x="6871" y="209"/>
                  </a:lnTo>
                  <a:lnTo>
                    <a:pt x="6851" y="205"/>
                  </a:lnTo>
                  <a:lnTo>
                    <a:pt x="6830" y="200"/>
                  </a:lnTo>
                  <a:lnTo>
                    <a:pt x="6808" y="197"/>
                  </a:lnTo>
                  <a:lnTo>
                    <a:pt x="6784" y="194"/>
                  </a:lnTo>
                  <a:lnTo>
                    <a:pt x="6761" y="192"/>
                  </a:lnTo>
                  <a:lnTo>
                    <a:pt x="6737" y="191"/>
                  </a:lnTo>
                  <a:lnTo>
                    <a:pt x="6713" y="190"/>
                  </a:lnTo>
                  <a:lnTo>
                    <a:pt x="6688" y="190"/>
                  </a:lnTo>
                  <a:lnTo>
                    <a:pt x="6646" y="190"/>
                  </a:lnTo>
                  <a:lnTo>
                    <a:pt x="6607" y="193"/>
                  </a:lnTo>
                  <a:lnTo>
                    <a:pt x="6569" y="197"/>
                  </a:lnTo>
                  <a:lnTo>
                    <a:pt x="6533" y="204"/>
                  </a:lnTo>
                  <a:lnTo>
                    <a:pt x="6499" y="211"/>
                  </a:lnTo>
                  <a:lnTo>
                    <a:pt x="6466" y="221"/>
                  </a:lnTo>
                  <a:lnTo>
                    <a:pt x="6451" y="227"/>
                  </a:lnTo>
                  <a:lnTo>
                    <a:pt x="6436" y="233"/>
                  </a:lnTo>
                  <a:lnTo>
                    <a:pt x="6421" y="239"/>
                  </a:lnTo>
                  <a:lnTo>
                    <a:pt x="6406" y="246"/>
                  </a:lnTo>
                  <a:lnTo>
                    <a:pt x="6393" y="254"/>
                  </a:lnTo>
                  <a:lnTo>
                    <a:pt x="6379" y="262"/>
                  </a:lnTo>
                  <a:lnTo>
                    <a:pt x="6365" y="270"/>
                  </a:lnTo>
                  <a:lnTo>
                    <a:pt x="6353" y="279"/>
                  </a:lnTo>
                  <a:lnTo>
                    <a:pt x="6341" y="287"/>
                  </a:lnTo>
                  <a:lnTo>
                    <a:pt x="6329" y="297"/>
                  </a:lnTo>
                  <a:lnTo>
                    <a:pt x="6318" y="307"/>
                  </a:lnTo>
                  <a:lnTo>
                    <a:pt x="6307" y="317"/>
                  </a:lnTo>
                  <a:lnTo>
                    <a:pt x="6296" y="328"/>
                  </a:lnTo>
                  <a:lnTo>
                    <a:pt x="6287" y="340"/>
                  </a:lnTo>
                  <a:lnTo>
                    <a:pt x="6276" y="352"/>
                  </a:lnTo>
                  <a:lnTo>
                    <a:pt x="6268" y="364"/>
                  </a:lnTo>
                  <a:lnTo>
                    <a:pt x="6258" y="376"/>
                  </a:lnTo>
                  <a:lnTo>
                    <a:pt x="6250" y="389"/>
                  </a:lnTo>
                  <a:lnTo>
                    <a:pt x="6243" y="403"/>
                  </a:lnTo>
                  <a:lnTo>
                    <a:pt x="6235" y="417"/>
                  </a:lnTo>
                  <a:lnTo>
                    <a:pt x="6224" y="440"/>
                  </a:lnTo>
                  <a:lnTo>
                    <a:pt x="6214" y="464"/>
                  </a:lnTo>
                  <a:lnTo>
                    <a:pt x="6205" y="489"/>
                  </a:lnTo>
                  <a:lnTo>
                    <a:pt x="6196" y="517"/>
                  </a:lnTo>
                  <a:lnTo>
                    <a:pt x="6189" y="547"/>
                  </a:lnTo>
                  <a:lnTo>
                    <a:pt x="6182" y="578"/>
                  </a:lnTo>
                  <a:lnTo>
                    <a:pt x="6175" y="613"/>
                  </a:lnTo>
                  <a:lnTo>
                    <a:pt x="6169" y="648"/>
                  </a:lnTo>
                  <a:lnTo>
                    <a:pt x="6164" y="685"/>
                  </a:lnTo>
                  <a:lnTo>
                    <a:pt x="6160" y="725"/>
                  </a:lnTo>
                  <a:lnTo>
                    <a:pt x="6155" y="765"/>
                  </a:lnTo>
                  <a:lnTo>
                    <a:pt x="6152" y="808"/>
                  </a:lnTo>
                  <a:lnTo>
                    <a:pt x="6150" y="854"/>
                  </a:lnTo>
                  <a:lnTo>
                    <a:pt x="6149" y="901"/>
                  </a:lnTo>
                  <a:lnTo>
                    <a:pt x="6148" y="949"/>
                  </a:lnTo>
                  <a:lnTo>
                    <a:pt x="6147" y="1000"/>
                  </a:lnTo>
                  <a:lnTo>
                    <a:pt x="6148" y="1047"/>
                  </a:lnTo>
                  <a:lnTo>
                    <a:pt x="6149" y="1093"/>
                  </a:lnTo>
                  <a:lnTo>
                    <a:pt x="6150" y="1137"/>
                  </a:lnTo>
                  <a:lnTo>
                    <a:pt x="6153" y="1180"/>
                  </a:lnTo>
                  <a:lnTo>
                    <a:pt x="6157" y="1221"/>
                  </a:lnTo>
                  <a:lnTo>
                    <a:pt x="6161" y="1261"/>
                  </a:lnTo>
                  <a:lnTo>
                    <a:pt x="6165" y="1298"/>
                  </a:lnTo>
                  <a:lnTo>
                    <a:pt x="6170" y="1334"/>
                  </a:lnTo>
                  <a:lnTo>
                    <a:pt x="6176" y="1369"/>
                  </a:lnTo>
                  <a:lnTo>
                    <a:pt x="6184" y="1401"/>
                  </a:lnTo>
                  <a:lnTo>
                    <a:pt x="6191" y="1433"/>
                  </a:lnTo>
                  <a:lnTo>
                    <a:pt x="6200" y="1463"/>
                  </a:lnTo>
                  <a:lnTo>
                    <a:pt x="6208" y="1491"/>
                  </a:lnTo>
                  <a:lnTo>
                    <a:pt x="6218" y="1518"/>
                  </a:lnTo>
                  <a:lnTo>
                    <a:pt x="6229" y="1542"/>
                  </a:lnTo>
                  <a:lnTo>
                    <a:pt x="6239" y="1565"/>
                  </a:lnTo>
                  <a:lnTo>
                    <a:pt x="6248" y="1580"/>
                  </a:lnTo>
                  <a:lnTo>
                    <a:pt x="6256" y="1595"/>
                  </a:lnTo>
                  <a:lnTo>
                    <a:pt x="6266" y="1609"/>
                  </a:lnTo>
                  <a:lnTo>
                    <a:pt x="6275" y="1623"/>
                  </a:lnTo>
                  <a:lnTo>
                    <a:pt x="6285" y="1636"/>
                  </a:lnTo>
                  <a:lnTo>
                    <a:pt x="6295" y="1649"/>
                  </a:lnTo>
                  <a:lnTo>
                    <a:pt x="6306" y="1661"/>
                  </a:lnTo>
                  <a:lnTo>
                    <a:pt x="6317" y="1673"/>
                  </a:lnTo>
                  <a:lnTo>
                    <a:pt x="6329" y="1684"/>
                  </a:lnTo>
                  <a:lnTo>
                    <a:pt x="6340" y="1695"/>
                  </a:lnTo>
                  <a:lnTo>
                    <a:pt x="6353" y="1706"/>
                  </a:lnTo>
                  <a:lnTo>
                    <a:pt x="6365" y="1715"/>
                  </a:lnTo>
                  <a:lnTo>
                    <a:pt x="6379" y="1725"/>
                  </a:lnTo>
                  <a:lnTo>
                    <a:pt x="6393" y="1733"/>
                  </a:lnTo>
                  <a:lnTo>
                    <a:pt x="6406" y="1742"/>
                  </a:lnTo>
                  <a:lnTo>
                    <a:pt x="6421" y="1750"/>
                  </a:lnTo>
                  <a:lnTo>
                    <a:pt x="6436" y="1757"/>
                  </a:lnTo>
                  <a:lnTo>
                    <a:pt x="6451" y="1765"/>
                  </a:lnTo>
                  <a:lnTo>
                    <a:pt x="6466" y="1771"/>
                  </a:lnTo>
                  <a:lnTo>
                    <a:pt x="6483" y="1776"/>
                  </a:lnTo>
                  <a:lnTo>
                    <a:pt x="6499" y="1783"/>
                  </a:lnTo>
                  <a:lnTo>
                    <a:pt x="6516" y="1787"/>
                  </a:lnTo>
                  <a:lnTo>
                    <a:pt x="6533" y="1791"/>
                  </a:lnTo>
                  <a:lnTo>
                    <a:pt x="6551" y="1796"/>
                  </a:lnTo>
                  <a:lnTo>
                    <a:pt x="6569" y="1800"/>
                  </a:lnTo>
                  <a:lnTo>
                    <a:pt x="6588" y="1803"/>
                  </a:lnTo>
                  <a:lnTo>
                    <a:pt x="6607" y="1805"/>
                  </a:lnTo>
                  <a:lnTo>
                    <a:pt x="6626" y="1808"/>
                  </a:lnTo>
                  <a:lnTo>
                    <a:pt x="6666" y="1811"/>
                  </a:lnTo>
                  <a:lnTo>
                    <a:pt x="6708" y="1812"/>
                  </a:lnTo>
                  <a:lnTo>
                    <a:pt x="6730" y="1811"/>
                  </a:lnTo>
                  <a:lnTo>
                    <a:pt x="6751" y="1811"/>
                  </a:lnTo>
                  <a:lnTo>
                    <a:pt x="6772" y="1809"/>
                  </a:lnTo>
                  <a:lnTo>
                    <a:pt x="6793" y="1807"/>
                  </a:lnTo>
                  <a:lnTo>
                    <a:pt x="6813" y="1804"/>
                  </a:lnTo>
                  <a:lnTo>
                    <a:pt x="6833" y="1801"/>
                  </a:lnTo>
                  <a:lnTo>
                    <a:pt x="6852" y="1798"/>
                  </a:lnTo>
                  <a:lnTo>
                    <a:pt x="6871" y="1794"/>
                  </a:lnTo>
                  <a:lnTo>
                    <a:pt x="6888" y="1788"/>
                  </a:lnTo>
                  <a:lnTo>
                    <a:pt x="6906" y="1783"/>
                  </a:lnTo>
                  <a:lnTo>
                    <a:pt x="6924" y="1776"/>
                  </a:lnTo>
                  <a:lnTo>
                    <a:pt x="6941" y="1770"/>
                  </a:lnTo>
                  <a:lnTo>
                    <a:pt x="6958" y="1762"/>
                  </a:lnTo>
                  <a:lnTo>
                    <a:pt x="6973" y="1755"/>
                  </a:lnTo>
                  <a:lnTo>
                    <a:pt x="6989" y="1746"/>
                  </a:lnTo>
                  <a:lnTo>
                    <a:pt x="7005" y="1738"/>
                  </a:lnTo>
                  <a:lnTo>
                    <a:pt x="7020" y="1728"/>
                  </a:lnTo>
                  <a:lnTo>
                    <a:pt x="7033" y="1718"/>
                  </a:lnTo>
                  <a:lnTo>
                    <a:pt x="7048" y="1708"/>
                  </a:lnTo>
                  <a:lnTo>
                    <a:pt x="7061" y="1697"/>
                  </a:lnTo>
                  <a:lnTo>
                    <a:pt x="7074" y="1685"/>
                  </a:lnTo>
                  <a:lnTo>
                    <a:pt x="7087" y="1672"/>
                  </a:lnTo>
                  <a:lnTo>
                    <a:pt x="7098" y="1659"/>
                  </a:lnTo>
                  <a:lnTo>
                    <a:pt x="7111" y="1645"/>
                  </a:lnTo>
                  <a:lnTo>
                    <a:pt x="7121" y="1631"/>
                  </a:lnTo>
                  <a:lnTo>
                    <a:pt x="7133" y="1617"/>
                  </a:lnTo>
                  <a:lnTo>
                    <a:pt x="7142" y="1602"/>
                  </a:lnTo>
                  <a:lnTo>
                    <a:pt x="7153" y="1586"/>
                  </a:lnTo>
                  <a:lnTo>
                    <a:pt x="7162" y="1570"/>
                  </a:lnTo>
                  <a:lnTo>
                    <a:pt x="7172" y="1553"/>
                  </a:lnTo>
                  <a:lnTo>
                    <a:pt x="7180" y="1536"/>
                  </a:lnTo>
                  <a:lnTo>
                    <a:pt x="7189" y="1518"/>
                  </a:lnTo>
                  <a:lnTo>
                    <a:pt x="7346" y="1616"/>
                  </a:lnTo>
                  <a:close/>
                  <a:moveTo>
                    <a:pt x="5241" y="1169"/>
                  </a:moveTo>
                  <a:lnTo>
                    <a:pt x="4981" y="444"/>
                  </a:lnTo>
                  <a:lnTo>
                    <a:pt x="4973" y="423"/>
                  </a:lnTo>
                  <a:lnTo>
                    <a:pt x="4966" y="400"/>
                  </a:lnTo>
                  <a:lnTo>
                    <a:pt x="4958" y="376"/>
                  </a:lnTo>
                  <a:lnTo>
                    <a:pt x="4952" y="353"/>
                  </a:lnTo>
                  <a:lnTo>
                    <a:pt x="4945" y="329"/>
                  </a:lnTo>
                  <a:lnTo>
                    <a:pt x="4939" y="303"/>
                  </a:lnTo>
                  <a:lnTo>
                    <a:pt x="4932" y="279"/>
                  </a:lnTo>
                  <a:lnTo>
                    <a:pt x="4926" y="252"/>
                  </a:lnTo>
                  <a:lnTo>
                    <a:pt x="4921" y="279"/>
                  </a:lnTo>
                  <a:lnTo>
                    <a:pt x="4914" y="305"/>
                  </a:lnTo>
                  <a:lnTo>
                    <a:pt x="4907" y="330"/>
                  </a:lnTo>
                  <a:lnTo>
                    <a:pt x="4901" y="354"/>
                  </a:lnTo>
                  <a:lnTo>
                    <a:pt x="4893" y="378"/>
                  </a:lnTo>
                  <a:lnTo>
                    <a:pt x="4887" y="401"/>
                  </a:lnTo>
                  <a:lnTo>
                    <a:pt x="4880" y="423"/>
                  </a:lnTo>
                  <a:lnTo>
                    <a:pt x="4872" y="444"/>
                  </a:lnTo>
                  <a:lnTo>
                    <a:pt x="4610" y="1169"/>
                  </a:lnTo>
                  <a:lnTo>
                    <a:pt x="5241" y="1169"/>
                  </a:lnTo>
                  <a:close/>
                  <a:moveTo>
                    <a:pt x="5742" y="1958"/>
                  </a:moveTo>
                  <a:lnTo>
                    <a:pt x="5527" y="1958"/>
                  </a:lnTo>
                  <a:lnTo>
                    <a:pt x="5310" y="1363"/>
                  </a:lnTo>
                  <a:lnTo>
                    <a:pt x="4541" y="1363"/>
                  </a:lnTo>
                  <a:lnTo>
                    <a:pt x="4324" y="1958"/>
                  </a:lnTo>
                  <a:lnTo>
                    <a:pt x="4116" y="1958"/>
                  </a:lnTo>
                  <a:lnTo>
                    <a:pt x="4810" y="42"/>
                  </a:lnTo>
                  <a:lnTo>
                    <a:pt x="5051" y="42"/>
                  </a:lnTo>
                  <a:lnTo>
                    <a:pt x="5742" y="1958"/>
                  </a:lnTo>
                  <a:close/>
                  <a:moveTo>
                    <a:pt x="3840" y="1958"/>
                  </a:moveTo>
                  <a:lnTo>
                    <a:pt x="3648" y="1958"/>
                  </a:lnTo>
                  <a:lnTo>
                    <a:pt x="2521" y="367"/>
                  </a:lnTo>
                  <a:lnTo>
                    <a:pt x="2529" y="397"/>
                  </a:lnTo>
                  <a:lnTo>
                    <a:pt x="2535" y="427"/>
                  </a:lnTo>
                  <a:lnTo>
                    <a:pt x="2537" y="442"/>
                  </a:lnTo>
                  <a:lnTo>
                    <a:pt x="2539" y="456"/>
                  </a:lnTo>
                  <a:lnTo>
                    <a:pt x="2539" y="470"/>
                  </a:lnTo>
                  <a:lnTo>
                    <a:pt x="2540" y="484"/>
                  </a:lnTo>
                  <a:lnTo>
                    <a:pt x="2540" y="1958"/>
                  </a:lnTo>
                  <a:lnTo>
                    <a:pt x="2337" y="1958"/>
                  </a:lnTo>
                  <a:lnTo>
                    <a:pt x="2337" y="42"/>
                  </a:lnTo>
                  <a:lnTo>
                    <a:pt x="2530" y="42"/>
                  </a:lnTo>
                  <a:lnTo>
                    <a:pt x="3652" y="1628"/>
                  </a:lnTo>
                  <a:lnTo>
                    <a:pt x="3646" y="1595"/>
                  </a:lnTo>
                  <a:lnTo>
                    <a:pt x="3642" y="1567"/>
                  </a:lnTo>
                  <a:lnTo>
                    <a:pt x="3639" y="1543"/>
                  </a:lnTo>
                  <a:lnTo>
                    <a:pt x="3638" y="1525"/>
                  </a:lnTo>
                  <a:lnTo>
                    <a:pt x="3638" y="42"/>
                  </a:lnTo>
                  <a:lnTo>
                    <a:pt x="3840" y="42"/>
                  </a:lnTo>
                  <a:lnTo>
                    <a:pt x="3840" y="1958"/>
                  </a:lnTo>
                  <a:close/>
                  <a:moveTo>
                    <a:pt x="1908" y="1958"/>
                  </a:moveTo>
                  <a:lnTo>
                    <a:pt x="1706" y="1958"/>
                  </a:lnTo>
                  <a:lnTo>
                    <a:pt x="1706" y="42"/>
                  </a:lnTo>
                  <a:lnTo>
                    <a:pt x="1908" y="42"/>
                  </a:lnTo>
                  <a:lnTo>
                    <a:pt x="1908" y="1958"/>
                  </a:lnTo>
                  <a:close/>
                  <a:moveTo>
                    <a:pt x="1136" y="1390"/>
                  </a:moveTo>
                  <a:lnTo>
                    <a:pt x="1136" y="1369"/>
                  </a:lnTo>
                  <a:lnTo>
                    <a:pt x="1135" y="1348"/>
                  </a:lnTo>
                  <a:lnTo>
                    <a:pt x="1133" y="1328"/>
                  </a:lnTo>
                  <a:lnTo>
                    <a:pt x="1130" y="1309"/>
                  </a:lnTo>
                  <a:lnTo>
                    <a:pt x="1126" y="1291"/>
                  </a:lnTo>
                  <a:lnTo>
                    <a:pt x="1121" y="1273"/>
                  </a:lnTo>
                  <a:lnTo>
                    <a:pt x="1115" y="1255"/>
                  </a:lnTo>
                  <a:lnTo>
                    <a:pt x="1109" y="1238"/>
                  </a:lnTo>
                  <a:lnTo>
                    <a:pt x="1101" y="1223"/>
                  </a:lnTo>
                  <a:lnTo>
                    <a:pt x="1092" y="1208"/>
                  </a:lnTo>
                  <a:lnTo>
                    <a:pt x="1084" y="1193"/>
                  </a:lnTo>
                  <a:lnTo>
                    <a:pt x="1073" y="1179"/>
                  </a:lnTo>
                  <a:lnTo>
                    <a:pt x="1063" y="1166"/>
                  </a:lnTo>
                  <a:lnTo>
                    <a:pt x="1050" y="1153"/>
                  </a:lnTo>
                  <a:lnTo>
                    <a:pt x="1038" y="1141"/>
                  </a:lnTo>
                  <a:lnTo>
                    <a:pt x="1024" y="1131"/>
                  </a:lnTo>
                  <a:lnTo>
                    <a:pt x="1009" y="1120"/>
                  </a:lnTo>
                  <a:lnTo>
                    <a:pt x="995" y="1110"/>
                  </a:lnTo>
                  <a:lnTo>
                    <a:pt x="978" y="1101"/>
                  </a:lnTo>
                  <a:lnTo>
                    <a:pt x="961" y="1093"/>
                  </a:lnTo>
                  <a:lnTo>
                    <a:pt x="943" y="1085"/>
                  </a:lnTo>
                  <a:lnTo>
                    <a:pt x="924" y="1078"/>
                  </a:lnTo>
                  <a:lnTo>
                    <a:pt x="904" y="1072"/>
                  </a:lnTo>
                  <a:lnTo>
                    <a:pt x="883" y="1065"/>
                  </a:lnTo>
                  <a:lnTo>
                    <a:pt x="862" y="1061"/>
                  </a:lnTo>
                  <a:lnTo>
                    <a:pt x="839" y="1057"/>
                  </a:lnTo>
                  <a:lnTo>
                    <a:pt x="816" y="1052"/>
                  </a:lnTo>
                  <a:lnTo>
                    <a:pt x="792" y="1049"/>
                  </a:lnTo>
                  <a:lnTo>
                    <a:pt x="767" y="1047"/>
                  </a:lnTo>
                  <a:lnTo>
                    <a:pt x="742" y="1045"/>
                  </a:lnTo>
                  <a:lnTo>
                    <a:pt x="714" y="1044"/>
                  </a:lnTo>
                  <a:lnTo>
                    <a:pt x="687" y="1044"/>
                  </a:lnTo>
                  <a:lnTo>
                    <a:pt x="204" y="1044"/>
                  </a:lnTo>
                  <a:lnTo>
                    <a:pt x="204" y="1772"/>
                  </a:lnTo>
                  <a:lnTo>
                    <a:pt x="659" y="1772"/>
                  </a:lnTo>
                  <a:lnTo>
                    <a:pt x="691" y="1772"/>
                  </a:lnTo>
                  <a:lnTo>
                    <a:pt x="723" y="1771"/>
                  </a:lnTo>
                  <a:lnTo>
                    <a:pt x="753" y="1770"/>
                  </a:lnTo>
                  <a:lnTo>
                    <a:pt x="782" y="1767"/>
                  </a:lnTo>
                  <a:lnTo>
                    <a:pt x="809" y="1765"/>
                  </a:lnTo>
                  <a:lnTo>
                    <a:pt x="835" y="1760"/>
                  </a:lnTo>
                  <a:lnTo>
                    <a:pt x="860" y="1756"/>
                  </a:lnTo>
                  <a:lnTo>
                    <a:pt x="884" y="1751"/>
                  </a:lnTo>
                  <a:lnTo>
                    <a:pt x="907" y="1745"/>
                  </a:lnTo>
                  <a:lnTo>
                    <a:pt x="929" y="1739"/>
                  </a:lnTo>
                  <a:lnTo>
                    <a:pt x="949" y="1731"/>
                  </a:lnTo>
                  <a:lnTo>
                    <a:pt x="967" y="1724"/>
                  </a:lnTo>
                  <a:lnTo>
                    <a:pt x="985" y="1715"/>
                  </a:lnTo>
                  <a:lnTo>
                    <a:pt x="1001" y="1707"/>
                  </a:lnTo>
                  <a:lnTo>
                    <a:pt x="1017" y="1697"/>
                  </a:lnTo>
                  <a:lnTo>
                    <a:pt x="1030" y="1686"/>
                  </a:lnTo>
                  <a:lnTo>
                    <a:pt x="1043" y="1675"/>
                  </a:lnTo>
                  <a:lnTo>
                    <a:pt x="1056" y="1663"/>
                  </a:lnTo>
                  <a:lnTo>
                    <a:pt x="1066" y="1650"/>
                  </a:lnTo>
                  <a:lnTo>
                    <a:pt x="1077" y="1636"/>
                  </a:lnTo>
                  <a:lnTo>
                    <a:pt x="1086" y="1621"/>
                  </a:lnTo>
                  <a:lnTo>
                    <a:pt x="1096" y="1605"/>
                  </a:lnTo>
                  <a:lnTo>
                    <a:pt x="1103" y="1587"/>
                  </a:lnTo>
                  <a:lnTo>
                    <a:pt x="1110" y="1569"/>
                  </a:lnTo>
                  <a:lnTo>
                    <a:pt x="1117" y="1550"/>
                  </a:lnTo>
                  <a:lnTo>
                    <a:pt x="1122" y="1530"/>
                  </a:lnTo>
                  <a:lnTo>
                    <a:pt x="1126" y="1509"/>
                  </a:lnTo>
                  <a:lnTo>
                    <a:pt x="1130" y="1487"/>
                  </a:lnTo>
                  <a:lnTo>
                    <a:pt x="1133" y="1465"/>
                  </a:lnTo>
                  <a:lnTo>
                    <a:pt x="1135" y="1440"/>
                  </a:lnTo>
                  <a:lnTo>
                    <a:pt x="1136" y="1415"/>
                  </a:lnTo>
                  <a:lnTo>
                    <a:pt x="1136" y="1390"/>
                  </a:lnTo>
                  <a:close/>
                  <a:moveTo>
                    <a:pt x="1045" y="537"/>
                  </a:moveTo>
                  <a:lnTo>
                    <a:pt x="1045" y="514"/>
                  </a:lnTo>
                  <a:lnTo>
                    <a:pt x="1044" y="493"/>
                  </a:lnTo>
                  <a:lnTo>
                    <a:pt x="1042" y="472"/>
                  </a:lnTo>
                  <a:lnTo>
                    <a:pt x="1039" y="453"/>
                  </a:lnTo>
                  <a:lnTo>
                    <a:pt x="1035" y="435"/>
                  </a:lnTo>
                  <a:lnTo>
                    <a:pt x="1030" y="416"/>
                  </a:lnTo>
                  <a:lnTo>
                    <a:pt x="1024" y="399"/>
                  </a:lnTo>
                  <a:lnTo>
                    <a:pt x="1018" y="383"/>
                  </a:lnTo>
                  <a:lnTo>
                    <a:pt x="1010" y="368"/>
                  </a:lnTo>
                  <a:lnTo>
                    <a:pt x="1002" y="353"/>
                  </a:lnTo>
                  <a:lnTo>
                    <a:pt x="994" y="340"/>
                  </a:lnTo>
                  <a:lnTo>
                    <a:pt x="983" y="327"/>
                  </a:lnTo>
                  <a:lnTo>
                    <a:pt x="973" y="315"/>
                  </a:lnTo>
                  <a:lnTo>
                    <a:pt x="961" y="305"/>
                  </a:lnTo>
                  <a:lnTo>
                    <a:pt x="949" y="295"/>
                  </a:lnTo>
                  <a:lnTo>
                    <a:pt x="935" y="285"/>
                  </a:lnTo>
                  <a:lnTo>
                    <a:pt x="924" y="279"/>
                  </a:lnTo>
                  <a:lnTo>
                    <a:pt x="912" y="272"/>
                  </a:lnTo>
                  <a:lnTo>
                    <a:pt x="899" y="266"/>
                  </a:lnTo>
                  <a:lnTo>
                    <a:pt x="886" y="260"/>
                  </a:lnTo>
                  <a:lnTo>
                    <a:pt x="871" y="256"/>
                  </a:lnTo>
                  <a:lnTo>
                    <a:pt x="855" y="251"/>
                  </a:lnTo>
                  <a:lnTo>
                    <a:pt x="839" y="248"/>
                  </a:lnTo>
                  <a:lnTo>
                    <a:pt x="823" y="243"/>
                  </a:lnTo>
                  <a:lnTo>
                    <a:pt x="787" y="237"/>
                  </a:lnTo>
                  <a:lnTo>
                    <a:pt x="747" y="233"/>
                  </a:lnTo>
                  <a:lnTo>
                    <a:pt x="705" y="230"/>
                  </a:lnTo>
                  <a:lnTo>
                    <a:pt x="659" y="229"/>
                  </a:lnTo>
                  <a:lnTo>
                    <a:pt x="204" y="229"/>
                  </a:lnTo>
                  <a:lnTo>
                    <a:pt x="204" y="856"/>
                  </a:lnTo>
                  <a:lnTo>
                    <a:pt x="687" y="856"/>
                  </a:lnTo>
                  <a:lnTo>
                    <a:pt x="709" y="856"/>
                  </a:lnTo>
                  <a:lnTo>
                    <a:pt x="730" y="855"/>
                  </a:lnTo>
                  <a:lnTo>
                    <a:pt x="751" y="852"/>
                  </a:lnTo>
                  <a:lnTo>
                    <a:pt x="771" y="850"/>
                  </a:lnTo>
                  <a:lnTo>
                    <a:pt x="790" y="848"/>
                  </a:lnTo>
                  <a:lnTo>
                    <a:pt x="809" y="845"/>
                  </a:lnTo>
                  <a:lnTo>
                    <a:pt x="827" y="841"/>
                  </a:lnTo>
                  <a:lnTo>
                    <a:pt x="844" y="835"/>
                  </a:lnTo>
                  <a:lnTo>
                    <a:pt x="860" y="831"/>
                  </a:lnTo>
                  <a:lnTo>
                    <a:pt x="876" y="825"/>
                  </a:lnTo>
                  <a:lnTo>
                    <a:pt x="891" y="818"/>
                  </a:lnTo>
                  <a:lnTo>
                    <a:pt x="905" y="811"/>
                  </a:lnTo>
                  <a:lnTo>
                    <a:pt x="919" y="803"/>
                  </a:lnTo>
                  <a:lnTo>
                    <a:pt x="932" y="794"/>
                  </a:lnTo>
                  <a:lnTo>
                    <a:pt x="944" y="786"/>
                  </a:lnTo>
                  <a:lnTo>
                    <a:pt x="956" y="776"/>
                  </a:lnTo>
                  <a:lnTo>
                    <a:pt x="966" y="765"/>
                  </a:lnTo>
                  <a:lnTo>
                    <a:pt x="977" y="755"/>
                  </a:lnTo>
                  <a:lnTo>
                    <a:pt x="986" y="743"/>
                  </a:lnTo>
                  <a:lnTo>
                    <a:pt x="995" y="731"/>
                  </a:lnTo>
                  <a:lnTo>
                    <a:pt x="1003" y="718"/>
                  </a:lnTo>
                  <a:lnTo>
                    <a:pt x="1010" y="705"/>
                  </a:lnTo>
                  <a:lnTo>
                    <a:pt x="1017" y="691"/>
                  </a:lnTo>
                  <a:lnTo>
                    <a:pt x="1023" y="676"/>
                  </a:lnTo>
                  <a:lnTo>
                    <a:pt x="1028" y="661"/>
                  </a:lnTo>
                  <a:lnTo>
                    <a:pt x="1033" y="645"/>
                  </a:lnTo>
                  <a:lnTo>
                    <a:pt x="1037" y="629"/>
                  </a:lnTo>
                  <a:lnTo>
                    <a:pt x="1040" y="612"/>
                  </a:lnTo>
                  <a:lnTo>
                    <a:pt x="1042" y="594"/>
                  </a:lnTo>
                  <a:lnTo>
                    <a:pt x="1044" y="575"/>
                  </a:lnTo>
                  <a:lnTo>
                    <a:pt x="1045" y="556"/>
                  </a:lnTo>
                  <a:lnTo>
                    <a:pt x="1045" y="537"/>
                  </a:lnTo>
                  <a:close/>
                  <a:moveTo>
                    <a:pt x="1341" y="1390"/>
                  </a:moveTo>
                  <a:lnTo>
                    <a:pt x="1340" y="1425"/>
                  </a:lnTo>
                  <a:lnTo>
                    <a:pt x="1338" y="1458"/>
                  </a:lnTo>
                  <a:lnTo>
                    <a:pt x="1335" y="1492"/>
                  </a:lnTo>
                  <a:lnTo>
                    <a:pt x="1331" y="1523"/>
                  </a:lnTo>
                  <a:lnTo>
                    <a:pt x="1324" y="1554"/>
                  </a:lnTo>
                  <a:lnTo>
                    <a:pt x="1317" y="1583"/>
                  </a:lnTo>
                  <a:lnTo>
                    <a:pt x="1309" y="1611"/>
                  </a:lnTo>
                  <a:lnTo>
                    <a:pt x="1298" y="1639"/>
                  </a:lnTo>
                  <a:lnTo>
                    <a:pt x="1287" y="1665"/>
                  </a:lnTo>
                  <a:lnTo>
                    <a:pt x="1274" y="1689"/>
                  </a:lnTo>
                  <a:lnTo>
                    <a:pt x="1260" y="1713"/>
                  </a:lnTo>
                  <a:lnTo>
                    <a:pt x="1246" y="1736"/>
                  </a:lnTo>
                  <a:lnTo>
                    <a:pt x="1229" y="1758"/>
                  </a:lnTo>
                  <a:lnTo>
                    <a:pt x="1211" y="1779"/>
                  </a:lnTo>
                  <a:lnTo>
                    <a:pt x="1191" y="1798"/>
                  </a:lnTo>
                  <a:lnTo>
                    <a:pt x="1171" y="1816"/>
                  </a:lnTo>
                  <a:lnTo>
                    <a:pt x="1149" y="1833"/>
                  </a:lnTo>
                  <a:lnTo>
                    <a:pt x="1125" y="1850"/>
                  </a:lnTo>
                  <a:lnTo>
                    <a:pt x="1101" y="1865"/>
                  </a:lnTo>
                  <a:lnTo>
                    <a:pt x="1075" y="1879"/>
                  </a:lnTo>
                  <a:lnTo>
                    <a:pt x="1047" y="1891"/>
                  </a:lnTo>
                  <a:lnTo>
                    <a:pt x="1019" y="1902"/>
                  </a:lnTo>
                  <a:lnTo>
                    <a:pt x="988" y="1913"/>
                  </a:lnTo>
                  <a:lnTo>
                    <a:pt x="958" y="1923"/>
                  </a:lnTo>
                  <a:lnTo>
                    <a:pt x="925" y="1931"/>
                  </a:lnTo>
                  <a:lnTo>
                    <a:pt x="891" y="1938"/>
                  </a:lnTo>
                  <a:lnTo>
                    <a:pt x="856" y="1944"/>
                  </a:lnTo>
                  <a:lnTo>
                    <a:pt x="819" y="1949"/>
                  </a:lnTo>
                  <a:lnTo>
                    <a:pt x="782" y="1953"/>
                  </a:lnTo>
                  <a:lnTo>
                    <a:pt x="742" y="1956"/>
                  </a:lnTo>
                  <a:lnTo>
                    <a:pt x="701" y="1958"/>
                  </a:lnTo>
                  <a:lnTo>
                    <a:pt x="659" y="1958"/>
                  </a:lnTo>
                  <a:lnTo>
                    <a:pt x="0" y="1958"/>
                  </a:lnTo>
                  <a:lnTo>
                    <a:pt x="0" y="42"/>
                  </a:lnTo>
                  <a:lnTo>
                    <a:pt x="659" y="42"/>
                  </a:lnTo>
                  <a:lnTo>
                    <a:pt x="695" y="43"/>
                  </a:lnTo>
                  <a:lnTo>
                    <a:pt x="731" y="44"/>
                  </a:lnTo>
                  <a:lnTo>
                    <a:pt x="765" y="47"/>
                  </a:lnTo>
                  <a:lnTo>
                    <a:pt x="798" y="50"/>
                  </a:lnTo>
                  <a:lnTo>
                    <a:pt x="830" y="54"/>
                  </a:lnTo>
                  <a:lnTo>
                    <a:pt x="860" y="60"/>
                  </a:lnTo>
                  <a:lnTo>
                    <a:pt x="891" y="66"/>
                  </a:lnTo>
                  <a:lnTo>
                    <a:pt x="919" y="74"/>
                  </a:lnTo>
                  <a:lnTo>
                    <a:pt x="946" y="82"/>
                  </a:lnTo>
                  <a:lnTo>
                    <a:pt x="973" y="91"/>
                  </a:lnTo>
                  <a:lnTo>
                    <a:pt x="997" y="101"/>
                  </a:lnTo>
                  <a:lnTo>
                    <a:pt x="1021" y="112"/>
                  </a:lnTo>
                  <a:lnTo>
                    <a:pt x="1044" y="124"/>
                  </a:lnTo>
                  <a:lnTo>
                    <a:pt x="1065" y="137"/>
                  </a:lnTo>
                  <a:lnTo>
                    <a:pt x="1085" y="151"/>
                  </a:lnTo>
                  <a:lnTo>
                    <a:pt x="1105" y="166"/>
                  </a:lnTo>
                  <a:lnTo>
                    <a:pt x="1123" y="182"/>
                  </a:lnTo>
                  <a:lnTo>
                    <a:pt x="1140" y="199"/>
                  </a:lnTo>
                  <a:lnTo>
                    <a:pt x="1155" y="216"/>
                  </a:lnTo>
                  <a:lnTo>
                    <a:pt x="1170" y="236"/>
                  </a:lnTo>
                  <a:lnTo>
                    <a:pt x="1183" y="255"/>
                  </a:lnTo>
                  <a:lnTo>
                    <a:pt x="1195" y="277"/>
                  </a:lnTo>
                  <a:lnTo>
                    <a:pt x="1206" y="298"/>
                  </a:lnTo>
                  <a:lnTo>
                    <a:pt x="1216" y="321"/>
                  </a:lnTo>
                  <a:lnTo>
                    <a:pt x="1225" y="344"/>
                  </a:lnTo>
                  <a:lnTo>
                    <a:pt x="1232" y="369"/>
                  </a:lnTo>
                  <a:lnTo>
                    <a:pt x="1238" y="395"/>
                  </a:lnTo>
                  <a:lnTo>
                    <a:pt x="1244" y="421"/>
                  </a:lnTo>
                  <a:lnTo>
                    <a:pt x="1248" y="448"/>
                  </a:lnTo>
                  <a:lnTo>
                    <a:pt x="1251" y="476"/>
                  </a:lnTo>
                  <a:lnTo>
                    <a:pt x="1253" y="506"/>
                  </a:lnTo>
                  <a:lnTo>
                    <a:pt x="1253" y="537"/>
                  </a:lnTo>
                  <a:lnTo>
                    <a:pt x="1252" y="570"/>
                  </a:lnTo>
                  <a:lnTo>
                    <a:pt x="1250" y="602"/>
                  </a:lnTo>
                  <a:lnTo>
                    <a:pt x="1246" y="633"/>
                  </a:lnTo>
                  <a:lnTo>
                    <a:pt x="1240" y="662"/>
                  </a:lnTo>
                  <a:lnTo>
                    <a:pt x="1232" y="691"/>
                  </a:lnTo>
                  <a:lnTo>
                    <a:pt x="1224" y="718"/>
                  </a:lnTo>
                  <a:lnTo>
                    <a:pt x="1212" y="744"/>
                  </a:lnTo>
                  <a:lnTo>
                    <a:pt x="1201" y="769"/>
                  </a:lnTo>
                  <a:lnTo>
                    <a:pt x="1186" y="791"/>
                  </a:lnTo>
                  <a:lnTo>
                    <a:pt x="1170" y="814"/>
                  </a:lnTo>
                  <a:lnTo>
                    <a:pt x="1152" y="834"/>
                  </a:lnTo>
                  <a:lnTo>
                    <a:pt x="1133" y="854"/>
                  </a:lnTo>
                  <a:lnTo>
                    <a:pt x="1112" y="872"/>
                  </a:lnTo>
                  <a:lnTo>
                    <a:pt x="1090" y="889"/>
                  </a:lnTo>
                  <a:lnTo>
                    <a:pt x="1066" y="905"/>
                  </a:lnTo>
                  <a:lnTo>
                    <a:pt x="1040" y="919"/>
                  </a:lnTo>
                  <a:lnTo>
                    <a:pt x="1027" y="926"/>
                  </a:lnTo>
                  <a:lnTo>
                    <a:pt x="1010" y="930"/>
                  </a:lnTo>
                  <a:lnTo>
                    <a:pt x="993" y="934"/>
                  </a:lnTo>
                  <a:lnTo>
                    <a:pt x="971" y="936"/>
                  </a:lnTo>
                  <a:lnTo>
                    <a:pt x="989" y="936"/>
                  </a:lnTo>
                  <a:lnTo>
                    <a:pt x="1007" y="938"/>
                  </a:lnTo>
                  <a:lnTo>
                    <a:pt x="1024" y="942"/>
                  </a:lnTo>
                  <a:lnTo>
                    <a:pt x="1040" y="947"/>
                  </a:lnTo>
                  <a:lnTo>
                    <a:pt x="1059" y="953"/>
                  </a:lnTo>
                  <a:lnTo>
                    <a:pt x="1077" y="961"/>
                  </a:lnTo>
                  <a:lnTo>
                    <a:pt x="1094" y="968"/>
                  </a:lnTo>
                  <a:lnTo>
                    <a:pt x="1111" y="977"/>
                  </a:lnTo>
                  <a:lnTo>
                    <a:pt x="1127" y="986"/>
                  </a:lnTo>
                  <a:lnTo>
                    <a:pt x="1143" y="995"/>
                  </a:lnTo>
                  <a:lnTo>
                    <a:pt x="1157" y="1005"/>
                  </a:lnTo>
                  <a:lnTo>
                    <a:pt x="1172" y="1015"/>
                  </a:lnTo>
                  <a:lnTo>
                    <a:pt x="1186" y="1025"/>
                  </a:lnTo>
                  <a:lnTo>
                    <a:pt x="1198" y="1036"/>
                  </a:lnTo>
                  <a:lnTo>
                    <a:pt x="1211" y="1048"/>
                  </a:lnTo>
                  <a:lnTo>
                    <a:pt x="1224" y="1060"/>
                  </a:lnTo>
                  <a:lnTo>
                    <a:pt x="1235" y="1072"/>
                  </a:lnTo>
                  <a:lnTo>
                    <a:pt x="1246" y="1085"/>
                  </a:lnTo>
                  <a:lnTo>
                    <a:pt x="1256" y="1097"/>
                  </a:lnTo>
                  <a:lnTo>
                    <a:pt x="1266" y="1111"/>
                  </a:lnTo>
                  <a:lnTo>
                    <a:pt x="1275" y="1125"/>
                  </a:lnTo>
                  <a:lnTo>
                    <a:pt x="1283" y="1139"/>
                  </a:lnTo>
                  <a:lnTo>
                    <a:pt x="1291" y="1154"/>
                  </a:lnTo>
                  <a:lnTo>
                    <a:pt x="1299" y="1170"/>
                  </a:lnTo>
                  <a:lnTo>
                    <a:pt x="1306" y="1187"/>
                  </a:lnTo>
                  <a:lnTo>
                    <a:pt x="1312" y="1203"/>
                  </a:lnTo>
                  <a:lnTo>
                    <a:pt x="1317" y="1219"/>
                  </a:lnTo>
                  <a:lnTo>
                    <a:pt x="1322" y="1236"/>
                  </a:lnTo>
                  <a:lnTo>
                    <a:pt x="1327" y="1254"/>
                  </a:lnTo>
                  <a:lnTo>
                    <a:pt x="1331" y="1273"/>
                  </a:lnTo>
                  <a:lnTo>
                    <a:pt x="1334" y="1291"/>
                  </a:lnTo>
                  <a:lnTo>
                    <a:pt x="1336" y="1310"/>
                  </a:lnTo>
                  <a:lnTo>
                    <a:pt x="1338" y="1329"/>
                  </a:lnTo>
                  <a:lnTo>
                    <a:pt x="1340" y="1349"/>
                  </a:lnTo>
                  <a:lnTo>
                    <a:pt x="1341" y="1369"/>
                  </a:lnTo>
                  <a:lnTo>
                    <a:pt x="1341" y="13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6809" name="AutoShape 20"/>
          <p:cNvSpPr>
            <a:spLocks noChangeArrowheads="1"/>
          </p:cNvSpPr>
          <p:nvPr/>
        </p:nvSpPr>
        <p:spPr bwMode="auto">
          <a:xfrm>
            <a:off x="152400" y="2016125"/>
            <a:ext cx="3405188" cy="1385888"/>
          </a:xfrm>
          <a:prstGeom prst="roundRect">
            <a:avLst>
              <a:gd name="adj" fmla="val 2050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1400" u="none">
                <a:solidFill>
                  <a:srgbClr val="000000"/>
                </a:solidFill>
                <a:latin typeface="Trebuchet MS" pitchFamily="34" charset="0"/>
              </a:rPr>
              <a:t>PRODUÇÃO DE ENERGIA DE ITAIPU</a:t>
            </a:r>
          </a:p>
          <a:p>
            <a:pPr algn="ctr"/>
            <a:endParaRPr lang="pt-BR" sz="1400" u="none">
              <a:solidFill>
                <a:srgbClr val="000000"/>
              </a:solidFill>
              <a:latin typeface="Trebuchet MS" pitchFamily="34" charset="0"/>
            </a:endParaRPr>
          </a:p>
          <a:p>
            <a:pPr algn="ctr"/>
            <a:r>
              <a:rPr lang="pt-BR" sz="1600" b="1" u="none">
                <a:solidFill>
                  <a:srgbClr val="000000"/>
                </a:solidFill>
                <a:latin typeface="Trebuchet MS" pitchFamily="34" charset="0"/>
              </a:rPr>
              <a:t>RECORDE MUNDIAL EM 2012</a:t>
            </a:r>
            <a:endParaRPr lang="pt-BR" sz="1600" u="none">
              <a:solidFill>
                <a:srgbClr val="000000"/>
              </a:solidFill>
              <a:latin typeface="Trebuchet MS" pitchFamily="34" charset="0"/>
            </a:endParaRPr>
          </a:p>
          <a:p>
            <a:pPr algn="ctr"/>
            <a:r>
              <a:rPr lang="pt-BR" sz="1400" b="1" u="none">
                <a:latin typeface="Trebuchet MS" pitchFamily="34" charset="0"/>
              </a:rPr>
              <a:t>98.287.128 MWh</a:t>
            </a:r>
          </a:p>
          <a:p>
            <a:pPr algn="ctr"/>
            <a:endParaRPr lang="pt-BR" sz="1600" u="none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6810" name="Text Box 21"/>
          <p:cNvSpPr txBox="1">
            <a:spLocks noChangeArrowheads="1"/>
          </p:cNvSpPr>
          <p:nvPr/>
        </p:nvSpPr>
        <p:spPr bwMode="auto">
          <a:xfrm>
            <a:off x="466725" y="1588"/>
            <a:ext cx="63373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5491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600" b="1" u="none">
                <a:solidFill>
                  <a:srgbClr val="FFFFFF"/>
                </a:solidFill>
                <a:latin typeface="Trebuchet MS" pitchFamily="34" charset="0"/>
              </a:rPr>
              <a:t>Usina de Itaipu </a:t>
            </a:r>
            <a:br>
              <a:rPr lang="pt-BR" sz="2600" b="1" u="none">
                <a:solidFill>
                  <a:srgbClr val="FFFFFF"/>
                </a:solidFill>
                <a:latin typeface="Trebuchet MS" pitchFamily="34" charset="0"/>
              </a:rPr>
            </a:br>
            <a:r>
              <a:rPr lang="pt-BR" sz="2600" b="1" u="none">
                <a:solidFill>
                  <a:srgbClr val="FFFFFF"/>
                </a:solidFill>
                <a:latin typeface="Trebuchet MS" pitchFamily="34" charset="0"/>
              </a:rPr>
              <a:t>Produção de Energia Elétrica Limpa</a:t>
            </a:r>
            <a:endParaRPr lang="pt-BR" sz="2600" b="1" u="none">
              <a:solidFill>
                <a:srgbClr val="FFFFFF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76811" name="AutoShape 23"/>
          <p:cNvSpPr>
            <a:spLocks noChangeArrowheads="1"/>
          </p:cNvSpPr>
          <p:nvPr/>
        </p:nvSpPr>
        <p:spPr bwMode="auto">
          <a:xfrm>
            <a:off x="6134100" y="3609975"/>
            <a:ext cx="3390900" cy="450850"/>
          </a:xfrm>
          <a:prstGeom prst="roundRect">
            <a:avLst>
              <a:gd name="adj" fmla="val 20505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1000" b="1" u="none">
                <a:solidFill>
                  <a:srgbClr val="000000"/>
                </a:solidFill>
                <a:latin typeface="Trebuchet MS" pitchFamily="34" charset="0"/>
              </a:rPr>
              <a:t>PRODUÇÃO DE PETRÓLEO BRASIL</a:t>
            </a:r>
          </a:p>
          <a:p>
            <a:pPr algn="ctr"/>
            <a:r>
              <a:rPr lang="pt-BR" sz="1000" b="1" u="none">
                <a:solidFill>
                  <a:srgbClr val="000000"/>
                </a:solidFill>
                <a:latin typeface="Trebuchet MS" pitchFamily="34" charset="0"/>
              </a:rPr>
              <a:t>2.149 MIL BBL/DIA (2012)</a:t>
            </a:r>
          </a:p>
        </p:txBody>
      </p:sp>
      <p:sp>
        <p:nvSpPr>
          <p:cNvPr id="76812" name="AutoShape 24"/>
          <p:cNvSpPr>
            <a:spLocks noChangeArrowheads="1"/>
          </p:cNvSpPr>
          <p:nvPr/>
        </p:nvSpPr>
        <p:spPr bwMode="auto">
          <a:xfrm>
            <a:off x="2420938" y="5754688"/>
            <a:ext cx="4551362" cy="450850"/>
          </a:xfrm>
          <a:prstGeom prst="roundRect">
            <a:avLst>
              <a:gd name="adj" fmla="val 2050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86D2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000" b="1" u="none">
                <a:solidFill>
                  <a:srgbClr val="FFFFFF"/>
                </a:solidFill>
                <a:latin typeface="Trebuchet MS" pitchFamily="34" charset="0"/>
              </a:rPr>
              <a:t>26 ANOS GERANDO ENERGIA</a:t>
            </a:r>
          </a:p>
        </p:txBody>
      </p:sp>
      <p:sp>
        <p:nvSpPr>
          <p:cNvPr id="76813" name="AutoShape 25"/>
          <p:cNvSpPr>
            <a:spLocks noChangeArrowheads="1"/>
          </p:cNvSpPr>
          <p:nvPr/>
        </p:nvSpPr>
        <p:spPr bwMode="auto">
          <a:xfrm>
            <a:off x="268288" y="6234113"/>
            <a:ext cx="3236912" cy="311150"/>
          </a:xfrm>
          <a:prstGeom prst="roundRect">
            <a:avLst>
              <a:gd name="adj" fmla="val 2050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86D2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1200" u="none">
                <a:solidFill>
                  <a:srgbClr val="FFFFFF"/>
                </a:solidFill>
                <a:latin typeface="Trebuchet MS" pitchFamily="34" charset="0"/>
              </a:rPr>
              <a:t>FONTES: MME, DT ITAIPU</a:t>
            </a:r>
          </a:p>
        </p:txBody>
      </p:sp>
      <p:sp>
        <p:nvSpPr>
          <p:cNvPr id="47118" name="AutoShape 26"/>
          <p:cNvSpPr>
            <a:spLocks noChangeArrowheads="1"/>
          </p:cNvSpPr>
          <p:nvPr/>
        </p:nvSpPr>
        <p:spPr bwMode="auto">
          <a:xfrm>
            <a:off x="1155700" y="1147763"/>
            <a:ext cx="7110413" cy="450850"/>
          </a:xfrm>
          <a:prstGeom prst="roundRect">
            <a:avLst>
              <a:gd name="adj" fmla="val 2050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86D2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ALGUMAS COMPARAÇÕES DE ELEVADO IMPACTO</a:t>
            </a:r>
            <a:endParaRPr lang="pt-BR" sz="1600" b="1" u="none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7119" name="AutoShape 27"/>
          <p:cNvSpPr>
            <a:spLocks noChangeArrowheads="1"/>
          </p:cNvSpPr>
          <p:nvPr/>
        </p:nvSpPr>
        <p:spPr bwMode="auto">
          <a:xfrm>
            <a:off x="3546475" y="2244725"/>
            <a:ext cx="2614613" cy="727075"/>
          </a:xfrm>
          <a:prstGeom prst="roundRect">
            <a:avLst>
              <a:gd name="adj" fmla="val 2050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86D2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u="none" dirty="0">
                <a:solidFill>
                  <a:schemeClr val="accent6"/>
                </a:solidFill>
                <a:latin typeface="Trebuchet MS" pitchFamily="34" charset="0"/>
              </a:rPr>
              <a:t>PARA PRODUZIR A MESMA QUANTIA DE ENERGIA ELÉTRICA, SERIAM NECESSÁRIOS...</a:t>
            </a:r>
            <a:endParaRPr lang="pt-BR" sz="900" b="1" u="none" dirty="0">
              <a:solidFill>
                <a:schemeClr val="accent6"/>
              </a:solidFill>
              <a:latin typeface="Trebuchet MS" pitchFamily="34" charset="0"/>
            </a:endParaRPr>
          </a:p>
        </p:txBody>
      </p:sp>
      <p:sp>
        <p:nvSpPr>
          <p:cNvPr id="47120" name="AutoShape 28"/>
          <p:cNvSpPr>
            <a:spLocks noChangeArrowheads="1"/>
          </p:cNvSpPr>
          <p:nvPr/>
        </p:nvSpPr>
        <p:spPr bwMode="auto">
          <a:xfrm rot="21173502">
            <a:off x="5411788" y="4492625"/>
            <a:ext cx="4425950" cy="1558925"/>
          </a:xfrm>
          <a:prstGeom prst="roundRect">
            <a:avLst>
              <a:gd name="adj" fmla="val 20505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03F17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u="none" dirty="0">
                <a:solidFill>
                  <a:schemeClr val="accent6"/>
                </a:solidFill>
                <a:latin typeface="Trebuchet MS" pitchFamily="34" charset="0"/>
              </a:rPr>
              <a:t>EMISSÃO DE CO2 </a:t>
            </a:r>
          </a:p>
          <a:p>
            <a:pPr algn="ctr">
              <a:defRPr/>
            </a:pPr>
            <a:r>
              <a:rPr lang="pt-BR" sz="2000" b="1" u="none" dirty="0">
                <a:solidFill>
                  <a:schemeClr val="accent6"/>
                </a:solidFill>
                <a:latin typeface="Trebuchet MS" pitchFamily="34" charset="0"/>
              </a:rPr>
              <a:t>EVITADA POR ANO</a:t>
            </a:r>
            <a:endParaRPr lang="pt-BR" sz="2000" u="none" dirty="0">
              <a:solidFill>
                <a:schemeClr val="accent6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pt-BR" sz="1200" b="1" u="none" dirty="0">
                <a:solidFill>
                  <a:srgbClr val="000000"/>
                </a:solidFill>
                <a:latin typeface="Trebuchet MS" pitchFamily="34" charset="0"/>
              </a:rPr>
              <a:t>88 MILHÕES</a:t>
            </a:r>
            <a:r>
              <a:rPr lang="pt-BR" sz="12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pt-BR" sz="1000" b="1" u="none" dirty="0">
                <a:solidFill>
                  <a:srgbClr val="000000"/>
                </a:solidFill>
                <a:latin typeface="Trebuchet MS" pitchFamily="34" charset="0"/>
              </a:rPr>
              <a:t>DE TONELADAS </a:t>
            </a:r>
          </a:p>
          <a:p>
            <a:pPr algn="ctr">
              <a:defRPr/>
            </a:pPr>
            <a:r>
              <a:rPr lang="pt-BR" sz="1000" b="1" u="none" dirty="0">
                <a:solidFill>
                  <a:srgbClr val="000000"/>
                </a:solidFill>
                <a:latin typeface="Trebuchet MS" pitchFamily="34" charset="0"/>
              </a:rPr>
              <a:t>SE FOSSE GERADA POR CARVÃO</a:t>
            </a:r>
            <a:endParaRPr lang="pt-BR" sz="9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pt-BR" sz="1200" b="1" u="none" dirty="0">
                <a:solidFill>
                  <a:srgbClr val="000000"/>
                </a:solidFill>
                <a:latin typeface="Trebuchet MS" pitchFamily="34" charset="0"/>
              </a:rPr>
              <a:t>38 MILHÕES</a:t>
            </a:r>
            <a:r>
              <a:rPr lang="pt-BR" sz="12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pt-BR" sz="1000" b="1" u="none" dirty="0">
                <a:solidFill>
                  <a:srgbClr val="000000"/>
                </a:solidFill>
                <a:latin typeface="Trebuchet MS" pitchFamily="34" charset="0"/>
              </a:rPr>
              <a:t>DE TONELADAS </a:t>
            </a:r>
          </a:p>
          <a:p>
            <a:pPr algn="ctr">
              <a:defRPr/>
            </a:pPr>
            <a:r>
              <a:rPr lang="pt-BR" sz="1000" b="1" u="none" dirty="0">
                <a:solidFill>
                  <a:srgbClr val="000000"/>
                </a:solidFill>
                <a:latin typeface="Trebuchet MS" pitchFamily="34" charset="0"/>
              </a:rPr>
              <a:t>SE FOSSE GERADA POR G</a:t>
            </a:r>
            <a:r>
              <a:rPr lang="pt-BR" sz="1000" b="1" u="none" dirty="0">
                <a:solidFill>
                  <a:srgbClr val="000000"/>
                </a:solidFill>
                <a:latin typeface="Calibri" pitchFamily="34" charset="0"/>
              </a:rPr>
              <a:t>Á</a:t>
            </a:r>
            <a:r>
              <a:rPr lang="pt-BR" sz="1000" b="1" u="none" dirty="0">
                <a:solidFill>
                  <a:srgbClr val="000000"/>
                </a:solidFill>
                <a:latin typeface="Trebuchet MS" pitchFamily="34" charset="0"/>
              </a:rPr>
              <a:t>S</a:t>
            </a:r>
            <a:endParaRPr lang="pt-BR" sz="900" u="none" dirty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9850" y="0"/>
            <a:ext cx="99758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69850" y="0"/>
            <a:ext cx="997585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pic>
        <p:nvPicPr>
          <p:cNvPr id="77828" name="Picture 19" descr="IMG_4022t_LOW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572032"/>
            <a:ext cx="24511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15" descr="p63_PTI_IMG_589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638" y="1143004"/>
            <a:ext cx="2387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6" descr="historiaccrazu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819400"/>
            <a:ext cx="2441576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1000" y="1066804"/>
            <a:ext cx="8279174" cy="5747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50000"/>
              </a:spcBef>
              <a:buClr>
                <a:srgbClr val="BBE0E3">
                  <a:lumMod val="50000"/>
                </a:srgbClr>
              </a:buClr>
              <a:buFont typeface="Wingdings" pitchFamily="2" charset="2"/>
              <a:buChar char="§"/>
              <a:defRPr/>
            </a:pPr>
            <a:r>
              <a:rPr lang="en-GB" sz="2000" u="none" dirty="0" err="1">
                <a:solidFill>
                  <a:srgbClr val="000000"/>
                </a:solidFill>
                <a:latin typeface="Trebuchet MS" pitchFamily="34" charset="0"/>
              </a:rPr>
              <a:t>Empreendimento</a:t>
            </a:r>
            <a:r>
              <a:rPr lang="en-GB" sz="2000" u="none" dirty="0">
                <a:solidFill>
                  <a:srgbClr val="000000"/>
                </a:solidFill>
                <a:latin typeface="Trebuchet MS" pitchFamily="34" charset="0"/>
              </a:rPr>
              <a:t> de 500 kV </a:t>
            </a:r>
            <a:r>
              <a:rPr lang="en-GB" sz="2000" u="none" dirty="0" err="1">
                <a:solidFill>
                  <a:srgbClr val="000000"/>
                </a:solidFill>
                <a:latin typeface="Trebuchet MS" pitchFamily="34" charset="0"/>
              </a:rPr>
              <a:t>para</a:t>
            </a:r>
            <a:r>
              <a:rPr lang="en-GB" sz="2000" u="none" dirty="0">
                <a:solidFill>
                  <a:srgbClr val="000000"/>
                </a:solidFill>
                <a:latin typeface="Trebuchet MS" pitchFamily="34" charset="0"/>
              </a:rPr>
              <a:t> o </a:t>
            </a:r>
            <a:r>
              <a:rPr lang="en-GB" sz="2000" u="none" dirty="0" err="1">
                <a:solidFill>
                  <a:srgbClr val="000000"/>
                </a:solidFill>
                <a:latin typeface="Trebuchet MS" pitchFamily="34" charset="0"/>
              </a:rPr>
              <a:t>Paraguai</a:t>
            </a:r>
            <a:endParaRPr lang="en-GB" sz="20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 marL="342900" indent="-342900">
              <a:lnSpc>
                <a:spcPct val="125000"/>
              </a:lnSpc>
              <a:spcBef>
                <a:spcPct val="50000"/>
              </a:spcBef>
              <a:buClr>
                <a:srgbClr val="BBE0E3">
                  <a:lumMod val="50000"/>
                </a:srgbClr>
              </a:buClr>
              <a:buFont typeface="Wingdings" pitchFamily="2" charset="2"/>
              <a:buChar char="§"/>
              <a:defRPr/>
            </a:pPr>
            <a:r>
              <a:rPr lang="en-GB" sz="2000" u="none" dirty="0" err="1">
                <a:solidFill>
                  <a:srgbClr val="000000"/>
                </a:solidFill>
                <a:latin typeface="Trebuchet MS" pitchFamily="34" charset="0"/>
              </a:rPr>
              <a:t>Desenvolvimento</a:t>
            </a:r>
            <a:r>
              <a:rPr lang="en-GB" sz="20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2000" u="none" dirty="0" err="1">
                <a:solidFill>
                  <a:srgbClr val="000000"/>
                </a:solidFill>
                <a:latin typeface="Trebuchet MS" pitchFamily="34" charset="0"/>
              </a:rPr>
              <a:t>Tecnológico</a:t>
            </a:r>
            <a:endParaRPr lang="en-GB" sz="20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	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Modernização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da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Usina</a:t>
            </a:r>
            <a:endParaRPr lang="en-GB" sz="14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	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Parque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Tecnológico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de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Itaipu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(PTI</a:t>
            </a:r>
            <a:r>
              <a:rPr lang="en-GB" sz="1400" u="none" dirty="0" smtClean="0">
                <a:solidFill>
                  <a:srgbClr val="000000"/>
                </a:solidFill>
                <a:latin typeface="Trebuchet MS" pitchFamily="34" charset="0"/>
              </a:rPr>
              <a:t>)</a:t>
            </a:r>
          </a:p>
          <a:p>
            <a:pPr>
              <a:lnSpc>
                <a:spcPct val="125000"/>
              </a:lnSpc>
              <a:spcBef>
                <a:spcPts val="60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 smtClean="0">
                <a:solidFill>
                  <a:srgbClr val="000000"/>
                </a:solidFill>
                <a:latin typeface="Trebuchet MS" pitchFamily="34" charset="0"/>
              </a:rPr>
              <a:t>                 - </a:t>
            </a:r>
            <a:r>
              <a:rPr lang="en-GB" sz="1400" u="none" dirty="0" err="1" smtClean="0">
                <a:solidFill>
                  <a:srgbClr val="000000"/>
                </a:solidFill>
                <a:latin typeface="Trebuchet MS" pitchFamily="34" charset="0"/>
              </a:rPr>
              <a:t>Parcerias</a:t>
            </a:r>
            <a:r>
              <a:rPr lang="en-GB" sz="1400" u="none" dirty="0" smtClean="0">
                <a:solidFill>
                  <a:srgbClr val="000000"/>
                </a:solidFill>
                <a:latin typeface="Trebuchet MS" pitchFamily="34" charset="0"/>
              </a:rPr>
              <a:t> com </a:t>
            </a:r>
            <a:r>
              <a:rPr lang="en-GB" sz="1400" u="none" dirty="0" err="1" smtClean="0">
                <a:solidFill>
                  <a:srgbClr val="000000"/>
                </a:solidFill>
                <a:latin typeface="Trebuchet MS" pitchFamily="34" charset="0"/>
              </a:rPr>
              <a:t>Universidades</a:t>
            </a:r>
            <a:r>
              <a:rPr lang="en-GB" sz="1400" u="none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lang="en-GB" sz="14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	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Plataforma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Itaipu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de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Energias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Renováveis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</a:p>
          <a:p>
            <a:pPr>
              <a:lnSpc>
                <a:spcPct val="125000"/>
              </a:lnSpc>
              <a:spcBef>
                <a:spcPts val="60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	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Projeto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Veículo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Elétrico</a:t>
            </a:r>
            <a:endParaRPr lang="en-GB" sz="14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	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Produção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de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Hidrogênio</a:t>
            </a:r>
            <a:endParaRPr lang="en-GB" sz="14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	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Laboratórios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de </a:t>
            </a:r>
            <a:r>
              <a:rPr lang="en-GB" sz="1400" u="none" dirty="0" err="1" smtClean="0">
                <a:solidFill>
                  <a:srgbClr val="000000"/>
                </a:solidFill>
                <a:latin typeface="Trebuchet MS" pitchFamily="34" charset="0"/>
              </a:rPr>
              <a:t>Pesquisa</a:t>
            </a:r>
            <a:endParaRPr lang="en-GB" sz="1400" u="none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buClr>
                <a:srgbClr val="BBE0E3">
                  <a:lumMod val="50000"/>
                </a:srgbClr>
              </a:buClr>
              <a:defRPr/>
            </a:pPr>
            <a:endParaRPr lang="pt-BR" sz="1400" u="none" dirty="0">
              <a:solidFill>
                <a:srgbClr val="000000"/>
              </a:solidFill>
              <a:latin typeface="Lucida Sans Unicode" pitchFamily="34" charset="0"/>
            </a:endParaRPr>
          </a:p>
          <a:p>
            <a:pPr marL="342900" indent="-342900">
              <a:spcBef>
                <a:spcPts val="0"/>
              </a:spcBef>
              <a:buClr>
                <a:srgbClr val="BBE0E3">
                  <a:lumMod val="50000"/>
                </a:srgbClr>
              </a:buClr>
              <a:buFont typeface="Wingdings" pitchFamily="2" charset="2"/>
              <a:buChar char="§"/>
              <a:defRPr/>
            </a:pPr>
            <a:r>
              <a:rPr lang="en-GB" sz="2000" u="none" dirty="0">
                <a:solidFill>
                  <a:srgbClr val="000000"/>
                </a:solidFill>
                <a:latin typeface="Trebuchet MS" pitchFamily="34" charset="0"/>
              </a:rPr>
              <a:t>Ações de </a:t>
            </a:r>
            <a:r>
              <a:rPr lang="en-GB" sz="2000" u="none" dirty="0" err="1">
                <a:solidFill>
                  <a:srgbClr val="000000"/>
                </a:solidFill>
                <a:latin typeface="Trebuchet MS" pitchFamily="34" charset="0"/>
              </a:rPr>
              <a:t>Responsabilidade</a:t>
            </a:r>
            <a:r>
              <a:rPr lang="en-GB" sz="20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2000" u="none" dirty="0" err="1">
                <a:solidFill>
                  <a:srgbClr val="000000"/>
                </a:solidFill>
                <a:latin typeface="Trebuchet MS" pitchFamily="34" charset="0"/>
              </a:rPr>
              <a:t>Socioambiental</a:t>
            </a:r>
            <a:endParaRPr lang="en-GB" sz="20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spcBef>
                <a:spcPts val="0"/>
              </a:spcBef>
              <a:buClr>
                <a:srgbClr val="BBE0E3">
                  <a:lumMod val="50000"/>
                </a:srgbClr>
              </a:buClr>
              <a:defRPr/>
            </a:pPr>
            <a:endParaRPr lang="en-GB" sz="20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spcBef>
                <a:spcPts val="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Faixa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de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Proteção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do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Reservatório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         - 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Iniciação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e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Incentivo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ao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Trabalho</a:t>
            </a:r>
            <a:endParaRPr lang="en-GB" sz="14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Corredor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da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Biodiversidade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	            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Turismo</a:t>
            </a:r>
            <a:endParaRPr lang="en-GB" sz="14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Programa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Cultivando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Água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Boa                -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Incentivo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aos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esportes</a:t>
            </a:r>
            <a:endParaRPr lang="en-GB" sz="14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rgbClr val="BBE0E3">
                  <a:lumMod val="50000"/>
                </a:srgbClr>
              </a:buClr>
              <a:defRPr/>
            </a:pP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- Canal da </a:t>
            </a:r>
            <a:r>
              <a:rPr lang="en-GB" sz="1400" u="none" dirty="0" err="1">
                <a:solidFill>
                  <a:srgbClr val="000000"/>
                </a:solidFill>
                <a:latin typeface="Trebuchet MS" pitchFamily="34" charset="0"/>
              </a:rPr>
              <a:t>Piracema</a:t>
            </a:r>
            <a:r>
              <a:rPr lang="en-GB" sz="1400" u="none" dirty="0">
                <a:solidFill>
                  <a:srgbClr val="000000"/>
                </a:solidFill>
                <a:latin typeface="Trebuchet MS" pitchFamily="34" charset="0"/>
              </a:rPr>
              <a:t>		            - </a:t>
            </a:r>
            <a:r>
              <a:rPr lang="en-GB" sz="1400" u="none" dirty="0" err="1" smtClean="0">
                <a:solidFill>
                  <a:srgbClr val="000000"/>
                </a:solidFill>
                <a:latin typeface="Trebuchet MS" pitchFamily="34" charset="0"/>
              </a:rPr>
              <a:t>Promoção</a:t>
            </a:r>
            <a:r>
              <a:rPr lang="en-GB" sz="1400" u="none" dirty="0" smtClean="0">
                <a:solidFill>
                  <a:srgbClr val="000000"/>
                </a:solidFill>
                <a:latin typeface="Trebuchet MS" pitchFamily="34" charset="0"/>
              </a:rPr>
              <a:t> da </a:t>
            </a:r>
            <a:r>
              <a:rPr lang="en-GB" sz="1400" u="none" dirty="0" err="1" smtClean="0">
                <a:solidFill>
                  <a:srgbClr val="000000"/>
                </a:solidFill>
                <a:latin typeface="Trebuchet MS" pitchFamily="34" charset="0"/>
              </a:rPr>
              <a:t>Sustentabilidade</a:t>
            </a:r>
            <a:r>
              <a:rPr lang="en-GB" sz="1400" u="none" dirty="0" smtClean="0">
                <a:solidFill>
                  <a:srgbClr val="000000"/>
                </a:solidFill>
                <a:latin typeface="Trebuchet MS" pitchFamily="34" charset="0"/>
              </a:rPr>
              <a:t> de </a:t>
            </a:r>
            <a:r>
              <a:rPr lang="en-GB" sz="1400" u="none" dirty="0" err="1" smtClean="0">
                <a:solidFill>
                  <a:srgbClr val="000000"/>
                </a:solidFill>
                <a:latin typeface="Trebuchet MS" pitchFamily="34" charset="0"/>
              </a:rPr>
              <a:t>Hidrelétricas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77832" name="Rectangle 3"/>
          <p:cNvSpPr>
            <a:spLocks noChangeArrowheads="1"/>
          </p:cNvSpPr>
          <p:nvPr/>
        </p:nvSpPr>
        <p:spPr bwMode="auto">
          <a:xfrm>
            <a:off x="77788" y="415932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rgbClr val="FFFFFF"/>
                </a:solidFill>
                <a:latin typeface="Trebuchet MS" pitchFamily="34" charset="0"/>
              </a:rPr>
              <a:t>ITAIPU – Contribuições para o desenvolvimento regional</a:t>
            </a:r>
            <a:endParaRPr lang="pt-BR" sz="2000" b="1" u="none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369240" y="92504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31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32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18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885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937000"/>
            <a:ext cx="39243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17513" y="1182688"/>
            <a:ext cx="8428037" cy="2105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s-ES_tradnl" sz="2200" b="1" u="none" dirty="0">
                <a:solidFill>
                  <a:schemeClr val="accent6"/>
                </a:solidFill>
                <a:latin typeface="Trebuchet MS" pitchFamily="34" charset="0"/>
              </a:rPr>
              <a:t>Obra financiada pelo FOCEM </a:t>
            </a:r>
            <a:r>
              <a:rPr lang="es-ES_tradnl" sz="2200" b="1" u="none" dirty="0" err="1">
                <a:solidFill>
                  <a:schemeClr val="accent6"/>
                </a:solidFill>
                <a:latin typeface="Trebuchet MS" pitchFamily="34" charset="0"/>
              </a:rPr>
              <a:t>com</a:t>
            </a:r>
            <a:r>
              <a:rPr lang="es-ES_tradnl" sz="2200" b="1" u="none" dirty="0">
                <a:solidFill>
                  <a:schemeClr val="accent6"/>
                </a:solidFill>
                <a:latin typeface="Trebuchet MS" pitchFamily="34" charset="0"/>
              </a:rPr>
              <a:t> aporte do </a:t>
            </a:r>
            <a:r>
              <a:rPr lang="es-ES_tradnl" sz="2200" b="1" u="none" dirty="0" err="1">
                <a:solidFill>
                  <a:schemeClr val="accent6"/>
                </a:solidFill>
                <a:latin typeface="Trebuchet MS" pitchFamily="34" charset="0"/>
              </a:rPr>
              <a:t>governo</a:t>
            </a:r>
            <a:r>
              <a:rPr lang="es-ES_tradnl" sz="2200" b="1" u="none" dirty="0">
                <a:solidFill>
                  <a:schemeClr val="accent6"/>
                </a:solidFill>
                <a:latin typeface="Trebuchet MS" pitchFamily="34" charset="0"/>
              </a:rPr>
              <a:t> brasileiro:</a:t>
            </a:r>
            <a:endParaRPr lang="es-ES_tradnl" sz="2200" u="none" dirty="0">
              <a:solidFill>
                <a:schemeClr val="accent6"/>
              </a:solidFill>
              <a:latin typeface="Trebuchet MS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ct val="2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es-ES_tradnl" sz="1600" u="none" dirty="0">
                <a:latin typeface="Trebuchet MS" pitchFamily="34" charset="0"/>
              </a:rPr>
              <a:t>Ampliação da </a:t>
            </a:r>
            <a:r>
              <a:rPr lang="es-ES_tradnl" sz="1600" u="none" dirty="0" err="1">
                <a:latin typeface="Trebuchet MS" pitchFamily="34" charset="0"/>
              </a:rPr>
              <a:t>Subestação</a:t>
            </a:r>
            <a:r>
              <a:rPr lang="es-ES_tradnl" sz="1600" u="none" dirty="0">
                <a:latin typeface="Trebuchet MS" pitchFamily="34" charset="0"/>
              </a:rPr>
              <a:t> da </a:t>
            </a:r>
            <a:r>
              <a:rPr lang="es-ES_tradnl" sz="1600" u="none" dirty="0" err="1">
                <a:latin typeface="Trebuchet MS" pitchFamily="34" charset="0"/>
              </a:rPr>
              <a:t>Margem</a:t>
            </a:r>
            <a:r>
              <a:rPr lang="es-ES_tradnl" sz="1600" u="none" dirty="0">
                <a:latin typeface="Trebuchet MS" pitchFamily="34" charset="0"/>
              </a:rPr>
              <a:t> </a:t>
            </a:r>
            <a:r>
              <a:rPr lang="es-ES_tradnl" sz="1600" u="none" dirty="0" err="1">
                <a:latin typeface="Trebuchet MS" pitchFamily="34" charset="0"/>
              </a:rPr>
              <a:t>Direita</a:t>
            </a:r>
            <a:r>
              <a:rPr lang="es-ES_tradnl" sz="1600" u="none" dirty="0">
                <a:latin typeface="Trebuchet MS" pitchFamily="34" charset="0"/>
              </a:rPr>
              <a:t> de ITAIPU;</a:t>
            </a:r>
          </a:p>
          <a:p>
            <a:pPr marL="285750" indent="-285750" algn="just">
              <a:lnSpc>
                <a:spcPct val="150000"/>
              </a:lnSpc>
              <a:spcBef>
                <a:spcPct val="2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es-ES_tradnl" sz="1600" u="none" dirty="0" err="1">
                <a:latin typeface="Trebuchet MS" pitchFamily="34" charset="0"/>
              </a:rPr>
              <a:t>Linha</a:t>
            </a:r>
            <a:r>
              <a:rPr lang="es-ES_tradnl" sz="1600" u="none" dirty="0">
                <a:latin typeface="Trebuchet MS" pitchFamily="34" charset="0"/>
              </a:rPr>
              <a:t> de </a:t>
            </a:r>
            <a:r>
              <a:rPr lang="es-ES_tradnl" sz="1600" u="none" dirty="0" err="1">
                <a:latin typeface="Trebuchet MS" pitchFamily="34" charset="0"/>
              </a:rPr>
              <a:t>Transmissão</a:t>
            </a:r>
            <a:r>
              <a:rPr lang="es-ES_tradnl" sz="1600" u="none" dirty="0">
                <a:latin typeface="Trebuchet MS" pitchFamily="34" charset="0"/>
              </a:rPr>
              <a:t> </a:t>
            </a:r>
            <a:r>
              <a:rPr lang="es-ES_tradnl" sz="1600" u="none" dirty="0" err="1">
                <a:latin typeface="Trebuchet MS" pitchFamily="34" charset="0"/>
              </a:rPr>
              <a:t>em</a:t>
            </a:r>
            <a:r>
              <a:rPr lang="es-ES_tradnl" sz="1600" u="none" dirty="0">
                <a:latin typeface="Trebuchet MS" pitchFamily="34" charset="0"/>
              </a:rPr>
              <a:t> 500 </a:t>
            </a:r>
            <a:r>
              <a:rPr lang="es-ES_tradnl" sz="1600" u="none" dirty="0" err="1">
                <a:latin typeface="Trebuchet MS" pitchFamily="34" charset="0"/>
              </a:rPr>
              <a:t>kV</a:t>
            </a:r>
            <a:r>
              <a:rPr lang="es-ES_tradnl" sz="1600" u="none" dirty="0">
                <a:latin typeface="Trebuchet MS" pitchFamily="34" charset="0"/>
              </a:rPr>
              <a:t> de 350 km;</a:t>
            </a:r>
          </a:p>
          <a:p>
            <a:pPr marL="285750" indent="-285750" algn="just">
              <a:lnSpc>
                <a:spcPct val="150000"/>
              </a:lnSpc>
              <a:spcBef>
                <a:spcPct val="2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es-ES_tradnl" sz="1600" u="none" dirty="0" err="1">
                <a:latin typeface="Trebuchet MS" pitchFamily="34" charset="0"/>
              </a:rPr>
              <a:t>Subestação</a:t>
            </a:r>
            <a:r>
              <a:rPr lang="es-ES_tradnl" sz="1600" u="none" dirty="0">
                <a:latin typeface="Trebuchet MS" pitchFamily="34" charset="0"/>
              </a:rPr>
              <a:t> completa de 500 </a:t>
            </a:r>
            <a:r>
              <a:rPr lang="es-ES_tradnl" sz="1600" u="none" dirty="0" err="1">
                <a:latin typeface="Trebuchet MS" pitchFamily="34" charset="0"/>
              </a:rPr>
              <a:t>kV</a:t>
            </a:r>
            <a:r>
              <a:rPr lang="es-ES_tradnl" sz="1600" u="none" dirty="0">
                <a:latin typeface="Trebuchet MS" pitchFamily="34" charset="0"/>
              </a:rPr>
              <a:t> </a:t>
            </a:r>
            <a:r>
              <a:rPr lang="es-ES_tradnl" sz="1600" u="none" dirty="0" err="1">
                <a:latin typeface="Trebuchet MS" pitchFamily="34" charset="0"/>
              </a:rPr>
              <a:t>em</a:t>
            </a:r>
            <a:r>
              <a:rPr lang="es-ES_tradnl" sz="1600" u="none" dirty="0">
                <a:latin typeface="Trebuchet MS" pitchFamily="34" charset="0"/>
              </a:rPr>
              <a:t> </a:t>
            </a:r>
            <a:r>
              <a:rPr lang="es-ES_tradnl" sz="1600" u="none" dirty="0" err="1">
                <a:latin typeface="Trebuchet MS" pitchFamily="34" charset="0"/>
              </a:rPr>
              <a:t>Assunção</a:t>
            </a:r>
            <a:r>
              <a:rPr lang="es-ES_tradnl" sz="1600" u="none" dirty="0">
                <a:latin typeface="Trebuchet MS" pitchFamily="34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spcBef>
                <a:spcPct val="2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es-ES_tradnl" sz="1600" u="none" dirty="0">
                <a:latin typeface="Trebuchet MS" pitchFamily="34" charset="0"/>
              </a:rPr>
              <a:t>Investimento </a:t>
            </a:r>
            <a:r>
              <a:rPr lang="es-ES_tradnl" sz="1600" u="none" dirty="0" err="1">
                <a:latin typeface="Trebuchet MS" pitchFamily="34" charset="0"/>
              </a:rPr>
              <a:t>direto</a:t>
            </a:r>
            <a:r>
              <a:rPr lang="es-ES_tradnl" sz="1600" u="none" dirty="0">
                <a:latin typeface="Trebuchet MS" pitchFamily="34" charset="0"/>
              </a:rPr>
              <a:t> de US$ 310.000.000,00</a:t>
            </a:r>
            <a:r>
              <a:rPr lang="pt-BR" sz="1600" u="none" dirty="0">
                <a:latin typeface="Trebuchet MS" pitchFamily="34" charset="0"/>
              </a:rPr>
              <a:t>.</a:t>
            </a:r>
          </a:p>
        </p:txBody>
      </p:sp>
      <p:pic>
        <p:nvPicPr>
          <p:cNvPr id="78853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911600"/>
            <a:ext cx="39560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Empreendimento de 500 kV para o Paraguai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2" name="Seta dobrada 1"/>
          <p:cNvSpPr/>
          <p:nvPr/>
        </p:nvSpPr>
        <p:spPr>
          <a:xfrm flipV="1">
            <a:off x="66675" y="1752600"/>
            <a:ext cx="1141413" cy="3365500"/>
          </a:xfrm>
          <a:prstGeom prst="ben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675" y="1657350"/>
            <a:ext cx="382588" cy="304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Seta dobrada 21"/>
          <p:cNvSpPr/>
          <p:nvPr/>
        </p:nvSpPr>
        <p:spPr>
          <a:xfrm rot="16200000" flipH="1" flipV="1">
            <a:off x="5651500" y="1785938"/>
            <a:ext cx="1195388" cy="2436812"/>
          </a:xfrm>
          <a:prstGeom prst="bentArrow">
            <a:avLst>
              <a:gd name="adj1" fmla="val 25000"/>
              <a:gd name="adj2" fmla="val 27400"/>
              <a:gd name="adj3" fmla="val 25000"/>
              <a:gd name="adj4" fmla="val 4375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5" descr="PTI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55725"/>
            <a:ext cx="2774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pic>
        <p:nvPicPr>
          <p:cNvPr id="49169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6413" y="1785938"/>
            <a:ext cx="6597650" cy="46910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600" b="1" u="none" kern="0" dirty="0">
                <a:solidFill>
                  <a:srgbClr val="FFFFFF"/>
                </a:solidFill>
                <a:latin typeface="Trebuchet MS" pitchFamily="34" charset="0"/>
              </a:rPr>
              <a:t>Fundação Parque Tecnológico Itaipu - PTI</a:t>
            </a:r>
            <a:endParaRPr lang="pt-BR" sz="2000" b="1" u="none" kern="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u="none" kern="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5" name="Group 4"/>
          <p:cNvGrpSpPr>
            <a:grpSpLocks/>
          </p:cNvGrpSpPr>
          <p:nvPr/>
        </p:nvGrpSpPr>
        <p:grpSpPr bwMode="auto">
          <a:xfrm>
            <a:off x="8369240" y="92504"/>
            <a:ext cx="1396496" cy="397371"/>
            <a:chOff x="4476" y="121"/>
            <a:chExt cx="1104" cy="336"/>
          </a:xfrm>
          <a:solidFill>
            <a:srgbClr val="FFFFFF"/>
          </a:solidFill>
        </p:grpSpPr>
        <p:sp>
          <p:nvSpPr>
            <p:cNvPr id="46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48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50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</p:grp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77788" y="415932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600" b="1" u="none" kern="0" dirty="0">
                <a:solidFill>
                  <a:srgbClr val="FFFFFF"/>
                </a:solidFill>
                <a:latin typeface="Trebuchet MS" pitchFamily="34" charset="0"/>
              </a:rPr>
              <a:t>Fundação Parque Tecnológico Itaipu - PTI</a:t>
            </a:r>
            <a:endParaRPr lang="pt-BR" sz="2000" b="1" u="none" kern="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80901" name="Text Box 10"/>
          <p:cNvSpPr txBox="1">
            <a:spLocks noChangeArrowheads="1"/>
          </p:cNvSpPr>
          <p:nvPr/>
        </p:nvSpPr>
        <p:spPr bwMode="auto">
          <a:xfrm>
            <a:off x="4429127" y="2438432"/>
            <a:ext cx="18272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BC7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 b="1" u="none">
                <a:solidFill>
                  <a:srgbClr val="080808"/>
                </a:solidFill>
                <a:latin typeface="Trebuchet MS" pitchFamily="34" charset="0"/>
              </a:rPr>
              <a:t>Fábrica de Projetos</a:t>
            </a:r>
          </a:p>
        </p:txBody>
      </p:sp>
      <p:sp>
        <p:nvSpPr>
          <p:cNvPr id="80902" name="Text Box 12"/>
          <p:cNvSpPr txBox="1">
            <a:spLocks noChangeArrowheads="1"/>
          </p:cNvSpPr>
          <p:nvPr/>
        </p:nvSpPr>
        <p:spPr bwMode="auto">
          <a:xfrm>
            <a:off x="6478596" y="3686180"/>
            <a:ext cx="30972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 b="1" u="none">
                <a:solidFill>
                  <a:srgbClr val="080808"/>
                </a:solidFill>
                <a:latin typeface="Trebuchet MS" pitchFamily="34" charset="0"/>
              </a:rPr>
              <a:t>Ação empresarial</a:t>
            </a:r>
          </a:p>
        </p:txBody>
      </p:sp>
      <p:sp>
        <p:nvSpPr>
          <p:cNvPr id="80903" name="Text Box 14"/>
          <p:cNvSpPr txBox="1">
            <a:spLocks noChangeArrowheads="1"/>
          </p:cNvSpPr>
          <p:nvPr/>
        </p:nvSpPr>
        <p:spPr bwMode="auto">
          <a:xfrm>
            <a:off x="4267200" y="3962409"/>
            <a:ext cx="19716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800" b="1" u="none">
                <a:solidFill>
                  <a:srgbClr val="080808"/>
                </a:solidFill>
                <a:latin typeface="Trebuchet MS" pitchFamily="34" charset="0"/>
              </a:rPr>
              <a:t> </a:t>
            </a:r>
            <a:r>
              <a:rPr lang="pt-BR" sz="1200" b="1" u="none">
                <a:solidFill>
                  <a:srgbClr val="080808"/>
                </a:solidFill>
                <a:latin typeface="Trebuchet MS" pitchFamily="34" charset="0"/>
              </a:rPr>
              <a:t>Centro de Engenharias -</a:t>
            </a:r>
            <a:br>
              <a:rPr lang="pt-BR" sz="1200" b="1" u="none">
                <a:solidFill>
                  <a:srgbClr val="080808"/>
                </a:solidFill>
                <a:latin typeface="Trebuchet MS" pitchFamily="34" charset="0"/>
              </a:rPr>
            </a:br>
            <a:r>
              <a:rPr lang="pt-BR" sz="1200" b="1" u="none">
                <a:solidFill>
                  <a:srgbClr val="080808"/>
                </a:solidFill>
                <a:latin typeface="Trebuchet MS" pitchFamily="34" charset="0"/>
              </a:rPr>
              <a:t>Unioeste</a:t>
            </a:r>
          </a:p>
        </p:txBody>
      </p:sp>
      <p:sp>
        <p:nvSpPr>
          <p:cNvPr id="80904" name="Text Box 16"/>
          <p:cNvSpPr txBox="1">
            <a:spLocks noChangeArrowheads="1"/>
          </p:cNvSpPr>
          <p:nvPr/>
        </p:nvSpPr>
        <p:spPr bwMode="auto">
          <a:xfrm>
            <a:off x="2284421" y="2427319"/>
            <a:ext cx="1854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 b="1" u="none">
                <a:solidFill>
                  <a:srgbClr val="080808"/>
                </a:solidFill>
                <a:latin typeface="Trebuchet MS" pitchFamily="34" charset="0"/>
              </a:rPr>
              <a:t>Laboratórios Didáticos</a:t>
            </a:r>
          </a:p>
        </p:txBody>
      </p:sp>
      <p:sp>
        <p:nvSpPr>
          <p:cNvPr id="80905" name="Text Box 18"/>
          <p:cNvSpPr txBox="1">
            <a:spLocks noChangeArrowheads="1"/>
          </p:cNvSpPr>
          <p:nvPr/>
        </p:nvSpPr>
        <p:spPr bwMode="auto">
          <a:xfrm>
            <a:off x="168292" y="3906838"/>
            <a:ext cx="183832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 b="1" u="none">
                <a:solidFill>
                  <a:srgbClr val="080808"/>
                </a:solidFill>
                <a:latin typeface="Trebuchet MS" pitchFamily="34" charset="0"/>
              </a:rPr>
              <a:t>Capacitação</a:t>
            </a:r>
          </a:p>
        </p:txBody>
      </p:sp>
      <p:pic>
        <p:nvPicPr>
          <p:cNvPr id="80906" name="Picture 19" descr="Aula Medidas Elétricas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229" y="2705100"/>
            <a:ext cx="18827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7" name="Text Box 20"/>
          <p:cNvSpPr txBox="1">
            <a:spLocks noChangeArrowheads="1"/>
          </p:cNvSpPr>
          <p:nvPr/>
        </p:nvSpPr>
        <p:spPr bwMode="auto">
          <a:xfrm>
            <a:off x="2173291" y="3962402"/>
            <a:ext cx="2152651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u="none">
                <a:solidFill>
                  <a:srgbClr val="080808"/>
                </a:solidFill>
                <a:latin typeface="Trebuchet MS" pitchFamily="34" charset="0"/>
              </a:rPr>
              <a:t>Laboratórios de Pesquisa</a:t>
            </a:r>
            <a:endParaRPr lang="pt-BR" sz="1200" b="1" u="none">
              <a:solidFill>
                <a:srgbClr val="080808"/>
              </a:solidFill>
              <a:latin typeface="Trebuchet MS" pitchFamily="34" charset="0"/>
            </a:endParaRPr>
          </a:p>
        </p:txBody>
      </p:sp>
      <p:sp>
        <p:nvSpPr>
          <p:cNvPr id="80908" name="Text Box 21"/>
          <p:cNvSpPr txBox="1">
            <a:spLocks noChangeArrowheads="1"/>
          </p:cNvSpPr>
          <p:nvPr/>
        </p:nvSpPr>
        <p:spPr bwMode="auto">
          <a:xfrm>
            <a:off x="0" y="4572000"/>
            <a:ext cx="9906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00"/>
                    </a:gs>
                    <a:gs pos="100000">
                      <a:srgbClr val="FFFF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2800" b="1" u="none" dirty="0">
                <a:solidFill>
                  <a:srgbClr val="002060"/>
                </a:solidFill>
                <a:latin typeface="Trebuchet MS" pitchFamily="34" charset="0"/>
              </a:rPr>
              <a:t>Ambiente de inteligência para o desenvolvimento</a:t>
            </a:r>
          </a:p>
          <a:p>
            <a:pPr algn="ctr"/>
            <a:r>
              <a:rPr lang="pt-BR" sz="2800" b="1" u="none" dirty="0">
                <a:solidFill>
                  <a:srgbClr val="002060"/>
                </a:solidFill>
                <a:latin typeface="Trebuchet MS" pitchFamily="34" charset="0"/>
              </a:rPr>
              <a:t>sustentável da região </a:t>
            </a:r>
            <a:r>
              <a:rPr lang="pt-BR" sz="2800" b="1" u="none" dirty="0" err="1">
                <a:solidFill>
                  <a:srgbClr val="002060"/>
                </a:solidFill>
                <a:latin typeface="Trebuchet MS" pitchFamily="34" charset="0"/>
              </a:rPr>
              <a:t>trinacional</a:t>
            </a:r>
            <a:endParaRPr lang="pt-BR" sz="2800" b="1" u="none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80909" name="Group 22"/>
          <p:cNvGrpSpPr>
            <a:grpSpLocks/>
          </p:cNvGrpSpPr>
          <p:nvPr/>
        </p:nvGrpSpPr>
        <p:grpSpPr bwMode="auto">
          <a:xfrm>
            <a:off x="3281159" y="5661057"/>
            <a:ext cx="731837" cy="1044575"/>
            <a:chOff x="4320" y="2592"/>
            <a:chExt cx="672" cy="987"/>
          </a:xfrm>
        </p:grpSpPr>
        <p:pic>
          <p:nvPicPr>
            <p:cNvPr id="80929" name="Picture 23" descr="logo UAB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592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30" name="Text Box 24"/>
            <p:cNvSpPr txBox="1">
              <a:spLocks noChangeArrowheads="1"/>
            </p:cNvSpPr>
            <p:nvPr/>
          </p:nvSpPr>
          <p:spPr bwMode="auto">
            <a:xfrm>
              <a:off x="4320" y="3261"/>
              <a:ext cx="67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sz="800" b="1" u="none">
                  <a:solidFill>
                    <a:srgbClr val="4D4D4D"/>
                  </a:solidFill>
                  <a:latin typeface="Trebuchet MS" pitchFamily="34" charset="0"/>
                </a:rPr>
                <a:t>P</a:t>
              </a:r>
              <a:r>
                <a:rPr lang="en-US" sz="800" b="1" u="none">
                  <a:solidFill>
                    <a:srgbClr val="4D4D4D"/>
                  </a:solidFill>
                  <a:latin typeface="Trebuchet MS" pitchFamily="34" charset="0"/>
                </a:rPr>
                <a:t>ólo de EAD</a:t>
              </a:r>
              <a:endParaRPr lang="pt-BR" sz="800" b="1" u="none">
                <a:solidFill>
                  <a:srgbClr val="4D4D4D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80910" name="Group 25"/>
          <p:cNvGrpSpPr>
            <a:grpSpLocks/>
          </p:cNvGrpSpPr>
          <p:nvPr/>
        </p:nvGrpSpPr>
        <p:grpSpPr bwMode="auto">
          <a:xfrm>
            <a:off x="2205807" y="5729288"/>
            <a:ext cx="928688" cy="673100"/>
            <a:chOff x="432" y="912"/>
            <a:chExt cx="816" cy="669"/>
          </a:xfrm>
        </p:grpSpPr>
        <p:pic>
          <p:nvPicPr>
            <p:cNvPr id="80927" name="Picture 26" descr="logo UTFPR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12"/>
              <a:ext cx="81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28" name="Text Box 27"/>
            <p:cNvSpPr txBox="1">
              <a:spLocks noChangeArrowheads="1"/>
            </p:cNvSpPr>
            <p:nvPr/>
          </p:nvSpPr>
          <p:spPr bwMode="auto">
            <a:xfrm>
              <a:off x="432" y="1246"/>
              <a:ext cx="816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b="1" u="none">
                  <a:solidFill>
                    <a:srgbClr val="4D4D4D"/>
                  </a:solidFill>
                  <a:latin typeface="Trebuchet MS" pitchFamily="34" charset="0"/>
                </a:rPr>
                <a:t>Campus de Foz do Iguaçu</a:t>
              </a:r>
              <a:endParaRPr lang="pt-BR" sz="800" b="1" u="none">
                <a:solidFill>
                  <a:srgbClr val="4D4D4D"/>
                </a:solidFill>
                <a:latin typeface="Trebuchet MS" pitchFamily="34" charset="0"/>
              </a:endParaRPr>
            </a:p>
          </p:txBody>
        </p:sp>
      </p:grpSp>
      <p:pic>
        <p:nvPicPr>
          <p:cNvPr id="80911" name="Picture 28" descr="Logo Centro Unesc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3806" y="5729320"/>
            <a:ext cx="7953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912" name="Group 30"/>
          <p:cNvGrpSpPr>
            <a:grpSpLocks/>
          </p:cNvGrpSpPr>
          <p:nvPr/>
        </p:nvGrpSpPr>
        <p:grpSpPr bwMode="auto">
          <a:xfrm>
            <a:off x="93203" y="5729320"/>
            <a:ext cx="1023939" cy="746125"/>
            <a:chOff x="4608" y="1728"/>
            <a:chExt cx="720" cy="616"/>
          </a:xfrm>
        </p:grpSpPr>
        <p:pic>
          <p:nvPicPr>
            <p:cNvPr id="80925" name="Picture 31" descr="Logo Progex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112"/>
              <a:ext cx="720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26" name="Picture 32" descr="Logo Tecpar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728"/>
              <a:ext cx="72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914" name="Text Box 36"/>
          <p:cNvSpPr txBox="1">
            <a:spLocks noChangeArrowheads="1"/>
          </p:cNvSpPr>
          <p:nvPr/>
        </p:nvSpPr>
        <p:spPr bwMode="auto">
          <a:xfrm>
            <a:off x="8564580" y="6327807"/>
            <a:ext cx="1177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u="none" dirty="0" smtClean="0">
                <a:solidFill>
                  <a:srgbClr val="4D4D4D"/>
                </a:solidFill>
                <a:latin typeface="Trebuchet MS" pitchFamily="34" charset="0"/>
              </a:rPr>
              <a:t>UCI</a:t>
            </a:r>
            <a:endParaRPr lang="pt-BR" sz="1000" b="1" u="none" dirty="0">
              <a:solidFill>
                <a:srgbClr val="4D4D4D"/>
              </a:solidFill>
              <a:latin typeface="Trebuchet MS" pitchFamily="34" charset="0"/>
            </a:endParaRPr>
          </a:p>
        </p:txBody>
      </p:sp>
      <p:pic>
        <p:nvPicPr>
          <p:cNvPr id="80915" name="Picture 37" descr="vertical color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7618" y="5765832"/>
            <a:ext cx="6969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6" name="Picture 38" descr="FPTI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701" y="5708650"/>
            <a:ext cx="1238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7" name="Picture 42" descr="itai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6037" y="5729320"/>
            <a:ext cx="12700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8" name="Picture 2" descr="http://www.pti.org.br/sites/default/files/img_3098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92" y="1166824"/>
            <a:ext cx="1838325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9" name="Picture 9" descr="http://www.clickfozdoiguacu.com.br/static/image/midia/images/noticias/Itaipu%20-%20Divisao%20de%20imprensa/Projetos%20de%20todas%20as%20%C3%A1reas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421" y="1195388"/>
            <a:ext cx="18542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0" name="Picture 10" descr="C:\Users\vanessal\Desktop\pti_-_3di_-1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8596" y="1585913"/>
            <a:ext cx="3097212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1" name="Picture 12" descr="http://jie.itaipu/jie/files/files2009/image/20130701/seminpro1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200" y="1166813"/>
            <a:ext cx="1862138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2" name="Picture 14" descr="http://www.pti.org.br/sites/default/files/projeto_unioeste_aluno-1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966" y="2701957"/>
            <a:ext cx="18573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fisicaevestibular.com.br/Universidades2013/Imagens/Unioeste-PR-13/novo_logo_unioest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60" y="5719795"/>
            <a:ext cx="1729713" cy="56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60375" y="3675079"/>
            <a:ext cx="4035698" cy="28781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6856" name="Picture 8" descr="http://gazeta24horas.com.br/portal/wp-content/uploads/2012/04/IFP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68" y="3240173"/>
            <a:ext cx="2035340" cy="118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u="none" kern="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8369240" y="92504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77788" y="415932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600" b="1" u="none" kern="0" dirty="0" smtClean="0">
                <a:solidFill>
                  <a:srgbClr val="FFFFFF"/>
                </a:solidFill>
                <a:latin typeface="Trebuchet MS" pitchFamily="34" charset="0"/>
              </a:rPr>
              <a:t>Parcerias com Universidades</a:t>
            </a:r>
            <a:endParaRPr lang="pt-BR" sz="2000" b="1" u="none" kern="0" dirty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488646" y="1034018"/>
            <a:ext cx="2450536" cy="1850470"/>
            <a:chOff x="4191000" y="1034018"/>
            <a:chExt cx="2450536" cy="1850470"/>
          </a:xfrm>
        </p:grpSpPr>
        <p:pic>
          <p:nvPicPr>
            <p:cNvPr id="89106" name="Picture 17" descr="Uni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9881" y="1034018"/>
              <a:ext cx="2431655" cy="1552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ixaDeTexto 1"/>
            <p:cNvSpPr txBox="1"/>
            <p:nvPr/>
          </p:nvSpPr>
          <p:spPr>
            <a:xfrm>
              <a:off x="4191000" y="2515156"/>
              <a:ext cx="2450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u="none" dirty="0" smtClean="0">
                  <a:latin typeface="Trebuchet MS" pitchFamily="34" charset="0"/>
                </a:rPr>
                <a:t>Apoio na Implantação</a:t>
              </a:r>
              <a:endParaRPr lang="pt-BR" u="none" dirty="0">
                <a:latin typeface="Trebuchet MS" pitchFamily="34" charset="0"/>
              </a:endParaRPr>
            </a:p>
          </p:txBody>
        </p:sp>
      </p:grpSp>
      <p:pic>
        <p:nvPicPr>
          <p:cNvPr id="28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52" y="5041220"/>
            <a:ext cx="2156525" cy="95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32" y="3214153"/>
            <a:ext cx="1208636" cy="12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6850" name="Picture 2" descr="Universidade Federal do Paran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65" y="1405037"/>
            <a:ext cx="1148804" cy="1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xQMDxAPDRASDQ8RDxAPEBEQERYPEBAQFRIWFxQUFhQYHighGBoxGxQXITEhJSkrLi4uFx8zODYsNygtLisBCgoKDg0OGxAQGywcHBwsLCwsLCwsLCwsLCwsLCwsLCwsLCwsLCwsLCwsLCwsLCwsLCwsLCwsLCwsLCwsLCwsLP/AABEIAKsBJwMBEQACEQEDEQH/xAAbAAEBAAIDAQAAAAAAAAAAAAAABgEFAgMEB//EAEoQAAEDAgMBBw8KBQMFAAAAAAEAAgMEEQUGEiETFDFBUWGSBxUWIjNTcXJzgZGywtHhMjQ1Q1JjgqGxsyMkQqLBNlTwJWJ0dXb/xAAaAQEAAwEBAQAAAAAAAAAAAAAAAQMFAgYE/8QAMBEBAAIBAgQDCAICAwEAAAAAAAECEQMEBRIhMUFRUhMUFSIyMzRCcYEGYSMksWL/2gAMAwEAAhEDEQA/APt5NkEJm/qjxUDnQUrRVTt2O7a0UZ4wXDhPMFRfXivRsbLg+prxFrdKy+eVnVDxCYkio3EfZijYB6XAlfLbcWl6HT4JtqxiYyUPVDxCF13VAnH2ZY2EeloB/NTXcWhGrwPbX7Rh9Hyf1RIcRc2Cdu9qg7Ggm8ch5GOPHzHb4V9OnrxZ57fcJ1Ntm0daq3Ea0U8TpHbQLAAcZPAFG41q6VJtLHzhOdlj+9N6R9yxJ4zPllxznZa/vTekfcp+M29JznZa/vTekfcnxm3pOc7LH96b0j7k+M2iccp7RvMMxVtRC6UjRovrHDawvw+Bau33ddXTm/k7icxlpZM2OudMQ08V3bbehZluMznpGXHO49lr+9N6R9y5+M29JznZa/vTekfcnxm3pOc7LH96b0j7kjjE+k9o22B43vsua5uh7RewNwR/z9VobPfe8eGHVbZbhaTplAQEBAQEBAQEBAQEBAQEBAQEBAQQ3VRzKcPphDC7TPUamgjYWRAdu4c+0AeFUa2pyw1+D7L3jV5rfTV8PJ57+/lWdnPV7itYiMOKl0KMDLXWIINiCCCNhBHAbqYnl6ubVi0Yt1h9ey7mU4lhbmTO1VFO+OOQ8b2H5DzzkAg84Kje35tvOXg+L7P3fVmYj5ZdS81HZiCkFAKRSZf+Z1fgf+0tvYdNtf8AtbTsm1iz0nCoUAoBBvsnd3f5M+sFscI+47os16VaICAgICAgICAgICAgICAgICAgICD4P1WqkyYm9hOyKKJgHJcaj+q+Dcz82HtOAacV22fOUYvnbuMCJEBEKTI1SWVEkY4JYbHwscHD/PpXzbr7UvP/AOQ6cW0Yt5LZYUdnhp7iAgKRSZf+Z1fgf+0tvY/i3/v/AMW07Sm1i27yqFAKAQb7Jvd3+TPrBbHCPuLKLNelWCAgICAgICAgICAgICAgICAgICAg+HdWChMWIiW3azQtIPK5nau/Vq+Dcx82Xsv8f1ebRmvlKFXzt+BEiAgqsh0JfJPNbtYYmtvxapHAAehpXzbuP+KXm/8AIdaK6UU8ZWCwnicYEBAUiky/8zq/A/8AbW3sfxb/AN/+Ladk2sS09VQoBAQb7J3d3+TPrBbHCPuO6LNelWiAgICAgICAgICAgICAgICAgICAgl8+5a660pY2zZ4zukDjwarbWHmPB6FXq0i1X38O3k7XWi/hPd8Cqad0L3xytdHIwlrmOFnNI4lm2rNZxL3m31qakc1esS6VC4RLvoqV9RI2KFhkke4NaxouSf8AA5+JTWs2nCjX16aNJtaX2mgyz1rwsxfLlc5ks7hxv2A2/wC0Cw8y73ujjQeA4ju53OpNvDwaleWiJhmCdTAnVGBTETPglTZdjJo6mw+UHhvP/Dts863djSfdr/7WU7JlYd6zWcKxc9QTqgTEjf5Nad2eeIR2J5y4WH5FbPCaTz5WUWS9GsEBAQEBAQEBAQEBAQEBAQEBAQEBB48RxBlK3VIeE2AAuSeZfPr7iujHNdEyi8yxUOKC88UjZALNljs2QDkJv2w5jdZluJ6FvB9e14jrbefkn+kFWZKsTuFQHt4hJFod5yCQfyXzW3ul/tv6f+SUx89erNHkoEjd6nQ3jEUWtxHhc4AegqY3ul/tGr/klcfJVf5ZZQ4WP5eJ+t3y5ngPkI8N9g5hZfVTiehE4w8/ueI6m4n556LKWsjEW6uI3LTe/EQeZaNtWk6fPPZ82U6cVpL/ADf+xo/ysid3tM9nOYY660n+3/sb71Hve09JmDrpSf7f+xvvUe+bT0ozDPXWk/2/9jfeuo3m09KcwocNqY5ow6GwZwWtp0nkstbb6mlqV+Ts7jsSYZE8lzomEnhOkbUtttK05xCMQ49aYe8s6IUe56XlBiDrTD3lnRCe56XlBiDrRD3lnRCn3TS8oMQ9FPTNiFmNDByNFlbp6VafTCXcrAQEBAQEBAQEBAQEBAQEBAQEBAQEErnX6n8fsrB411rWHF0wsDxwqFOU5kUI6inIpKj6LZ4w9crdvM+5fyt/VNrBiPBUICApFbkvucvlB6oXpOD/AG5W07KMLXdsqQQFGAUggICAgICAgICAgICAgICAgICAgICCVzr9T+P2VgcZ7VcXTCwfFUICApgUlR9Fs8YeuVuX/Chb+qbWEqFIKAUityV3OXyg9UL0fB/tT/K2ijWy7ZQEBAQEBAQEBAQEBAQEBAQEBAQEBAQEBAQSudfqfx+ysHjPari6YWB4qhAQFMCkqPotnjD1yty/4ULf1TawlQpBQCkVuSu5y+UHqhej4P8Aan+VtFIth2KQQEBAQEBAQEBAQEBAQEBAQEBAQEBAQEBBLZ1Hcfx/4WFxmJmsOL9kusCcqhR1BMSCmIkUlQP+ls8LfXK3b1n3KFv6ptYOJVCdQTqCRkV2Sx/Ck8p7IXpOERMacradlEtl2ygICAgICAgICAgICAgICAgICAgICAgICAg8GLQRSR/zFgwbdROkg8xXybrT071/5ETjxaHeVD349L4LKnQ2efqc4qbyoe/npfBPYbL1HLU3lQ9/PS+Cew2XqOWrLKKhuP4xPMX2H6Lquhs89zlqoZIIzFocBuWm1v6dK1bael7Ll/V10wnTRUPfj5nX/wALJnb7PP1OcVN5UPfj0vgo9hsvUctTeVD389L4J7DZeo5asbyoe/HpfBI2+z8zlqosNhjjjAgsWbSCDe55brX29NOlPk7OoiPBwkxiFhLXStBGw7bqJ3ejE/UZhw6+Qd+b+aj33R9RmDr5B35v5p77o+ZmDr5B35v5p77o+ozD1UtWyYXieHjgNuIq3T1qan0zlOXoVwICAgICAgICAgICAgICAgICAgICCWzqdkI4rvNufZ71hcZtMRH+3F5S68/08FQpBQCnM5yKaoeetbNvDpb5tXAt+959zzK39UyvPxGFQpBQCmZkU2XXkUlTY20h5HMdzut7Y3t7tafJbTsmVhW+qVXiLnAICDf5NJ3Z44jHt8zhb9Stng9p58LKLJekWCAgICAgICAgICAgICAgICAgICAgls6/U/j9lYPGu1Vd0usBWICApgUlR9Fs8YeuVuX/AAoW/qm1hKhSCgFIpMv/ADOr8V/7a29j+Lf+1tOybWLbvKoUAoBBvsm93f5M+sFscI+47os16VaICAgICAgICAgICAgICAgICAgICCVzr9T+P2VgcZ7VcXTCwfFUICApgUlR9Fs8YeuVuX/Chb+qbWEqFIKAUiky/wDM6vxX/trb2P4t/wC1tOybWLbvKoUAoBBvsm93f5M+sFscI+47on3dVeTrMzFRRNLn1289x3Y2tocdQdp2m7bWtxr0q1t6nqit3nhlXBCJBXVkNHIwv0mnkfcSDg2lpBFtl9iDhXZ6qpq+qocIoGVjqMN3w+aoEF3H+ljSNvJfmPMg4ZxzvXYRCKl2FsfTiGB0rzVAbnNJYOjADbus42vbag6MU6oNZQYc+vrMNZD/ABKdsLN9B4lZK1xLiQ3tbWbstx8yDOdM/wBbhDw44YySmkmjhgmNSGmV72agNAaS3gcNvIg9NdniromURrsPZTS1eIsohGKgS6Y3BtpdTW7TcuGnmQbXMGa3UOJYdQCESCuMoMheWmPRbgbbbw8oQTE/VDxOKrhoZMGjFVPGZY49+A3YL3Nw2w+SeNBsq/PdSJ4cPpKAVGJugbPUxGYNgpLi+l0oHbHg5PlDwIPdk7OrsQqKigrKc0OIUwDpIdYkY+M27djuMds3pDaUHmzTnWppMTiwyhoWVsslKKkF0+4bNUgcNrSOBl+HjQdWYc8VeG01G+fD2Crq6s0op983a0nuZ3QNsb7PSg51+ca6gw+trcQw1lOacQblG2qEgm3SURvu4N7W2pp4Nt0Gvk6o9XRRU9XieF7jQz7md8U84nMQeAWl8ekEbDy8VuFB7sez1URYjHh+G0UeIOko2VjXmo3EFji4bLtItYA8PGgZgztV4fTUTpsPjbWVlXvUQGo7RjibMO6Bu29xyWug9mWM5S1VdNhtfSCirIomzgMlE8UkZttDgBY9sNiDWnqmWxfrfvYb132KEVm6GxqDGDo0abX1nTw8hQbrE82Op8YosK3EObVwyymbXYs3NkjrBltvcxx8aCpCCWzr9T+P2Vg8a+mFd0wsFWKAQFIpKj6MZ4zfXK3Lx/0oW/qm1hQqFIKAUiky/wDM6vwP/bW5sPxrradk2sO/1KhAQFA32Tu7u8mfWC2OEfcd0fJMJNss0X/0MP6OXpVrZZ4wmTCsXpaeMfyFbi9JiEPJFUiQsmYPDugPg024Cg9fVMrsN31UyU01VRY5ERGzezJGb4kFtANhYg7BcEE2HDsQbzqjyzvymHVwLap0dEZgQAd03Vl7gcB5Ry3QcerL/puDxqL9soOzq4/MMN/9lTftSIPZ1aIHiGgrGRuljosRhqZwwXc2Ju0utybAD4UGoOMx5jx7C5sNEktNQsmkqJzG6NjHPb2rO2A23DR59nAg2mYf9WYV/wCDN+sqDW11cMuZhq62va9tDiELAypax0jY5GBl2ODbn+n8wg9GS3uxjH6nGYY3x0DaUUlPI9pYah123cAdpGx23xeNB5c5YQMQzXSQOmnpgcK1bpTSGGUaZJzYOHFyoPN1X8Njw+iwiCWeolhjxG8k0shkqdzN3POvhuATbksEGvxauoJcAxhmFVNXV6d5Pl32XvLb1TA3SXAchQduM5njxrBqfB8Kjlrat8dJFLaJzYoNz0lznPcLcLLX573QeHOdPS0GM0UGJTzw08GCU0Blpi5srns1tbtaCbGxQe3NbqeroMBjw6oqH07sXELJ5HO3y1zpO2cHEXuC42Ntlgg2OXJxl/FsYiq3uq3tohXQ1VQXSVMkLGi8bnnhHBwfY9ASTsCr+sDcR107oxV9d/kO34ZS/QZC/Y3TazrDiAQUeZs2QRY1gOKzksp3YdJK4taXubusMrQLDj1PAQfVMr5lgxiA1FE5z4hIY7vYYzqABOw+EIO7GcLbVsALtDmklruGy+LebWu4r16ImuWk7Fvv2+j4rK+F19UOeQ7Fvv29H4p8Kr6kezOxb79vR+Kj4VX1HINyrtH8ceZu39V1HCq5+o5G9kwxjqcU+3QAADxgjbdattpWdH2TvEYw0Ryt9+3zt+Kyp4XXP1OOQ7Fvv29H4qPhdfUch2Lfft6PxT4VX1HIdi337ej8U+F19R7Nu8NwttPEYr6w6+sn+q4t+i1dvtK6elNInOXdYw08mUtp0y2HEC25H5rPtwiLTnOHHIx2JHvw6PxXPwb/AOjkOxI9+HR+KfBp9RyHYke/DofFI4N52ORtMFwUUhc7Vre7Ze1gByWWhtNjGh1iXUVw2y+50wn+wtt50BI6jKDidl0yOEEzZW6mEObci44NmwqItmImB2htl0FkAtQNKBZAsgWQLIAFkCyBZAsgygIJrOc7mtjY0kBxcXW47W2H0rF4tq2rWIjxc3nCTuvPe0tnvKnMs3U+0v5ydS6e0v5ydQOI4CR57KY1L57ydVXUVj+tzX6jrIawu47arcPLZb+pr290i2eq7PypS/OV5/2l/OVOZLqfaX85OpdR7S/nJ1Lpz385Fhk+Zz4XBxLtL9Lb7bCwK9Jwq820+vgtpLfrVdiDKYGFI4yGwJ5iuL9KzMIlMUeKzfy73yNkE0mh0egAtF7XuFkU3d5mOuYlGXpocVe+qLHEbk50jIxbjZzrvS3d7a3L4ETl5X4rMNbxK0htRuQi0C7m3HARtVc7vUi89e09k5l6cZxV8MzRGQGMa18wsDsc4D/nhVm43V6aleXt4jsrcUdDWMjJ/hOa24twFxsDfw2XWtu7U1ojwRnq6eub3Ukz3EOfuzombBwEgWt4CUtuZnRm3n0TM9Hvy9OXw2dbUxzo3aQAO1PIOZX7C820uveCJbVfckQEBAQEBAQEBAQEBAQSudfqfx+ysHjPaqu6YWB4qxAQEjuKSo+i2eM31yt3U/Chb+qbWEqFIKAUiuyX3KTynshej4P9qf5W0UQWy7ZQEBBwkFwRzFcakZrI0WDUG5UwkdDaoDZLXbaS+3SP0Wft9vFdLMx1REPFDhksTKaXt3ObIHGPSLsD/lHl9K+WNrq1rF475RhiXDHblM8RO3YVWphDTrLLjaOZJ2tuWbY+bPQdk+GyVBqnkujuQ1rS0HdAwC3DxXHEpttdS+bT3GRQPnfeRjm3og25BGmQOBA8OxT7te9pm0doJjLz0tBM6OKJzHsvUvkc4t+TpaLE32cN1XTbak0rTsjDbYJTPgmqGP1OaS17ZCLBxI7bg4/cvu2mlfSvas9nUN2tFIgICAgICAgICAgICAglc6/U/j9lYHGe1XF0wsHxVCAgJHcUlR9Fs8Zvrlbup+FC39U2sJUKQUApFdkvuUnlPZC9Hwf7U/ytoogtl2ygICAgxZAsowFkwFkwFkCyYCyYGVIICAgICAgICAgICAgIJXOv1P4/ZWDxntVXdMLz/irFIKQUR3IUlR9Fs8Zvrlbt4/6ULf1TawlQpBAQV2S+5SeU9kL0fCPtytoogtl2ygICAgICAgIMEIMoCAgICAgICAgICAgICAgINNmLC3VTWmMgOYTYE2BB4dvmWdv9rOvEY8HNoynuxuf7LekFjfCtdxySdjc/2W9IJ8L1zkk7G5/st6QT4XrnIyMtT8YaOfVwKa8K1s9TkUM2EaqQU4dtAFncWoG/oWxbZ50PZO8dMJ3sbn+y3phY08K14no45JOxuf7LekE+Fa5ySdjc/wBlvSCfCtc5JOxuf7LekEjhevk5JUuX8ONLGWvN3OdqNuAbALfktvY7adCmJd1jDar73QgICAgICAgICAgICAgKBi6kZQEBAQEBAQEBAQYQFXmUsXU5lAomZAqLTKWVZPYFEyF1GZQJmQXWRlSCAgICAgKJGEGVIICAgKAKDCAkgkAEBBlIBSCAgICAg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xQMDxAPDRASDQ8RDxAPEBEQERYPEBAQFRIWFxQUFhQYHighGBoxGxQXITEhJSkrLi4uFx8zODYsNygtLisBCgoKDg0OGxAQGywcHBwsLCwsLCwsLCwsLCwsLCwsLCwsLCwsLCwsLCwsLCwsLCwsLCwsLCwsLCwsLCwsLCwsLP/AABEIAKsBJwMBEQACEQEDEQH/xAAbAAEBAAIDAQAAAAAAAAAAAAAABgEFAgMEB//EAEoQAAEDAgMBBw8KBQMFAAAAAAEAAgMEEQUGEiETFDFBUWGSBxUWIjNTcXJzgZGywtHhMjQ1Q1JjgqGxsyMkQqLBNlTwJWJ0dXb/xAAaAQEAAwEBAQAAAAAAAAAAAAAAAQMFAgYE/8QAMBEBAAIBAgQDCAICAwEAAAAAAAECEQMEBRIhMUFRUhMUFSIyMzRCcYEGYSMksWL/2gAMAwEAAhEDEQA/APt5NkEJm/qjxUDnQUrRVTt2O7a0UZ4wXDhPMFRfXivRsbLg+prxFrdKy+eVnVDxCYkio3EfZijYB6XAlfLbcWl6HT4JtqxiYyUPVDxCF13VAnH2ZY2EeloB/NTXcWhGrwPbX7Rh9Hyf1RIcRc2Cdu9qg7Ggm8ch5GOPHzHb4V9OnrxZ57fcJ1Ntm0daq3Ea0U8TpHbQLAAcZPAFG41q6VJtLHzhOdlj+9N6R9yxJ4zPllxznZa/vTekfcp+M29JznZa/vTekfcnxm3pOc7LH96b0j7k+M2iccp7RvMMxVtRC6UjRovrHDawvw+Bau33ddXTm/k7icxlpZM2OudMQ08V3bbehZluMznpGXHO49lr+9N6R9y5+M29JznZa/vTekfcnxm3pOc7LH96b0j7kjjE+k9o22B43vsua5uh7RewNwR/z9VobPfe8eGHVbZbhaTplAQEBAQEBAQEBAQEBAQEBAQEBAQQ3VRzKcPphDC7TPUamgjYWRAdu4c+0AeFUa2pyw1+D7L3jV5rfTV8PJ57+/lWdnPV7itYiMOKl0KMDLXWIINiCCCNhBHAbqYnl6ubVi0Yt1h9ey7mU4lhbmTO1VFO+OOQ8b2H5DzzkAg84Kje35tvOXg+L7P3fVmYj5ZdS81HZiCkFAKRSZf+Z1fgf+0tvYdNtf8AtbTsm1iz0nCoUAoBBvsnd3f5M+sFscI+47os16VaICAgICAgICAgICAgICAgICAgICD4P1WqkyYm9hOyKKJgHJcaj+q+Dcz82HtOAacV22fOUYvnbuMCJEBEKTI1SWVEkY4JYbHwscHD/PpXzbr7UvP/AOQ6cW0Yt5LZYUdnhp7iAgKRSZf+Z1fgf+0tvY/i3/v/AMW07Sm1i27yqFAKAQb7Jvd3+TPrBbHCPuLKLNelWCAgICAgICAgICAgICAgICAgICAg+HdWChMWIiW3azQtIPK5nau/Vq+Dcx82Xsv8f1ebRmvlKFXzt+BEiAgqsh0JfJPNbtYYmtvxapHAAehpXzbuP+KXm/8AIdaK6UU8ZWCwnicYEBAUiky/8zq/A/8AbW3sfxb/AN/+Ladk2sS09VQoBAQb7J3d3+TPrBbHCPuO6LNelWiAgICAgICAgICAgICAgICAgICAgl8+5a660pY2zZ4zukDjwarbWHmPB6FXq0i1X38O3k7XWi/hPd8Cqad0L3xytdHIwlrmOFnNI4lm2rNZxL3m31qakc1esS6VC4RLvoqV9RI2KFhkke4NaxouSf8AA5+JTWs2nCjX16aNJtaX2mgyz1rwsxfLlc5ks7hxv2A2/wC0Cw8y73ujjQeA4ju53OpNvDwaleWiJhmCdTAnVGBTETPglTZdjJo6mw+UHhvP/Dts863djSfdr/7WU7JlYd6zWcKxc9QTqgTEjf5Nad2eeIR2J5y4WH5FbPCaTz5WUWS9GsEBAQEBAQEBAQEBAQEBAQEBAQEBB48RxBlK3VIeE2AAuSeZfPr7iujHNdEyi8yxUOKC88UjZALNljs2QDkJv2w5jdZluJ6FvB9e14jrbefkn+kFWZKsTuFQHt4hJFod5yCQfyXzW3ul/tv6f+SUx89erNHkoEjd6nQ3jEUWtxHhc4AegqY3ul/tGr/klcfJVf5ZZQ4WP5eJ+t3y5ngPkI8N9g5hZfVTiehE4w8/ueI6m4n556LKWsjEW6uI3LTe/EQeZaNtWk6fPPZ82U6cVpL/ADf+xo/ysid3tM9nOYY660n+3/sb71Hve09JmDrpSf7f+xvvUe+bT0ozDPXWk/2/9jfeuo3m09KcwocNqY5ow6GwZwWtp0nkstbb6mlqV+Ts7jsSYZE8lzomEnhOkbUtttK05xCMQ49aYe8s6IUe56XlBiDrTD3lnRCe56XlBiDrRD3lnRCn3TS8oMQ9FPTNiFmNDByNFlbp6VafTCXcrAQEBAQEBAQEBAQEBAQEBAQEBAQEErnX6n8fsrB411rWHF0wsDxwqFOU5kUI6inIpKj6LZ4w9crdvM+5fyt/VNrBiPBUICApFbkvucvlB6oXpOD/AG5W07KMLXdsqQQFGAUggICAgICAgICAgICAgICAgICAgICCVzr9T+P2VgcZ7VcXTCwfFUICApgUlR9Fs8YeuVuX/Chb+qbWEqFIKAUityV3OXyg9UL0fB/tT/K2ijWy7ZQEBAQEBAQEBAQEBAQEBAQEBAQEBAQEBAQSudfqfx+ysHjPari6YWB4qhAQFMCkqPotnjD1yty/4ULf1TawlQpBQCkVuSu5y+UHqhej4P8Aan+VtFIth2KQQEBAQEBAQEBAQEBAQEBAQEBAQEBAQEBBLZ1Hcfx/4WFxmJmsOL9kusCcqhR1BMSCmIkUlQP+ls8LfXK3b1n3KFv6ptYOJVCdQTqCRkV2Sx/Ck8p7IXpOERMacradlEtl2ygICAgICAgICAgICAgICAgICAgICAgICAg8GLQRSR/zFgwbdROkg8xXybrT071/5ETjxaHeVD349L4LKnQ2efqc4qbyoe/npfBPYbL1HLU3lQ9/PS+Cew2XqOWrLKKhuP4xPMX2H6Lquhs89zlqoZIIzFocBuWm1v6dK1bael7Ll/V10wnTRUPfj5nX/wALJnb7PP1OcVN5UPfj0vgo9hsvUctTeVD389L4J7DZeo5asbyoe/HpfBI2+z8zlqosNhjjjAgsWbSCDe55brX29NOlPk7OoiPBwkxiFhLXStBGw7bqJ3ejE/UZhw6+Qd+b+aj33R9RmDr5B35v5p77o+ZmDr5B35v5p77o+ozD1UtWyYXieHjgNuIq3T1qan0zlOXoVwICAgICAgICAgICAgICAgICAgICCWzqdkI4rvNufZ71hcZtMRH+3F5S68/08FQpBQCnM5yKaoeetbNvDpb5tXAt+959zzK39UyvPxGFQpBQCmZkU2XXkUlTY20h5HMdzut7Y3t7tafJbTsmVhW+qVXiLnAICDf5NJ3Z44jHt8zhb9Stng9p58LKLJekWCAgICAgICAgICAgICAgICAgICAgls6/U/j9lYPGu1Vd0usBWICApgUlR9Fs8YeuVuX/AAoW/qm1hKhSCgFIpMv/ADOr8V/7a29j+Lf+1tOybWLbvKoUAoBBvsm93f5M+sFscI+47os16VaICAgICAgICAgICAgICAgICAgICCVzr9T+P2VgcZ7VcXTCwfFUICApgUlR9Fs8YeuVuX/Chb+qbWEqFIKAUiky/wDM6vxX/trb2P4t/wC1tOybWLbvKoUAoBBvsm93f5M+sFscI+47on3dVeTrMzFRRNLn1289x3Y2tocdQdp2m7bWtxr0q1t6nqit3nhlXBCJBXVkNHIwv0mnkfcSDg2lpBFtl9iDhXZ6qpq+qocIoGVjqMN3w+aoEF3H+ljSNvJfmPMg4ZxzvXYRCKl2FsfTiGB0rzVAbnNJYOjADbus42vbag6MU6oNZQYc+vrMNZD/ABKdsLN9B4lZK1xLiQ3tbWbstx8yDOdM/wBbhDw44YySmkmjhgmNSGmV72agNAaS3gcNvIg9NdniromURrsPZTS1eIsohGKgS6Y3BtpdTW7TcuGnmQbXMGa3UOJYdQCESCuMoMheWmPRbgbbbw8oQTE/VDxOKrhoZMGjFVPGZY49+A3YL3Nw2w+SeNBsq/PdSJ4cPpKAVGJugbPUxGYNgpLi+l0oHbHg5PlDwIPdk7OrsQqKigrKc0OIUwDpIdYkY+M27djuMds3pDaUHmzTnWppMTiwyhoWVsslKKkF0+4bNUgcNrSOBl+HjQdWYc8VeG01G+fD2Crq6s0op983a0nuZ3QNsb7PSg51+ca6gw+trcQw1lOacQblG2qEgm3SURvu4N7W2pp4Nt0Gvk6o9XRRU9XieF7jQz7md8U84nMQeAWl8ekEbDy8VuFB7sez1URYjHh+G0UeIOko2VjXmo3EFji4bLtItYA8PGgZgztV4fTUTpsPjbWVlXvUQGo7RjibMO6Bu29xyWug9mWM5S1VdNhtfSCirIomzgMlE8UkZttDgBY9sNiDWnqmWxfrfvYb132KEVm6GxqDGDo0abX1nTw8hQbrE82Op8YosK3EObVwyymbXYs3NkjrBltvcxx8aCpCCWzr9T+P2Vg8a+mFd0wsFWKAQFIpKj6MZ4zfXK3Lx/0oW/qm1hQqFIKAUiky/wDM6vwP/bW5sPxrradk2sO/1KhAQFA32Tu7u8mfWC2OEfcd0fJMJNss0X/0MP6OXpVrZZ4wmTCsXpaeMfyFbi9JiEPJFUiQsmYPDugPg024Cg9fVMrsN31UyU01VRY5ERGzezJGb4kFtANhYg7BcEE2HDsQbzqjyzvymHVwLap0dEZgQAd03Vl7gcB5Ry3QcerL/puDxqL9soOzq4/MMN/9lTftSIPZ1aIHiGgrGRuljosRhqZwwXc2Ju0utybAD4UGoOMx5jx7C5sNEktNQsmkqJzG6NjHPb2rO2A23DR59nAg2mYf9WYV/wCDN+sqDW11cMuZhq62va9tDiELAypax0jY5GBl2ODbn+n8wg9GS3uxjH6nGYY3x0DaUUlPI9pYah123cAdpGx23xeNB5c5YQMQzXSQOmnpgcK1bpTSGGUaZJzYOHFyoPN1X8Njw+iwiCWeolhjxG8k0shkqdzN3POvhuATbksEGvxauoJcAxhmFVNXV6d5Pl32XvLb1TA3SXAchQduM5njxrBqfB8Kjlrat8dJFLaJzYoNz0lznPcLcLLX573QeHOdPS0GM0UGJTzw08GCU0Blpi5srns1tbtaCbGxQe3NbqeroMBjw6oqH07sXELJ5HO3y1zpO2cHEXuC42Ntlgg2OXJxl/FsYiq3uq3tohXQ1VQXSVMkLGi8bnnhHBwfY9ASTsCr+sDcR107oxV9d/kO34ZS/QZC/Y3TazrDiAQUeZs2QRY1gOKzksp3YdJK4taXubusMrQLDj1PAQfVMr5lgxiA1FE5z4hIY7vYYzqABOw+EIO7GcLbVsALtDmklruGy+LebWu4r16ImuWk7Fvv2+j4rK+F19UOeQ7Fvv29H4p8Kr6kezOxb79vR+Kj4VX1HINyrtH8ceZu39V1HCq5+o5G9kwxjqcU+3QAADxgjbdattpWdH2TvEYw0Ryt9+3zt+Kyp4XXP1OOQ7Fvv29H4qPhdfUch2Lfft6PxT4VX1HIdi337ej8U+F19R7Nu8NwttPEYr6w6+sn+q4t+i1dvtK6elNInOXdYw08mUtp0y2HEC25H5rPtwiLTnOHHIx2JHvw6PxXPwb/AOjkOxI9+HR+KfBp9RyHYke/DofFI4N52ORtMFwUUhc7Vre7Ze1gByWWhtNjGh1iXUVw2y+50wn+wtt50BI6jKDidl0yOEEzZW6mEObci44NmwqItmImB2htl0FkAtQNKBZAsgWQLIAFkCyBZAsgygIJrOc7mtjY0kBxcXW47W2H0rF4tq2rWIjxc3nCTuvPe0tnvKnMs3U+0v5ydS6e0v5ydQOI4CR57KY1L57ydVXUVj+tzX6jrIawu47arcPLZb+pr290i2eq7PypS/OV5/2l/OVOZLqfaX85OpdR7S/nJ1Lpz385Fhk+Zz4XBxLtL9Lb7bCwK9Jwq820+vgtpLfrVdiDKYGFI4yGwJ5iuL9KzMIlMUeKzfy73yNkE0mh0egAtF7XuFkU3d5mOuYlGXpocVe+qLHEbk50jIxbjZzrvS3d7a3L4ETl5X4rMNbxK0htRuQi0C7m3HARtVc7vUi89e09k5l6cZxV8MzRGQGMa18wsDsc4D/nhVm43V6aleXt4jsrcUdDWMjJ/hOa24twFxsDfw2XWtu7U1ojwRnq6eub3Ukz3EOfuzombBwEgWt4CUtuZnRm3n0TM9Hvy9OXw2dbUxzo3aQAO1PIOZX7C820uveCJbVfckQEBAQEBAQEBAQEBAQSudfqfx+ysHjPaqu6YWB4qxAQEjuKSo+i2eM31yt3U/Chb+qbWEqFIKAUiuyX3KTynshej4P9qf5W0UQWy7ZQEBBwkFwRzFcakZrI0WDUG5UwkdDaoDZLXbaS+3SP0Wft9vFdLMx1REPFDhksTKaXt3ObIHGPSLsD/lHl9K+WNrq1rF475RhiXDHblM8RO3YVWphDTrLLjaOZJ2tuWbY+bPQdk+GyVBqnkujuQ1rS0HdAwC3DxXHEpttdS+bT3GRQPnfeRjm3og25BGmQOBA8OxT7te9pm0doJjLz0tBM6OKJzHsvUvkc4t+TpaLE32cN1XTbak0rTsjDbYJTPgmqGP1OaS17ZCLBxI7bg4/cvu2mlfSvas9nUN2tFIgICAgICAgICAgICAglc6/U/j9lYHGe1XF0wsHxVCAgJHcUlR9Fs8Zvrlbup+FC39U2sJUKQUApFdkvuUnlPZC9Hwf7U/ytoogtl2ygICAgxZAsowFkwFkwFkCyYCyYGVIICAgICAgICAgICAgIJXOv1P4/ZWDxntVXdMLz/irFIKQUR3IUlR9Fs8Zvrlbt4/6ULf1TawlQpBAQV2S+5SeU9kL0fCPtytoogtl2ygICAgICAgIMEIMoCAgICAgICAgICAgICAgINNmLC3VTWmMgOYTYE2BB4dvmWdv9rOvEY8HNoynuxuf7LekFjfCtdxySdjc/2W9IJ8L1zkk7G5/st6QT4XrnIyMtT8YaOfVwKa8K1s9TkUM2EaqQU4dtAFncWoG/oWxbZ50PZO8dMJ3sbn+y3phY08K14no45JOxuf7LekE+Fa5ySdjc/wBlvSCfCtc5JOxuf7LekEjhevk5JUuX8ONLGWvN3OdqNuAbALfktvY7adCmJd1jDar73QgICAgICAgICAgICAgKBi6kZQEBAQEBAQEBAQYQFXmUsXU5lAomZAqLTKWVZPYFEyF1GZQJmQXWRlSCAgICAgKJGEGVIICAgKAKDCAkgkAEBBlIBSCAgICAgI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858" name="Picture 10" descr="IF-S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82" y="5559077"/>
            <a:ext cx="1563559" cy="59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12" descr="data:image/jpeg;base64,/9j/4AAQSkZJRgABAQAAAQABAAD/2wCEAAkGBwgHBgkIBwgKCgkLDRYPDQwMDRsUFRAWIB0iIiAdHx8kKDQsJCYxJx8fLT0tMTU3Ojo6Iys/RD84QzQ5OjcBCgoKDQwNGg8PGjclHyU3Nzc3Nzc3Nzc3Nzc3Nzc3Nzc3Nzc3Nzc3Nzc3Nzc3Nzc3Nzc3Nzc3Nzc3Nzc3Nzc3N//AABEIAJMA4wMBIgACEQEDEQH/xAAcAAACAgMBAQAAAAAAAAAAAAAFBgAHAQMEAgj/xABeEAABAwMBAwUICg0IBgkFAAABAgMEAAURBhITIQcxQVHSFBYXIlZhkZMVMlRVcYGSlbHRIzM1NlJTcnShsrPB0yUmNEJDYnN1JER2lLTCCEVGZWaClqTwY2SDoqP/xAAYAQEBAQEBAAAAAAAAAAAAAAAAAQIDBP/EACURAAICAQQCAgIDAAAAAAAAAAABAhEhAxIxUUGBMmEiUhMzQv/aAAwDAQACEQMRAD8AvDIqUvPNar3yyxKs4aKzsBbLhOznhnjz4xQu6Xi9WkhM272Ft1XtGQy6pxfmCAST8Qq0Sx1yKmQKRYFw1zcJADEO3Mwz/rMtpbRPnS3kq9OKLd7Cp/G/3OTOSeeMhW4Y+NCT4w/KJpVFDsedElOONxpTDy2zhaW3AopPnA5q35FApGkbC+022LZHjlpOy05FTuVtj+6pGCPTXK/bNRQGlewt2ZmADxWbokk+YbxAz6QfhpSAz5qZqvDqLVURRRe24NswSN65GdcY+HeJJAH5WKMxHdTTWQ/EuVhfaVzLbbcUD8YVSgNVTNK0lWqYrSnX5tlQhPOdw79dJ9z5QtQxXd1BhJnHOFLTbJKGx8Z5/iFVRb4I3RbOR10Nu99tVlb3l0uEeMOgOLAJ+Ac5qvBqGVdEfy5erlDbV7aPaLPKQcdRdUja9ATRCz3DRFnd38O23DurGFSnbTJceV8K1IJpt7Fhk6ouVyGzpzT8h9KuaXPPczI8+CCs+jj11Bp293PjqC/uobP+q2oFhGOor9ufiKa9d/tj/AuvzVJ7FZ7/AKx/gXX5pk9ilMHhWhokXx7FcLhanulTD5WhZ61IXlJPn5/PWBI1haP6XCiXyOP7SGdw96tWUk/+YVs7/rH+BdfmmT2Kh17YyPtd1+aZPYpnyDZA1tZJEgRZT7lumHgI9wbLCyRz4zwV8IJFMiVpUElKgQRkEHnpNn6u0xcWFR58KdJYVztv2aQtJ+It0vd06egkr03P1FaDnO5atslxg/8A41IIHxYptsWWpkVM1UUvlA1PDcQ2zDRcGuYvt2yU2v4ShaR+hRpist/vt5SO5ZtuQs/2UmBIZX6FH6M0cGgmh7zUpc3WremVZfUu/XQeZqG8RXzHFys8mUP9XiRXnnPjCTw+E4FTaLHvIry46202pxxaUNpGSpRwAPhpOtTuuriFGai2Wxg+1UpClvY69gHZHxqokjSUF91L16dfuzo4gTF7TQPWGhhA9GaUUNxZcaW0Hokhp5o8y21hQ9IrdkUBlaTtLsgyora7fLPPIgLLKlflbPBXxg0PuLGs7ex/JMq33QJ/qzEFp0j4U+KT8SaUQbs1Kr9nUt+StLNyk261vkhO7nRHUJKj0Be0UK+I0bSjVjiUqbm2UpPEKSy4QR8qjiBkyKlAm0aoCAHJNpKunZZcx9NSpQFa9taxfvsK3yrlDbjTg7sMQ1OM4CAD4zgG109GKLWuyXm0hXsdbrAypXt3AXStf5SiCVH4TWvUui7UYE64tLuDc5pp11p72QfO7URk4Tt4AOObGKVNAadlXCc8jUE+c+2qAxLZSzcH04DhJBJCgc4HNXVU42Z4Y/8A87PwLN8t36qmdW/gWb5bv1VWsWzXFWrGIz1wmLtC7s7C2ROeDh2G1LxwVnHADOc1v13pyfbZ7yrFc5rUSPb1THm3Z7yiAgnOySokk9VTarLZYZOrfwLN8t36qmdWEe0s3y3fqpO1dpRUW0202S4XFmdIkNtKU7cHylZUOnKiBx48BWqxadErRM+dMuFyNzjKko3yJ72AWlKT7Xawfa9VNqqyWOpGrFDG7suDzgqd4/ooHL0td1vLlxmLVb5Zyov2995lSz1qCRsq/wDMDS7oLT0mfcpUfUNxmvgQY8plLNwfTgOlWMlKh0J5q5oenrirVjEeTdpjlpcub0PY7tdDh2G1LwcHgMDnzmqopPkXgbtLv63m2aPKel2h9LydpKnELQsDm47PAnzjFc+qId+ekWwXAwyp5/uZruWVJZCSoFRKgkjPtKMs6AsLLSW2fZNtCRgIRdZIA+ILqOaAsThQXfZNZQraQVXWSdk9Y8fnrO5FoCjRN3PEvtfOczt1O8m7/j2vnOZ26Bcommp1tlwmtLyrwtbzTi1sCW87hKNnKsqVn+sBTTp3R1rlWG3ypEu7yXH46HVOm5SEbW0Nr2qV4HP0Vp4V2RHH3kXb3Q185zO3U7ybv+Pa+c5nbpScsV2Gt1W5NwvPsKmcmOZPdDmASgK2M7XWQnPPT7edFWxq1THI8y7RnW2VLS8LnIXsYGc4UvB5qPHkoP7ybv8Aj2vnOZ26neTdvdDXznM7dL/Jzp64XSdJRqeTeWwiM260yqW62FhZV420lQPDZ/TRLlD0s5brfDc03Ku4mPSQyGUznnd7lJV/WXwwEq5qeaseLO7vJu3uhr5zmdup3kXb8e185TO3XnQ+k49w08zJvEu7uzVLWh0G4Pt7tSVFJThKwOBB40r60sN0t2pVsWedevYtDbTshYkOLEZKiUnxlKyfalXHr6qLmrJ4Dk3T11ts62MktKXLkbttXslMISpKVLyQVcR4tNyk6w/qqshPRkO8K5xoCxrDJkLubrrXFLirnIyFYwSPH4Hn5uutveLZvxl1+dpX8Ssto0kLKbdqq73mdBvE+JL7lQ25uUOux2CF7WAUo4q9qfbEimOBb7/b44YgQdPRmU+1QyHED9Apc1zo+PbbaiVYJM6PcH5LLBcXcH1bwKOyAolR4DOa5tL6Z7u0xc3rlcLkq5RZEhgPInvhKFNkp4AKAIyCeIrTpoz5HX+dg5kWX4Np36qmdWfgWX5b31VXnJ/YJVynBN/uE59p63NTWEtXB5OEuE4yQQQeHNXM3YrkrVxYF1nGzt3fuFaDNdDh8QOYznOMEDOc02IKWCzM6s/Asvy3fqqHvs59iy/Kd+qq719p6db7nu9P3Gc00m3Oy3G3rg8rG7IzgqJOTkcObhRHVGllRtM22TaLhcWri87HQta7g8UrLgwcgqITxOeA6Km1YFje81qh9tTbzFicbVwUhZcII84KaVb3Zr5py2yLpaVQbXuQkluE64WlZUBjdKGx09AFadL6Z7v0tcn7jcLkq5R35LG+buD4SlTZKeCQoA8R0iuPROlH7pLdjaomSpcZ2C1KabbnPAYWTjawRx8Xmq0kWx3Yb1mGUB5+yuOY8ZaUupB+LoqV0t6NtLaAhK7lgddykH6V1Kx+JchHUP3AuX5o7+qaU9BH+Umx/wCHrd9C679R6elKt10k98d4Sksur3CVNbsDZPijxM4+PPnoBpq3PXK4Rgzc5tv2LBbyTEKAV5C+faSeaquCHuOR3wweP/amX/w667td/bL3/s3I+k0FZguKlQ4IuEtLh1NJR3Wkp33BhRznZxnhjm6a69S2563Jv6HrpNnFWnXyFyiglHE82ykVVyBi1OfsFgx74x/oNDrBjvEvv5zcf2rla7rZ5EJdifevdzmJNxY+wyFN7HEH8FAPD4aG22zyJWlL3LRerlGQJVw/0ZlTe64OucOKCcH4aVgBTQ2PZ93/ACC2/Q7WiMP5eg8P+0sv/h11zaftz1zv2GrpOgbuw24kxFIBXkO8+0lXN++tbMB1cmDBFxmIc74pSe7EKRvuDCznJTs5PNzcxp5BZ4xipwpb715nlXfvlsfw6h0vM8rL98tj+FWKKbZw29XxU9Vrk/pca+qtmiT/ADNsPmt0cf8A800PtdtegavKXrnNn7VuUdqWUEoy4ngnZSOHDprg0rp6VJ01bHk6lvMdK4yMMsqZCEcOYZbJwPhqg2vqwxId/wDErX67aKYdUr3emLuvm2YLx/8A0NKTkNfei9HM6UVC/oT3USne/wBMSna5sZ+KujVWnZUbS93eVqa9PJRCeUW3Fs7K8IPinDYODzc9SgF7cnd6mZTzZs7Yx+Ss/XW/UIzctPAe+Kj/AO3eobdLa5N1TBZZuU2ARbHCVxFIBVhxvgdpJ668uWd+36gsi3rzcp4U+79jlqbKU4ZXxGygcej46othTSXCDMTj2tymft1n99CdRDaRqxX4FvaA+IOGvFqsUiY7dXWr/dYafZF/DMZTQQnxs8NpBPHOeetDsJcW3ayYdmyppTFA30kpLn2knHigDp6qeQPLZBQk9YFeuFK8fTM1cdpffXfRtIScBbHDh/h1s715nlZfvlsfw6gJrvja4X+ZRP2qa4NK/e/qL/Nbj+1XXLqexyYMaC+7f7pNSLjFG5kqaKDlwcfFQD+muOyWeRLt2oZLd6uUVAutwywwpvYOHV/hIJ/TWksE8m/k9x3bbMeTMP6VVzxcez8r/a0/8KitOlrc7cZFobZuUyAUabhkqiFAKuKuB2knhWiLAc7qlQu75Zc76tnuvKd9/RkHPtdnPxVZEXAZ1391pX+zsz9ZFEdRH+btkx7shfrJoBqO3O264z0PXKZcNvT8sgzCglGCngNlKeFdFytM6JarJIkX6bLa7riDud1toI4qGOKUg8PhqGglpPhp/UA/7zuH7RVedG/dOL/kEP8AWXQyxwbs/a7+7DvIixxc5/2AxEuczis+MTnjXuxxLhKuMH2NuQglNhibeY6XdsbS8DiRirXJF4LEqUCbtt/SgBeoUqPX3Agf81SsFO3UJ/kC5fmjv6ppR0AtK7igoUlWzYLek4OcEBeQfPRO82fU1yZmRU3yAxEkBSAnuBRWlB6NreDjjpxQLTHJ7edLyX37TfoKFPoCHErt6lJODkcN5z8/prSquSZ6PEZxB1LCbC0FY1RLJTtDIHc6+iu7XrjaXLyFuISV6dkJSCcZOTwFDI/JjdI9+TfG79EM9Lxe2zBVxUc5z9k4jBIrZqPk2u2pZyZl1vsNbiGw2gJgKCUDzDecDV/G+RkY9VrSiJYlrUlKU3GOSVHAofp8g6EvZBBBkXAgjpy45XNf9EX/AFBbWLfcdQQlR2SCAm3qBUQMDa+y8azB0TqC36fcscXUEFENwKSf9AVtgK58HecKKq5Jno2aEcQu+vFtSVJFhtqSUnOCA7wrRGcR3xQm9tO2NSS1bOeOO519Fa9L8n150u9IetV9gJL6QlwOW9RBwSR/ac/GuVjk0usG+ez7eoIqp6HFPbRgq4kg5H2zmwTVqN8lyWkDwqHmpOtI1fcrXFnIvdrbTIaS4EG2KJTkc2d7XX3BrH3+tXzWv+LXOvstnYjjrJ7+5bkfpcV9VY0Zw0xAT+Ago9CiP3VwaeaubeqLiLvMjynRCj7K2I5ZABW7wwVK+muHT0XUrtrBt95tzEcSJCUNu29TikgPLGCoODPN1VaJZHfvPkLz/wBelfouI+qjutuOkrun8KKtPpGP30vbuR4OHkreb7q7pcXvQ3lO33WTtbOebPHGa96liambs8gzbzbno5KErbbt6kKUC4kYCi4cc/VSi2HZHi6zt3963SR6HGfrr1dfG1JZE9QkK9CAP+auDUjNyd1PZ/YmXHivdzSwVvsF0EZZOMBSerrrRHZvTOr7Ym8XCJLQYkpSBHiFnZILIOcrVnn81KAX05wXd09Vxc/SlJ/fQp4bxGth5gj/ANqg/vrxHi6gdu979ibrBisCbnYfgqdVktNnnDifoqWdmUIWq0XCQ0/KMhSXHWmihKj3K0BhJJxwx0mlCxotqtq3xVdbKD+gV00nWqJq1y1wlNXy1pQWEEBVtUSBsjh9trrMHWI579avmtX8Wm37FmderSi1QyshI9kouSeYfZU1waTUF6d1EpBCgq6XEpIOQQXV0Nvdh1Dql2TY7leoO4jFp9RbgKAc2trAI3nRjPorZaNEags9jfs8HUMFEV7az/J6tpG0OODva1hR5M2+jHJ44hc23btSVbOm4YODnByrga5oriO+KU3tp2++wq2c8cdyo6Kzpjk6vGmJT0m1XyClbyNhYXAUQR0f2laU8mN0TqFN99n4Znh7fbZgK9t6zm6KrUW3kW+gjr11CLpJ21oTtaemAbSsZO0jgKJalUlOm7KpSgEiZCJJOAPGTQHU3Jxd9TzW5N1v0JS2292hKLeoADOT/adNdd50Tf71Z2LVOv8ACVFYKSkIgqBVsjA2jvOP11KjjJc9HfpIhWnb+UkEKuVwIIOcjeKrXolxDlzj7C0L2bDESdlWcHaXwNclq0RqC02J6zQdQwm4ru1n+T1bSdrn2TveFaNM8nt50xIdetV+gpW8kJcC7eoggHPNvOfz0xnJFeMFkVKX24WqQgBy821Suki3qA/aVmudGjD+n5Dz7jqdQXVoLWVbtDqNlOTzDxeavPe1J8pbx61HZobOiaDM6QZsm3JlKcUXgucUkKzxyNrga09x8nXuy2fOJ7daAX72pPlLePWo7NTvak+Ut49ajs0H7k5Ovdls+cT26z3Hyde7LZ84nt0IF+9qT5S3j1qOzU72pPlLePWo7NCO5OTr3ZbPnE9up3Hyde7LZ84nt0KF+9qT5S3j1qOzXiRpuQGXCdSXjgk/2qOzQvuTk692Wz5xPbrw9E5PAyspl20nZOMXA8/y6pBl0fw0taRknEVvifgoueaqpXqlStPRLBZptpaUu0pCpL1y3CmFHKcJIB8YYz0VwbcnP3Zhf+sHuxTZZbOzUl41O/qKXM0tGlojYEVbnc5O2ppSwedJGASePTR/R18et2l5fs3GktTIBcfkJLRyveLUvKRwzkk8AKUG2VNJKWrtAQCoqIRq95IJJyTwR1mvK4+9Dm9uduVvgEubWrnjtAcwPicec1tpVRlXdm9StWKjqhdzzhBU4V7judWMFe1jO6zznrpt1fe13HSzCbXGkrlXDCmEho7SN2oKJIwSMFPVSh9m9+IX/rJ/sVqTGCC2UXK2p3QIbI1c8CjPPjxOmjSGQnYrtqRi/wAOdqdiauKgKYSvuYjdqcKQDwQOGQM5Nd+urne3b6x3tR5Ret6HGXnkMlQy5sKKR4qgeCUml9xpbydh67W9xGQdlesHlDgcjgUddRLa0rcWi7W9KnDtLI1g8Co4xk4Rx4CrSbsUNWgrtcGHZ8XULEpM57bmbxbJSFoQEIPQBkeKMClmdcdXSJ9yk2Ria1b7g9vkJ7mJ2klCUg8WzjISDz1qLJW4HF3S3KcCCgLVq94kJOMpzscxwOHmr0hDjaEobu0BCEjCUp1g+AB1AbFKVjJZejJ4nWNhKmXWXogEZ5txJBStKRkcejiONHjVLNoca291dbcgrVtr2dXvDaV1nxOJ4c9dUO93CwOSLgzcbPLbRGXtMSNSOPkkYOUhSOfAIx05rm4WVMcpNscuOq7mWrnNhbEePkRlhO17fnyDXV3tSfKW8+tR2aXlS9JXnUEyXd5sBSTFj7sql7Izhe0MhQzjIrp7k5Ovdls+cD26ZKGO9qT5S3j1qOzU72pPlLePWo7NB+5OTr3ZbPnE9us9x8nXuy2fOJ7dQgX72pPlLePWo7NTvak+Ut49ajs0H7k5Ovdls+cT26ncnJ17stnzie3QBjvak+Ut49ajs1O9qT5S3n1qOzQfuTk692Wz5xPbqdycnXuy2fOJ7dAHm9PPpQEm/wB1VjpLiCf1alB22NBoQEtzbdsjmxPPbqVAA7u1yiG6y/Y+yWRyJvl7lbjLe0pGeBOV8+K5dxyne8On/Ut9uh125Wr9Au0+G3CthRHlusoKkOZISspGfG58Cnjky1ZO1bAmyLgxGZUw8G0iPtYI2QeOSeuuz3RVtGU03QsbnlO94tP+pb7dY3PKd7w2D1Lfbq3MVMVj+T6RraVJueU73h0/6lvt1jc8p3vDYPUtfxKtwjhSByna1uOkX7ci3x4jwlIdK+6Ao42SjGMEfhGrGVukkRqlYD3PKd7w2D1LfbrCo/KaoYNjsAzw4Mt9utOmOVS93fUNut0iDbkNSXw2tTaV7QHHm8aranOliHIeQAVNNqUAeYkDNWTcXTRI1JWmVNDg8pcSI1FasljLbSAhJW22VEDrO3z1u3XKd7x2D1LfboEjln1ApCVG3WriAfaudqtg5Y9RHiLZbcf4bnardS6RlSj2Gd1yne8Vh9S326m65TveKw+pb7dBvDHqL3ttnq3O3U8Meove22erc7dSpdItrsM7rlO94rD6lvt1Nzyn+8Vg9S326DeGPUXvbbPVudqnnkz1jctWd3+yMeKz3MUbG4SoZznOdonqqSuKtpFVPyL+55TveOwepb7dTdcp3vFYPUt9umblO1bO0jb4Mi3sRnlyJBaUHwogDYJ4YI48Kr4cs2oPe+1fIc7VI7pK0kG0uWG91yne8Vg9S326m65TveKw+pb7dBfDLqD3vtXyHO1WByz34e2t1r+JLnarW2fSM749hvdcp3vFYPUt/wASsbjlNP8A1FYPUt9uhzPLTdgRvrLCWOnYeWn9xpjs3LDZpbgbucSRAJ/tPtiPSOI9FZe5f5RU4vyB0W/lJblPyRY7GXHkpSoKbb2Rs5xgbfDnOfirfueU73i0/wCpb7dWpDlx5sduREebeYcG0242oKSsdYIodq26PWXTNzukZDa3okdTqEuAlJIHTjjis77xSNbSvNzyne8Wn/Ut9upueU73hsHqW+3QTwzag977V8hztVPDNqD3vtXyHO1XTbPpGN0ew3ueU/3hsHqW+3WN1yne8Ng9U1/EoL4ZtQZ+51r+S4P+atqOWi9JP2S0QFjqS4tP102z6Q3R7C265TveHT/qW+3U3PKd02HT/qW+3Xq18tMdwpF1szzGTgrjuhwD04NWJYNQWvUEXum1S230jgtI4LbPUpPOKxJyjyjSp8MRYzfKDuU7+xWPecc4bR1/l1Ks/FSsfyfRdn2fKepPvmvI/wC8pP7VVWzyBfcW6/nY/UFVNqT75Lx/mMn9qqrZ5AvuLdfzsfqCvTq/1nGH9halSpUrxnpJVNf9ID+l2L8h/wClurlqmf8ApAf0qxfkSPpbrppfMxP4iPyf/ftZPztP0GvpO6fcyZ/gr/VNfNnJ/wDftZPzpP0GvpO6fcyX/gr/AFTW9f5IxpfFnyQx9pb/ACR9FfRHI42lWgYRUhJO9e4kf/UVXzux9pb/ACB9FOem9HarvNpbm2Z9aIa1KCEpnKaAIJB8UHrzXbVVrLOeniR9F7pv8Wj5NTdN/i0fJqiPBzrz3S786r+up4Odee6XfnVf115ti/Y77vovfdI/AR8mshCU8UpAPmFUP4Odee6XfnVf1098l2nL/YPZEX9xTm+3e62pJexjOefm6KkopLkJ34BXL99xbR+en9mqqWq6eX/7i2j89P7NVUtXq0fgcNb5DNyc2KFqTU6bbct7uDHcd+xL2VbSdnHH4zVpr5HtNKHiPXJBPU+D9KapnTd9macuguNv3e/DamxvUlScKxnh8Qppc5W9UrSQhcJB6xHz++s6kJuWCwlFRycXKHorvQkRSzLVKiytoILiQFoIxkHHA8/PSh5uiiN8vlxv8oSrrKXIdSMJzgBA6gBzUO4FQT/WJwAOJJ6sdNdY2o5MTy/xLM5EL3KYvjlkUsqhyGluoR+LcTgkjzEE5+AVZnKT94N+/MnPopO5H9FzrY+u+3dpTDrjW7jsLHjJScFSldWcAAU4cpP3g37PuJz6K8kmnqYPRC9uT5orotrKJFzhR3c7t6S02vBwdlSwD+g1z1tiPmLMjyUgFTDyHgCcAlKgrH6K9j4PKucl9K5I9KEEBqanzplrNIfKJycMaXtgultmvvRg4lDrUjZKk7RwCCAMjPDBHTnPRXYrlpu3Mm0QUnrLq1fVSrqnXF51Q2hm4LaRGbVthhlJSkq6CevGeuvPCOqnk7ScGhao/oS7SrPqu2vxVkB2Q2w8jPBxC1BJBHx5HnFDrdZbtcnEot9tlySrmKGjs/KIxVq8nXJjKt9xYvF/2EOMHbYiIVtYV0KWfN0AV11ZqjGnGVls5HWKlQA456leE9Z8y8oNqetOsLo08gpQ8+qQ0roWlair6cimfka1TCssyVbLk4GWphS408rgkLHDZPVkYwfN8FWrqzSVs1RDDNwbIdbzuZDfBxvPPg9XNw5uFVNd+R+/xnFKtj8OeznxQolpz0EFJ9I+CvSpqcdrOLg4ytF7NuJcQFoOUkZBHTXrNfOsfT3KHZ8JhR7xHCeZLEnaQPgSFEforqL/ACpHxd7ffVJH/LXN6XTNqf0X6682y0px1aUISMqUo4A+Gvn7lb1LF1DfI7dtXvYsJCkB0czi1EZKfN4orTI0xr+9KInRrtJB6JcjxB8SlYHoovZuR29SXAu8TI8FrpSyouuH9AA/TW4RjB22Zk3LCQE5KbY7cdbwFtpy1DJkPK6EgAgfGSR+mvoO6fcyZ/gr/VNcOmdNW3TcDuS2M7GeLrijlbisYyo//AKIXBCnIEhptO0tbSkpHNkkGuU57pWahDbGj5HY+0N/kD6K+iuRn7wYX+M/+0VVTs8l2sEtISbWnISAf9Jb7VXLyZ2idY9JRrfdGQzJbcdUpAWFYClkjiPMa7a0k44Zz04tSyNVSs1K8x3MVCOFZrB5jUBVfL/9xbR+en9mqqWq/uV7Tt01JbLcxZ4wfcZlFxwFaU4TsKHSes1WPgw1h71J/wB5b7VezRnFRpnn1Ytywc/JtZIWodUot9yStUcxnXCELKTkbOOI+E1bXgl0n7nk/wC8qpY5MdE6hsOrETrpBSzGEV1srDyFYUSnHAHPQauIca5as/ywzcILbkSWuSrSbZBEF1WPwpCz++jto0rY7MveW21xGHfxiWwVfKPGjVSuW5nRJIwBS1ylfeFfvzJz6KZqBa4gSbppK7QILe8kyIym20bQGVEdZ4UjhoPg+Xq67OAq821KgCkzWAQRzguJzTN4MNYe9af95b7VdFs5NdWMXSC+9bEpaalMuLPdDfBKVgk8/UK9znGuTyqD3cBblJ5NnLepy7adZ24fFT8VPtmj1oHSnrHR5+isE+NxBB4Zr68wDVTcoPJeqU+bhpdptLri8vxNoISrPOpB5gescAefo48NLWrDOk9LyhU0FyiTNNbEKfvZdrzgIzlbA/udY/u+jFXxabrCu8Fubbn0vx3PaqT9B6j5q+f/AAYaw96k/wC8t9qjeltL8oWl5wk2+AC2SN9HXLbLbo842uB6iKakYSynksHJYZeWalcUGVIeiNOSoTsZ4jx2VLCig/CnINSvOdhIunKPcYNylREaUuD6WHlNh1CVbKwDzjxeauUcqNy8jbn6Fdmm2LepLunrncShoOxHJSUAZ2TulKSnPH+6M1xo1TJZuhRPjIFtDDClykE/YXHAT44/Azw2ujp663joz7F/woXLyOufyVdmsHlRufkbc/kq7NH16huLlxTDiojBTlwkxW1KCiMIYLiSePHxsZ81bxqR6TGgiE0gS3UrclNrBO4S3kOA+fawkfDnoqproexZ8KNy8jbn6D2ax4UblnPebc/QezRGNq+e5p2Xde6ITzrcDuhLCIbzYSrhzqUcEceit8fU93et90ciRmp6oimkpfjsOJSSoneDdqO0SgYVgHjkAU/HoewR4Url5G3P0Hs1PClcvI25+g9mjqdTSktsKRIgzAuFKf3rKVJSVNbOBslRKT4xBB4jHRW43i826HEuNz7ikQ3lNJdEZC0La3hCQQFE7XFQ4cOHopa6HsXPCjcvI25+g/VU8KNy8jbn6D9VMsfVW91Qu3EMiAVmM0/t+OuSlO0pOPwccAetKvNWmNdtRSLdJuTAtrrTTz6UxilaFqS2tSfb7RGTs9VLXQ9gDwpXPyNufoPZrPhSufkdc/kq7NF16skSLlu4kqKxFVHjvt76G86tYdGeJScD46J6svUm0C2JirYR3XJLSnHmluBIDa15CUnJ4pHppa6FPsVfClc/I65/JV2ax4Urn5G3P0Hs0YmannsvQGRMhJS/GW8p9UF9QUUr2cBAO0nh113NXK9TrtKi2963pajx2HNp5hzLinAonhtDA8XpFLXQ9iz4Ubl5G3P0Hs1PClc/I25+g9mi83VsxKYLaRHiPLefYkl1px9KVtgHxQggkHOa13jV8y3rYSJELZXBMjaXFe+zL29kJSAcozwHHppjoewZ4Ubl5G3P0Hs1PClc/I25+g9mmG+aretQgJ7nb3qmhKnNuOYMdgYCsda8ngOnZVRWLdFyL/KgJCDHbhsyEOJPFW2pYPxYQPTS1+o9iT4Urn5G3P0Hs1nwpXPyOufyVdmnG/z58aXbYtuVHSuY8tClvoUoABBVwAI6q4JGoptqXKi3Vhp6S2wh2OqMSlD+0vYwdrJQQop6SMGlroU+xd8KVz8j7n8lXZrHhRuXkbc/Qrs0zyp9/tTaJdzNvkRS4lDzcdtaFtBRwCFFRC8Ejhgdfmqanvku1zoEeO5HaTJQ6pTjzDj2NnZwAlBzxzS10PYseFG5eRtz9CuzU8KNy8jrn6FdmisjW0mLHtzkmEhpRRv7ihxRSplgqKAtKTxyfb7J4hIPTWdQ6unW29SIkXuV0NtsKYjFpwuSlOFXipWDsjm4ZFMdD2CfClcvI25+g9mp4Ubl5G3P0Hs0y3rVPsdfGIQDRjNpSZzinMKZ3h2WwB08ck9Qwemp3zOx9QTYlwZS3bWnkMty0k+I4pAUEudQOcBXNngejK1+o9i0OVC5eRtz+Srs1FcqNyAP8zrl8lXZozc9SyFWSWhKGTOfuL0CG0XS2lewo8SrOR4iSSRTHYLhHutpizIn2pxHtQc7BHAp+EEEfFRtVdDPYoRuUO4OspcVpS4IJz4pCuHH8mpVg1Kza6LT7KyvidxqtFoZW6i33BzblR0uKCXCr23Twz0gYzTdb4zKrzeEKaSUKZYQpJGQU7KhjFSpVZlC5ZYjEO7wmY6SlDd6nbAUsqI+wEc5OeajzMCKxctQyGWUpdebRvFDp+xn0fFUqVOylaWO8XGfYrjb5ktx2I3aTstnmGCkDjz81NusnHIF5U9CcWw5IgF11TaiNtbak7JPnG0R5xwOalSteSHPbWG12yHKWCp+VbZ7z6yokrWot5P6KFaNmyr0pbd0kOyG4LG+jtqUQlC0p8UkDgrHOM544PRUqU8AYlWyC3yftzURWky24zclMgJ+yB0YXtbXOTtcaVrZMlStRyLE9JeNsdmPBcdKykKCnFEjIwcH4alSi4Hk6da3efZdWLbtUlUVDjTCVpbAwQMgDHwGn2+gKuumlHOROURx/wDt3alSkioUeU+6TrTe7fIt0lbDq4y0KUnpG0OHGg17vdziX9tUaa60qXAiKfKTgrPjcalSqiBnW5On7bYXbOpUZxO+VthRUolYSVEk5yST00R0oo3l+M5dD3SqRZ9l7ef1wXlDiKzUrPgHnk+hRblBmvXFhuU628I6Fvp2yG0ABKcnqFJtxu1wtEmN7GynGP8AR1MeKc/Y25DyUDj1DhUqVUH4G/lJnSoVpsk2K8puSl8YcHOMtnNdWiobF50+9LuqDLkT0lqS48oqK0JzhPmAyTgY48alSs+C+QZphTl11FKgXJ56TFgOBUdp11SgkpPAnj42P72abZyR312dXSGJI+LxKzUqvkI4rLbYNwlX2ROisyHVz3Gyt5IUQlKUpSkZ5gB1eegenojM633diWkutm2xx4yjkbIc2SDzgjAwefhWalVcMM6NF2+HetLOyrrFZlyJe8LzrqAVL508/RwAHCtugEJuFrmd2pD/AHS2xvt5x28spBzUqVH5IcGi7dEfukiNIYS+zG7p3SHiVhOXyCeOcnCU8T1UyaZabi3e/wAOMgNxmpbam2k8EoK2UKVgdGSSfhNSpRliMdSpUrBo/9k="/>
          <p:cNvSpPr>
            <a:spLocks noChangeAspect="1" noChangeArrowheads="1"/>
          </p:cNvSpPr>
          <p:nvPr/>
        </p:nvSpPr>
        <p:spPr bwMode="auto">
          <a:xfrm>
            <a:off x="155575" y="-669925"/>
            <a:ext cx="21621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" name="AutoShape 14" descr="data:image/jpeg;base64,/9j/4AAQSkZJRgABAQAAAQABAAD/2wCEAAkGBxISEhQUEhMVFRUVGBgZGBgWGRgfFxgYGRgXGBgcFhkdHisgGBsnGxgWIjEhJykrLjIuGB8zODYsNygtLisBCgoKDg0OGhAQGiwkHyQtLCwsNyw3NywsLSwsLC4vLCwsLDA3LCw3LCwsLCwsLCwsLCwsLCwsLCwsLCwsLCwsLP/AABEIAOEA4QMBIgACEQEDEQH/xAAcAAEAAgIDAQAAAAAAAAAAAAAABQYEBwIDCAH/xABWEAACAQMBAwQMBhADBgUFAAABAgMABBEFEiExBhMVVAcUIkFRYXGRkpTS0xYyU3KBkyMzNDVCUlVlc3ShsbKzwdEXYqIIJGSCtOJDY4Sjw0RFg6TC/8QAGAEBAQEBAQAAAAAAAAAAAAAAAAECAwT/xAArEQACAAQEBgIDAAMAAAAAAAAAARESUfACIUGREzFSgaHhccFhsdEiMvH/2gAMAwEAAhEDEQA/AN40pSgFKUoBSlKAUpSgFKUoBSlKAUpSgFKUoBSlKAUpSgFKUoBSlKAUpSgFKUoBSlKAUpSgFKUoBSlKAUpSgFKUoBSlKAUpSgFKUoBSlKAUpSgFKUoBSlKAUpSgFKUoBSlKAUpSgFKV1XFwkalnZUUcWYgAeUncKA7aVH2GuW052Yp43bjshhkjvEDiV8Y3VIVWocxGIpSlQClKUApXzNRFxyjgDFIy08g3FIF2yD4GYdxGfnstVJvkRtImK4u4AJJAA4k8B5TULt383BYrVP8AN9lmx81SI0P/ADOK+pyZhYhrgvcsMHNwdpQR31iAEanxhQasEubJF6EtbXKSKGjdXU8GUgg+QjdXbURc8nLdmLqhhkPGSAmNzjhtFMBx4mBFdXM30PxJI7pfBKObl+sQFGPi2F8tIJ8mIvUnKVCrykiXdcpJan/zgBH4N0ykx/RtZ8VTEbhgCCCDwI3g+Q1GmippnKlKVCilKUApSsLUNVggxz0qIT8UE903zV4sfIKLMGbSsaxv4pl2oZEkXwowIz4DjgfFWTQClKUApSlAQr6MwBJvboD50OB/7VQ73CsSLe7vrpv/ACOZKZ4YMzRiIHxFs+Ko2506OS72ZdSMqmMv9lNsyKyuoAWMpzY3EnOzndxqcVcDA1YgDgMWfu67whrexxjE6IdD1CQgveywJ+KpikkI8bmJVQ+IBvLUxb8nbdWDupmkG8POxkYHwoG7mP8A5AoqP3/lY+az93Tf+Vj5rP3dZcXqVQWhOX+mwzrszRJIBvG2oOD4VzwPjFQt7yamwBa31xBj8FiJU8mZAZB6W7wVx3/lY+az93Tf+Vj5rP3dRRWt7FbT0MNorqL7oe92flLdopV+lOZEo8gVvLWdp8CTg8zqNw+OIDQ7SnwMvNZU+IgVx3/lY+az93UJyrs4+15pjfiWWKJ2jJW1D7SqSArogdckfgkGtrPK/wBGW4Fp6Dfrt154fdVUtQuL7bZEN7Go4SSPaMTvxlYhs7jxyWHkqZtLfm1CjWJGA/HNozekY8n6TUbqVrG9xCr30cm2sm07x2TMuwFKgExcO6NMPPTYYuRyhCEAXUd7dkd6Z7YRnyxJKqN/zBqmoOUCIoVLSZVHBV7WAHkAmwKiugbXrsP1Vh7qnQNp12H6qw91RwfP7CirRM/Cb/hp/Pb++p8Jv+Gn89v76oboG167D9VYe6p0Daddh+qsPdVJcNxLNiuBM/Cb/hp/Pb++p8Jv+Gn89v76oboG067D9VYe6p0Daddh+qsPdUlw3ETYrgTDcpQdxtZ/Pb++qHlMGSYLa7tmOd9u9uoJPEtHzxjY+MqTToG067D9VYe6p0Da9dh+qsPdVVKuX2RxdojYrm/VgNq9nUnirWccgHzcsr+dat0WjSFQTd3a5AOCYcjPeOIyMjy1WFsoY7uNEvYlBikk5xYrEMro8SqAwi3ZEjHw7vLUzKm0COmGGe+O0wfoPN7quPTlsMJk31ksK7c2ozxr4XeBR5zFxqM2ppN1rJfyj5SQxRRed4dth41Rh46juT+nRZeQ6h9lWWVBI/azyFVdlB25ELDIAOAQPAKnt/5WPms/d1OQjE+WPJ26JJuL+dlP/hxbKgDwGQKHPlGzUzp2jW8GTFEqsfjPxkb58jZZvpJqH3/lY+az93Tf+Vj5rP3dZcXrexpQWhKX+g28rbbR7MnysZZJfrEIbHizioe80C+Vi0N/K6/JS82vmlWI4+lDXZv/ACsfNZ+7pv8AysfNZ+7oorW9g4PQwueaPddT39v/AJm5lofLzqRFUHz9k+Kpe30syKGS/uXU8GV4CD5CIsGsXf8AlY+az93UDfaZEtxDzeolGlZ9uSLtZG7lCw29hAHyQB3QNahG/RmMC2dBv12688PuqVG82fyy/msvdV8rMHXx6NZUMnlhpsPaVwREgIQkEKAQQQQcjx1hckNAhhe7iKiTm5kUNIFLbJgik8GBvkbgPBUvyw+4rj9G1fND+6L/APWI/wDpbaixORq9A0pldSpclNBiW6hYjbEkd22ywBVTFNHGuPD3LnjmnKHQIjdySAbISWxUouAjCaVY3z3x3PgxUpyd+32n6LUP+qhr7rn26f8AT6Z/1K10mc11Ocqluh95XcnoZpbZAOa2udy0YUHCptYxjB3gd6sVtOibRom5tQzQQMWA7rafYYnPHix3cO9wqw6z902v/wCf+VUTD95bf9Wtf4YqysTgvlfZtpRZ95H6DDH23EVEnNz7AZwCxXmIX8GBvkbhiojkboUSTwMRt87bzPsuAVUrJEo2fDuY8c1a+T326/8A1of9LbVEcl/tln+qXH8+CkzzvQkqyvUs/RkHyMXoL/anRkHyMfoL/asulcYs7QNccs9Jj5+Vo4V2YYEllxK0eVLSLhVEbDOIz31/rV6TSbcAAQx4AwO5UnHlIyarPKjjqh8Gnx/s7cNXFOArpjblV6I5YFm7qa55N6LGLqN2hHNyG4EQMzPjmnKd0hjAORnGWb6Tvqycr9Mg7VfEKZygXZ7g7TOqL3SqSBlvAfJWJo3/ANvPha6/1bbf0qW5Wn/dx45rYee5hFaxYm8avUJJYXehEcitHjQXEckKc5HKEYlucB+xRyLslkXG6THxe936w+W2jI80awwrtczNIxEhjXZiaMYwsbAtmTjgcOPCrHogxcX3jnQ//rQD+ldOpJm8H6pOPSkh/tUWJzxvkJf8YXzMjRtNtzBCVhTBjQjaAY71B3sRluPGqdFosfbyvzI5k3TRAc83x1RpMmPm8bO0p7nbx4sbqu3Jls2dsfDBF/LWoKL/AMM/nKX/AOZKYW02MSTSLJ0ZB8jH6C/2p0ZB8jF6C/2rLpXKLOsCl8sOT8M0tugHNZSdiYwoJ2AhAIxjifBXVeaZC2kwnm1VmS27oDugZHiDHPE/GPGpvW/um3/R3P8ADHWBL96bb5ll/HBXZYnDD8/05NKLHJHQII1uYiok2J2TacAsV5uM+Dd8Y8MVC8iNDiWWB2HOc9atKQ4BVW24x3Ixwwx45q38n/j3n6y38qGoTkhxsv1A/wAyGkzzvQkqyIu/0CI3kkmMBLu3j5sAbBDxxOxPf4sdw3Vm8s9AilmiUDmsQXMhMYUZMZh2QRjGO7bx1k3f2+f9ftP5NvWbyh+6Y/1S9/fbVVicV8fRHhUH8/ZG6zpMJ02ABFUsbRdoAbQ5ySJGOe+cO3HNZnI7RIY45kKK+xPIu06qWIXZAzuwN3gxXLU/vfa/PsP59vUhyc/+p/WZf/5rLxOTuaSU3YzejIPkY/QX+1Ky6VyizrAqPKjk3Zx2k7pbRK6oSGCjII74NdlnottPdXzTQxyMJowCygkDtW3OPOT56keWP3Fcfo24cfoHfrH5LXaSy3skZJRp0KkhhkC2gUnDAHGVYfRXRNyt3ocmlMlepBaRpkMr2UckSPGsV9sqwyo2bmEDA8QJFNU0uGNriJIkWNp9NDIANk7VwobI8Yrs5LXaPcwIpO1HHfB8qwAL3MTLvIwcgE7s8K+8oLtFupIyTtvNpxUbLEEJcKznaAwMDecmumc0L5mMpboSFxo1vBdWxhhSMsJwSqgEjm84NQ1voNqNJt5hBGJeYtm29kbW0RESc+HNT/Ke9SGa1eQkKDMCQrHjHgblBPGsEdzosOcjZtrbIwcjZEeRjjkYO6spuC7fZtpRZ26doltPcXzTQxyMLkAFlBOO1rY48mSajtE0uGZrFJYkdFtJ8KwyBiaADA8lTnJO5WVr2RCSj3IKkgjIFvbrnDAHGVYfRUPyPu0ea3VScxW06vlWGGM0JAyQAdwPDPCkXn+P4TLK9Sf+CVh1WH0BT4J2HVYfQFTVK5T4qnSVUKTfabFEmqpDGsam0XcowM83cZPl4VMW/JWxKqe1Yd4B+IPBWPfLk6n+hVf/AGZD/WpzTmzDGfCin/SK3ixOHO4IysKjdSoWdhFJBpSSRq0ZZ+5Iyv2iZhu+iszlBydtIkieK3jRxc2uGVQCM3MWcHyZrp0v7n0U+Fl/bZXBqb5TDuIR4bm3/ZMh/pWm2sSvVmUk8LvQwItFtp7u7M0MchDRYLKCQOaXd5wa+2mlQQXrCGJIwbY5CADOZN2fNWdp33XdjxQH/S4/pRd9+/itk/bLL7NYi+X4NQXkiOSnJmyeytXe2iLNBEWJUZJKKST9NYkVjEbSOMxrzXSEi7GO52e2pVAx4OFWHkd9w2o8EMY8ygVCxbrSM/nEn0tQcf1rczbfz/TMEkvj+Ez8ErDqsPoCnwSsOqw+gKmqVynxVOkqoVO60e3t7qAwwpGWiuQdgAZAWPjUYNBtV022lWCMSbNm22FG1kyQ5OfDvNTPKm9SGe3eQkLsXC5Csd7KmNygnvVj3TbOkQE57mO0J3EkbLwltw37gDu8VdU3BXU5tKLO3TtCtZ5bt5oI5G7YIyygnAihwKiuT+mQz9oLNEkirYkgMMgHbhG76KsHJS6STtqRDlGuGIJBGRzcQzggHiD5qg+RN2jyWyqTtRWZRwVYbLc5FuyQAeB4eCkXn+P4Msr1OE+mQqZ4ViQRG+tRsAdzgxQE7vLWZqGkwW9yvMRJHtWl5tbAAzg2+M+c+ese+vEF3LESdtr21cDZbBVYoQTtY2Rgg9/vVm8rrxIp4mkJANtdoCFY90xt9kdyDjOy3mq5xXx9EcIP5+zButBtY7O1lSCNZOcsTtBQGyZ4Ad/jyfPUhpWgWszXLywRu3bEg2mUE4GzjfTWHC6dbsc4VrJjgEkBZoGY4G84AJ+is3klcLIk7oSVa4lIJBGQcb8EA1ltyx/JpJTQOfwSsOqw+gKVNUrnPiqblVCBueSNtIpWQ3DqeKtc3JU78jIMmONdVpyJs4s80Jo9rjsXFwuccM4k38TXYeTmm9XtvRSnwc03q9t6KVuZ9TvuYlVFfYx7bkFYxsGjSRGHBknnDDO44IfNJuQVg7F3jkZjxZp5yxxuGSXz3h5qyPg5pvV7b0Up8HNN6vbeilJ31O+4kXSr7HXeciLOXBlE0hXONu4uGxnGcZfdwHmo3ImzMfNETGMfgG4uNjccjuecxx38K7Pg5pvV7b0Up8HNN6vbeilJ31O+4kXSr7HXa8irOIERiaMNxCXFwoPlAk31E67yPtLS1uZ7dZIpYoJWR0mmBBCEj8PeMgbuFTXwc03q9t6KVFcrNBsEsrpo4LcOsEpUqqbQYIxBHjzWsONzLN33JiwKHJEyOTMPyl163de8p8GIflLr1u695UyWAGSQB4662ukx8dfOK5T4qm5MNCuWFksfSKKXI3DMju7b7dT8ZyT+F4aaXyfha2icyXO+JG3XVyBvQHcBJgDxVXO1bu8/3lBFGtwqSbIupFOGRQocKoBOzgHd3qmrfW5EtWi2IueikS1AEvcd1HGVfa2OAEg3Y/BO+uzWLR5mE8OqOuK0D2WkIxYDMOSjMjfckvBlIYfQazdU0SOJrZlecntiLdJPO698/Fdyve8FVyDSbu32JPsLLB3aobuUgBFIwqspUdzkDduzUvygvZLvm4YVjGI4rgs0xQgvziqqlVzkbJ35HHhRxjk8iKEM1mZ0mmJNfXG20q4htyObmlj4tcDeI2Gfi9+uejWKw31wqNIR2vbn7JJJId8lzwLsSB3PCobQefs5054RsLlhEXFw7spRJZVJ21+LucYyN71jXkVzeSNcRc3GMtEP95kRisMkiDa2FGe622HHG1SD5Ryhf6EVzhmTHJnk/E9rExe5BI3hbm4VdxI3KsgCjxAViyWw6MiTLbJu4xnabbwdQG/bztbWD8bOc7812aVrElrbyxPHGXtxFshZsq4mdguWKZXB4nDVDryfvMjfDucOF7al2NoPtg7Gzs/G34xRRjm9Q4QyWhcvgxD8pdet3XvK+fBiH5S69buveVk6Nq6zwRynZQyKGK7QOznvZ3Z8wrPSQHgQfIa5PFiWp0WHC9Cm6dyTtrpXa4E0pSadFLzznZRZGUAZfwAeXFST8ibMoIyJjGMYQ3FxsDHDC7eBWHpGjWUvPvNDA7m5uMl1UtulYDOfFUh8HNN6vbeilbeNx5swsCojhbcirOMFYxMitxCXFwoO7G8CTfurrteQljE21GksbYxlJ51OPBkPnFd/wc03q9t6KU+Dmm9XtvRSpO+p33LIulX2Md+QViz7ZSQvnO0Z5y2RwO1t5zuG+ud3yHspSDKs0hG4F7idiB4svurt+Dmm9XtvRSnwc03q9t6KUnfU77iRdKvsdcnImzZBGwmMa4whuLgoMcMKZMDFcrTkZaRAiLn4wTkhLm4UE8MkCTjgDzVy+Dmm9XtvRSnwc03q9t6KUnfU77iRUV9jt+DEPyl163de8r5XX8HNN6vbeilfak35d9yyqiI8yaF3+jfNb185zQvzb5reuZ07V+uWvq7e8p0drHXLX1dveVvLq8+jOdPHs4c5oX5t81vTnNC/Nvmt659Hax1y19Xb3lOjtY65a+rt7ymXV59Fzp49nDnNC/Nvmt6c5oX5t81vXPo7WOuWvq7e8p0drHXLX1dveUy6vPoZ08ezhzmhfm3zW9RnKeTRu07nme0Od5mTY2BBt7ewdnYxv2s4xipbo7WOuWvq7e8rH1DQtVmikie8tdiRGRsW7A7LAg4O3uODVwvCmv8ALz6I04cvHsxNf16G7MkAu7BYVaBsysG5zZZZSPjhSuV2SPGax9ux/H0P6tPbqb6N1jrlr6u3t06N1jrlr6u3vKJ4UoJ3sSDed/shNux+U0P6tPbpt2Xymh/Vp7dTfRusdctfV295To3WOuWvq7e8qxVb2Erpe5Cbdj8pof1ae3TbsvlND+rT26m+jdY65a+rt7ynRusdctfV295SZVvYSul7kJt2Pymh/Vp7dNuy+U0P6tPbqb6N1jrlr6u3vKdG6x1y19Xb3lJlW9hK6XuQu3ZfKaH9Wnt1827H8fQ/q09upvo3WOuWvq7e8p0brHXLX1dveUmVb2Erpe5Cbdj8pof1ae3X3T9Zhs2Yx3OmmOaeMvHDhdgERxMygPgABdokjw1NdG6x1y19Xb3lOjdY65a+rt7dI4a3sJXf/SN0m60h+eadrFna4nO1JzJYqZW2Tlt5GMY8VZ/OaF+bfNb11WeharEGC3lr3Tu5zbse6dizfh8Mk1kdHax1y19Xb3lRyx/28+ipOnj2cOc0L82+a3pzmhfm3zW9c+jtY65a+rt7ynR2sdctfV295Uy6vPoudPHs4c5oX5t81vTnNC/Nvmt659Hax1y19Xb3lOjtY65a+rt7ymXV59DOnj2cOc0L82+a3pzmhfm3zW9c+jtY65a+rt7ynR2sdctfV295TLq8+hnTx7OHOaF+bfNb0rn0drHXLX1dveUpl1efQzp49mjrrsiasHcC9kADMANmLgCf8lbX7Cmv3V5b3DXUzSskwVSwUYXm1OO5AHEmtAXv2yT57fxGt2/7PH3Ld/px/KSvOjszbFKUqkFVnskahLb6bcywOY5EC7LDGRmRAeII4E1ZqqHZb+9F381P5qUBoz/EbVuvSejF7Feg+QV9JPp1pLKxeSSJWZjjJJ4ndurynXqTsZfeqx/QJ+6oisjuzDrNxaWAktpTE/PIu0oUnZIfI7oEd4VpQ9kfVuvSejF7Fbc7PP3tX9PH+5688TfFPkP7qBGzI73lUwBXtsggEHYg3g7wfi1y7a5V+C79CD2a3XpGoQiCHMsf2tPw1/FHjrL6Rh+Vj9Nf70ETRPbXKvwXfoQezV97FEurM1z0nz2AIua51UG/7Jt42AM/gcavPSMPysfpr/eu2G5R87Dq2OOyQceXFUHbXmG67ImrB3AvZAAzADZi4AkD8CvT1eOrz7ZJ89v4jUYRZE7ImrkgC9lJJAACREkncAAE3knvVmycr+UCDLSXijwtbgDzmKq1ya+7bT9Zt/5yV65oGearTssasnG4STHekij/AG7AU/tq16F2cHyFvbZSvfkgJBHj5tycjyN9Fd/+0DY2yx28oVFuWkKkjAZ4gjFi2PjAPzeCeG0fDWl6FPX2j6rDdQpNA4kjcZDDzEEHeCDuIO8VGcvr6SDTrqWFikkcTMrDGQR39+6tef7O80mzepv5oNEw8G2wcPjx7Kx/sq99k/71Xv6Fv6VTJoX/ABG1br0noxexXOHl/rLnZS7nc8cJHGxx4cCPOKqdbB7BX31/9PL/ABRVDRgPy311d7XFyvzoVH74q423ZS1ZT917eO80cJ8+EB/bXpute9mexsu0JJJljWcY5hsASF8juVPFlIzkcMZPeoQpOj9m67QgXNvFKvfMW0j+YllY+atvcleVFtqEPO27ZwcOjbnRuOHX9xGQe8a8nVs//Z/jlN9Oy55oQYk8G2XUxg+PAlx4s+GgaN+UpSqQ8dXv2yT57fxGt2/7PH3Ld/px/KStU8t9Fezvp4XGBts8Z7zRuxZCPo3Hxqas/Yd5aRWEskNydmGcqRJ3o5Bu7vwKRgE97ZGdxJENM9D0rqtrhJFDxsrqd4ZSCp8hG4121TIqodlv70XfzU/mpVuZsbzWnezNy6t5IDY20iys7LzzocoiowbZDDcWLKMgcADnjQGl69SdjL71WP6BP3V5ft7d5HWONS7uQqKOLMdwAr1nyY0vtW0t7cnJiiRCfCVUBj581EVlM7PP3tX9PH+5689M2AT4K9C9nn72r+nj/c9eeJvit5D+6hUbQtuwhcyIri4t8Oober53jO/d467P8CbnrFt6L/2rd2j/AGiH9Gn8IrMpAkTQv+BNz1i29F/7VeuxZyCl0prkySRvzwiA5sMMbHOZznw7Y81bApVIK8dXn2yT57fxGvYteOrz7ZJ89v4jUZUcbaZkdHQ4dGVlI3kMpBUgHcd4G6rXJy+1pt3bU/8AyxRg/wCmPNQXJr7ttP1m3/nJXrmgZ5MbTNQu5C5hu55G4uySsfENphuH04q08n+xDqE5BnC2sffLkNJj/Kinj5SK9FUpARIfkrycg0+BYIAdkHLM3x3c4yznvncPEAABuFR/ZP8AvVe/oW/pVoqr9k/71Xv6Fv6VSHlypfkvY3c0zLYs6zLE7/Y3ZHZFK7SqykEk5Hc5348lRFbB7BX31/8ATy/xRVk0VKTlDfbw15d7sghp5sgjcQQW3HxViQIZ5VEkyqznZ52dn2R4Nt8MwHjxgd/A31vjsndjRbwNc2gVLob2Xgs4Hh/Fkxwbv8D3iNBTwsjMjqUdCVZWGGUjiCDwNUI27onYQJIa6u1K8dm3Xj5JG73/AC1tnQdDt7KIQ20YjQb93Fj32ZjvZvGa0L2OOyVJYFYLjalteA77w+NPxk/yebwH0HYXsc8aywuskbjKspyCKEZkUpSqQg+VXJS11CMJcx5K52HU4kQnjst9AyDkHAyK1NrPYQuVJNrcRyr3llBR8fOUMGP0LWyTqWsdRtvWT7FOk9Y6jbesn2K3w3+N0ZnNMJ2PdctieZhlX/NBcIoPmkBP0isoabynG7/f/rx+/nK270nrHUbb1k+xTpPWOo23rJ9inDdVuWc0zcci+UFzuliuZAeIluEK/SGlx+ypLSuwpfuRz0kEC+Is7eiAF/1VtTpPWOo23rJ9inSesdRtvWT7FOG6rcTnDkX2PLPTjtoDLPjBlkxtAHiEA3IPJv8ACTVvqp9J6x1G29ZPsU6T1jqNt6yfYpw3Vbokx1dlTk7Pf2QhtwpcSo/dtsjChs78HwitQv2HdVII2YN4+V/7a3H0nrHUbb1k+xTpPWOo23rJ9inDdVuJyyadCUijVuKoqnyhQDWRVT6T1jqNt6yfYp0nrHUbb1k+xThuq3ExbKVU+k9Y6jbesn2KdJ6x1G29ZPsU4bqtxMWyvO1z2IdVLsQsGCzEfZe8ST+LW3ek9Y6jbesn2KdJ6x1G29ZPsU4bqtxOar0TsT6nFc28jrDsxzRO2JcnZSRWOBs7zgV6Aqp9J6x1G29ZPsU6T1jqNt6yfYpw3VbictlKqfSesdRtvWT7FOk9Y6jbesn2KcN1W4mLZUJy20yS6sLmCLHOSxlVycDJ8J71R3SesdRtvWT7FOk9Y6jbesn2KcN1W4mNPf4Pat+JB9b/ANtW7sXdj2+sb7n7hYgnNOncPtHLFCN2B+KaufSesdRtvWT7FOk9Y6jbesn2KcN1W4nLZVE7JHY7j1FTLFsx3SjuX/BkA4JLj9jcR4xurP6T1jqNt6yfYp0nrHUbb1k+xThuq3Exp7/B7VvxIPrf+2rTyD5K67pkvcrC8DH7JCZtx/zJ3PcP4+B7/eIvHSesdRtvWT7FOk9Y6jbesn2KcN1W4nLH2w/yT+eP2qVXOk9Y6jbesn2KU4bqtxMjDGv3HQouuc+z4HdYX43P83jZxjPexiu5OUtxHdXnOx85aQzLHtRgmWHMEMhZ0H2yPLnJHdL4CPizXwXsuc5ztePa2+c4dzzmc7ez8Xbzv2sZzUlBaIjOyqFaRgzkcWYKqgnwnZVR9ArBoo2k8oLi47TCXHc3M2opzirGcpE0wgZd2DshUI8ON+ay9G1+4uZYbbISa32jfkAYGwSiKoPATH7IDxCKe+as8WkwKUKxIpjZ2TAA2WkzzhXwFsnPlNZEdsiszKoDPjaIG9sDA2j38DdQGttH16+OmSXkj3W32lLKryCz7X5wLlSioOd724MMcc96szSdV1CeC8EMhLxmJI+2RCk6yZzOpVBsAFCpjLLvLAnK4NWq25LWUasqW0aq6GNlA3FG+MpHDBrvu9CtpdrnII22kVGyo3qjbSA+HZbeD3jwxQFUXlBIqRIs05lF9BDMtwkIlRZRtbDc2oRgVIIde8eNdaaleG1vbztwqbeW7CxvHEYCsEjhFbCCTeFAyHzk9/hVtt+T9qihVgQASCXhk86vByTvLDdvPgrq+Ctjtlzawli5kyUB7snaLYO7azvz4aArevct3jaDmk+JGlxdIQxbYcDEKYH23ZZ5N+Ptaj8Os5rya5v2ihu3jhFpBMhiWFg5lkmGSXRsgqi4xirPbWccZcogUyNtuRxZiAMt4TgAeQCox+SVidkG1iIVAijZ3BASQoH4oLNu4b6AqEnKa8kW2RWcsby6t3e2WENMsCSlXjE+UXJQZ343NjvVceelSyd2MolWKRszc1zgYBiNvmvseeHDdXdc6BayJHG8EZSL7WuyAqbsdwB8XcSN1ZMNhEsXMqgEeCuz3sHOR5N5oCgdM3yaa9yWuxI0VuytKLLY2pHjDcyIxneGOOc8I79Z1/eXiJbJzt3E094kRacWRk5swyseb5pSgG0g3sM8e9irdPpcLw8w8atDsqvNkdzsrjZGPAMDzViNyYsynNm3jKBxIFI3BwCoYeA4JGfHQFW5Qa9d2nb0In54xWTXMcpRBJE4YqFlCgI218Ze5HxWzmvuq6lew2m1tXiu89sgMosjIVkkCuIRECu0Qfw+/jx1bIeT9okckSW8Sxy55xQoAfIwdv8AG3bt9IOT1qg2VgQDaR8Y3bcZ2kbyg7xQFVtuVkyadzzuHlmlaK1LBds5OyhuEj3K0eHaRVxgRkHByK5pyrkktrdlcCZb2C2uMLuOZArFVYZVZEIde+Aw74q1xaNbrKZlhQSksS4G/acKrH5xCKCeJ2RXC+0G1mLGWFHL7G0SPjc2SY8+EqWbB72aA79VmKQSupwyxuwPgIUkftql2eq3cVpp909yZjdG1V4ZEiGTcBdrmTGisCu0WwdruVPlq622nRRxmJECxnI2Rww2drz5NYen8mrOBleK2iR1GFYKNpQRghTxUY3bqAhdKlub7n5BdvbCKeWJYokhOzzTlczmRGJZsbWBsjZYceNSnI7VnurYSSbJZZJYyyfEk5qRo+cQZOFbZzjJ48TXdf8AJuzncvLbxs7ABjje4HASY+OPE2ak4YVRQqKFVQAFUAAAcAANwFAa65M8ob0RJd3LSG1EMrzNItuAWDARC1EX2Qk7wQ474xvNdlpyynazvucKJdQ28tzFsg4CFCwGGA2jE5EbbsHuD+FV2XSIBGkQiTm42VkTHcqynaUgeJt48dcr/SoJ8GWJXIV0G0M9xIAsi/NYAZHiFAU/k5ynkWK8mupHMNuIxiZYluBKQS6bEWAVYtFzeRltrvgg10W/LGc2N8ZCi3dvC86FQdgoyl1ADAbXNvmM+HZU/hVc59EtndXaFC67GCRv+xnaj8uyxJGeBO6ud/pUE/22JX7h07ofgSAB1+acDI8QoCpanyrniWGGZRBcvcWqAqMw3EbzxrIYWYcdgnKHulzkZGGrhqfK5V1BThDbwN2vI5BLLJLjadGxgJGyxo28fbGz8SrtcWccgVXRWCsrKGAOGQhkYeAggEGuqPSoBCYBEnMsGDR4Gywckvkd/JZifDk0Bl19qO6Et/k/9Tf3pQEjSlKAUpSgFKUoBSlKAUpSgFKUoBSlKAUpSgFKUoBSlKAUpSgFKUoBSlKAUpSgFKUoBSlKAUpSgFKUoBSlKAUpSgFKUoBSlKAUpSgFKUoBSlKAUpSgFKUoBSlKAUpSgFKUoBSlKAUpSgFKUoBSlKAUpSgFKUoBSlKAUpSgFKUoBSlKAUpSgFKUoBSlKAUpSgFKUo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2" name="AutoShape 16" descr="data:image/jpeg;base64,/9j/4AAQSkZJRgABAQAAAQABAAD/2wCEAAkGBxISEhQUEhMVFRUVGBgZGBgWGRgfFxgYGRgXGBgcFhkdHisgGBsnGxgWIjEhJykrLjIuGB8zODYsNygtLisBCgoKDg0OGhAQGiwkHyQtLCwsNyw3NywsLSwsLC4vLCwsLDA3LCw3LCwsLCwsLCwsLCwsLCwsLCwsLCwsLCwsLP/AABEIAOEA4QMBIgACEQEDEQH/xAAcAAEAAgIDAQAAAAAAAAAAAAAABQYEBwIDCAH/xABWEAACAQMBAwQMBhADBgUFAAABAgMABBEFEiExBhMVVAcUIkFRYXGRkpTS0xYyU3KBkyMzNDVCUlVlc3ShsbKzwdEXYqIIJGSCtOJDY4Sjw0RFg6TC/8QAGAEBAQEBAQAAAAAAAAAAAAAAAAECAwT/xAArEQACAAQEBgIDAAMAAAAAAAAAARESUfACIUGREzFSgaHhccFhsdEiMvH/2gAMAwEAAhEDEQA/AN40pSgFKUoBSlKAUpSgFKUoBSlKAUpSgFKUoBSlKAUpSgFKUoBSlKAUpSgFKUoBSlKAUpSgFKUoBSlKAUpSgFKUoBSlKAUpSgFKUoBSlKAUpSgFKUoBSlKAUpSgFKUoBSlKAUpSgFKV1XFwkalnZUUcWYgAeUncKA7aVH2GuW052Yp43bjshhkjvEDiV8Y3VIVWocxGIpSlQClKUApXzNRFxyjgDFIy08g3FIF2yD4GYdxGfnstVJvkRtImK4u4AJJAA4k8B5TULt383BYrVP8AN9lmx81SI0P/ADOK+pyZhYhrgvcsMHNwdpQR31iAEanxhQasEubJF6EtbXKSKGjdXU8GUgg+QjdXbURc8nLdmLqhhkPGSAmNzjhtFMBx4mBFdXM30PxJI7pfBKObl+sQFGPi2F8tIJ8mIvUnKVCrykiXdcpJan/zgBH4N0ykx/RtZ8VTEbhgCCCDwI3g+Q1GmippnKlKVCilKUApSsLUNVggxz0qIT8UE903zV4sfIKLMGbSsaxv4pl2oZEkXwowIz4DjgfFWTQClKUApSlAQr6MwBJvboD50OB/7VQ73CsSLe7vrpv/ACOZKZ4YMzRiIHxFs+Ko2506OS72ZdSMqmMv9lNsyKyuoAWMpzY3EnOzndxqcVcDA1YgDgMWfu67whrexxjE6IdD1CQgveywJ+KpikkI8bmJVQ+IBvLUxb8nbdWDupmkG8POxkYHwoG7mP8A5AoqP3/lY+az93Tf+Vj5rP3dZcXqVQWhOX+mwzrszRJIBvG2oOD4VzwPjFQt7yamwBa31xBj8FiJU8mZAZB6W7wVx3/lY+az93Tf+Vj5rP3dRRWt7FbT0MNorqL7oe92flLdopV+lOZEo8gVvLWdp8CTg8zqNw+OIDQ7SnwMvNZU+IgVx3/lY+az93UJyrs4+15pjfiWWKJ2jJW1D7SqSArogdckfgkGtrPK/wBGW4Fp6Dfrt154fdVUtQuL7bZEN7Go4SSPaMTvxlYhs7jxyWHkqZtLfm1CjWJGA/HNozekY8n6TUbqVrG9xCr30cm2sm07x2TMuwFKgExcO6NMPPTYYuRyhCEAXUd7dkd6Z7YRnyxJKqN/zBqmoOUCIoVLSZVHBV7WAHkAmwKiugbXrsP1Vh7qnQNp12H6qw91RwfP7CirRM/Cb/hp/Pb++p8Jv+Gn89v76oboG167D9VYe6p0Daddh+qsPdVJcNxLNiuBM/Cb/hp/Pb++p8Jv+Gn89v76oboG067D9VYe6p0Daddh+qsPdUlw3ETYrgTDcpQdxtZ/Pb++qHlMGSYLa7tmOd9u9uoJPEtHzxjY+MqTToG067D9VYe6p0Da9dh+qsPdVVKuX2RxdojYrm/VgNq9nUnirWccgHzcsr+dat0WjSFQTd3a5AOCYcjPeOIyMjy1WFsoY7uNEvYlBikk5xYrEMro8SqAwi3ZEjHw7vLUzKm0COmGGe+O0wfoPN7quPTlsMJk31ksK7c2ozxr4XeBR5zFxqM2ppN1rJfyj5SQxRRed4dth41Rh46juT+nRZeQ6h9lWWVBI/azyFVdlB25ELDIAOAQPAKnt/5WPms/d1OQjE+WPJ26JJuL+dlP/hxbKgDwGQKHPlGzUzp2jW8GTFEqsfjPxkb58jZZvpJqH3/lY+az93Tf+Vj5rP3dZcXrexpQWhKX+g28rbbR7MnysZZJfrEIbHizioe80C+Vi0N/K6/JS82vmlWI4+lDXZv/ACsfNZ+7pv8AysfNZ+7oorW9g4PQwueaPddT39v/AJm5lofLzqRFUHz9k+Kpe30syKGS/uXU8GV4CD5CIsGsXf8AlY+az93UDfaZEtxDzeolGlZ9uSLtZG7lCw29hAHyQB3QNahG/RmMC2dBv12688PuqVG82fyy/msvdV8rMHXx6NZUMnlhpsPaVwREgIQkEKAQQQQcjx1hckNAhhe7iKiTm5kUNIFLbJgik8GBvkbgPBUvyw+4rj9G1fND+6L/APWI/wDpbaixORq9A0pldSpclNBiW6hYjbEkd22ywBVTFNHGuPD3LnjmnKHQIjdySAbISWxUouAjCaVY3z3x3PgxUpyd+32n6LUP+qhr7rn26f8AT6Z/1K10mc11Ocqluh95XcnoZpbZAOa2udy0YUHCptYxjB3gd6sVtOibRom5tQzQQMWA7rafYYnPHix3cO9wqw6z902v/wCf+VUTD95bf9Wtf4YqysTgvlfZtpRZ95H6DDH23EVEnNz7AZwCxXmIX8GBvkbhiojkboUSTwMRt87bzPsuAVUrJEo2fDuY8c1a+T326/8A1of9LbVEcl/tln+qXH8+CkzzvQkqyvUs/RkHyMXoL/anRkHyMfoL/asulcYs7QNccs9Jj5+Vo4V2YYEllxK0eVLSLhVEbDOIz31/rV6TSbcAAQx4AwO5UnHlIyarPKjjqh8Gnx/s7cNXFOArpjblV6I5YFm7qa55N6LGLqN2hHNyG4EQMzPjmnKd0hjAORnGWb6Tvqycr9Mg7VfEKZygXZ7g7TOqL3SqSBlvAfJWJo3/ANvPha6/1bbf0qW5Wn/dx45rYee5hFaxYm8avUJJYXehEcitHjQXEckKc5HKEYlucB+xRyLslkXG6THxe936w+W2jI80awwrtczNIxEhjXZiaMYwsbAtmTjgcOPCrHogxcX3jnQ//rQD+ldOpJm8H6pOPSkh/tUWJzxvkJf8YXzMjRtNtzBCVhTBjQjaAY71B3sRluPGqdFosfbyvzI5k3TRAc83x1RpMmPm8bO0p7nbx4sbqu3Jls2dsfDBF/LWoKL/AMM/nKX/AOZKYW02MSTSLJ0ZB8jH6C/2p0ZB8jF6C/2rLpXKLOsCl8sOT8M0tugHNZSdiYwoJ2AhAIxjifBXVeaZC2kwnm1VmS27oDugZHiDHPE/GPGpvW/um3/R3P8ADHWBL96bb5ll/HBXZYnDD8/05NKLHJHQII1uYiok2J2TacAsV5uM+Dd8Y8MVC8iNDiWWB2HOc9atKQ4BVW24x3Ixwwx45q38n/j3n6y38qGoTkhxsv1A/wAyGkzzvQkqyIu/0CI3kkmMBLu3j5sAbBDxxOxPf4sdw3Vm8s9AilmiUDmsQXMhMYUZMZh2QRjGO7bx1k3f2+f9ftP5NvWbyh+6Y/1S9/fbVVicV8fRHhUH8/ZG6zpMJ02ABFUsbRdoAbQ5ySJGOe+cO3HNZnI7RIY45kKK+xPIu06qWIXZAzuwN3gxXLU/vfa/PsP59vUhyc/+p/WZf/5rLxOTuaSU3YzejIPkY/QX+1Ky6VyizrAqPKjk3Zx2k7pbRK6oSGCjII74NdlnottPdXzTQxyMJowCygkDtW3OPOT56keWP3Fcfo24cfoHfrH5LXaSy3skZJRp0KkhhkC2gUnDAHGVYfRXRNyt3ocmlMlepBaRpkMr2UckSPGsV9sqwyo2bmEDA8QJFNU0uGNriJIkWNp9NDIANk7VwobI8Yrs5LXaPcwIpO1HHfB8qwAL3MTLvIwcgE7s8K+8oLtFupIyTtvNpxUbLEEJcKznaAwMDecmumc0L5mMpboSFxo1vBdWxhhSMsJwSqgEjm84NQ1voNqNJt5hBGJeYtm29kbW0RESc+HNT/Ke9SGa1eQkKDMCQrHjHgblBPGsEdzosOcjZtrbIwcjZEeRjjkYO6spuC7fZtpRZ26doltPcXzTQxyMLkAFlBOO1rY48mSajtE0uGZrFJYkdFtJ8KwyBiaADA8lTnJO5WVr2RCSj3IKkgjIFvbrnDAHGVYfRUPyPu0ea3VScxW06vlWGGM0JAyQAdwPDPCkXn+P4TLK9Sf+CVh1WH0BT4J2HVYfQFTVK5T4qnSVUKTfabFEmqpDGsam0XcowM83cZPl4VMW/JWxKqe1Yd4B+IPBWPfLk6n+hVf/AGZD/WpzTmzDGfCin/SK3ixOHO4IysKjdSoWdhFJBpSSRq0ZZ+5Iyv2iZhu+iszlBydtIkieK3jRxc2uGVQCM3MWcHyZrp0v7n0U+Fl/bZXBqb5TDuIR4bm3/ZMh/pWm2sSvVmUk8LvQwItFtp7u7M0MchDRYLKCQOaXd5wa+2mlQQXrCGJIwbY5CADOZN2fNWdp33XdjxQH/S4/pRd9+/itk/bLL7NYi+X4NQXkiOSnJmyeytXe2iLNBEWJUZJKKST9NYkVjEbSOMxrzXSEi7GO52e2pVAx4OFWHkd9w2o8EMY8ygVCxbrSM/nEn0tQcf1rczbfz/TMEkvj+Ez8ErDqsPoCnwSsOqw+gKmqVynxVOkqoVO60e3t7qAwwpGWiuQdgAZAWPjUYNBtV022lWCMSbNm22FG1kyQ5OfDvNTPKm9SGe3eQkLsXC5Csd7KmNygnvVj3TbOkQE57mO0J3EkbLwltw37gDu8VdU3BXU5tKLO3TtCtZ5bt5oI5G7YIyygnAihwKiuT+mQz9oLNEkirYkgMMgHbhG76KsHJS6STtqRDlGuGIJBGRzcQzggHiD5qg+RN2jyWyqTtRWZRwVYbLc5FuyQAeB4eCkXn+P4Msr1OE+mQqZ4ViQRG+tRsAdzgxQE7vLWZqGkwW9yvMRJHtWl5tbAAzg2+M+c+ese+vEF3LESdtr21cDZbBVYoQTtY2Rgg9/vVm8rrxIp4mkJANtdoCFY90xt9kdyDjOy3mq5xXx9EcIP5+zButBtY7O1lSCNZOcsTtBQGyZ4Ad/jyfPUhpWgWszXLywRu3bEg2mUE4GzjfTWHC6dbsc4VrJjgEkBZoGY4G84AJ+is3klcLIk7oSVa4lIJBGQcb8EA1ltyx/JpJTQOfwSsOqw+gKVNUrnPiqblVCBueSNtIpWQ3DqeKtc3JU78jIMmONdVpyJs4s80Jo9rjsXFwuccM4k38TXYeTmm9XtvRSnwc03q9t6KVuZ9TvuYlVFfYx7bkFYxsGjSRGHBknnDDO44IfNJuQVg7F3jkZjxZp5yxxuGSXz3h5qyPg5pvV7b0Up8HNN6vbeilJ31O+4kXSr7HXeciLOXBlE0hXONu4uGxnGcZfdwHmo3ImzMfNETGMfgG4uNjccjuecxx38K7Pg5pvV7b0Up8HNN6vbeilJ31O+4kXSr7HXa8irOIERiaMNxCXFwoPlAk31E67yPtLS1uZ7dZIpYoJWR0mmBBCEj8PeMgbuFTXwc03q9t6KVFcrNBsEsrpo4LcOsEpUqqbQYIxBHjzWsONzLN33JiwKHJEyOTMPyl163de8p8GIflLr1u695UyWAGSQB4662ukx8dfOK5T4qm5MNCuWFksfSKKXI3DMju7b7dT8ZyT+F4aaXyfha2icyXO+JG3XVyBvQHcBJgDxVXO1bu8/3lBFGtwqSbIupFOGRQocKoBOzgHd3qmrfW5EtWi2IueikS1AEvcd1HGVfa2OAEg3Y/BO+uzWLR5mE8OqOuK0D2WkIxYDMOSjMjfckvBlIYfQazdU0SOJrZlecntiLdJPO698/Fdyve8FVyDSbu32JPsLLB3aobuUgBFIwqspUdzkDduzUvygvZLvm4YVjGI4rgs0xQgvziqqlVzkbJ35HHhRxjk8iKEM1mZ0mmJNfXG20q4htyObmlj4tcDeI2Gfi9+uejWKw31wqNIR2vbn7JJJId8lzwLsSB3PCobQefs5054RsLlhEXFw7spRJZVJ21+LucYyN71jXkVzeSNcRc3GMtEP95kRisMkiDa2FGe622HHG1SD5Ryhf6EVzhmTHJnk/E9rExe5BI3hbm4VdxI3KsgCjxAViyWw6MiTLbJu4xnabbwdQG/bztbWD8bOc7812aVrElrbyxPHGXtxFshZsq4mdguWKZXB4nDVDryfvMjfDucOF7al2NoPtg7Gzs/G34xRRjm9Q4QyWhcvgxD8pdet3XvK+fBiH5S69buveVk6Nq6zwRynZQyKGK7QOznvZ3Z8wrPSQHgQfIa5PFiWp0WHC9Cm6dyTtrpXa4E0pSadFLzznZRZGUAZfwAeXFST8ibMoIyJjGMYQ3FxsDHDC7eBWHpGjWUvPvNDA7m5uMl1UtulYDOfFUh8HNN6vbeilbeNx5swsCojhbcirOMFYxMitxCXFwoO7G8CTfurrteQljE21GksbYxlJ51OPBkPnFd/wc03q9t6KU+Dmm9XtvRSpO+p33LIulX2Md+QViz7ZSQvnO0Z5y2RwO1t5zuG+ud3yHspSDKs0hG4F7idiB4svurt+Dmm9XtvRSnwc03q9t6KUnfU77iRdKvsdcnImzZBGwmMa4whuLgoMcMKZMDFcrTkZaRAiLn4wTkhLm4UE8MkCTjgDzVy+Dmm9XtvRSnwc03q9t6KUnfU77iRUV9jt+DEPyl163de8r5XX8HNN6vbeilfak35d9yyqiI8yaF3+jfNb185zQvzb5reuZ07V+uWvq7e8p0drHXLX1dveVvLq8+jOdPHs4c5oX5t81vTnNC/Nvmt659Hax1y19Xb3lOjtY65a+rt7ymXV59Fzp49nDnNC/Nvmt6c5oX5t81vXPo7WOuWvq7e8p0drHXLX1dveUy6vPoZ08ezhzmhfm3zW9RnKeTRu07nme0Od5mTY2BBt7ewdnYxv2s4xipbo7WOuWvq7e8rH1DQtVmikie8tdiRGRsW7A7LAg4O3uODVwvCmv8ALz6I04cvHsxNf16G7MkAu7BYVaBsysG5zZZZSPjhSuV2SPGax9ux/H0P6tPbqb6N1jrlr6u3t06N1jrlr6u3vKJ4UoJ3sSDed/shNux+U0P6tPbpt2Xymh/Vp7dTfRusdctfV295To3WOuWvq7e8qxVb2Erpe5Cbdj8pof1ae3TbsvlND+rT26m+jdY65a+rt7ynRusdctfV295SZVvYSul7kJt2Pymh/Vp7dNuy+U0P6tPbqb6N1jrlr6u3vKdG6x1y19Xb3lJlW9hK6XuQu3ZfKaH9Wnt1827H8fQ/q09upvo3WOuWvq7e8p0brHXLX1dveUmVb2Erpe5Cbdj8pof1ae3X3T9Zhs2Yx3OmmOaeMvHDhdgERxMygPgABdokjw1NdG6x1y19Xb3lOjdY65a+rt7dI4a3sJXf/SN0m60h+eadrFna4nO1JzJYqZW2Tlt5GMY8VZ/OaF+bfNb11WeharEGC3lr3Tu5zbse6dizfh8Mk1kdHax1y19Xb3lRyx/28+ipOnj2cOc0L82+a3pzmhfm3zW9c+jtY65a+rt7ynR2sdctfV295Uy6vPoudPHs4c5oX5t81vTnNC/Nvmt659Hax1y19Xb3lOjtY65a+rt7ymXV59DOnj2cOc0L82+a3pzmhfm3zW9c+jtY65a+rt7ynR2sdctfV295TLq8+hnTx7OHOaF+bfNb0rn0drHXLX1dveUpl1efQzp49mjrrsiasHcC9kADMANmLgCf8lbX7Cmv3V5b3DXUzSskwVSwUYXm1OO5AHEmtAXv2yT57fxGt2/7PH3Ld/px/KSvOjszbFKUqkFVnskahLb6bcywOY5EC7LDGRmRAeII4E1ZqqHZb+9F381P5qUBoz/EbVuvSejF7Feg+QV9JPp1pLKxeSSJWZjjJJ4ndurynXqTsZfeqx/QJ+6oisjuzDrNxaWAktpTE/PIu0oUnZIfI7oEd4VpQ9kfVuvSejF7Fbc7PP3tX9PH+5688TfFPkP7qBGzI73lUwBXtsggEHYg3g7wfi1y7a5V+C79CD2a3XpGoQiCHMsf2tPw1/FHjrL6Rh+Vj9Nf70ETRPbXKvwXfoQezV97FEurM1z0nz2AIua51UG/7Jt42AM/gcavPSMPysfpr/eu2G5R87Dq2OOyQceXFUHbXmG67ImrB3AvZAAzADZi4AkD8CvT1eOrz7ZJ89v4jUYRZE7ImrkgC9lJJAACREkncAAE3knvVmycr+UCDLSXijwtbgDzmKq1ya+7bT9Zt/5yV65oGearTssasnG4STHekij/AG7AU/tq16F2cHyFvbZSvfkgJBHj5tycjyN9Fd/+0DY2yx28oVFuWkKkjAZ4gjFi2PjAPzeCeG0fDWl6FPX2j6rDdQpNA4kjcZDDzEEHeCDuIO8VGcvr6SDTrqWFikkcTMrDGQR39+6tef7O80mzepv5oNEw8G2wcPjx7Kx/sq99k/71Xv6Fv6VTJoX/ABG1br0noxexXOHl/rLnZS7nc8cJHGxx4cCPOKqdbB7BX31/9PL/ABRVDRgPy311d7XFyvzoVH74q423ZS1ZT917eO80cJ8+EB/bXpute9mexsu0JJJljWcY5hsASF8juVPFlIzkcMZPeoQpOj9m67QgXNvFKvfMW0j+YllY+atvcleVFtqEPO27ZwcOjbnRuOHX9xGQe8a8nVs//Z/jlN9Oy55oQYk8G2XUxg+PAlx4s+GgaN+UpSqQ8dXv2yT57fxGt2/7PH3Ld/px/KStU8t9Fezvp4XGBts8Z7zRuxZCPo3Hxqas/Yd5aRWEskNydmGcqRJ3o5Bu7vwKRgE97ZGdxJENM9D0rqtrhJFDxsrqd4ZSCp8hG4121TIqodlv70XfzU/mpVuZsbzWnezNy6t5IDY20iys7LzzocoiowbZDDcWLKMgcADnjQGl69SdjL71WP6BP3V5ft7d5HWONS7uQqKOLMdwAr1nyY0vtW0t7cnJiiRCfCVUBj581EVlM7PP3tX9PH+5689M2AT4K9C9nn72r+nj/c9eeJvit5D+6hUbQtuwhcyIri4t8Oober53jO/d467P8CbnrFt6L/2rd2j/AGiH9Gn8IrMpAkTQv+BNz1i29F/7VeuxZyCl0prkySRvzwiA5sMMbHOZznw7Y81bApVIK8dXn2yT57fxGvYteOrz7ZJ89v4jUZUcbaZkdHQ4dGVlI3kMpBUgHcd4G6rXJy+1pt3bU/8AyxRg/wCmPNQXJr7ttP1m3/nJXrmgZ5MbTNQu5C5hu55G4uySsfENphuH04q08n+xDqE5BnC2sffLkNJj/Kinj5SK9FUpARIfkrycg0+BYIAdkHLM3x3c4yznvncPEAABuFR/ZP8AvVe/oW/pVoqr9k/71Xv6Fv6VSHlypfkvY3c0zLYs6zLE7/Y3ZHZFK7SqykEk5Hc5348lRFbB7BX31/8ATy/xRVk0VKTlDfbw15d7sghp5sgjcQQW3HxViQIZ5VEkyqznZ52dn2R4Nt8MwHjxgd/A31vjsndjRbwNc2gVLob2Xgs4Hh/Fkxwbv8D3iNBTwsjMjqUdCVZWGGUjiCDwNUI27onYQJIa6u1K8dm3Xj5JG73/AC1tnQdDt7KIQ20YjQb93Fj32ZjvZvGa0L2OOyVJYFYLjalteA77w+NPxk/yebwH0HYXsc8aywuskbjKspyCKEZkUpSqQg+VXJS11CMJcx5K52HU4kQnjst9AyDkHAyK1NrPYQuVJNrcRyr3llBR8fOUMGP0LWyTqWsdRtvWT7FOk9Y6jbesn2K3w3+N0ZnNMJ2PdctieZhlX/NBcIoPmkBP0isoabynG7/f/rx+/nK270nrHUbb1k+xTpPWOo23rJ9inDdVuWc0zcci+UFzuliuZAeIluEK/SGlx+ypLSuwpfuRz0kEC+Is7eiAF/1VtTpPWOo23rJ9inSesdRtvWT7FOG6rcTnDkX2PLPTjtoDLPjBlkxtAHiEA3IPJv8ACTVvqp9J6x1G29ZPsU6T1jqNt6yfYpw3Vbokx1dlTk7Pf2QhtwpcSo/dtsjChs78HwitQv2HdVII2YN4+V/7a3H0nrHUbb1k+xTpPWOo23rJ9inDdVuJyyadCUijVuKoqnyhQDWRVT6T1jqNt6yfYp0nrHUbb1k+xThuq3ExbKVU+k9Y6jbesn2KdJ6x1G29ZPsU4bqtxMWyvO1z2IdVLsQsGCzEfZe8ST+LW3ek9Y6jbesn2KdJ6x1G29ZPsU4bqtxOar0TsT6nFc28jrDsxzRO2JcnZSRWOBs7zgV6Aqp9J6x1G29ZPsU6T1jqNt6yfYpw3VbictlKqfSesdRtvWT7FOk9Y6jbesn2KcN1W4mLZUJy20yS6sLmCLHOSxlVycDJ8J71R3SesdRtvWT7FOk9Y6jbesn2KcN1W4mNPf4Pat+JB9b/ANtW7sXdj2+sb7n7hYgnNOncPtHLFCN2B+KaufSesdRtvWT7FOk9Y6jbesn2KcN1W4nLZVE7JHY7j1FTLFsx3SjuX/BkA4JLj9jcR4xurP6T1jqNt6yfYp0nrHUbb1k+xThuq3Exp7/B7VvxIPrf+2rTyD5K67pkvcrC8DH7JCZtx/zJ3PcP4+B7/eIvHSesdRtvWT7FOk9Y6jbesn2KcN1W4nLH2w/yT+eP2qVXOk9Y6jbesn2KU4bqtxMjDGv3HQouuc+z4HdYX43P83jZxjPexiu5OUtxHdXnOx85aQzLHtRgmWHMEMhZ0H2yPLnJHdL4CPizXwXsuc5ztePa2+c4dzzmc7ez8Xbzv2sZzUlBaIjOyqFaRgzkcWYKqgnwnZVR9ArBoo2k8oLi47TCXHc3M2opzirGcpE0wgZd2DshUI8ON+ay9G1+4uZYbbISa32jfkAYGwSiKoPATH7IDxCKe+as8WkwKUKxIpjZ2TAA2WkzzhXwFsnPlNZEdsiszKoDPjaIG9sDA2j38DdQGttH16+OmSXkj3W32lLKryCz7X5wLlSioOd724MMcc96szSdV1CeC8EMhLxmJI+2RCk6yZzOpVBsAFCpjLLvLAnK4NWq25LWUasqW0aq6GNlA3FG+MpHDBrvu9CtpdrnII22kVGyo3qjbSA+HZbeD3jwxQFUXlBIqRIs05lF9BDMtwkIlRZRtbDc2oRgVIIde8eNdaaleG1vbztwqbeW7CxvHEYCsEjhFbCCTeFAyHzk9/hVtt+T9qihVgQASCXhk86vByTvLDdvPgrq+Ctjtlzawli5kyUB7snaLYO7azvz4aArevct3jaDmk+JGlxdIQxbYcDEKYH23ZZ5N+Ptaj8Os5rya5v2ihu3jhFpBMhiWFg5lkmGSXRsgqi4xirPbWccZcogUyNtuRxZiAMt4TgAeQCox+SVidkG1iIVAijZ3BASQoH4oLNu4b6AqEnKa8kW2RWcsby6t3e2WENMsCSlXjE+UXJQZ343NjvVceelSyd2MolWKRszc1zgYBiNvmvseeHDdXdc6BayJHG8EZSL7WuyAqbsdwB8XcSN1ZMNhEsXMqgEeCuz3sHOR5N5oCgdM3yaa9yWuxI0VuytKLLY2pHjDcyIxneGOOc8I79Z1/eXiJbJzt3E094kRacWRk5swyseb5pSgG0g3sM8e9irdPpcLw8w8atDsqvNkdzsrjZGPAMDzViNyYsynNm3jKBxIFI3BwCoYeA4JGfHQFW5Qa9d2nb0In54xWTXMcpRBJE4YqFlCgI218Ze5HxWzmvuq6lew2m1tXiu89sgMosjIVkkCuIRECu0Qfw+/jx1bIeT9okckSW8Sxy55xQoAfIwdv8AG3bt9IOT1qg2VgQDaR8Y3bcZ2kbyg7xQFVtuVkyadzzuHlmlaK1LBds5OyhuEj3K0eHaRVxgRkHByK5pyrkktrdlcCZb2C2uMLuOZArFVYZVZEIde+Aw74q1xaNbrKZlhQSksS4G/acKrH5xCKCeJ2RXC+0G1mLGWFHL7G0SPjc2SY8+EqWbB72aA79VmKQSupwyxuwPgIUkftql2eq3cVpp909yZjdG1V4ZEiGTcBdrmTGisCu0WwdruVPlq622nRRxmJECxnI2Rww2drz5NYen8mrOBleK2iR1GFYKNpQRghTxUY3bqAhdKlub7n5BdvbCKeWJYokhOzzTlczmRGJZsbWBsjZYceNSnI7VnurYSSbJZZJYyyfEk5qRo+cQZOFbZzjJ48TXdf8AJuzncvLbxs7ABjje4HASY+OPE2ak4YVRQqKFVQAFUAAAcAANwFAa65M8ob0RJd3LSG1EMrzNItuAWDARC1EX2Qk7wQ474xvNdlpyynazvucKJdQ28tzFsg4CFCwGGA2jE5EbbsHuD+FV2XSIBGkQiTm42VkTHcqynaUgeJt48dcr/SoJ8GWJXIV0G0M9xIAsi/NYAZHiFAU/k5ynkWK8mupHMNuIxiZYluBKQS6bEWAVYtFzeRltrvgg10W/LGc2N8ZCi3dvC86FQdgoyl1ADAbXNvmM+HZU/hVc59EtndXaFC67GCRv+xnaj8uyxJGeBO6ud/pUE/22JX7h07ofgSAB1+acDI8QoCpanyrniWGGZRBcvcWqAqMw3EbzxrIYWYcdgnKHulzkZGGrhqfK5V1BThDbwN2vI5BLLJLjadGxgJGyxo28fbGz8SrtcWccgVXRWCsrKGAOGQhkYeAggEGuqPSoBCYBEnMsGDR4Gywckvkd/JZifDk0Bl19qO6Et/k/9Tf3pQEjSlKAUpSgFKUoBSlKAUpSgFKUoBSlKAUpSgFKUoBSlKAUpSgFKUoBSlKAUpSgFKUoBSlKAUpSgFKUoBSlKAUpSgFKUoBSlKAUpSgFKUoBSlKAUpSgFKUoBSlKAUpSgFKUoBSlKAUpSgFKUoBSlKAUpSgFKUoBSlKAUpSgFKUoBSlKAUpSgFKUoBSlKAUpSgFKUoD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" name="AutoShape 18" descr="data:image/jpeg;base64,/9j/4AAQSkZJRgABAQAAAQABAAD/2wCEAAkGBxISEhQUEhMVFRUVGBgZGBgWGRgfFxgYGRgXGBgcFhkdHisgGBsnGxgWIjEhJykrLjIuGB8zODYsNygtLisBCgoKDg0OGhAQGiwkHyQtLCwsNyw3NywsLSwsLC4vLCwsLDA3LCw3LCwsLCwsLCwsLCwsLCwsLCwsLCwsLCwsLP/AABEIAOEA4QMBIgACEQEDEQH/xAAcAAEAAgIDAQAAAAAAAAAAAAAABQYEBwIDCAH/xABWEAACAQMBAwQMBhADBgUFAAABAgMABBEFEiExBhMVVAcUIkFRYXGRkpTS0xYyU3KBkyMzNDVCUlVlc3ShsbKzwdEXYqIIJGSCtOJDY4Sjw0RFg6TC/8QAGAEBAQEBAQAAAAAAAAAAAAAAAAECAwT/xAArEQACAAQEBgIDAAMAAAAAAAAAARESUfACIUGREzFSgaHhccFhsdEiMvH/2gAMAwEAAhEDEQA/AN40pSgFKUoBSlKAUpSgFKUoBSlKAUpSgFKUoBSlKAUpSgFKUoBSlKAUpSgFKUoBSlKAUpSgFKUoBSlKAUpSgFKUoBSlKAUpSgFKUoBSlKAUpSgFKUoBSlKAUpSgFKUoBSlKAUpSgFKV1XFwkalnZUUcWYgAeUncKA7aVH2GuW052Yp43bjshhkjvEDiV8Y3VIVWocxGIpSlQClKUApXzNRFxyjgDFIy08g3FIF2yD4GYdxGfnstVJvkRtImK4u4AJJAA4k8B5TULt383BYrVP8AN9lmx81SI0P/ADOK+pyZhYhrgvcsMHNwdpQR31iAEanxhQasEubJF6EtbXKSKGjdXU8GUgg+QjdXbURc8nLdmLqhhkPGSAmNzjhtFMBx4mBFdXM30PxJI7pfBKObl+sQFGPi2F8tIJ8mIvUnKVCrykiXdcpJan/zgBH4N0ykx/RtZ8VTEbhgCCCDwI3g+Q1GmippnKlKVCilKUApSsLUNVggxz0qIT8UE903zV4sfIKLMGbSsaxv4pl2oZEkXwowIz4DjgfFWTQClKUApSlAQr6MwBJvboD50OB/7VQ73CsSLe7vrpv/ACOZKZ4YMzRiIHxFs+Ko2506OS72ZdSMqmMv9lNsyKyuoAWMpzY3EnOzndxqcVcDA1YgDgMWfu67whrexxjE6IdD1CQgveywJ+KpikkI8bmJVQ+IBvLUxb8nbdWDupmkG8POxkYHwoG7mP8A5AoqP3/lY+az93Tf+Vj5rP3dZcXqVQWhOX+mwzrszRJIBvG2oOD4VzwPjFQt7yamwBa31xBj8FiJU8mZAZB6W7wVx3/lY+az93Tf+Vj5rP3dRRWt7FbT0MNorqL7oe92flLdopV+lOZEo8gVvLWdp8CTg8zqNw+OIDQ7SnwMvNZU+IgVx3/lY+az93UJyrs4+15pjfiWWKJ2jJW1D7SqSArogdckfgkGtrPK/wBGW4Fp6Dfrt154fdVUtQuL7bZEN7Go4SSPaMTvxlYhs7jxyWHkqZtLfm1CjWJGA/HNozekY8n6TUbqVrG9xCr30cm2sm07x2TMuwFKgExcO6NMPPTYYuRyhCEAXUd7dkd6Z7YRnyxJKqN/zBqmoOUCIoVLSZVHBV7WAHkAmwKiugbXrsP1Vh7qnQNp12H6qw91RwfP7CirRM/Cb/hp/Pb++p8Jv+Gn89v76oboG167D9VYe6p0Daddh+qsPdVJcNxLNiuBM/Cb/hp/Pb++p8Jv+Gn89v76oboG067D9VYe6p0Daddh+qsPdUlw3ETYrgTDcpQdxtZ/Pb++qHlMGSYLa7tmOd9u9uoJPEtHzxjY+MqTToG067D9VYe6p0Da9dh+qsPdVVKuX2RxdojYrm/VgNq9nUnirWccgHzcsr+dat0WjSFQTd3a5AOCYcjPeOIyMjy1WFsoY7uNEvYlBikk5xYrEMro8SqAwi3ZEjHw7vLUzKm0COmGGe+O0wfoPN7quPTlsMJk31ksK7c2ozxr4XeBR5zFxqM2ppN1rJfyj5SQxRRed4dth41Rh46juT+nRZeQ6h9lWWVBI/azyFVdlB25ELDIAOAQPAKnt/5WPms/d1OQjE+WPJ26JJuL+dlP/hxbKgDwGQKHPlGzUzp2jW8GTFEqsfjPxkb58jZZvpJqH3/lY+az93Tf+Vj5rP3dZcXrexpQWhKX+g28rbbR7MnysZZJfrEIbHizioe80C+Vi0N/K6/JS82vmlWI4+lDXZv/ACsfNZ+7pv8AysfNZ+7oorW9g4PQwueaPddT39v/AJm5lofLzqRFUHz9k+Kpe30syKGS/uXU8GV4CD5CIsGsXf8AlY+az93UDfaZEtxDzeolGlZ9uSLtZG7lCw29hAHyQB3QNahG/RmMC2dBv12688PuqVG82fyy/msvdV8rMHXx6NZUMnlhpsPaVwREgIQkEKAQQQQcjx1hckNAhhe7iKiTm5kUNIFLbJgik8GBvkbgPBUvyw+4rj9G1fND+6L/APWI/wDpbaixORq9A0pldSpclNBiW6hYjbEkd22ywBVTFNHGuPD3LnjmnKHQIjdySAbISWxUouAjCaVY3z3x3PgxUpyd+32n6LUP+qhr7rn26f8AT6Z/1K10mc11Ocqluh95XcnoZpbZAOa2udy0YUHCptYxjB3gd6sVtOibRom5tQzQQMWA7rafYYnPHix3cO9wqw6z902v/wCf+VUTD95bf9Wtf4YqysTgvlfZtpRZ95H6DDH23EVEnNz7AZwCxXmIX8GBvkbhiojkboUSTwMRt87bzPsuAVUrJEo2fDuY8c1a+T326/8A1of9LbVEcl/tln+qXH8+CkzzvQkqyvUs/RkHyMXoL/anRkHyMfoL/asulcYs7QNccs9Jj5+Vo4V2YYEllxK0eVLSLhVEbDOIz31/rV6TSbcAAQx4AwO5UnHlIyarPKjjqh8Gnx/s7cNXFOArpjblV6I5YFm7qa55N6LGLqN2hHNyG4EQMzPjmnKd0hjAORnGWb6Tvqycr9Mg7VfEKZygXZ7g7TOqL3SqSBlvAfJWJo3/ANvPha6/1bbf0qW5Wn/dx45rYee5hFaxYm8avUJJYXehEcitHjQXEckKc5HKEYlucB+xRyLslkXG6THxe936w+W2jI80awwrtczNIxEhjXZiaMYwsbAtmTjgcOPCrHogxcX3jnQ//rQD+ldOpJm8H6pOPSkh/tUWJzxvkJf8YXzMjRtNtzBCVhTBjQjaAY71B3sRluPGqdFosfbyvzI5k3TRAc83x1RpMmPm8bO0p7nbx4sbqu3Jls2dsfDBF/LWoKL/AMM/nKX/AOZKYW02MSTSLJ0ZB8jH6C/2p0ZB8jF6C/2rLpXKLOsCl8sOT8M0tugHNZSdiYwoJ2AhAIxjifBXVeaZC2kwnm1VmS27oDugZHiDHPE/GPGpvW/um3/R3P8ADHWBL96bb5ll/HBXZYnDD8/05NKLHJHQII1uYiok2J2TacAsV5uM+Dd8Y8MVC8iNDiWWB2HOc9atKQ4BVW24x3Ixwwx45q38n/j3n6y38qGoTkhxsv1A/wAyGkzzvQkqyIu/0CI3kkmMBLu3j5sAbBDxxOxPf4sdw3Vm8s9AilmiUDmsQXMhMYUZMZh2QRjGO7bx1k3f2+f9ftP5NvWbyh+6Y/1S9/fbVVicV8fRHhUH8/ZG6zpMJ02ABFUsbRdoAbQ5ySJGOe+cO3HNZnI7RIY45kKK+xPIu06qWIXZAzuwN3gxXLU/vfa/PsP59vUhyc/+p/WZf/5rLxOTuaSU3YzejIPkY/QX+1Ky6VyizrAqPKjk3Zx2k7pbRK6oSGCjII74NdlnottPdXzTQxyMJowCygkDtW3OPOT56keWP3Fcfo24cfoHfrH5LXaSy3skZJRp0KkhhkC2gUnDAHGVYfRXRNyt3ocmlMlepBaRpkMr2UckSPGsV9sqwyo2bmEDA8QJFNU0uGNriJIkWNp9NDIANk7VwobI8Yrs5LXaPcwIpO1HHfB8qwAL3MTLvIwcgE7s8K+8oLtFupIyTtvNpxUbLEEJcKznaAwMDecmumc0L5mMpboSFxo1vBdWxhhSMsJwSqgEjm84NQ1voNqNJt5hBGJeYtm29kbW0RESc+HNT/Ke9SGa1eQkKDMCQrHjHgblBPGsEdzosOcjZtrbIwcjZEeRjjkYO6spuC7fZtpRZ26doltPcXzTQxyMLkAFlBOO1rY48mSajtE0uGZrFJYkdFtJ8KwyBiaADA8lTnJO5WVr2RCSj3IKkgjIFvbrnDAHGVYfRUPyPu0ea3VScxW06vlWGGM0JAyQAdwPDPCkXn+P4TLK9Sf+CVh1WH0BT4J2HVYfQFTVK5T4qnSVUKTfabFEmqpDGsam0XcowM83cZPl4VMW/JWxKqe1Yd4B+IPBWPfLk6n+hVf/AGZD/WpzTmzDGfCin/SK3ixOHO4IysKjdSoWdhFJBpSSRq0ZZ+5Iyv2iZhu+iszlBydtIkieK3jRxc2uGVQCM3MWcHyZrp0v7n0U+Fl/bZXBqb5TDuIR4bm3/ZMh/pWm2sSvVmUk8LvQwItFtp7u7M0MchDRYLKCQOaXd5wa+2mlQQXrCGJIwbY5CADOZN2fNWdp33XdjxQH/S4/pRd9+/itk/bLL7NYi+X4NQXkiOSnJmyeytXe2iLNBEWJUZJKKST9NYkVjEbSOMxrzXSEi7GO52e2pVAx4OFWHkd9w2o8EMY8ygVCxbrSM/nEn0tQcf1rczbfz/TMEkvj+Ez8ErDqsPoCnwSsOqw+gKmqVynxVOkqoVO60e3t7qAwwpGWiuQdgAZAWPjUYNBtV022lWCMSbNm22FG1kyQ5OfDvNTPKm9SGe3eQkLsXC5Csd7KmNygnvVj3TbOkQE57mO0J3EkbLwltw37gDu8VdU3BXU5tKLO3TtCtZ5bt5oI5G7YIyygnAihwKiuT+mQz9oLNEkirYkgMMgHbhG76KsHJS6STtqRDlGuGIJBGRzcQzggHiD5qg+RN2jyWyqTtRWZRwVYbLc5FuyQAeB4eCkXn+P4Msr1OE+mQqZ4ViQRG+tRsAdzgxQE7vLWZqGkwW9yvMRJHtWl5tbAAzg2+M+c+ese+vEF3LESdtr21cDZbBVYoQTtY2Rgg9/vVm8rrxIp4mkJANtdoCFY90xt9kdyDjOy3mq5xXx9EcIP5+zButBtY7O1lSCNZOcsTtBQGyZ4Ad/jyfPUhpWgWszXLywRu3bEg2mUE4GzjfTWHC6dbsc4VrJjgEkBZoGY4G84AJ+is3klcLIk7oSVa4lIJBGQcb8EA1ltyx/JpJTQOfwSsOqw+gKVNUrnPiqblVCBueSNtIpWQ3DqeKtc3JU78jIMmONdVpyJs4s80Jo9rjsXFwuccM4k38TXYeTmm9XtvRSnwc03q9t6KVuZ9TvuYlVFfYx7bkFYxsGjSRGHBknnDDO44IfNJuQVg7F3jkZjxZp5yxxuGSXz3h5qyPg5pvV7b0Up8HNN6vbeilJ31O+4kXSr7HXeciLOXBlE0hXONu4uGxnGcZfdwHmo3ImzMfNETGMfgG4uNjccjuecxx38K7Pg5pvV7b0Up8HNN6vbeilJ31O+4kXSr7HXa8irOIERiaMNxCXFwoPlAk31E67yPtLS1uZ7dZIpYoJWR0mmBBCEj8PeMgbuFTXwc03q9t6KVFcrNBsEsrpo4LcOsEpUqqbQYIxBHjzWsONzLN33JiwKHJEyOTMPyl163de8p8GIflLr1u695UyWAGSQB4662ukx8dfOK5T4qm5MNCuWFksfSKKXI3DMju7b7dT8ZyT+F4aaXyfha2icyXO+JG3XVyBvQHcBJgDxVXO1bu8/3lBFGtwqSbIupFOGRQocKoBOzgHd3qmrfW5EtWi2IueikS1AEvcd1HGVfa2OAEg3Y/BO+uzWLR5mE8OqOuK0D2WkIxYDMOSjMjfckvBlIYfQazdU0SOJrZlecntiLdJPO698/Fdyve8FVyDSbu32JPsLLB3aobuUgBFIwqspUdzkDduzUvygvZLvm4YVjGI4rgs0xQgvziqqlVzkbJ35HHhRxjk8iKEM1mZ0mmJNfXG20q4htyObmlj4tcDeI2Gfi9+uejWKw31wqNIR2vbn7JJJId8lzwLsSB3PCobQefs5054RsLlhEXFw7spRJZVJ21+LucYyN71jXkVzeSNcRc3GMtEP95kRisMkiDa2FGe622HHG1SD5Ryhf6EVzhmTHJnk/E9rExe5BI3hbm4VdxI3KsgCjxAViyWw6MiTLbJu4xnabbwdQG/bztbWD8bOc7812aVrElrbyxPHGXtxFshZsq4mdguWKZXB4nDVDryfvMjfDucOF7al2NoPtg7Gzs/G34xRRjm9Q4QyWhcvgxD8pdet3XvK+fBiH5S69buveVk6Nq6zwRynZQyKGK7QOznvZ3Z8wrPSQHgQfIa5PFiWp0WHC9Cm6dyTtrpXa4E0pSadFLzznZRZGUAZfwAeXFST8ibMoIyJjGMYQ3FxsDHDC7eBWHpGjWUvPvNDA7m5uMl1UtulYDOfFUh8HNN6vbeilbeNx5swsCojhbcirOMFYxMitxCXFwoO7G8CTfurrteQljE21GksbYxlJ51OPBkPnFd/wc03q9t6KU+Dmm9XtvRSpO+p33LIulX2Md+QViz7ZSQvnO0Z5y2RwO1t5zuG+ud3yHspSDKs0hG4F7idiB4svurt+Dmm9XtvRSnwc03q9t6KUnfU77iRdKvsdcnImzZBGwmMa4whuLgoMcMKZMDFcrTkZaRAiLn4wTkhLm4UE8MkCTjgDzVy+Dmm9XtvRSnwc03q9t6KUnfU77iRUV9jt+DEPyl163de8r5XX8HNN6vbeilfak35d9yyqiI8yaF3+jfNb185zQvzb5reuZ07V+uWvq7e8p0drHXLX1dveVvLq8+jOdPHs4c5oX5t81vTnNC/Nvmt659Hax1y19Xb3lOjtY65a+rt7ymXV59Fzp49nDnNC/Nvmt6c5oX5t81vXPo7WOuWvq7e8p0drHXLX1dveUy6vPoZ08ezhzmhfm3zW9RnKeTRu07nme0Od5mTY2BBt7ewdnYxv2s4xipbo7WOuWvq7e8rH1DQtVmikie8tdiRGRsW7A7LAg4O3uODVwvCmv8ALz6I04cvHsxNf16G7MkAu7BYVaBsysG5zZZZSPjhSuV2SPGax9ux/H0P6tPbqb6N1jrlr6u3t06N1jrlr6u3vKJ4UoJ3sSDed/shNux+U0P6tPbpt2Xymh/Vp7dTfRusdctfV295To3WOuWvq7e8qxVb2Erpe5Cbdj8pof1ae3TbsvlND+rT26m+jdY65a+rt7ynRusdctfV295SZVvYSul7kJt2Pymh/Vp7dNuy+U0P6tPbqb6N1jrlr6u3vKdG6x1y19Xb3lJlW9hK6XuQu3ZfKaH9Wnt1827H8fQ/q09upvo3WOuWvq7e8p0brHXLX1dveUmVb2Erpe5Cbdj8pof1ae3X3T9Zhs2Yx3OmmOaeMvHDhdgERxMygPgABdokjw1NdG6x1y19Xb3lOjdY65a+rt7dI4a3sJXf/SN0m60h+eadrFna4nO1JzJYqZW2Tlt5GMY8VZ/OaF+bfNb11WeharEGC3lr3Tu5zbse6dizfh8Mk1kdHax1y19Xb3lRyx/28+ipOnj2cOc0L82+a3pzmhfm3zW9c+jtY65a+rt7ynR2sdctfV295Uy6vPoudPHs4c5oX5t81vTnNC/Nvmt659Hax1y19Xb3lOjtY65a+rt7ymXV59DOnj2cOc0L82+a3pzmhfm3zW9c+jtY65a+rt7ynR2sdctfV295TLq8+hnTx7OHOaF+bfNb0rn0drHXLX1dveUpl1efQzp49mjrrsiasHcC9kADMANmLgCf8lbX7Cmv3V5b3DXUzSskwVSwUYXm1OO5AHEmtAXv2yT57fxGt2/7PH3Ld/px/KSvOjszbFKUqkFVnskahLb6bcywOY5EC7LDGRmRAeII4E1ZqqHZb+9F381P5qUBoz/EbVuvSejF7Feg+QV9JPp1pLKxeSSJWZjjJJ4ndurynXqTsZfeqx/QJ+6oisjuzDrNxaWAktpTE/PIu0oUnZIfI7oEd4VpQ9kfVuvSejF7Fbc7PP3tX9PH+5688TfFPkP7qBGzI73lUwBXtsggEHYg3g7wfi1y7a5V+C79CD2a3XpGoQiCHMsf2tPw1/FHjrL6Rh+Vj9Nf70ETRPbXKvwXfoQezV97FEurM1z0nz2AIua51UG/7Jt42AM/gcavPSMPysfpr/eu2G5R87Dq2OOyQceXFUHbXmG67ImrB3AvZAAzADZi4AkD8CvT1eOrz7ZJ89v4jUYRZE7ImrkgC9lJJAACREkncAAE3knvVmycr+UCDLSXijwtbgDzmKq1ya+7bT9Zt/5yV65oGearTssasnG4STHekij/AG7AU/tq16F2cHyFvbZSvfkgJBHj5tycjyN9Fd/+0DY2yx28oVFuWkKkjAZ4gjFi2PjAPzeCeG0fDWl6FPX2j6rDdQpNA4kjcZDDzEEHeCDuIO8VGcvr6SDTrqWFikkcTMrDGQR39+6tef7O80mzepv5oNEw8G2wcPjx7Kx/sq99k/71Xv6Fv6VTJoX/ABG1br0noxexXOHl/rLnZS7nc8cJHGxx4cCPOKqdbB7BX31/9PL/ABRVDRgPy311d7XFyvzoVH74q423ZS1ZT917eO80cJ8+EB/bXpute9mexsu0JJJljWcY5hsASF8juVPFlIzkcMZPeoQpOj9m67QgXNvFKvfMW0j+YllY+atvcleVFtqEPO27ZwcOjbnRuOHX9xGQe8a8nVs//Z/jlN9Oy55oQYk8G2XUxg+PAlx4s+GgaN+UpSqQ8dXv2yT57fxGt2/7PH3Ld/px/KStU8t9Fezvp4XGBts8Z7zRuxZCPo3Hxqas/Yd5aRWEskNydmGcqRJ3o5Bu7vwKRgE97ZGdxJENM9D0rqtrhJFDxsrqd4ZSCp8hG4121TIqodlv70XfzU/mpVuZsbzWnezNy6t5IDY20iys7LzzocoiowbZDDcWLKMgcADnjQGl69SdjL71WP6BP3V5ft7d5HWONS7uQqKOLMdwAr1nyY0vtW0t7cnJiiRCfCVUBj581EVlM7PP3tX9PH+5689M2AT4K9C9nn72r+nj/c9eeJvit5D+6hUbQtuwhcyIri4t8Oober53jO/d467P8CbnrFt6L/2rd2j/AGiH9Gn8IrMpAkTQv+BNz1i29F/7VeuxZyCl0prkySRvzwiA5sMMbHOZznw7Y81bApVIK8dXn2yT57fxGvYteOrz7ZJ89v4jUZUcbaZkdHQ4dGVlI3kMpBUgHcd4G6rXJy+1pt3bU/8AyxRg/wCmPNQXJr7ttP1m3/nJXrmgZ5MbTNQu5C5hu55G4uySsfENphuH04q08n+xDqE5BnC2sffLkNJj/Kinj5SK9FUpARIfkrycg0+BYIAdkHLM3x3c4yznvncPEAABuFR/ZP8AvVe/oW/pVoqr9k/71Xv6Fv6VSHlypfkvY3c0zLYs6zLE7/Y3ZHZFK7SqykEk5Hc5348lRFbB7BX31/8ATy/xRVk0VKTlDfbw15d7sghp5sgjcQQW3HxViQIZ5VEkyqznZ52dn2R4Nt8MwHjxgd/A31vjsndjRbwNc2gVLob2Xgs4Hh/Fkxwbv8D3iNBTwsjMjqUdCVZWGGUjiCDwNUI27onYQJIa6u1K8dm3Xj5JG73/AC1tnQdDt7KIQ20YjQb93Fj32ZjvZvGa0L2OOyVJYFYLjalteA77w+NPxk/yebwH0HYXsc8aywuskbjKspyCKEZkUpSqQg+VXJS11CMJcx5K52HU4kQnjst9AyDkHAyK1NrPYQuVJNrcRyr3llBR8fOUMGP0LWyTqWsdRtvWT7FOk9Y6jbesn2K3w3+N0ZnNMJ2PdctieZhlX/NBcIoPmkBP0isoabynG7/f/rx+/nK270nrHUbb1k+xTpPWOo23rJ9inDdVuWc0zcci+UFzuliuZAeIluEK/SGlx+ypLSuwpfuRz0kEC+Is7eiAF/1VtTpPWOo23rJ9inSesdRtvWT7FOG6rcTnDkX2PLPTjtoDLPjBlkxtAHiEA3IPJv8ACTVvqp9J6x1G29ZPsU6T1jqNt6yfYpw3Vbokx1dlTk7Pf2QhtwpcSo/dtsjChs78HwitQv2HdVII2YN4+V/7a3H0nrHUbb1k+xTpPWOo23rJ9inDdVuJyyadCUijVuKoqnyhQDWRVT6T1jqNt6yfYp0nrHUbb1k+xThuq3ExbKVU+k9Y6jbesn2KdJ6x1G29ZPsU4bqtxMWyvO1z2IdVLsQsGCzEfZe8ST+LW3ek9Y6jbesn2KdJ6x1G29ZPsU4bqtxOar0TsT6nFc28jrDsxzRO2JcnZSRWOBs7zgV6Aqp9J6x1G29ZPsU6T1jqNt6yfYpw3VbictlKqfSesdRtvWT7FOk9Y6jbesn2KcN1W4mLZUJy20yS6sLmCLHOSxlVycDJ8J71R3SesdRtvWT7FOk9Y6jbesn2KcN1W4mNPf4Pat+JB9b/ANtW7sXdj2+sb7n7hYgnNOncPtHLFCN2B+KaufSesdRtvWT7FOk9Y6jbesn2KcN1W4nLZVE7JHY7j1FTLFsx3SjuX/BkA4JLj9jcR4xurP6T1jqNt6yfYp0nrHUbb1k+xThuq3Exp7/B7VvxIPrf+2rTyD5K67pkvcrC8DH7JCZtx/zJ3PcP4+B7/eIvHSesdRtvWT7FOk9Y6jbesn2KcN1W4nLH2w/yT+eP2qVXOk9Y6jbesn2KU4bqtxMjDGv3HQouuc+z4HdYX43P83jZxjPexiu5OUtxHdXnOx85aQzLHtRgmWHMEMhZ0H2yPLnJHdL4CPizXwXsuc5ztePa2+c4dzzmc7ez8Xbzv2sZzUlBaIjOyqFaRgzkcWYKqgnwnZVR9ArBoo2k8oLi47TCXHc3M2opzirGcpE0wgZd2DshUI8ON+ay9G1+4uZYbbISa32jfkAYGwSiKoPATH7IDxCKe+as8WkwKUKxIpjZ2TAA2WkzzhXwFsnPlNZEdsiszKoDPjaIG9sDA2j38DdQGttH16+OmSXkj3W32lLKryCz7X5wLlSioOd724MMcc96szSdV1CeC8EMhLxmJI+2RCk6yZzOpVBsAFCpjLLvLAnK4NWq25LWUasqW0aq6GNlA3FG+MpHDBrvu9CtpdrnII22kVGyo3qjbSA+HZbeD3jwxQFUXlBIqRIs05lF9BDMtwkIlRZRtbDc2oRgVIIde8eNdaaleG1vbztwqbeW7CxvHEYCsEjhFbCCTeFAyHzk9/hVtt+T9qihVgQASCXhk86vByTvLDdvPgrq+Ctjtlzawli5kyUB7snaLYO7azvz4aArevct3jaDmk+JGlxdIQxbYcDEKYH23ZZ5N+Ptaj8Os5rya5v2ihu3jhFpBMhiWFg5lkmGSXRsgqi4xirPbWccZcogUyNtuRxZiAMt4TgAeQCox+SVidkG1iIVAijZ3BASQoH4oLNu4b6AqEnKa8kW2RWcsby6t3e2WENMsCSlXjE+UXJQZ343NjvVceelSyd2MolWKRszc1zgYBiNvmvseeHDdXdc6BayJHG8EZSL7WuyAqbsdwB8XcSN1ZMNhEsXMqgEeCuz3sHOR5N5oCgdM3yaa9yWuxI0VuytKLLY2pHjDcyIxneGOOc8I79Z1/eXiJbJzt3E094kRacWRk5swyseb5pSgG0g3sM8e9irdPpcLw8w8atDsqvNkdzsrjZGPAMDzViNyYsynNm3jKBxIFI3BwCoYeA4JGfHQFW5Qa9d2nb0In54xWTXMcpRBJE4YqFlCgI218Ze5HxWzmvuq6lew2m1tXiu89sgMosjIVkkCuIRECu0Qfw+/jx1bIeT9okckSW8Sxy55xQoAfIwdv8AG3bt9IOT1qg2VgQDaR8Y3bcZ2kbyg7xQFVtuVkyadzzuHlmlaK1LBds5OyhuEj3K0eHaRVxgRkHByK5pyrkktrdlcCZb2C2uMLuOZArFVYZVZEIde+Aw74q1xaNbrKZlhQSksS4G/acKrH5xCKCeJ2RXC+0G1mLGWFHL7G0SPjc2SY8+EqWbB72aA79VmKQSupwyxuwPgIUkftql2eq3cVpp909yZjdG1V4ZEiGTcBdrmTGisCu0WwdruVPlq622nRRxmJECxnI2Rww2drz5NYen8mrOBleK2iR1GFYKNpQRghTxUY3bqAhdKlub7n5BdvbCKeWJYokhOzzTlczmRGJZsbWBsjZYceNSnI7VnurYSSbJZZJYyyfEk5qRo+cQZOFbZzjJ48TXdf8AJuzncvLbxs7ABjje4HASY+OPE2ak4YVRQqKFVQAFUAAAcAANwFAa65M8ob0RJd3LSG1EMrzNItuAWDARC1EX2Qk7wQ474xvNdlpyynazvucKJdQ28tzFsg4CFCwGGA2jE5EbbsHuD+FV2XSIBGkQiTm42VkTHcqynaUgeJt48dcr/SoJ8GWJXIV0G0M9xIAsi/NYAZHiFAU/k5ynkWK8mupHMNuIxiZYluBKQS6bEWAVYtFzeRltrvgg10W/LGc2N8ZCi3dvC86FQdgoyl1ADAbXNvmM+HZU/hVc59EtndXaFC67GCRv+xnaj8uyxJGeBO6ud/pUE/22JX7h07ofgSAB1+acDI8QoCpanyrniWGGZRBcvcWqAqMw3EbzxrIYWYcdgnKHulzkZGGrhqfK5V1BThDbwN2vI5BLLJLjadGxgJGyxo28fbGz8SrtcWccgVXRWCsrKGAOGQhkYeAggEGuqPSoBCYBEnMsGDR4Gywckvkd/JZifDk0Bl19qO6Et/k/9Tf3pQEjSlKAUpSgFKUoBSlKAUpSgFKUoBSlKAUpSgFKUoBSlKAUpSgFKUoBSlKAUpSgFKUoBSlKAUpSgFKUoBSlKAUpSgFKUoBSlKAUpSgFKUoBSlKAUpSgFKUoBSlKAUpSgFKUoBSlKAUpSgFKUoBSlKAUpSgFKUoBSlKAUpSgFKUoBSlKAUpSgFKUoBSlKAUpSgFKUoD/2Q=="/>
          <p:cNvSpPr>
            <a:spLocks noChangeAspect="1" noChangeArrowheads="1"/>
          </p:cNvSpPr>
          <p:nvPr/>
        </p:nvSpPr>
        <p:spPr bwMode="auto">
          <a:xfrm>
            <a:off x="155575" y="-22860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" name="AutoShape 20" descr="data:image/jpeg;base64,/9j/4AAQSkZJRgABAQAAAQABAAD/2wCEAAkGBxISEhQUEhMVFRUVGBgZGBgWGRgfFxgYGRgXGBgcFhkdHisgGBsnGxgWIjEhJykrLjIuGB8zODYsNygtLisBCgoKDg0OGhAQGiwkHyQtLCwsNyw3NywsLSwsLC4vLCwsLDA3LCw3LCwsLCwsLCwsLCwsLCwsLCwsLCwsLCwsLP/AABEIAOEA4QMBIgACEQEDEQH/xAAcAAEAAgIDAQAAAAAAAAAAAAAABQYEBwIDCAH/xABWEAACAQMBAwQMBhADBgUFAAABAgMABBEFEiExBhMVVAcUIkFRYXGRkpTS0xYyU3KBkyMzNDVCUlVlc3ShsbKzwdEXYqIIJGSCtOJDY4Sjw0RFg6TC/8QAGAEBAQEBAQAAAAAAAAAAAAAAAAECAwT/xAArEQACAAQEBgIDAAMAAAAAAAAAARESUfACIUGREzFSgaHhccFhsdEiMvH/2gAMAwEAAhEDEQA/AN40pSgFKUoBSlKAUpSgFKUoBSlKAUpSgFKUoBSlKAUpSgFKUoBSlKAUpSgFKUoBSlKAUpSgFKUoBSlKAUpSgFKUoBSlKAUpSgFKUoBSlKAUpSgFKUoBSlKAUpSgFKUoBSlKAUpSgFKV1XFwkalnZUUcWYgAeUncKA7aVH2GuW052Yp43bjshhkjvEDiV8Y3VIVWocxGIpSlQClKUApXzNRFxyjgDFIy08g3FIF2yD4GYdxGfnstVJvkRtImK4u4AJJAA4k8B5TULt383BYrVP8AN9lmx81SI0P/ADOK+pyZhYhrgvcsMHNwdpQR31iAEanxhQasEubJF6EtbXKSKGjdXU8GUgg+QjdXbURc8nLdmLqhhkPGSAmNzjhtFMBx4mBFdXM30PxJI7pfBKObl+sQFGPi2F8tIJ8mIvUnKVCrykiXdcpJan/zgBH4N0ykx/RtZ8VTEbhgCCCDwI3g+Q1GmippnKlKVCilKUApSsLUNVggxz0qIT8UE903zV4sfIKLMGbSsaxv4pl2oZEkXwowIz4DjgfFWTQClKUApSlAQr6MwBJvboD50OB/7VQ73CsSLe7vrpv/ACOZKZ4YMzRiIHxFs+Ko2506OS72ZdSMqmMv9lNsyKyuoAWMpzY3EnOzndxqcVcDA1YgDgMWfu67whrexxjE6IdD1CQgveywJ+KpikkI8bmJVQ+IBvLUxb8nbdWDupmkG8POxkYHwoG7mP8A5AoqP3/lY+az93Tf+Vj5rP3dZcXqVQWhOX+mwzrszRJIBvG2oOD4VzwPjFQt7yamwBa31xBj8FiJU8mZAZB6W7wVx3/lY+az93Tf+Vj5rP3dRRWt7FbT0MNorqL7oe92flLdopV+lOZEo8gVvLWdp8CTg8zqNw+OIDQ7SnwMvNZU+IgVx3/lY+az93UJyrs4+15pjfiWWKJ2jJW1D7SqSArogdckfgkGtrPK/wBGW4Fp6Dfrt154fdVUtQuL7bZEN7Go4SSPaMTvxlYhs7jxyWHkqZtLfm1CjWJGA/HNozekY8n6TUbqVrG9xCr30cm2sm07x2TMuwFKgExcO6NMPPTYYuRyhCEAXUd7dkd6Z7YRnyxJKqN/zBqmoOUCIoVLSZVHBV7WAHkAmwKiugbXrsP1Vh7qnQNp12H6qw91RwfP7CirRM/Cb/hp/Pb++p8Jv+Gn89v76oboG167D9VYe6p0Daddh+qsPdVJcNxLNiuBM/Cb/hp/Pb++p8Jv+Gn89v76oboG067D9VYe6p0Daddh+qsPdUlw3ETYrgTDcpQdxtZ/Pb++qHlMGSYLa7tmOd9u9uoJPEtHzxjY+MqTToG067D9VYe6p0Da9dh+qsPdVVKuX2RxdojYrm/VgNq9nUnirWccgHzcsr+dat0WjSFQTd3a5AOCYcjPeOIyMjy1WFsoY7uNEvYlBikk5xYrEMro8SqAwi3ZEjHw7vLUzKm0COmGGe+O0wfoPN7quPTlsMJk31ksK7c2ozxr4XeBR5zFxqM2ppN1rJfyj5SQxRRed4dth41Rh46juT+nRZeQ6h9lWWVBI/azyFVdlB25ELDIAOAQPAKnt/5WPms/d1OQjE+WPJ26JJuL+dlP/hxbKgDwGQKHPlGzUzp2jW8GTFEqsfjPxkb58jZZvpJqH3/lY+az93Tf+Vj5rP3dZcXrexpQWhKX+g28rbbR7MnysZZJfrEIbHizioe80C+Vi0N/K6/JS82vmlWI4+lDXZv/ACsfNZ+7pv8AysfNZ+7oorW9g4PQwueaPddT39v/AJm5lofLzqRFUHz9k+Kpe30syKGS/uXU8GV4CD5CIsGsXf8AlY+az93UDfaZEtxDzeolGlZ9uSLtZG7lCw29hAHyQB3QNahG/RmMC2dBv12688PuqVG82fyy/msvdV8rMHXx6NZUMnlhpsPaVwREgIQkEKAQQQQcjx1hckNAhhe7iKiTm5kUNIFLbJgik8GBvkbgPBUvyw+4rj9G1fND+6L/APWI/wDpbaixORq9A0pldSpclNBiW6hYjbEkd22ywBVTFNHGuPD3LnjmnKHQIjdySAbISWxUouAjCaVY3z3x3PgxUpyd+32n6LUP+qhr7rn26f8AT6Z/1K10mc11Ocqluh95XcnoZpbZAOa2udy0YUHCptYxjB3gd6sVtOibRom5tQzQQMWA7rafYYnPHix3cO9wqw6z902v/wCf+VUTD95bf9Wtf4YqysTgvlfZtpRZ95H6DDH23EVEnNz7AZwCxXmIX8GBvkbhiojkboUSTwMRt87bzPsuAVUrJEo2fDuY8c1a+T326/8A1of9LbVEcl/tln+qXH8+CkzzvQkqyvUs/RkHyMXoL/anRkHyMfoL/asulcYs7QNccs9Jj5+Vo4V2YYEllxK0eVLSLhVEbDOIz31/rV6TSbcAAQx4AwO5UnHlIyarPKjjqh8Gnx/s7cNXFOArpjblV6I5YFm7qa55N6LGLqN2hHNyG4EQMzPjmnKd0hjAORnGWb6Tvqycr9Mg7VfEKZygXZ7g7TOqL3SqSBlvAfJWJo3/ANvPha6/1bbf0qW5Wn/dx45rYee5hFaxYm8avUJJYXehEcitHjQXEckKc5HKEYlucB+xRyLslkXG6THxe936w+W2jI80awwrtczNIxEhjXZiaMYwsbAtmTjgcOPCrHogxcX3jnQ//rQD+ldOpJm8H6pOPSkh/tUWJzxvkJf8YXzMjRtNtzBCVhTBjQjaAY71B3sRluPGqdFosfbyvzI5k3TRAc83x1RpMmPm8bO0p7nbx4sbqu3Jls2dsfDBF/LWoKL/AMM/nKX/AOZKYW02MSTSLJ0ZB8jH6C/2p0ZB8jF6C/2rLpXKLOsCl8sOT8M0tugHNZSdiYwoJ2AhAIxjifBXVeaZC2kwnm1VmS27oDugZHiDHPE/GPGpvW/um3/R3P8ADHWBL96bb5ll/HBXZYnDD8/05NKLHJHQII1uYiok2J2TacAsV5uM+Dd8Y8MVC8iNDiWWB2HOc9atKQ4BVW24x3Ixwwx45q38n/j3n6y38qGoTkhxsv1A/wAyGkzzvQkqyIu/0CI3kkmMBLu3j5sAbBDxxOxPf4sdw3Vm8s9AilmiUDmsQXMhMYUZMZh2QRjGO7bx1k3f2+f9ftP5NvWbyh+6Y/1S9/fbVVicV8fRHhUH8/ZG6zpMJ02ABFUsbRdoAbQ5ySJGOe+cO3HNZnI7RIY45kKK+xPIu06qWIXZAzuwN3gxXLU/vfa/PsP59vUhyc/+p/WZf/5rLxOTuaSU3YzejIPkY/QX+1Ky6VyizrAqPKjk3Zx2k7pbRK6oSGCjII74NdlnottPdXzTQxyMJowCygkDtW3OPOT56keWP3Fcfo24cfoHfrH5LXaSy3skZJRp0KkhhkC2gUnDAHGVYfRXRNyt3ocmlMlepBaRpkMr2UckSPGsV9sqwyo2bmEDA8QJFNU0uGNriJIkWNp9NDIANk7VwobI8Yrs5LXaPcwIpO1HHfB8qwAL3MTLvIwcgE7s8K+8oLtFupIyTtvNpxUbLEEJcKznaAwMDecmumc0L5mMpboSFxo1vBdWxhhSMsJwSqgEjm84NQ1voNqNJt5hBGJeYtm29kbW0RESc+HNT/Ke9SGa1eQkKDMCQrHjHgblBPGsEdzosOcjZtrbIwcjZEeRjjkYO6spuC7fZtpRZ26doltPcXzTQxyMLkAFlBOO1rY48mSajtE0uGZrFJYkdFtJ8KwyBiaADA8lTnJO5WVr2RCSj3IKkgjIFvbrnDAHGVYfRUPyPu0ea3VScxW06vlWGGM0JAyQAdwPDPCkXn+P4TLK9Sf+CVh1WH0BT4J2HVYfQFTVK5T4qnSVUKTfabFEmqpDGsam0XcowM83cZPl4VMW/JWxKqe1Yd4B+IPBWPfLk6n+hVf/AGZD/WpzTmzDGfCin/SK3ixOHO4IysKjdSoWdhFJBpSSRq0ZZ+5Iyv2iZhu+iszlBydtIkieK3jRxc2uGVQCM3MWcHyZrp0v7n0U+Fl/bZXBqb5TDuIR4bm3/ZMh/pWm2sSvVmUk8LvQwItFtp7u7M0MchDRYLKCQOaXd5wa+2mlQQXrCGJIwbY5CADOZN2fNWdp33XdjxQH/S4/pRd9+/itk/bLL7NYi+X4NQXkiOSnJmyeytXe2iLNBEWJUZJKKST9NYkVjEbSOMxrzXSEi7GO52e2pVAx4OFWHkd9w2o8EMY8ygVCxbrSM/nEn0tQcf1rczbfz/TMEkvj+Ez8ErDqsPoCnwSsOqw+gKmqVynxVOkqoVO60e3t7qAwwpGWiuQdgAZAWPjUYNBtV022lWCMSbNm22FG1kyQ5OfDvNTPKm9SGe3eQkLsXC5Csd7KmNygnvVj3TbOkQE57mO0J3EkbLwltw37gDu8VdU3BXU5tKLO3TtCtZ5bt5oI5G7YIyygnAihwKiuT+mQz9oLNEkirYkgMMgHbhG76KsHJS6STtqRDlGuGIJBGRzcQzggHiD5qg+RN2jyWyqTtRWZRwVYbLc5FuyQAeB4eCkXn+P4Msr1OE+mQqZ4ViQRG+tRsAdzgxQE7vLWZqGkwW9yvMRJHtWl5tbAAzg2+M+c+ese+vEF3LESdtr21cDZbBVYoQTtY2Rgg9/vVm8rrxIp4mkJANtdoCFY90xt9kdyDjOy3mq5xXx9EcIP5+zButBtY7O1lSCNZOcsTtBQGyZ4Ad/jyfPUhpWgWszXLywRu3bEg2mUE4GzjfTWHC6dbsc4VrJjgEkBZoGY4G84AJ+is3klcLIk7oSVa4lIJBGQcb8EA1ltyx/JpJTQOfwSsOqw+gKVNUrnPiqblVCBueSNtIpWQ3DqeKtc3JU78jIMmONdVpyJs4s80Jo9rjsXFwuccM4k38TXYeTmm9XtvRSnwc03q9t6KVuZ9TvuYlVFfYx7bkFYxsGjSRGHBknnDDO44IfNJuQVg7F3jkZjxZp5yxxuGSXz3h5qyPg5pvV7b0Up8HNN6vbeilJ31O+4kXSr7HXeciLOXBlE0hXONu4uGxnGcZfdwHmo3ImzMfNETGMfgG4uNjccjuecxx38K7Pg5pvV7b0Up8HNN6vbeilJ31O+4kXSr7HXa8irOIERiaMNxCXFwoPlAk31E67yPtLS1uZ7dZIpYoJWR0mmBBCEj8PeMgbuFTXwc03q9t6KVFcrNBsEsrpo4LcOsEpUqqbQYIxBHjzWsONzLN33JiwKHJEyOTMPyl163de8p8GIflLr1u695UyWAGSQB4662ukx8dfOK5T4qm5MNCuWFksfSKKXI3DMju7b7dT8ZyT+F4aaXyfha2icyXO+JG3XVyBvQHcBJgDxVXO1bu8/3lBFGtwqSbIupFOGRQocKoBOzgHd3qmrfW5EtWi2IueikS1AEvcd1HGVfa2OAEg3Y/BO+uzWLR5mE8OqOuK0D2WkIxYDMOSjMjfckvBlIYfQazdU0SOJrZlecntiLdJPO698/Fdyve8FVyDSbu32JPsLLB3aobuUgBFIwqspUdzkDduzUvygvZLvm4YVjGI4rgs0xQgvziqqlVzkbJ35HHhRxjk8iKEM1mZ0mmJNfXG20q4htyObmlj4tcDeI2Gfi9+uejWKw31wqNIR2vbn7JJJId8lzwLsSB3PCobQefs5054RsLlhEXFw7spRJZVJ21+LucYyN71jXkVzeSNcRc3GMtEP95kRisMkiDa2FGe622HHG1SD5Ryhf6EVzhmTHJnk/E9rExe5BI3hbm4VdxI3KsgCjxAViyWw6MiTLbJu4xnabbwdQG/bztbWD8bOc7812aVrElrbyxPHGXtxFshZsq4mdguWKZXB4nDVDryfvMjfDucOF7al2NoPtg7Gzs/G34xRRjm9Q4QyWhcvgxD8pdet3XvK+fBiH5S69buveVk6Nq6zwRynZQyKGK7QOznvZ3Z8wrPSQHgQfIa5PFiWp0WHC9Cm6dyTtrpXa4E0pSadFLzznZRZGUAZfwAeXFST8ibMoIyJjGMYQ3FxsDHDC7eBWHpGjWUvPvNDA7m5uMl1UtulYDOfFUh8HNN6vbeilbeNx5swsCojhbcirOMFYxMitxCXFwoO7G8CTfurrteQljE21GksbYxlJ51OPBkPnFd/wc03q9t6KU+Dmm9XtvRSpO+p33LIulX2Md+QViz7ZSQvnO0Z5y2RwO1t5zuG+ud3yHspSDKs0hG4F7idiB4svurt+Dmm9XtvRSnwc03q9t6KUnfU77iRdKvsdcnImzZBGwmMa4whuLgoMcMKZMDFcrTkZaRAiLn4wTkhLm4UE8MkCTjgDzVy+Dmm9XtvRSnwc03q9t6KUnfU77iRUV9jt+DEPyl163de8r5XX8HNN6vbeilfak35d9yyqiI8yaF3+jfNb185zQvzb5reuZ07V+uWvq7e8p0drHXLX1dveVvLq8+jOdPHs4c5oX5t81vTnNC/Nvmt659Hax1y19Xb3lOjtY65a+rt7ymXV59Fzp49nDnNC/Nvmt6c5oX5t81vXPo7WOuWvq7e8p0drHXLX1dveUy6vPoZ08ezhzmhfm3zW9RnKeTRu07nme0Od5mTY2BBt7ewdnYxv2s4xipbo7WOuWvq7e8rH1DQtVmikie8tdiRGRsW7A7LAg4O3uODVwvCmv8ALz6I04cvHsxNf16G7MkAu7BYVaBsysG5zZZZSPjhSuV2SPGax9ux/H0P6tPbqb6N1jrlr6u3t06N1jrlr6u3vKJ4UoJ3sSDed/shNux+U0P6tPbpt2Xymh/Vp7dTfRusdctfV295To3WOuWvq7e8qxVb2Erpe5Cbdj8pof1ae3TbsvlND+rT26m+jdY65a+rt7ynRusdctfV295SZVvYSul7kJt2Pymh/Vp7dNuy+U0P6tPbqb6N1jrlr6u3vKdG6x1y19Xb3lJlW9hK6XuQu3ZfKaH9Wnt1827H8fQ/q09upvo3WOuWvq7e8p0brHXLX1dveUmVb2Erpe5Cbdj8pof1ae3X3T9Zhs2Yx3OmmOaeMvHDhdgERxMygPgABdokjw1NdG6x1y19Xb3lOjdY65a+rt7dI4a3sJXf/SN0m60h+eadrFna4nO1JzJYqZW2Tlt5GMY8VZ/OaF+bfNb11WeharEGC3lr3Tu5zbse6dizfh8Mk1kdHax1y19Xb3lRyx/28+ipOnj2cOc0L82+a3pzmhfm3zW9c+jtY65a+rt7ynR2sdctfV295Uy6vPoudPHs4c5oX5t81vTnNC/Nvmt659Hax1y19Xb3lOjtY65a+rt7ymXV59DOnj2cOc0L82+a3pzmhfm3zW9c+jtY65a+rt7ynR2sdctfV295TLq8+hnTx7OHOaF+bfNb0rn0drHXLX1dveUpl1efQzp49mjrrsiasHcC9kADMANmLgCf8lbX7Cmv3V5b3DXUzSskwVSwUYXm1OO5AHEmtAXv2yT57fxGt2/7PH3Ld/px/KSvOjszbFKUqkFVnskahLb6bcywOY5EC7LDGRmRAeII4E1ZqqHZb+9F381P5qUBoz/EbVuvSejF7Feg+QV9JPp1pLKxeSSJWZjjJJ4ndurynXqTsZfeqx/QJ+6oisjuzDrNxaWAktpTE/PIu0oUnZIfI7oEd4VpQ9kfVuvSejF7Fbc7PP3tX9PH+5688TfFPkP7qBGzI73lUwBXtsggEHYg3g7wfi1y7a5V+C79CD2a3XpGoQiCHMsf2tPw1/FHjrL6Rh+Vj9Nf70ETRPbXKvwXfoQezV97FEurM1z0nz2AIua51UG/7Jt42AM/gcavPSMPysfpr/eu2G5R87Dq2OOyQceXFUHbXmG67ImrB3AvZAAzADZi4AkD8CvT1eOrz7ZJ89v4jUYRZE7ImrkgC9lJJAACREkncAAE3knvVmycr+UCDLSXijwtbgDzmKq1ya+7bT9Zt/5yV65oGearTssasnG4STHekij/AG7AU/tq16F2cHyFvbZSvfkgJBHj5tycjyN9Fd/+0DY2yx28oVFuWkKkjAZ4gjFi2PjAPzeCeG0fDWl6FPX2j6rDdQpNA4kjcZDDzEEHeCDuIO8VGcvr6SDTrqWFikkcTMrDGQR39+6tef7O80mzepv5oNEw8G2wcPjx7Kx/sq99k/71Xv6Fv6VTJoX/ABG1br0noxexXOHl/rLnZS7nc8cJHGxx4cCPOKqdbB7BX31/9PL/ABRVDRgPy311d7XFyvzoVH74q423ZS1ZT917eO80cJ8+EB/bXpute9mexsu0JJJljWcY5hsASF8juVPFlIzkcMZPeoQpOj9m67QgXNvFKvfMW0j+YllY+atvcleVFtqEPO27ZwcOjbnRuOHX9xGQe8a8nVs//Z/jlN9Oy55oQYk8G2XUxg+PAlx4s+GgaN+UpSqQ8dXv2yT57fxGt2/7PH3Ld/px/KStU8t9Fezvp4XGBts8Z7zRuxZCPo3Hxqas/Yd5aRWEskNydmGcqRJ3o5Bu7vwKRgE97ZGdxJENM9D0rqtrhJFDxsrqd4ZSCp8hG4121TIqodlv70XfzU/mpVuZsbzWnezNy6t5IDY20iys7LzzocoiowbZDDcWLKMgcADnjQGl69SdjL71WP6BP3V5ft7d5HWONS7uQqKOLMdwAr1nyY0vtW0t7cnJiiRCfCVUBj581EVlM7PP3tX9PH+5689M2AT4K9C9nn72r+nj/c9eeJvit5D+6hUbQtuwhcyIri4t8Oober53jO/d467P8CbnrFt6L/2rd2j/AGiH9Gn8IrMpAkTQv+BNz1i29F/7VeuxZyCl0prkySRvzwiA5sMMbHOZznw7Y81bApVIK8dXn2yT57fxGvYteOrz7ZJ89v4jUZUcbaZkdHQ4dGVlI3kMpBUgHcd4G6rXJy+1pt3bU/8AyxRg/wCmPNQXJr7ttP1m3/nJXrmgZ5MbTNQu5C5hu55G4uySsfENphuH04q08n+xDqE5BnC2sffLkNJj/Kinj5SK9FUpARIfkrycg0+BYIAdkHLM3x3c4yznvncPEAABuFR/ZP8AvVe/oW/pVoqr9k/71Xv6Fv6VSHlypfkvY3c0zLYs6zLE7/Y3ZHZFK7SqykEk5Hc5348lRFbB7BX31/8ATy/xRVk0VKTlDfbw15d7sghp5sgjcQQW3HxViQIZ5VEkyqznZ52dn2R4Nt8MwHjxgd/A31vjsndjRbwNc2gVLob2Xgs4Hh/Fkxwbv8D3iNBTwsjMjqUdCVZWGGUjiCDwNUI27onYQJIa6u1K8dm3Xj5JG73/AC1tnQdDt7KIQ20YjQb93Fj32ZjvZvGa0L2OOyVJYFYLjalteA77w+NPxk/yebwH0HYXsc8aywuskbjKspyCKEZkUpSqQg+VXJS11CMJcx5K52HU4kQnjst9AyDkHAyK1NrPYQuVJNrcRyr3llBR8fOUMGP0LWyTqWsdRtvWT7FOk9Y6jbesn2K3w3+N0ZnNMJ2PdctieZhlX/NBcIoPmkBP0isoabynG7/f/rx+/nK270nrHUbb1k+xTpPWOo23rJ9inDdVuWc0zcci+UFzuliuZAeIluEK/SGlx+ypLSuwpfuRz0kEC+Is7eiAF/1VtTpPWOo23rJ9inSesdRtvWT7FOG6rcTnDkX2PLPTjtoDLPjBlkxtAHiEA3IPJv8ACTVvqp9J6x1G29ZPsU6T1jqNt6yfYpw3Vbokx1dlTk7Pf2QhtwpcSo/dtsjChs78HwitQv2HdVII2YN4+V/7a3H0nrHUbb1k+xTpPWOo23rJ9inDdVuJyyadCUijVuKoqnyhQDWRVT6T1jqNt6yfYp0nrHUbb1k+xThuq3ExbKVU+k9Y6jbesn2KdJ6x1G29ZPsU4bqtxMWyvO1z2IdVLsQsGCzEfZe8ST+LW3ek9Y6jbesn2KdJ6x1G29ZPsU4bqtxOar0TsT6nFc28jrDsxzRO2JcnZSRWOBs7zgV6Aqp9J6x1G29ZPsU6T1jqNt6yfYpw3VbictlKqfSesdRtvWT7FOk9Y6jbesn2KcN1W4mLZUJy20yS6sLmCLHOSxlVycDJ8J71R3SesdRtvWT7FOk9Y6jbesn2KcN1W4mNPf4Pat+JB9b/ANtW7sXdj2+sb7n7hYgnNOncPtHLFCN2B+KaufSesdRtvWT7FOk9Y6jbesn2KcN1W4nLZVE7JHY7j1FTLFsx3SjuX/BkA4JLj9jcR4xurP6T1jqNt6yfYp0nrHUbb1k+xThuq3Exp7/B7VvxIPrf+2rTyD5K67pkvcrC8DH7JCZtx/zJ3PcP4+B7/eIvHSesdRtvWT7FOk9Y6jbesn2KcN1W4nLH2w/yT+eP2qVXOk9Y6jbesn2KU4bqtxMjDGv3HQouuc+z4HdYX43P83jZxjPexiu5OUtxHdXnOx85aQzLHtRgmWHMEMhZ0H2yPLnJHdL4CPizXwXsuc5ztePa2+c4dzzmc7ez8Xbzv2sZzUlBaIjOyqFaRgzkcWYKqgnwnZVR9ArBoo2k8oLi47TCXHc3M2opzirGcpE0wgZd2DshUI8ON+ay9G1+4uZYbbISa32jfkAYGwSiKoPATH7IDxCKe+as8WkwKUKxIpjZ2TAA2WkzzhXwFsnPlNZEdsiszKoDPjaIG9sDA2j38DdQGttH16+OmSXkj3W32lLKryCz7X5wLlSioOd724MMcc96szSdV1CeC8EMhLxmJI+2RCk6yZzOpVBsAFCpjLLvLAnK4NWq25LWUasqW0aq6GNlA3FG+MpHDBrvu9CtpdrnII22kVGyo3qjbSA+HZbeD3jwxQFUXlBIqRIs05lF9BDMtwkIlRZRtbDc2oRgVIIde8eNdaaleG1vbztwqbeW7CxvHEYCsEjhFbCCTeFAyHzk9/hVtt+T9qihVgQASCXhk86vByTvLDdvPgrq+Ctjtlzawli5kyUB7snaLYO7azvz4aArevct3jaDmk+JGlxdIQxbYcDEKYH23ZZ5N+Ptaj8Os5rya5v2ihu3jhFpBMhiWFg5lkmGSXRsgqi4xirPbWccZcogUyNtuRxZiAMt4TgAeQCox+SVidkG1iIVAijZ3BASQoH4oLNu4b6AqEnKa8kW2RWcsby6t3e2WENMsCSlXjE+UXJQZ343NjvVceelSyd2MolWKRszc1zgYBiNvmvseeHDdXdc6BayJHG8EZSL7WuyAqbsdwB8XcSN1ZMNhEsXMqgEeCuz3sHOR5N5oCgdM3yaa9yWuxI0VuytKLLY2pHjDcyIxneGOOc8I79Z1/eXiJbJzt3E094kRacWRk5swyseb5pSgG0g3sM8e9irdPpcLw8w8atDsqvNkdzsrjZGPAMDzViNyYsynNm3jKBxIFI3BwCoYeA4JGfHQFW5Qa9d2nb0In54xWTXMcpRBJE4YqFlCgI218Ze5HxWzmvuq6lew2m1tXiu89sgMosjIVkkCuIRECu0Qfw+/jx1bIeT9okckSW8Sxy55xQoAfIwdv8AG3bt9IOT1qg2VgQDaR8Y3bcZ2kbyg7xQFVtuVkyadzzuHlmlaK1LBds5OyhuEj3K0eHaRVxgRkHByK5pyrkktrdlcCZb2C2uMLuOZArFVYZVZEIde+Aw74q1xaNbrKZlhQSksS4G/acKrH5xCKCeJ2RXC+0G1mLGWFHL7G0SPjc2SY8+EqWbB72aA79VmKQSupwyxuwPgIUkftql2eq3cVpp909yZjdG1V4ZEiGTcBdrmTGisCu0WwdruVPlq622nRRxmJECxnI2Rww2drz5NYen8mrOBleK2iR1GFYKNpQRghTxUY3bqAhdKlub7n5BdvbCKeWJYokhOzzTlczmRGJZsbWBsjZYceNSnI7VnurYSSbJZZJYyyfEk5qRo+cQZOFbZzjJ48TXdf8AJuzncvLbxs7ABjje4HASY+OPE2ak4YVRQqKFVQAFUAAAcAANwFAa65M8ob0RJd3LSG1EMrzNItuAWDARC1EX2Qk7wQ474xvNdlpyynazvucKJdQ28tzFsg4CFCwGGA2jE5EbbsHuD+FV2XSIBGkQiTm42VkTHcqynaUgeJt48dcr/SoJ8GWJXIV0G0M9xIAsi/NYAZHiFAU/k5ynkWK8mupHMNuIxiZYluBKQS6bEWAVYtFzeRltrvgg10W/LGc2N8ZCi3dvC86FQdgoyl1ADAbXNvmM+HZU/hVc59EtndXaFC67GCRv+xnaj8uyxJGeBO6ud/pUE/22JX7h07ofgSAB1+acDI8QoCpanyrniWGGZRBcvcWqAqMw3EbzxrIYWYcdgnKHulzkZGGrhqfK5V1BThDbwN2vI5BLLJLjadGxgJGyxo28fbGz8SrtcWccgVXRWCsrKGAOGQhkYeAggEGuqPSoBCYBEnMsGDR4Gywckvkd/JZifDk0Bl19qO6Et/k/9Tf3pQEjSlKAUpSgFKUoBSlKAUpSgFKUoBSlKAUpSgFKUoBSlKAUpSgFKUoBSlKAUpSgFKUoBSlKAUpSgFKUoBSlKAUpSgFKUoBSlKAUpSgFKUoBSlKAUpSgFKUoBSlKAUpSgFKUoBSlKAUpSgFKUoBSlKAUpSgFKUoBSlKAUpSgFKUoBSlKAUpSgFKUoBSlKAUpSgFKUoD/2Q=="/>
          <p:cNvSpPr>
            <a:spLocks noChangeAspect="1" noChangeArrowheads="1"/>
          </p:cNvSpPr>
          <p:nvPr/>
        </p:nvSpPr>
        <p:spPr bwMode="auto">
          <a:xfrm>
            <a:off x="307975" y="-21336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870" name="Picture 22" descr="https://encrypted-tbn0.gstatic.com/images?q=tbn:ANd9GcTzARcTVzha28NFBPO7E4nDEUgeLZgLKP0g4NGVwWz6Bj5OzR7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39" y="4677423"/>
            <a:ext cx="857056" cy="56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24" descr="data:image/jpeg;base64,/9j/4AAQSkZJRgABAQAAAQABAAD/2wCEAAkGBxQTEhUUExQWFhUXGB8bGBcXGR0dHBwgHR4gIhwgIRwfHCggISEmIh8cIjElKCkrLi8uGR8zODMsNyotLi0BCgoKDg0OGxAQGzQmICYsNDI0NDQ3Nyw3NDA0NCwvMCw0LCwwNCwsLDQsNCwsLC8sLywsLDQ0LDQsLCwsLCwsLP/AABEIAN4A4wMBEQACEQEDEQH/xAAcAAEAAgMBAQEAAAAAAAAAAAAABQYCAwQHAQj/xABJEAACAQMCBAMFAgkKBQMFAAABAgMABBESIQUGMUETIlEHFDJhcYGRIzNCUlOTobHSFhckYnJzgpKy0RU0Q8HwY6LiJTVUwuH/xAAbAQEAAgMBAQAAAAAAAAAAAAAAAwQBAgUGB//EAD4RAAEDAgMEBwYEBQUAAwAAAAEAAgMEERIhMQVBUWETcYGRscHwFBUiMqHRBlKS4RYjQsLxMzRicoIlQ1P/2gAMAwEAAhEDEQA/APcaIlESiJREoiURKIlESiJREoiURKIlEXx2ABJIAG5J6CiyASbBAc0WF9oiURKIlESiJREoiURKIlESiJREoiURKIlESiJREoiURKIlESiJREoiURaby5WKN5HzpRSzYGThRk7fQVgmwuVvHGZHhjdSbLyP2i82m4YwwP8A0dVBJG3iEjO/fA6YPcHPbHNqZ8Rs3Reu2Rs4QASSj4ye4fc8eFrb169byalVvUA/eK6QzC8g4WcQtlZWqURKIlESiJREoiURKIlESiJREoiURKIlESiJREoiURKIlESiJREoiURUXn7mdkZ7GOMM80QUNqxp8QspGMem+cjGcnpVSomIPRgahd3ZVA17RVPdYNN7cbWKoo4VEyEQyiRz4entgmQRnPoGLalHUKAT1qpgaR8Jvp9l3faJWvHSNsM/DF9ALHdfRXv2V8TMkUsbs7yK+ty+fLrJAXJ3J8jMfTUB64t0j8QIOq4W3KcMe17QACLC3Lf9QOxXmra4SURKIlESiJREoiURKIlESiJREoiURKIlESiJREoiURKIlESiJREoixlkCgsxAA3JJwB9tYJAFyi8u5rtpJbmeWBMiVBGS5UYA1KxXzZwcIR677V5+q2pStkcA6+7IX7iMl6TZ9SxkLGS3GEk+Fr/AF+igrPhF5EPIifGjnLLuUOVB3+HJOQMZzVdu1qduh+hXQkraWT5r6Ed+vb1r0bkxIohIu6yOy51aRq0qFXGCQSdJYjrqdvlXYoqymmH8twvw0OQ4HP0V5uumfKRcZAeJJ/YcgFaq6K56URKIlESiJREoiURKIlESiJREoiURKIlESiJREoiURKIlESiJREoi57+18RCmcZwQfQqQR9mQKinhbNG6N2hFu9Za7CbqrziSNyjsoI3GEJBUk4bZzgbb5xj7q+f12yH08pYxpcAL3uNBa50yXRjmDhclY+M2/mG3YRtk9eg1ZI2O428rehqo2hmcWtEbruFxzHHT1lxC3MgF813cJsnlIdmXwwwIwu7FG331nA1Adt9/ka9HsTY7SG1T7g3uBcacdOvJVp5jmwKyV61U0oiURKIlESiJREoiURKIlESiJREoiURKIlESiJREoirHN3NYtSIkGZWQtnbCKM7n1OxwOmetRvkw5KlVVYi+Ea2Ury5xH3i2ilzksg1f2hs3/uBrZjsTbqenk6SNr+IVH9pnOt1ZXKRQGPS0Qc601HJZh11DsBV6lp2zXudFHUTmK1hqom+5w4xFF4zrB4JVGWTR5WEgBULl8k77jGRg52qVtLC52EON/stHTytGIgWXDw/2jcUnYpEIXYKW0iM5IXc4Gvc43wN9qkdQxNFy4qNlXI7INCxvPaRxSIhZViRioYK0RBwemRryM/OjaGJ2YcUdWSN1aoq79oF3I2pxAxwBvFnYEn875/uqlWfh2nqnBz3uFuBt5LZm05GaNC1fy4uPzLb9V/8qpfwhR//AKSfq/Zb+9pfyhdlp7TL6NQiGEKCSB4Z7kn87511oNkQwxiNpNhx/wAKF20HuNyAt386vEPWD9Wf46m93x8Sse3O4BP51eIesH6s/wAdPd8fEp7c7gE/nV4h6wfqz/HT3fHxKe3O4Bewco8Re4s4JpMa5EDNpGBn5CuU9uFxHArotN2grDmTmNLMxaxkSMQQOoAG7Ad8HSMfOonvDVBUVLYcN95Uvbzq6q6EMrAFSOhB6VsDdWGuDhcLZWVlKIlESiJREoiURKIlESiJREoiE0RctvxGF20pLGzEatKuCceuAc4+dYDgVo2RjjYELzLm3hUz8RkHhlvG0CMZ+IDRq37AaTk9qrPBLiuLVQvdUnLW1vovUrW2SNFSNQqKMBRsBVkC2QXba0NFhovG/bTIVv4WGMiBSNShh8b9VYEEfIgiups8XDh1eao1xsWnr8lEce57kubWK3kjifC+dmTBDhmCMmkgLhMdsHUwxjrZjpQx5cCoH1JcwNIXFyPzCtnco7RxspbDOylnRTsdG+AcH0ydxW9RCZGEArWnlEbswtPMnE2vpjcC3KM2zlNTBiAAOvQhcA42OBsO+YmCJuEuWJXGU4gFFe5S/o3/AMp/2qTG3io+jdwWgitlolESiJREoi/Rns7/APttr/dD95rzs3+o7rK70fyDqCjvaTwN5kjmjBYwk6lHUqcZI+Yx09CfSqsrScwqO0acyND27vBTnKPDWt7SKJz5lBLfIsS2Pszj7K3Y2zbKzSRGKFrDqpit1YSiJREoiURKIlESiJREoiURKIlEXkPNPLUtqzSll8EykxshOqIsSVOMbAdDg+nfFVHsLc9y4FTTPiJcT8N8rahWCw5sAtxNMqyXMSaAFxqZncjt02VCcfnDHUCpBJlc6q2yrtHjfm4C3ef8KAg5kvp5gqyMWdgpEY/BxgnHbc4/OJ7dT1rTG4lVG1U8j7A68NB661n7ReDe88VtrcF/NbgalGor5pMMwzuAcZ3G3zrs0cnRse7q8106iPG5revyVO515VawkRM61KDL5GC+5ICg5UAYxnrufpfp5xKCVSng6OykOVf+He5zG5P4ZCCjPHkKzgqoAV9UijGoggDbp6xzdN0gw6eu5Sw9FgOJWP2JW9ypmbH9Fbuc7yA4ygI3GMhjt+T3GKg2gWGw/q8lLRBwvwV45g4crOHNzdx5UjTDIFXygkkgjqdh9StcsuAXTZGX6KsRcgcPmfc3DO+pi7SodRydRyM6jnckZxkZwTVllfIAGhQy7NaLud57+zLt7Fjbezvh740rcEFiM+LGQMDO+DkfTGfUCthtGUrD9mRsvc+P2/ZfU9nPDyxULcEhiDiRdsYyfpuNupBBAIp7xl0WDs2MC54c+7T9ua0jkPhmM4uMZx+MU/kswyBuM6cDOMkjHWse8pFv7pb6vxA4Z67ltHs74f3W5Xzad3Xs2knbOw3J+Sms+8ZVr7sj3Hdz4X4KaaOW34aPdCcwFgFIDFkR2BG46gb5/q/OqkrnG7t6hqMbIrx6jwUNy1zu8z+BclWWUaQ4GkqW2AYZwQfUdO+3SBshJsVQpq8yOwSb1t5n5xlRIkidYiY0eSRgGbLAHSq4P2nGO2Rg1l8h3LaprHNDQ02yBP2srTygZWtleZmLvlvPjOn8nYbDIGrA6asfOpI74blXqXEYwX6lTVbqwlESiJREoiURKIlESiJREoiiOa1k91lMLMsijUpTrld8Y75GRj51o++HJQVId0RwarzjhXOdxGxMhaWPP4WF9yAfykJ3x/VO335EAkIXHirpGm7sxvHmPsrffiyeK5nnCrG2lVkCgPh4UI07Z1HV/wC3fYVKcNiSuhJ0DmOe/TjvzAUVy1zRHEUtbe2Kq7+XXJlzqO7MoXAwP62cAYrRjwMgFBT1TGkRRttfnn1n/KrHtuJ99j3624B+fneu3s7+rs81NXG2Ht8lQ+IXrzSGWRtTtjUx6nSoUZ+wCui1oaLBUXvLzcr5Y2/iSxpkjW6rkDURkgZCjr9O9ZcbNJWGjEQFYOaOWrjh6x+LLkuzBRGW0hVxuScAE5yFx0BqvDMyYmwViWJ8QGakuV+e47e3EM1u0zBmIfxMHDEHHTI6DvUFRQiV+K6nptoOhbYKcX2sQhtQs3zkn8dtk5ycYxnc9u5qH3Yb3xKX3n8OGyyh9rUS4xaSbdMzZxtjbI6Y7VkbNI/qR20sWo8Fr/nUgzq90kznOfHPrnHT4cn4enyrHuz/AJLPvQ2tbw9X56rE+1G3KlTZyFT2Mxx0I2226np9ae7N2JZ96m+K2fYspvapbts1kx69Zfzs5/J+Z+maHZl96w3ahbor3wHiZbh63CRliytKI874LM2nOOuD6bmqEgwEjgpnPIZjAvldVvhHMPDpJ112iRM58shVCufrjbfvjr1xVZrmE6LmxVNM54uyxO+wUvxHiNtawLJLCkkniSJGulS7FHZRuRkAADf5j1FblwaLkKeWWKJmJwubkDjqsuUuaZb2VwYljRFy2GLHJPlHQAdGP2UY8uKUtW6dxFrAdqtlSq+lESiJREoiURKIlESiJREoi4eKcWit9JlbSGOAcE7+m2+T2HU1qXAaqOSVkeblBXPDrPiUiTJKS0R0sF2yM7q6surB8w7fEetaENebgqq6KCqcHg5j1Y71EXnKs8sTiKVWRJWMKSDcMrsjZbPZQMZB6YwMZOpjJGSgfSyPacLsr5X43I18PV5Llbly0tzG7PG90M5YSZ8xznC5HrjcZrZjGjrUtNSxRWJN3de9Vb2rcBnur1PBQNogXVllGMvJjqR6GpDtml2dlUEjFpYX018VZmpJKi2Dcqb/ACEvf0Q/WJ/FWP4x2Z+Z36SofdM/Jb7Tk/iMTB4lMbjoySqp367hs1q78X7KcLEn9Ky3ZdS03BHepTjvDuLXQVZA2gIilPGXSxQbuRqwWJy2cd/lUcf4p2THoT+lSSUFU/UjvUJ/IS9/RD9Yn8VTfxjsz8zv0lRe6Z+SfyEvf0Q/WJ/FT+Mdmfmd+kp7pn5J/IS9/RD9Yn8VP4x2Z+Z36Snumfkn8hL39EP1ifxU/jHZn5nfpKe6Z+SfyEvf0Q/WJ/FT+Mdmfmd+kp7pn5J/IS+/RD9Yn8VP4x2Z+Z36Sse6Z+S9r5EjMfD7dX2KJht+hUkHfp2rbpWy/wAxujsx1HNXQ3AMJ3KNuvZ7bvIzpJIiuclF0ld/QFTt8jn5VCYQVQds6MuLgSL7lsn5ShuNaySTDwm0AhhkgqrnOVPXVv61kxgrL6Rktw4nLLwK7eX3sbYC3t5Y2Zm6Bw7s3cnHoB8gMVluAZAqSDoIh0bCPEqw1IraURKIlESiJREoiURKIlESiKF5r4ILyAw6wrBgwJGcEfLPcEj7a0e3ELKtVQCePBdeY+7z2V4FJJliGpXUEiRAuWBGMkacjPYjGcAFa9i13NcUNkgmsdRv4jh3euErzRzEWt0WJnSIs5lIVlZmY6wmojHRsn/v0Oz35ZaKzVVN4wGkgXN93Oy7+Q+V50mSeZUSMJmNAe7DAOP7JO5OelbRsINypKKlka8PfkLZD1y7VO8U/wCck/uIv9c1eW/FesX/AK/tXo6TetcucHTjPbPSvJsw4hi0Vt17fDqoRuYxG2i4jZDnGRuvyPr92a6w2SZm46dwcOByPruXLdtQQuwTtIPHUffxUxb3KSDKMGHyNcuWGSI2eLLpRyskF2G621GpEoi+McbnagBJsFgkDMqIu+ZIVOlSZG9F6ff/ALZ6V1IdkVDxid8I5/Zc6XakDHYWnEeS7bCSVhqkVVz0UZyPqf8AtiqlS2FhwxEm2p3dn+VagdK4YpABy+/+F11WVhSnLI/oyfV/9bV9Uov9tH/1b4BciT5j1rzXjfLNxa3Ja3jlK6sxyQgkgH8lgPTpvjI9elYcwtOS85PSywy3jBtuIU/xIXtxbPGsLCSQqZgGVCRoC7aiMBtO47YIwQc1IcRbZXJRPJEWhuZ13errZyDynLBIZ51CEDEaAgkZ6sSCRnGw37t0pHGQblKGjdG7G8W4DzV8qddRKIlESiJREoiURKIlESiJRF537TOHzGSOSKNpEZNMihSw8pyCQNx16jHTrUEoN7hcnaUclw5guN65uROZZRKkLFpY5GwC7ZeI6SdOT1Bxt074xgitY3m9lHQ1TsQYcweOo5KR4jzEkNlaqqJLM0SN5gCsZCKS7ehGoY77/fsX2aOKnfUhkLABc2HZkMyuPkzmC6uroRtKzxqC7nSqjboBhQQMkdScgdBWI3uc611FR1Ms0uEm41KsPFP+ck/uIv8AXNXl/wAV6xf+v7V6Wk3rGvIq6ua+sklXS4z8+4+lT09TJA/EwqCeBkzcLwqPxGxntJNSk+GDkMMY77Y/7V62mqaeuiwu+a1iPXivL1FPUUUuJl8N739eCsFlzbAYw0r6G6EYY/aMA/8Ama4dTsaoZJaMXG45ea9Lsuc17TgHxDUadufoLavNtof+of1bj961D7oq/wAv1H3XRqKaSnjMsgsBzH3VYv8Aist3IFjzjOFXIH27nc4r0lPRwUERdJ2n1u9arxM1TUVz7RA28uKtnBOBrCMtgydz6fT/AHrzlftJ9QcLcm+vVl3qKgZALnN3r1dS9cxdFKIpPloZtlHzf/W1fVKL/bR/9W+AXHk+Y9aoHEOab+1uWieUPoPwyIgDr2IYKOo+ex23rJe9psuBJV1EMuFxvbjbPtVjk5rRVluUUktDDpjPXWWnBU/TTkn0GR2qTpMr+t6umraA6QcBlzu5VfgfF728ukiadtJOpxHhVVBu26/5RudyMk1E1znG11RgnnnlDS7rtwXrVWl3koiURKIlESiJREoiURKIlEVL5m5xktZ2hMabgMjNkAg7bkZOcgjoBt1qF8habLnVFaYX4COpRXLllY3ck2UkinddRjL+Xc6i0bDcjIB3+zatWBriVBTxwTOcbEOO7zCw4vY2K2Ns0gYTSRxtohOHkJjA3BBXGd846g43Jzg4cAPFYligEDcWpA01OSmOUOaDPItukKRqiEnS2oKq4AGcAZyV3GR1rdj7m1lYpavpHdG0AWHXku3in/OSf3EX+uavK/ivWL/1/au9Sb1jXkVdVR49zS8c5jhMbKow5YEgOSdgQRnG22/f0Nd2i2WySHHLcE6W4evWi6lNQtfHjkvytwVYnvJJ2Bkmz/WfJRfoqjA+1ft712WRMp2no2dg1Padewq+6niEZYWXB3ce/XsK6+I8EMSrIsgljbq8fT57gnH/AJ9K2pq9tTeJzcLhuPr19V89q45dl1YqIAQ2+h4bwfXDfZfF4ek8wjtvEK4GWc53756AAdP99qCZ1LCZKm1+WX+brFftKba0jYY/kGeQ38+rTwupi/5JAXKzDbqJVGn/ADDdR99cqPbrnvs5ncc+7evUbLdFRMEbWZ7yNT63BQdrxKeFxolLhD8AkLxttjqD0+vpV+SmgmYcTbXGtgCO/eu2+GKRvxNtffaxV64LxyO4U/kOvxoxGR9D3HzrzVXQyU7uLToR6yK4tRSuhPEHQ+t6lRVJVlI8vlhaAqAWHiYBOATrbAz2+tfVKL/ax/8AVvgFx5b4nW5qrHnW0ndRdWgABxrdVkCHuDlcj59/lW/SNPzBcj26GRwEjO/Oym7lbZJbgypF4CW8DYKqV+OfGBjGTtjHqK2OHEb6WHmrLhE1zi4DCGjxcq3w3nRA/hWdkkfiOFVshcknAyqr2z+dsO9aCS2TQqUVc3Fhhjtc+tF6SKsLsr7REoiURKIlESiJREoiURKIqxzVa2Erf0o4eNeoLAhT8xsR/wD2o3hh1VOpjp3n+buVU5b5XlaUyQTxGJCWhkHnIJOwK7FTpzkEYz2PURMYSbhUKekfixMcMI0Ovrmsbnl2WWzgme4hQKnhMz5XTGpIUZHVuoI2zsMncnGA4Qbo6me+JrnOA3dnrvVq5RPD1bTZjzsuSSJMlRjfLj4ckdNs1KzB/SrtL7O02i1PX5rPin/OSf3EX+uavKfiv/6v/X9q7dJvVc5n5iWFXjTV4uMAgbLq6En6bjbrXG2fs50zmyOth8bes126OjMpDnfL4qC5E4asjmRxqEYGAdxqYnc/MAD/ADZrpbYqXRsEbcsXgLZdpKu7SmLG4G7/AA/ypDj1rw7JJdY5P/R3bPzRQR+wfWqtFLtG1g3E3/l9zn4qCmkrLZC45/cqnXqDSVDyBSd2HkY+mpQ3p0JPrXfiLrhxAv39xt5LoPiEzcLx59xtx5Jw6YxyBkkkB6/Fgbde57du9ZqB0rML2g/VV6fZkNNGWMF78czmb8BvN12wxm4kAluFX0acs3+X/p/tFVnuFOy8cd+TbDv/AKvorDj0LbsZf/rl371brPk6AAGRnl9AThPsVe32muFLtic5MAb9T3n7Llv2jKflAb495Vd5u4SkVxGEA0yb6T23Hr2yc/s6CursyrfNA4u1b9clfoah0kTr6heg2kRVEU7lVAJ+gxXlpXBz3OG8lcJ7sTiRxUhwq+WCyEkmdCl9RAzgeIwzgb4HevqFGbUsZ/4t8AuHUSCMuc7S6rTcL4dfXLNDcSRytuyKCmo9yA6dT1OPrit8LHnIrkdDS1EpLHEHu8V1zcsCYzW6ysqxCFAWAbOlXYBgCoOPE2HTptsK2wXuFKaUPvGDpYd1zy4r7yzy3bW03ivdRzSjyoMqoUnbZQx33wPr0oxjQb3SmpYon4y+5V3qZdJKIlESiJREoiURKIlESiJRFUueuV5LsxSQMqyR5BLErkHpggE5Bz/mNRSMLrEKhW0jpsLmGxCo3BvHt78RgYuFbDBBkSL8TAgDuu4OPTODvULbh1t65kPSR1GH+rlvGvh63rdxC3ubgARwysiSyKkZHws7GQNIvY6ZFXfy7HfsRBPrtW8jZZR8LTYE2HXnc9h6leuVOVRZGSR5vEdwAWI04A3Pc9du/ap2R4c10qWkEF3F1yV84qMXjH86CPHz0vLq+7Uv+YV5X8Vg2iP/AG/tXapN6qnOPBAyvcICXCgOo6Moxkj0IAz9nSuTsqtLXCB2l8jwP2K79BUkERO03df7qiK+MqSSp3IBODtsSM77V6Ui/wAQGfreu1a+Y19b1aeAcsxzLq94DDbKQjSR8mJGr71FcWt2nJC7D0dubs+62XcVzamtfG62DtOfdbL6qZt+WrYsyiL8Gnl+Jss/UnVnPlGAMHGWb0qlJtGpawOLvidnuyG7Lnr1AcVyG7RqXzFwdkMt1id+7dkOu99Fvbl2CNdUUKll3wctqH5S+YnqCR9SKhZtGeV2GV+Ry4W4HLgbHqulVV1L23DjcZ2GV+WVuzgbHcuC+5RikXXbt4eoZA+KM56bHcfZ91WYdrSxOwTi9suBH39Zq5T7UJaC74gd+/8AdVxjc2LadRj7gBg0bfRT0z9M/SusBTVzcVsXZYjt9DrXTHQVQva/0I7Vz3FzLdzBnAaRhpRF2GwPz2Gcnr1z2qWOOKkiIabNBuSfXrrUjWMp47NyA1Pr12q/8r2ksUCpN8QJwMg4HYbbfdXl9oyxSzl0WnmuFWSMfKXM0Vm5dRZLNAwDJIrHHZkkJI+wqR99fR6RpbTxtduaB9AvOygOLgdDdU4+zu4SYGKePw1bKM+da4OR0Hbbowz6dqz0JvkVxfdsjX/C4W+vrtWfFre7nim8BSySzv4hTAZhGFiAwWGFJQnbPUDpnOCCQbbz+y3mbNIx2DQk3tysOPJZchcoSJL488fhhPxaEgsT+ccdAN8DbffsM5jjN7lYoaJzXY3i1tPuvRasLrpREoiURKIlESiJREoiURKIue/gLxuisUZlIDAkEHsdt+tYIuFq9pc0gLxuPmW5WbLSvHKmVw5Lp8wytkj+1k/Z1qpjN9V50VcofmbEZcR65qw8O5wKvcsV0TSxoQpBKGUDQSunJKldDfYevU7iSxJ9XVyOtsXXFnEDqvpl9CuDl3g1xfSLcFsxiQCSSQ+dwpBYLscDGwAwN8ZOKwxpcbqGnhkncJN18ydT9h1L0bjvDDKFePAmjzoLdGBxqRiBkK2BuM4KqcHGDpX0TKyExO7DwPFehjeWOuFB210GJUgq6/HG2zLn1HcHBwwypxsTXzisopqR+CUW4Hceo+jxXTZI14uF59xDl+6XxHMWpdRIAIY4yfyQc9MdN69JBtCldhaHWNurPr0Xo4quA4W4rG3UpXlK2khSWTTjXhIVPVjk7nvp759FJ6YqntF8c72x3+W5ceA4dfmRvXN2xUgMa1mbvM6Ds1PAK3WsARAo3x3PUnqSfmTkn61wZpTK8vO/6cB1AZBc6KMRsDR64nrJzK21GpFzW0BXWv5JOU+Wr4h9hyR8mA7VYlka/C7+rQ9mh7sj1X3qGFhYSN17jt1Hf423LzSLhU7OVMLGUA68jO+NjknTufv7V611VA1gcHgNyt39/wBt69W6eINBDvh3etfWatvJHDAqGR4ysuSnmBBAG+wO4znr32rh7XqS54ja67bXy49i5e0Ji52AOu3VT9vH70SkZ/BAlZZQdttmRGHV+oJHw776gBVzYuxXyuE84swZgcf28Vw55w0YW6rq5z4H71bL4AUvHvGAQARjBUEbDIxj5qO1e1kbiGS4lZB00d26jRVXlriN5ZpKZYpvBVCQJQRpf8jST1DNhcD1BHfMTS5t7qhTSzQtdjBtz47lycS5lntkS1hYQ+EoDsQC7ud3OCCQNRJ6ZPXO+KwXlowrSWqkiAiZlbXmd6unIj3ckRmuZGYN+LVlVTj844UHftnsM9xU0eIi5XRojM5uOQ66bu1WipFdSiJREoiURKIlESiJREoiURKIqpznfWjxeFL4kmWBHgLqZSO+fhH0O+/SopC21iqNY+FzMD7nqzVagnso0ia21e8Wzaisq6ZJE3Mg/NJ0szDG401FdoAtqFTaYGgGP5m8dSN/0W7m/mKSaVYLZ/wR0hRE2GlZwCF1Z8qgEZ6fP5bSPJNgtqqpc94ZGcstN56+Cs/JHDJ4YWNz+MdumrVpUDCjOSM51HqeoyakjBAzV2jikYz+Zr5KV4pwiKcDxF8y/C6kq6/2XUggHAyOhxggiksMcrSyQAjmrgcQbhQNxwq6h+Ai6Qdjpjm6eu0Tkn+6FearPwxG74qd2Hkcx36j6q0yqI+ZcaX8TSKj5jmGdMcqlH6YJUNs4wcal1DfrXmqnZ9XSAiRpDTvGY7x52Vlr45CDvC7656mSiLCWVVUsxCqNyzHAH1J2FZa0uNmi5WCbLVFLJL+IiaT0dvwcfy87DLA+qK4ruUv4eq5s3jAOevd97KB9Sxuma7YuWGkObqUuv6GLKR/4jnW/pjKqQd1NeoothUtNZxGJ3E+Q08TzVR9Q93JWGKJVUKoCqowFAwAB0AA6CuyoF5Rxzly5trtpLeOUqW1RyQjJXJzpZR2B2wdiO/aqrmOa7JcGemlilxRg23EfZWTifGBK1uk48JYgs1ypBzqH4uPSMklmBfTucKK3c65APWVekmxFoflbM+Q81pf2g2ryBXt5CAdmZFJHz05yB+35VnpWncoztKEusWnuV04fepMgkjOpG6HBGfsIBqUG+YXRjka9uJui6Kyt0oiURKIlESiJREoiURKIlESiKkc0ez9LiUSwssRb8YNOQT+cACN/X169c5hfFc3C5lTs1sr8TTbio+39nkyzKpm1W3camVunQLggb/PpWvRG/JRs2c9r7F12qX4FBHZXRtXRQrlntZSBnDY1x6uuRgd9xjPYVu34XYe5TwtbBJ0RGubT4hXCpV0EoiURaL2yjmQpKiSIequoYH7DtRFXeIcDa3VpLd2ZFBZoJWLDAyTokOWU+gYsuwACda4O0NhU07S9gwO5ado+2fWrEdQ5psc1y2d14zrHFsxBLMw2jxnYjIy+VYYB2wST01eY2Zsk1U2CQ2AF8tSMtOWYzPcc7WpZsLbhT9nwGFCHYGWQbh5MMQfVRjSn+ECvd0tFBSttE23Pf36qg+Rz9SpSrS0SiJRFGcwcXW2i1Y1Ox0xRjq7noB/3rVzsIUM8wibffuHErk4Ty8ot3S5CyyTnXOT0LHsPQLsBjpjIxWrWZZ71pHTjoyJMycz65blwWvs9tUcMTLIoORG7AoPsABI+RP1zWBC1Qt2dEHXNyOB0VsVQBgbAdBUqvr7REoiURKIlESiJREoiURKIlESiJRFzX1/FCuqWRI19XYAftrVzg3MlSRQySnDG0k8s1RebebrK4jMKCWVwco8SkFGHRgWwfuByPvqtJURkWGavu/Ds87P5hDOZOnd52XJa848REYQ26hl2aWcFOis+WBK48qk5zjb12rTp5dMPerkGyKZjQJZsZ/4jXMDdi3kBfLnj3Ew2h5reE+G0h8vwhcZBJDDO/YkbHehkmvYkBWGUdBhxNa5wuB13vwsbZcupdAHFCxX34ZDMCRChHkUE4PhgZ8wAUkHZj2NZ/nXti+ijvs8Nv0PDed5I48tc93FYA8V8ui8ByFO8cYwW07fAdwpLHvhDtuCX87c5Z/+OzxRcd53X58cu3XIrVa+0TFu0N1HK05DKWCoo3zjILDBwd8CsNqvhs8ZrM+w8b8UDgG9ZPkfFauH89W8cvieBIM5LaQmSxCqCfMMnSoH2CuFsmlko5S+R1xhsLbs7792q2m2LK8WDh9fstPFOfrme4VbRzCjlUUMiFtTEDJyGHU9uwrtOqXudZmSmg2PBDEXTjERcmxOg7l94xxjidvGsjXgbWwCqsaajldQOkwgj0xjrWXyTNF8XruWKemoJnlgitYZ3J421Dl2NdcZRsCZJPNpGETBPhmTb8Eudhpz+cQPXG15xv8AXcoRHstw+UjK+p42/MevquV8n5u4lApeRLeRFxqZe2WKjo4O5BHw1gzzNFzZZZs6gmOFhcD6PDhzXJZ84abn3q9t5SSn4HHwoh2JVWxnOR5875+lBUWOJ4VI/hsOlL45Q4jIA7uWV8+xXnhfOllPgLOqsfyZPIfs1bH7CastqI3aFVZ9l1UPzMuOWfhp2qfBqZc9faIlESiJREoiURKIlESiJREoiURKIvOOLcevprqa2jdLZIn0swGp9JDMGJPYqudsYLKM75qk+SRzy0ZWXo4KOkigZM8F5cL20F8hbsJ330JsoOa2s4ZA1zM1zLjzZYybnr/k9H6knYYxUREbT8Rue/12q82SqlZaFuBvd6vxbpxzWMPNLZ8O1tQTpUYCbto6Fo4wT8RY7NjcfPVgTbmN9diy7Z4+eeTed/HgTytqPK0hb8K4vN0CwKcnBKqp1HUxK+dslsncbajjGSK3DJ3clXfUbMj1OI9p0yGeQ0yy7V0n2dXcn46933288gGr4gNTLscDO2+BW3srz8zlH77po/8ATi8BppoCuj+bDO73jsfXR/u5rPsfFyj9/wBvliA7f2C8nuPeknkhEPnjdlOG3ypILAdcHGQfQ1EYo2mxdn1K4yurJY8bYRhO8uFl38L4feT6m8F3IPVFdvvbHXp3qN0d/kuVPS17bHpXxi35XA966k4HcnGmCU5GRhCdtt9h8x99VoZGzEiM3trbNWzWU41eO9Q91HdxOQYdJXfDakYDqCQwGPXNWwyMfMSD1Kg6sqXPLYwx43WcL271Z+QeATcS8bxWaKOMjBz4gZmznbONh1P9YVK2na8XDrhVZdrTUz8MsIabcd3YrfJ7OJwcpfvn1KvnY5G4l7HetvZXbneu9RDbkVrOhHePDCuG/wCReIeGYxcJLGRuhdhnBUjYqRnyrvnO3zNauppbWvcKeLa9Fixlha7jYHjz5ncuOaXiFtkzWmxKFnRdyY2VlLOhYAeXB2GQfkANCZWatUzW0U9hHLxyPMEGwNuOWviuWHiNhP8AjYmRmUAuTkEqxOosgyWcN5iygDQO2KwHxO1CldBWQ/6brgHTkQMrHcLZAG5vxWVw0ligls7wmIuqqmpW2YOwJTdRsuk7Alg/QDcbxi7HZLDAyrcWVEXxWJvppYa6nW+pFrcVf+QeYJryF3mRQUfSGXIDbAnYk7jI7437Vcp5XSNuVwNq0cdLIGxnUXz3K0VOuWlESiJREoiURKIlESiJRFi5IBwMnsOn7aLItfNUbmRuMSZEUccSf+lIpcj5u+nH2AH51Ul6c6ZLuUY2YzOQknmDbuF/rfqXk11dSjUUJZm8rHX8QPXU2fMNh65qkyxPxGy9HUY2sHRMDjfIHK3PlblmtfDeC3Vy2hNTHusK9Pq5+H7cVK3De0bb9fqyoStnw4qqYMHBuX1PxHsC965H4S9rZxQyhdag5046ZOnJwMsBgE/LqetX4wQ3PVeYrJGPlJjJLd19VPVIqqURKIqDzTfvdXa8PgOlSf6Q69SMZIz6BfvJA7bwPOJ2ELl1UrppRTMOW9XawskhjWONQqKMAD/zcnqT3qYCwsF0WMaxoa0ZBQfLI3T5Q/v0/wC1eY/DrMMtQP8AkB9XK9UnJvrgunmngXvMepDouI94pAcEEds+h6ftr0r2YhzXLqYOlbcZOGhXLyNx73qFg4CzRnEoAxk9mx2zgg/NT8qxG/EFrR1JnZ8XzDIqy1IraURKIvJ/alytdy3HvFuo8MIBiNQxJySS641MTnGRnAA6b1VnZnfDcfVdvZ03wYROWOvoc227dO8LzZZ5lOl4wwzglD0PzU71ULIz8ptyK7bZ6yMgSxhw4tPkVauVPfTIRZM2oDUyh1AxnGSrnS3p0JGa1h6S/wAClrvZQy9SBbqPiMwvXOX7m9Ixdwxqfz43zn6pvj7GP0rpRmT+sLyNWylBvA4nkR5/spupVSSiJREoiURKIlESiJREoirHO3vMsfutqhLSD8JITpRE9NXq3TAyQM7bg1BPjcMLd66ezegjf085yGg1JPVy52F+1RPA/ZnCmGuXMrfmLlUH/wCzfeB8qjjpGjN2at1O3ZH5QjCOOp+w+vWrvaWqRKEjRUUdFUAAfYKtAACwXEkkfI7E83PNbqytEoiURfDRFRvZ/wAEmjuLqa5QrITgHsdRLOQehGdNQxNIJJXLoIJGSPfIM/RKuXELgxxs4GSBtnp9vyHU/LNZnl6KJ0lr2BPcLrqtFyAoPg7eHKi9Qw0H/CrMD+wgj5j038j+Hq0uqpGFvz/F1a/TPwV2pZZgPBWSvZqiqTwjhU0PFp3SNvAkXJbouWAbv1OoMNs41VC1pDzwXNiheyrc4D4T68VdqmXSSiJREoih+N8s211vLENX6RfK4/xDr9DkVG+Fj9QrlNXz0/8Apuy4aju+ypUvI11ZzLcWTibQc6Gwrkd1J+FgRn83tgZFVfZ3xuxMzXabtanqozFUDDfeMx18R9V6NZXHiIr6WXUMlWGGU9wR6jpV1puLrzkjMDi29+pb6ytEoiURKIlESiJREoiURKIlESiJREoiURKIlESiL4ygggjIOxBoi5rXh0cZ1Ku/TJJOB6DJOB9PQVXhpYISTGwAngLLZz3O1K6qsLVKIlESiJREoiURKIlESiJREoiURKIobhPMcdxcXFuiuHtyA5YLpOc/Dhie3cCpXwljWuO9aNkDnFo3Lit+dYHiu5Qkum0YrICFyxBI8vn36d8VuaZwLRf5lqJmkE8FjY89W0tnLdoJNMPxxkL4g6Y21Y3zkHPr3BrLqV7ZAw71hs7XMLxuWPGOeoreGCdoLlopow4ZEUhNQBAclwAxz0yehoylc9xaCLhHzBrQ4jJfZOd4kFs0kFzELlyi+IiroIYAFwXyAc5BGdgTQUxOKxBshmAtcarv4zzJHbz29uUkeS4OFCBTpwRlmywwNyds7K1RshL2l24LZ0ga4N4qGk9okXizRJaXkrQuUcxRK4BBIzs+QDpOMgdKmFI7CHFwF+JWntAuQATZdXGOd4rdLZnt7ktcg6I1RfEBGnyspcHUdQGBmtY6Zzy4AjJZfMGWuNVt4BzlDdTNB4c8Myrq8OdNDEbbjc+o2ODWJadzG4rgjkssma44dCuJ/aFEzOILa7uUQ6Wlgi1JkdcHUM/+HpvW3sjgBicB1la+0NPygnqW3jHPsNvFDM0Fy0UqBg6oulc9FYlwA3yrEdK57i0EXCy+drQCQVnxHneOC2iuJLe5USuUWIoolBGcZUuNjjIwTnIo2mLnloIy7ll0wa0OIX3hPPME0wgeOe3lb4EuI9Bb6bn9uM9qw+mc1uIEEcs1hs7ScJyPNdPN3NsPD1jaYOxkJCrGFJ2G58zAYGQP8QrEFO6YkN3LMszYxdy6bvj8SWfvmGaLwxIAoGohsY2JAzv61o2Jxk6PetjIAzHuUDB7SrY6DLDdQRyfDLLFiM56YYMc/UbVOaN+diCRuBUQqW5XBCkuZOcIrN4UaKaZpgSggVWJxjsWBOc7YzUcVO6QE3AtxW8koYQOK6OXeYPevE/o1zBo0/8AMR6NWrPw7nOMb+mRWJYujt8QPUtmPxbrLTzVzbFYtCskc0jTFggiVWOV0jGCwOTqGAM1mGndKCQQLcVrJKI7X3rnt+dFaKeV7W7iWBNZ8WIIWG+y5bBI+o6ismnIcGhwN+CCUWJIOS08L58WdowllfBZGAEhhHhgMcaiwcjSOpNbPpS0G7hlzWrZw61gV8vfaBEk8sC213K0Jw5ijVwPns+QPqB0o2kcWh2IC/FDOASLE2Uhac3W0tpJdxMzxxKS6gYcaRkjBI3x03wfWozTva8MOpW4la5uIKO4bz8k7RhLK+0yMFEngjwxqONRYORpHUn5GpH0paDdwy5rVk4dawKy4hz7HHcS262t3M8WNZhjVwMgHPx5xv3Ao2lLmh2IC/FDOA4tsTZTPLfMEN7D40BOnOlgwwykAHBG46EHYkb1FLE6J2Fy3jkDxcKN4DzzbXdzJbRiQOmrDMF0vpbB0kMSc9RkDat5KZ8bA8rRk7XuLQu5uY4xeiy0v4hj8TVgaMb7Z1Zzt6Vp0J6PpN17LfpBjwb1M1Et15lwbisVlxbiIunEXi6WQtnDDc7H7f2Edq6EjHSQMwC9lUY4Mldiyuozgnm4bxecA+HK7mNiMahknP7QPrkdqkkymjbvFlozON54qM47wp7WxguoPxV1axx3C9tWkFX+0jr65/PqWN4fIWO1BJH29eSjkYWMDm6EWKmudb6McCtIi4EjwwMqdyAq5I+lQwNPtLjbK5UsxAgA6lYObbaO/wCEFoWEnhqJEZd/NGMOB88al+tQQOMU9nb/ADUszQ+LJRHs9uH4jftfSjaCBIk/tlfOQf1h+kgqWpAhj6MbzdRQEyPxncLKA4dLCL7iXjX8tn/SG0+ExGv8JJnOAfh2x/aNTvDujZhZiy8go2W6R93WzUzz0dcnBRBOWJbEc7jUScwAOQcajnc+tQ0+QlxDs78lvPrHY7/st/KbmPi8y8QcteFMQPsqOn9VQBuQNvo46g5xMAYAY/l39a2iuJTj13KuvPb28T3HDeKNCD5haupzn83B2OOgJU9PixvU9nvcGyx35qI4Wgujfbkpj2h8YMnCLdbghLmTQ5j6Egahq09s7HHbNRUsdpzh0CknfeIYtV1+0viUUtpYzRyK0fvK+cdPKGDfcQfurSlY4Pe0jOy2qHAtaea182cVi4ldWUNkfFeKUO8iqcRrlSfMQPTP1UDqcVmFjoWOdJlcLErhI9oZnYrRx6eW84pN4VqbuK1jMJQSrGA0gYO2W77uuP6gPatow2OEYnYSTfS+i1eS+U2FwMlo4RxBv+C31pLtLa5UqeoVmyN+mzBxttgCsvYPaGPboVhjj0LmHUL7xHmO2k4NDZRt41y8caCJFYkMpUnt1GD06/TNGQvbUGQ5C5zR0jTCGDM2WPONr4DcIinmaExw6XlQ7pgICQfl0zSB2ISFovc6d6zK2xYCbK78iXEDCUQ30t5gqWMpJKZzgDIGxwfuqpUBwtibhViK1jZ11X/axEXu+FoGKFpmUOvVSXhAYfMdfsqeiNmSHl91DVC72df2UlzDweS34dfeJdS3GqLbxceXGc4x65GfoKiikD5WWaBmpHsLY3XN8lX+Q7q2HumeJz+J5R7rqPh6jsExpxjJ9anqA/4vgFuPmooC0AfF2LdwXj1vacV4m1xKIwzLjIJzjOcAAmsPifJDGGi6yx7WSvxFcfCIWe241dqhSC4RzFkY1Aazqx6eYb9Mlh2rd5AfEy+Y1+i1YCWyO3FfeRLq2C2urik6yalHuuo+HktgJjT0OR371ipDyXfALcfNIMNm/EepZSQ3bcU4mbKURyqinBVWL+VfKC2yn0P7utAYxDH0gyQh/SPwFfeXePQWnBbhoSy3AJWRXPnEr+UNj0AGQP6jA5INJYnyVADtN3UsxvDITbXzUMILmwWwuHs2hS2Yh5fERjIspyQVXdfKWAznqB1qa7JS9ode+7qUVnx4XFunmrNxfi8MHHkmlkVI/dR5juN9WOnrVZkbnUxa0Z3U7nBs4J4Kz/zgcO//ACk+5v4ar+yzflU3Tx8VP3NnHJjxER8dNSg4+8VAHEaFSEA6rZ4S6dOkacY042x9KXWV8MKldJUafzcDG3TbpS51RYvaRnGUU4GBlRsPQbUuViwWccSqMKAB6AYH3Vi6yvkMKqMKoUegAH7qySTqi1tYxkkmNCT1JUf7UxHisWCz92Ty+RfL8Ow2+npS5WbL68CsQSqkjoSASPoaXKWWs2EWrX4aa/ztIz9+M1nEbWusWCzmtkbdkVj8wD++sAkJZfDaRkBdC6R0GkYH2YpcpYLOKFVGFUKPkAP3UJJWUjhVc6VAzucADP1pcosTbJv5F83xbDf6+tLlYskVsi7qir9AB+6hJKWCTW6N8Sq2OmQD++gJGizZIbdEzpVVz10gDP3UJJ1SyykhViCygkdCQDj6elLlF9dARggEHqDuKwi0rZRggiNAR0IUf7VnEeKxYL61nGTkxoT6lRn91MRSwW1kBGCAQex6VhZWlbGIHIjQEdDpH+1ZxHisWC2rCoJYKAx6kAZP1NLlZWtrKMkkxoSdzlRv+ymI8ViwWyWMMMMAR6EZFYvZZWt7OM9Y0OBgZUdB0HSs4isWCx9wi/RR/wCUf7UxHilgumsLKURUT2hcTuUurGC3nMInZlYhVbugBww7ZPcdauUzGFj3OF7fuq073BzWtNrrC34veWV/Ba3cy3MVxkJL4YR1b0wuxGSBvn4gc7YrJjjljL2CxHage9jw1xuCq3dc1ze+Xcc3FGtEjmZYh7uJcjUwI2XI0gL165+VWGwN6NpDL3HGygMrsbgXWseF16ly/JqtoW8bx9Uat4unRrBGQ2ntkHpXNkFnkWtyV5ugXnHE+a5Wv7iGe9awSJtMSrCH1bnDM2CRkYbfbDdsb32wNETXNbiJ1zVR0x6Qtc61la/+MPbcMkuJblLllVikyABXJOIxhdgckA9ehqt0YfMGgW5eKnL8MeIm6iPZzx+6ad7a+ctI0KTREgDysASNgN/Mu3Yq1S1UUYaHx6XsVHBI8ktf1qLn50urfiU5kcvZRTCORdK/gxJnSwIGrbSfX06kVIKZj4Rb5iLrQzPbIb/KFL8Cvrq8m4nCl2Y/DmQQyBEfQup8gDbIIUDJJqORscbY3Ft7jP6LeNz3ue2+mn1UbwQcSuLq6tv+JMnu5A1+BGdWc/k7Y6epreToWMa/BrzWrOlc8txaclJe0bj10s0VtYuVl8N5pCACdKg4G4PXS326fWtKWJhaXyaXstp5HghrNdVaOUOMe92cM/5TLh/7S7P+0H7MVWnj6OQtU0T8bA5QPO/HbgXVtYWjiOWcamlIB0rv0B26K5+wYxnNTU8TMDpH5gKOWR2IMbqVKcB4TeQTHxrz3mAodmjVWV8rggjqMau+23XrUcj43N+Ftit2NeDmbhUludbn333jxP8A6f717vpwuPh+LOM4/wCp1+VXPZmdHht8dr+vBVundjxf03srH7QkvIYpbqC9MSRov4ERIcnVgnWdx19O1V6bo3EMc29991NPjaC5pXRyPDdGJLm5vTMksIbwzEqBCwDZ1g74GR0HWsVBjxFjW2seKzCH2xOdfJVXgPOd017FLK59yuppIolKgacYCHOM9So3P5/pViSnjEZaPmABKhZM8vBPyk5KS5241OnE4Ldbz3SF4dTORGVU5k3Jf10qvUda0p4mmEvLbm/2WZZHCUNBsLfdbeSOL3VxJe27XImSMYiu1jUYYggYA8rY69+nUgisVEbGBrg219QtoXucXNvfmtXIV5eTXt0k127x2khTSUQCTJkUEkAFcFA21ZqWxtjaWtzcPssQOe57gToVF8pc7XK3RF25e2lmeFHIUBJFIIGQBsQwG/rnsakmpmFnwDMC/YtI53Y/i0vZWL2fcwySWVzPdSF/CmkyxAGEREbGwHqfvqCpiAka1g1AUsEhLCXbioXkfmu8a7iF42YrxHaAYAClWOBkKD0UjfOdSHvUtRBGGHBq3VRwyvLxi0Oi9RrnK6lESiJREoipHP8AwaeW4s57cxardmbEpYAnKEfCp28pz0q3TSMa1zXXzVeaNznNLdycM5curi7ivL+SE+CD4UUAbSD6ktv8++SF3AGDl8zGRmOMHPUlGxuc8PedFWr5rvht1dTRi2dbqViBJrYgKzEdNIB8++56ViapgEbA++Q3W5Kek2fUTvf0Rb238gvT+CyyPBG0oQSFQWEedOflnfFVnWv8OizYjI6qkcww3rO8U0VhcKzN4LSq2tFYnSDhMZUEDbB26mrkZjABaXDjZVXh5yIBXJPyHMLS1sfFQoZjLcMCQew0oNJzgEnzY3AOPTcVTekdJbdYfutTTnAGX35rruuSZLa7tbm3uJJSjYk96kLHR00oQnoX2O2SK0FSHscxwt1cVt0Ba8OB7138L5V1T8TE+horopgKTqGNe5yuAQSCMZ3FaOns2PDq1biK5dfQrT7MeV5bFroSOjBigUoT+QX6ggY6jYE962q52yhtvWi0p4TGTcrt5X4JJDf38zFCkzKVAJyME9QVAHXsTUcsgdExo3KSNha9zuKi4eS5Lm8urme4kiLMFi92kKsEG2GJT0CnA2znrUpqQyNrGi/G6j6AueXE9ykfZ/wKWyNzAzK0PiaodyWAOx1DSBnAXp31VHUytlwu32zW8EZju3cvvO3LcsssN5ayIlxb/pM6WX0OAT3YdNwx3HWlPM1rTG8ZFJYySHt1C54Lvic0czs1si+CyRrGX/GMVAdmZSQFGrAHrvnrWSIWkDPX6cFgGRwOih/5sP6Bo95m8XRr8PxP6Prxn4NGcds9f3VN7b/MvhFvrZRey/BbEfJWPinDp5+EGB2TxzGqs2TpJVhk5053xnp1NV2Pa2fENLqZzHOiwnVfL3hs68HW2jKCUwJEWJOnoA+CFz8OrG3cUa9pnxnS91ktPRYRrZV7ifsyIslWK6mMqBWVXk/AK2RrKqEyvViMb5696sNrf5ly0W+qgdS/BYE+Skb/AJbkuuIWdxOsLxrbhZozlgWxJnClMEamBGcHbpUbZgyJzG3vfL6Ld0JdIHHh91ny/wAGueHy3EULRvbOGeFZGbUj6cgHCny5GDvnAB65BxLIyYAu13rMcboyQNNy5+R+FXdveTySe7lLpy8mhnLKR4jAKCgGMv3PQVtUSRvjAF8v2WIWPa4k2zXLb8rEWFzbz6GM1y8kbKT5DpXSd1G+QQQOxIzvWktXhka9u4WU0FH0rHNJ33XPZ8q3UfCpbRXh1zXGWbU+NGlMjOjOSVAxjGCd6mNRG6YSEGwCr9A5sZjB3rq457O2iSGS1uZWlgdTGLmTMagb4UKmV3C7DbAxWI6wEkPaLHgjqa1i06cV6TG2QD6iueriyoiURf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874" name="Picture 26" descr="http://www.nedip.ufsc.br/site/arquivos/1974_brasao_UFSC2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509240"/>
            <a:ext cx="892824" cy="8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78" name="Picture 30" descr="http://w3.ufsm.br/morfologia/images/stories/brasao_ufsm_color_300dp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12" y="5518484"/>
            <a:ext cx="849516" cy="83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utoShape 32" descr="data:image/jpeg;base64,/9j/4AAQSkZJRgABAQAAAQABAAD/2wCEAAkGBxQHEhIUExQUExUXGR8YGBcYFhUdFRMXHBYfGhUcGB4YKCgiGxopGxgZIjMtJiktLjIuHCAzODMsNygtLiwBCgoKDQ0OFA8QFCwcFB0uNzcrLCw3LSwsLDc3LDcsMCwsLC03KywvLSwvKzcsLCwrKywrMystKzc3LCwsLDgrLP/AABEIAIgBcQMBIgACEQEDEQH/xAAcAAEAAgMBAQEAAAAAAAAAAAAABggDBQcEAQL/xABMEAABAwICBAgHDgQFBAMAAAABAAIDBBEFEgYHITETFDVBUWFzsyIyUnKSsbIIFhczNFRxdIGRk6HR0hVCU5QjRIKi4SRio8FDY8L/xAAbAQEBAQADAQEAAAAAAAAAAAAAAQIEBQYHA//EAC0RAQABAgIHCAIDAAAAAAAAAAABAhEDMQQGEhQWUlMTITJxgZGhwQVhQVHR/9oADAMBAAIRAxEAPwDQ65p3R4tOA5wGSPYHED4sdChPGpPLf6TlMtdPK0/mR92FB1G4ZuNSeW/0nK0OrZxfhdASSSYWXJ3nYqsK0urTkqg7BnqRJSZERVkREQFWDWZUvbitcA9wAkGwONh/hsVn1VvWdytX9oO6Yiwj3GpPLf6Tk41J5b/ScsKKNM3GpPLf6Tk41J5b/ScsKIM3GpPLf6Tk41J5b/ScsKIM3GpPLf6Tk41J5b/ScsKIM3GpPLf6Tk41J5b/AEnLCiDNxqTy3+k5ONSeW/0nLCiDNxqTy3+k5ONSeW/0nLCiDNxqTy3+k5ONSeW/0nLCiDNxqTy3+k5ONSeW/wBJywogzcak8t/pOXv0eqnmrpPDf8oi/md/VatUtho78rpPrEXfNQW7REVYEREBERAREQEREBERAREQEREBERBWzXTytP5kfdhQdTjXTytP5kfdhQdRuBWl1aclUHYM9Sq0rS6tOSqDsGepElJkRFWRERAVW9Z3K1f2g7pitIqt6zuVq/tB3TEWEYQ7EXx25RpYDAtVOG1tNTyPikLnxMe4iaUAucwE7Adm0r3/AAP4X/Sl/Hm/VSnRX5FR9hF3bVtFWEC+B/C/6Uv4836rmOt/RSm0UlpW0zXNEjXl2Z73XLXMDbZibeMVYtcQ90R8dQdnL7UaLDkaIijTrWqjQOi0oo3zVLHueJnMBbJI0ZQxhGxpA3uKlvwVYR5Lv7mT9ywaguTpfrD+7jWxK6n8r+Sq0LYtRtbV/h+2BgdrM99rPL8FWEeS7+5k/cnwVYR5Lv7mT9y9KLp+JsTpR7uTuMczzfBVhHku/uZP3J8FWEeS7+5k/cvSicTYnSj3Nxjmeb4KsI8l39zJ+5PgqwjyXf3Mn7l6UTibE6Ue5uMczzfBVhHku/uZP3J8FWEeS7+5k/cvSicTYnSj3Nxjmeb4KsI8l39zJ+5ZqPVjhVLJG9jXZ2Oa5v8A1Eh8JrgW7Cdu0BftZqP4yPzm+0FqjWTEqqinso7/ANpOhRETO0mqIi9a64REQEREBERAREQEREBERAREQEREFbNdPK0/mR92FB1ONdPK0/mR92FB1G4FaXVpyVQdgz1KrStLq05KoOwZ6kSUmREVZEREBVb1ncrV/aDumK0iq3rO5Wr+0HdMRYRhfHbl9Xx25SWluNFfkVH2EXdtW0Wr0V+RUfYRd21bRVgXEPdEfHUHZy+1Gu3riHuiPjqDs5fajRYcjREUaWA1BcnS/WH93GtiVrtQXJ0v1h/dxrYleW1mywfX6c7Qc63xEWSnGZzQeketeVpp2piP7c+ZtF2NFI8UlosIDXVD4IGuNgZHtaHHfYFxFytb75MJ+d0P48X6r0XDWP1Kflwt+o5Za5FsffJhPzuh/Hi/VPfJhPzuh/Hi/VOGsfqU/Jv1HLLXItj75MJ+d0P48X6p75MJ+d0P48X6pw1j9Sn5N+o5Za5ZqP4yPzm+0F6/fJhPzuh/Hi/VZabSDC5nsbHVUbnlwDQ2aIuc4mzQADtN7LVGrmPTVFXaU90/tJ02iYmLSkqIo7Wac4fRPfHJVwsewlrml21rhsIK9g61IkUX+EPDPnsHpJ8IeGfPYPSQShFGBrCww/56n9ML10umVBVkBlbSuJ5uGjv9xKDeIvyxweAQQQdxG4r9ICLR4rphQ4PIYp6mKKQAEtc6xAIuF4/hDwz57B6SCUIov8IeGfPYPST4Q8M+ewekglCKNM0/wx/+epvtkaPWtth+NU2J/E1EMvmSMd7JQe9ERAREQVs108rT+ZH3YUHU4108rT+ZH3YUHUbgVpdWnJVB2DPUqtK0urTkqg7BnqRJSZERVkREQFVvWdytX9oO6YrSKres7lav7Qd0xFhGF8duX1fHblJaW40V+RUfYRd21bRavRX5FR9hF3bVtFWBcQ90R8dQdnL7Ua7euIe6I+OoOzl9qNFhyNERRpYDUFydL9Yf3ca2JWu1BcnS/WH93GtiV5bWbLB9fpztBzrfFlpfHZ5w9axLLS+Ozzh615fC8dPm51WUo37of5NR9s7uiuHLuPuh/k1H2zu6K4cvqLooEREUREQFs9Fvl1D9Zh79q1i2ei3y6h+sw9+1BbhVR085Sr/rEntlWuVUdPOUq/6xJ7ZVZhokXvwCmbW1VLG8XZJPExwuRdrpWtcLjaNhO5WE+CbCvm7vx6j96jV1bEIurIP1RYW4bIJG9Ynn/wDbiuf6w9VH8AhfU0j3yRM2yRvsXxt53NcAMzRzgi4G25RLobonpfVaKPDoJDwd/ChcSYnjn2fynrbY/TuVlNE9I4tKaZlRDsB2OYfGiePGa7r2j6QQedVNXTNQuLmkrpKcnwJ4yQL/APyR7QR1lhff6B0ITDW66+Vpuzj9hQVTrXXytN2cfsKBynKCepFfpFZCHVRhb2tJp3XIB+PqOjzl+zqlwo/5d349R+9EvCtiW2g842g84PUrG1Gp/C5QQ2KWM+U2eUkfRnLh94XG9YOhr9DJ2sLuEikBdFJaxIBAc1wGzMLt3bDcHZuAukWrjWfLhMjIKyR0tO4hokeSZKe+4lx2uj6b7QNo2Cy7+DdU1VmdUWKuxbC6cvN3R5oSeciN2Vl+vJlVSYTJEREVs108rT+ZH3YUHU611i2LTdccZ/2W/wDSgqjcCtLqyN8KoOxb6lVpWW1OVXGsJpelmdh/0yut/tsiSmqIirIiIgKrWsw5sVr+1H5RtCtKqmaY1XHa+teNxqJLdYDy1v5AIsNOvjty+r482BUlpbjRX5FR9hF3bVtFrdGmcFSUoPNDGPujC2SrAuIe6I+OoOzl9qNdvXEPdEfHUHZy+1Giw5GiIo0sBqC5Ol+sP7uNbErXaguTpfrD+7jWxK8trNlg+v052g51viy0vjs84etYllpfHZ5w9a8vheOnzc6rKUb90P8AJqPtnd0Vw5dx90P8mo+2d3RXDl9RdFAu9aoNG6TE8MikmpaeV5fIC98THOIErgLki+wCy4KrHakOSYe0l75yEpB7zMP+Y0n4EX6J7zMP+Y0n4EX6Leoqy0XvMw/5jSfgRfov3DojQwOa5tHStc0hzXCGMFrgbtIIGwgi63SICqjp5ylX/WJPbKtcqo6ecpV/1iT2yiw82iny6h+sw9+xW3VQsBqm0NVSyvuGRzxSOIBJDWStc4gDfsBVgPhfwv8AqyfgTftQlPV5MXLGwTGS2Tg3Zr7suU5r9VrqES65MMYNjp39QheCfSsPzXP9YGtR2ksTqenjdBC7x3PI4WQeTZtw1vTtN92wXuLOaReKPoHqUx1RgnGKK3TJ93FpFEF1PUFgjqmqmqyPAiYY2npkfYm30MG3zwo1LTa6+Vpuzj9hQKbxXfQfUp7rr5Wm7OP2FBHtzAjpQXHpvEZ5o9SyrhkevKaMAcTi2C3xz/2r9HXpP8yi/Gf+1VmzuK457oeqZloor+Hme+3OGZQ3b9JP+09C09VrurJARHBTRnpPCPt+bVzvF8VmxqV007zJI7e422AbgANjWjoCixDxqxGomEx4WHHc+aRw+gEM9bCuD4Dg0ukE8dPA3M95/wBLG/zPd0NG8/cNpAVrMBwpmB08NPH4sTA0Hndbe49ZNyesqkveiIjKv2vykMOIxSc0kDR/qY94d+TmLmq71r9wY1lJDUtFzTvs7qjks0/7xH+a4Ko1Au0+58xkFtVSOPhBwnYL72kBkluoFrD/AK1xZbLR3GpNHqmKoi8eM7jez2nY9rrcxH3bDzIsrcotNotpLBpRA2aB1xuew2zxO52vHMfyO8XC3KrAiL8veIwSSAALknYABvJ6kGr0rxhuj9HUVDrf4bCWjynnZG37Xlo+1VKuTvNzznpPOV0fW7p43SR7aandemjddzxunkGwEdMbdtuk7dwBPOFGoF+o4DUlrG+M8hg+lxyj8yvypdqpwc4zidMLXZEeHf1CPaz/AMhZ+aKszTxCBrWjc0AD7BZZERVgXEPdEfHUHZy+1Gu3riHuiPjqDs5fajRYcjREUaWA1BcnS/WH93GtiVrtQXJ0v1h/dxrYleW1mywfX6c7Qc63xZaXx2ecPWsSy0vjs84eteXwvHT5udVlKN+6H+TUfbO7orhy7j7of5NR9s7uiuHL6i6KBWO1Ickw9pL3zlXFWO1Ickw9pL3zlSU9RERkREQFVHTzlKv+sSe2Va5VR085Sr/rEntlFhokWx0chbU1lGx4DmPqImuadzmumaHA9RBIVlveDhvzGm/Caosyqwvjnhu8gK1TdBMNb/kaX7YWH1hbCi0fpaC3BU1PGRuLIo2kfcFS6umh2ryr0oc0hjoIOeaRpAI/+tpsXn6PB6+ZWM0fwWLR+COngblYwf6nE7XOcedxO0rYoiTKt2uvlabs4/YUFJsp1rr5Wm7OP2FApvFd9B9SjSSHQXEgL8Snt1NB/IG60lZSSULsksckT9+WRjmOt02cAbK4FN4jPNHqWp0t0Yg0qgdDM3rY8AZ4n8zmn1jcRsKqXVPXRNANXMGljc5rm7LZ4Y47TR36TJsA37Q0g8xUKx3CJcBnkp5hZ8Zsehw/lc3/ALSNo+7eCseFYnLg8rJoHmORhuHD8wR/M084OwqKtPozotTaLxllNGGX8Z52ySEbs7jtP0bhzALcqNaA6XM0wphKAGSt8GaPyH25ulh3g/ZvBUlVYEREHmxKhZicUkMozRyNLHDpa4WP0FVU0q0fk0YqZKeXaWm7HW2SxnxHj6Rv6CCOZW0Ub040Oh0whySeBI25ilAu6Mnf5zDYXHPYbiAQWJVYRbvSrRSp0Vky1Edmk2ZK25ik6MruY9RsernWkUaevC8TmwiQSwSvheNmZhsSOgjc4dRuFPMO1z4hTC0jaefrLHNcfpyHL9zQucIg6lPrwrHjwKemYekmR35AtUO0k02rdJQW1E5MZ/8AiYAyL7QNrv8AUSo8iFhEWWlp31j2xxtdI9xs1jQXOceoDaUGImysbqf0QOjdKZJm5aieznA742D4th69pJ6zbmWj1a6q/wCGuZVVwaZW2dHBsLYnbw6Q7nPHMBsB23JtbrSMzIiIqguIe6I+OoOzl9qNdvXEPdEfHUHZy+1Giw5GiIo0sBqC5Ol+sP7uNbErXaguTpfrD+7jWxK8trNlg+v052g51viy0vjs84etYllpfHZ5w9a8vheOnzc6rKUb90P8mo+2d3RXDl3H3Q/yaj7Z3dFcOX1F0UCsdqQ5Jh7SXvnKuKsdqQ5Jh7SXvnKkp6iIjIiIgKqOnnKVf9Yk9sq1yqjp5ylX/WJPbKLDzaKfLqH6zD37FbdVI0U+XUP1mHv2K26EiIiIIiIK3a6+Vpuzj9hQKbxXfQfUp7rr5Wm7OP2FApvFd9B9Sjf8Lk03iM80epZVipvEZ5o9SyqsOea4NC/fFT8YhbepgBIA3zRb3M6yNrm9dx/Mq7g3Vy1XrXJob/AajjMLbU87jcAbIpjtcOprtrh15h0IsSjegelDtEqtkwuY3eBMwfzxk7SBzub4w+0c5VpaadtUxr2ODmOAc1w3OaRcEdRCpwu0ai9L8wOHzO2i7qck7275I/s2uHVm5mqLMOxoiKsiLSMx4uxF1Fk2NphUcJm2m8pjy5bdV73+xRnE9ZX8NpjUOp8wbXPoy1r/AAsrA4ukHg7TZh8H80E9qadlU1zHta9jhYtcAWuHQQdhC5/jmp2gxEl0XCUrj/TcDH6D7gDqbZbbEtN20z6gRsbKyOg4+x4fYSi7g1o2GwIbe/XuWXANLjiVRwEkQhLqWKrjdnzZ43j/ABAbgWyv2c9xt2bkHNK7UdUx34Gqhk6A9j2H7251qJdTmJs3Cmd9Ex//AE0LpLdYc1S2iMNJG7jkk7YuEqCwcHDta9xLDbMA42+jabr34npZVYVTCWWlh4R08cDGMqszXcIbAufk8Gx5rIt5ckbqfxM/yQD6Zv0C99JqTrpT/iS00Y6nSPP3ZQPzXT6PS+aGpfTVlKIXiB1Q0xTCYOYw2cCMrS13Rs2rDoxpnUY26B/FGGnnvaSGcSvp9l28YaGjJfdsJsdhULyjeE6joIrGpqZZf+2NrY2nqJOZ33ELomAaNUujrctNCyK+9wF3u85zrud9pUZfp7LLHAYqVj5JaqWlax0xa3/CzeEXZDvy7rfatzo5pI/EZp6aog4tURNa8tEgkY+N9w17HAC+0WIIFlUSNFD9DdOm6Tz1EQi4MMGeF2a/GYOFfHwjRYWGZnXvC1zdP6rgp6niDXUsMj2SPZUAyhsby17xG5gB3XtmQdBRQyu0xnfVGnpKeGYCBk/CSVPBAtkJDbDI6+7p51IqOqnmpuEdFGJ8riImy5oy4XyDhMo2Gwucuy532QbFQzT/AFfs00fA58z4eCDmjK1pzZi0m9/NX4wXSuuxKrmpjRQs4u6MTuFUTkbK3OCwcGM5DdtrjbsWLAdMq3HGNkjo6cRl7mXdWWf4MhY45eD6QbC6COfAVF88l/DYnwFRfPJfw2KXV2ldTPNUx0NGKltMcsrnTCPNJlzGOIZXZnAEXJsL7FixTWA3CpsPjmgfEyraS50hyvpnXa1okbbdncATcW3ot5bPQbRRuh9O6BsjpQ6QyZnNANy1rbWHm/ms3veH9Q+j/wArWVunLaFtc58RJp52U8bGuu6okkY0sAuBl2vtz7AT1L7SaU1NLUU8NdSNpxUEtikjmEjRIG5uDk8FuV1hsIuCVxdJ0PA0m3a07Vss/pujFrovszZsve6P6h9H/lfqPABGQc52EHxeg/SmiWO++KAzZODtJJHlzZvi5Cy97Dfa6jNbpHVYxK+Sipny09JK5rzxjgjVSMFntY3KS9jSdl3AOPTZcaPw+gxN4wvmf9b3nF5m20/0MbppHCx0roeDeX3DQ6925bbSOlQn4Co/nsn4Tf1Uuk08bXR0RooTUzVbXPjjc8MbGxmyUyu8LLld4NgDcggJUaXVOG01bLU0RikpmhwtJmgqAf6cmW9xzgt2bPs7N+N0R+AqP57J+E39V0TQvRwaK0rKZshlDXOdmLQCczi7cL9K1tbpXPPOaaipmzysiZLMXzCOOLhBeNl7OLnkAncBbnXoqdKzRYa+tmp5IXsaf+nfseZc2RjAQNoc4ixA3G9uZBJkWl0Rx73x0wmLOCeHOjliJuYpGOLXtJ2dF924haaTSqrqaqrp6akhlFM5jXPfUmMuL4w8Wbkd0238yImaKFVWl1UauelhpIHuhZG57pKrg9sjb2b4BvYgj7ulZMQ0pq6ealp46SKSeaJ8rmmpsxmRwBDXZDm8YcwQTFc2xnU7TYvUTTuqKhrpXueQ3gsoLjcgXaTZe+p1gOgpZpDTZamGdlPLTulGVr5CAxwkAN2EOBBt0r2SaS1dFBVTT0sDWwwvlHB1XCF7mi4aRkGUEX27foQaDDNTFNh00MwqKlxikZIAeCsSx4cAbNva4XTVB6XTWpjfRcZo2RRVjmsjfHU8I5rnszszMLGm1t5B2L041pw3C8Qgo+CLmOLGyzZrCB8uYQNIttLizpFgboJei0jceviJoeD2CmFRwmbplMeXLbqve/2L2Y/iP8IpqifLn4GJ8mW9s2Rhda+217dCD3ooNh+nE44k+qo2wwVhY2KaOcSBr5W5omyNLWlubdfbY71lfpdVV8lTxGiFRDTvMb3vnEbpZGfGNhblN7brkgEoPNpbqtg0oqXVMk88bnBrS1nB5fBFh4zSVpnai6Rwtxqq/wDD+1dAwPHo8cpGVUQOR7C4A7HNLbhzXdYcCPsUTw3WFUSx0U89E2Omq5GRMkZUB72OkJazMwsbsuDexRXQI2cGAOgWX6URh04bJiZoeCIZtjFRm8F1Q2NsrorW5mO333i1lhqNLauWsraamo4phS8Hmc+p4Mu4SPO2wLCOZw38wRE0Xgx3CIsdglp5m5o5BY9IO9rm9DgQCD0gKPjTpkuFsxBkTiZLNjhJ8J8pk4IMBtt8Pntu22X5qNOcmEnEWQ5nNsHQl5GWThRFIwuync6/8u2w6UEa+A2l+dVX/h/Ys9FqXgoJI5Y6uqa+Nwc1w4G4cDcfyqSUemzMQlwxsTMzK1szsxdZ0JhYHOaW2N3ZiWnaLW514ffUHY1xYiXgwzgWvz2g4zk4ZzSwDwn8GQLl2y1gLklF701yu6R93/KLIiIhmO4fV0GJNrqaBtU11Nxd8XCtje0iUyNeC7YRttZaqj0QqmwUfCMYZP4ka2dgeC2ON4kzNBNs9szRsHOURB4otAanD5MUZHZ9PJRSQUl3tuzO4vbEb7Q1r3vsTzWXs0s0SrKqlw80mVlVDCaaS7gBwUkHBy7dxLXAEde0IiDLpdog95wpsFLHVwUjZGPhkkYxr2mJrI7l97m4zbjtCxYhovJidG2nZh0NG3jcMr4mTRubJGCOFccobY5QBbeURB68H0Pk0WrKk0UcQp6mMlryGl9JOBsHheE+AkA5bmx6BtWqw3ROqlq6ObiUFDLDJmqamGZuWqYB4bWxMA2PNicwFutfEQZGaMVtCylcyBsr4a+eoLOFY3NHJnyeEbgHwgvVWYLiNYa+s4KOKqmp20sELZg7gmZiXyPkIAzeEXAAcwC+og/NNoNU6PzYdNBO6pEB4B0bxDGG0rwRJlLQC8g5XAOJJI3715YMExKOkq6BtLE1lRLN/wBQ+obZkczySeDaCScp6d6Ig/WKaGvgrA8YfFiEDaWKBnCyxsLDHcE2eDzWU80cjMNPG11O2ky3AhY9r2xgOOWzmgDaNu7ZdEQazAMHlosRxWd7QI6gwcEbgl3BwZH3A2jwulQzRrRWbB2s4TB6eeVsrnioNRCH7ZS9h2tJu0EDfzIiDe8Qr9G5640lPHVR1UhmY50wjMErmhr84cDnZcAjLt5ue6yVuis2MzU3HMkzOJywVD22aDJI6MjIN48UkG2ywOxEQaHDtA64UtUyWRjqltXHUU8rjds3ANa2MyZdrcwbtvtuedb11DXaS1VE+pp2UkNK/hiOGbK+aUNLWBuUANYLk7dp6ERBh0QixHR6PgDQtkYZ5H8LxqMWZJMXXy2O4HdfavlDQ4jouKmCmpoqqKSV8sEpnDOB4U5i2VpF3ZXEnwd/VzEQYKPQyp0Ybh0tLwdTLTRyRTRudk4Zsz+EeY3kWaWyE2uNo6Fr3aG1lVDiZEPACohEcVO6rfM7PnzOe5z/AAW3FtgPN95EG7OFVmjtXNVUtOyqFTFE2WMzNjfHLCzI0guBaWFtgbbef6ceL6P4jpCygiqJGR5ZHVE8sWSzHsuaaNrX+PYnaSLXaERB7tENHqnR2sqw6Q1FPUBsxldwbXCouWyAsZbxm5TcC3g9K81NoHFiFdiM9bTRStlfGYHOsTlEIa/YN3hDnREHgx3RiWbEquodhsNfFKyJsfCSxN4MsYQ+wcDvJHR4q9NTh9ZT1NBUwULAIaeSF1OKiNrYszhkDXWsRlbzDnREGvxbQ2rxClrJHxROqKqphmdAJBwbYoi0Bhe4AOOUG5tzr1twCWSmroYsJgoXTU0jA+OeJ3CPIsxhDWiw2k3JsLdaIgx0Ggh0fnw+qpYInPaxsVVEchIuyzpoXP8AFkBuDlIzA26SvNU6vavGYa6SWodBNUyOl4Fohc0GMnigMli4ZQ1niuFvvXxEGyFLiNNXRVvFGzOdQsglZxiNmWYSue8g7bt3W+nqUjxeGfG8NqY3QiGeWCVgi4RrgHOa5rPDFht2Hqv1IiCLUuB1+KxYZSz08dNDSOhkfJw4kfMYGWa1jWt8G7gL3O78/VRUWI6LOq4qamiqoppnzQyGdsZhMpu5srSLuAdcjLvHRfYRBvNEdHnaPYfHSlwkkDXlzhudJI5z3W3bMziB1ALQaG6ARYJS08stMJK2FhcA6V7miUXy5A5xjad20AW3r6iDTfB5XRUkcjakmrZMKzgMsIiNUXXkvIBmNwSNrrfYvZiOrr3x1OKS1MYj4dsBpZMwc6J7YbSZgDYjMGgg7CBsREGWTRyuxxuGxStZQtpQZHuh4FzeHZ4NOYmbQBlu6xbYXsNwK8dboVW09NilIw8YZUPjnikcY2OMpla6oDgLBt8uYWAGw85REHvl0Onw3F46qnaH0o4aYx5mgx1EsOR4bf8Ale5sZ6jfcFqzq8ruKCTjR43w3HeByw8FxrNc/wCJbP4vg+Nb7ERBPf4nV/MnfjQ/uREQf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882" name="Picture 34" descr="http://www.pb.utfpr.edu.br/pibidmatematica/Imagens/utfp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65" y="4826443"/>
            <a:ext cx="1197981" cy="4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fisicaevestibular.com.br/Universidades2013/Imagens/Unioeste-PR-13/novo_logo_unioest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1293403"/>
            <a:ext cx="2922687" cy="94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887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>
            <a:off x="1460500" y="1355724"/>
            <a:ext cx="6775051" cy="4760119"/>
          </a:xfrm>
          <a:prstGeom prst="ellipse">
            <a:avLst/>
          </a:prstGeom>
          <a:noFill/>
          <a:ln w="101600" cap="rnd" cmpd="thickThin">
            <a:solidFill>
              <a:schemeClr val="accent1">
                <a:lumMod val="10000"/>
              </a:schemeClr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006600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54276" name="Picture 46" descr="IB_vertical có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328" y="3255883"/>
            <a:ext cx="1801813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ta para cima 8"/>
          <p:cNvSpPr/>
          <p:nvPr/>
        </p:nvSpPr>
        <p:spPr>
          <a:xfrm>
            <a:off x="4580334" y="2368550"/>
            <a:ext cx="685800" cy="723900"/>
          </a:xfrm>
          <a:prstGeom prst="upArrow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Seta para cima 9"/>
          <p:cNvSpPr/>
          <p:nvPr/>
        </p:nvSpPr>
        <p:spPr>
          <a:xfrm rot="10800000">
            <a:off x="4580335" y="4733925"/>
            <a:ext cx="685800" cy="723900"/>
          </a:xfrm>
          <a:prstGeom prst="upArrow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Seta para cima 13"/>
          <p:cNvSpPr/>
          <p:nvPr/>
        </p:nvSpPr>
        <p:spPr>
          <a:xfrm rot="5400000">
            <a:off x="6028134" y="3573860"/>
            <a:ext cx="685800" cy="723900"/>
          </a:xfrm>
          <a:prstGeom prst="upArrow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Seta para cima 14"/>
          <p:cNvSpPr/>
          <p:nvPr/>
        </p:nvSpPr>
        <p:spPr>
          <a:xfrm rot="16200000">
            <a:off x="3098800" y="3579734"/>
            <a:ext cx="685800" cy="723900"/>
          </a:xfrm>
          <a:prstGeom prst="upArrow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6844107" y="2675810"/>
            <a:ext cx="2160000" cy="2520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pt-BR" sz="1600" b="1" u="none" dirty="0">
                <a:solidFill>
                  <a:schemeClr val="tx1"/>
                </a:solidFill>
                <a:latin typeface="Trebuchet MS" pitchFamily="34" charset="0"/>
              </a:rPr>
              <a:t>Desenvolvimento</a:t>
            </a:r>
          </a:p>
          <a:p>
            <a:pPr algn="ctr"/>
            <a:r>
              <a:rPr lang="pt-BR" sz="1600" b="1" u="none" dirty="0">
                <a:solidFill>
                  <a:schemeClr val="tx1"/>
                </a:solidFill>
                <a:latin typeface="Trebuchet MS" pitchFamily="34" charset="0"/>
              </a:rPr>
              <a:t>Regional</a:t>
            </a:r>
          </a:p>
        </p:txBody>
      </p:sp>
      <p:pic>
        <p:nvPicPr>
          <p:cNvPr id="54284" name="Picture 15" descr="PTI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27" y="4026211"/>
            <a:ext cx="1227297" cy="50499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Imagem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944" y="4594623"/>
            <a:ext cx="1838325" cy="487363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529" y="3362801"/>
            <a:ext cx="505735" cy="555865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13674" y="3372326"/>
            <a:ext cx="527903" cy="50117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8" name="AutoShape 4" descr="data:image/jpeg;base64,/9j/4AAQSkZJRgABAQAAAQABAAD/2wCEAAkGBhAQERAUEBQWERITGBgWFBESGBUXFhcVGBgYFRYVFBoXGyceFx8kGhkUHzIiJCgpLTgsFx8xNTIqNSYrLSkBCQoKDgwOGg8PGjIlHyQqKSwvLCkvNTQwMiosKSkpLDIvLCwsLC0qKSwqLC4sLyosLCwxLCwqLCoqNSwvLC8uLP/AABEIALsBDgMBIgACEQEDEQH/xAAcAAEAAgMBAQEAAAAAAAAAAAAABgcEBQgCAwH/xABDEAABAwIDBQUECAQCCwAAAAABAAIDBBESITEFBgdBURMiMmFxQlKBoRQjM2JykbHBJILC4RVDCBYXU3OSorLR8PH/xAAbAQEAAgMBAQAAAAAAAAAAAAAABQYBAwQHAv/EADcRAAEDAgMGBQMCBAcAAAAAAAABAgMEEQUhURIiMUFx0QZhkaGxE4HhQvAUI2LxFRdScoKS0v/aAAwDAQACEQMRAD8AiSIirBTgiIgCIiAIiIAiIgCIiAIiIAiIgCIiAIiIAiIgCIiAIiIAiIgCIiAIiIAiIgCIiAIiIAiIgCIiAIiIAiIgCIiALL2XsmapkEcLS5x16NGmJx5Bbvdjcears994oPeI7zxl4AfL2tPVWlsrZENLGGQtDW8+rjpiceZUPW4oyDcZm72Tr2Jajwx8+8/Jvuppt29xoKQYn2mlOr3DJvkwHT11/Rajefhw1+KSj7rtTD7JP3CfD6aeiniKtsr6hsn1drP29CxOoYHR/T2cvf1Of6infG4te0sc3ItcCCPUFfNXZvBuvBWttIMLx4ZW+Ifs4eR+Sqnb+7E9E60ouw+GRubXfuD5H5q00WIx1O7wdp2KxWYfJT5pm3XualERSZHBERAEREAREQBERAEREAREQBERAEREAREQBERAEREARFtdgbtz1r8MQs0WxyHwtH7nyH918Pe2NquctkQ+2Mc9yNal1NbBA6RzWsBc5xs1ozJPQKxt1uHLWYZKwBztRDq0dMfvHy09VId3d1IKJvcGKQizpXeI+Q5NHkPK91ulVq3F3SbkOSa817fJZqPCmx782a6ck7n41oAAGQGgC/VDt4eKuzqMlmMzyDVkFnAHoX3wj0uT5KA7T461jyRBDFC3q/FI4Z9btbp91b6Hwtilam0yKzdXZfOa/ZCUdOxuVy70XONRxX2u/F/EloPJjIhb0IZcfmvNPxT2szIVLjnfvsid83MJU5/l/iNr/UZfq7/yav4tuh0gvnUUzJGlkjQ9rtWuAIPqCqP2fxzrmEdtHDM3nYOY78wSP+lTzYPF/Z1SWtkcaZ5GYmsGX5gSDL4uwqGrfCuKUSbbo9pE5sz9kz9jYk8b8vk1m8/Dh7MUlH32amHVzR9wnxjXLX1UGItqug2PBAINwcwRoR1Cjm8+5ENZd7bRTe+Bk7oJBz9dfXRaaLGFbuT+vciKzCUdvwcdOxT6LN2tsaalfgmaWnkdWuHVp5hYSszXI5Npq3Qrjmq1bOSyhERfR8hERAEREAREQBERAEREAREQBERAEREARZFBs+Wd4jhaXvOgHzJvkB5lWhuruFHS4ZJrSzjMe4w5+HqfM9MrLhq66OlbvceSfvgh20tFJUru8NSNbr8PJJsMlVeKLlHmHu9fcHz9NVZdHRxwsayJoYxujWiwX2WHtja8VJDJNMcMcYuep6Nb1JNgB1KqU9TPXSI3jdbI1NV4dVLXTUkVM3d481Plt3b9PRQulqHhjRoPaceTWD2if/thmqI314n1W0C5jCYKbQRNPeeOsrhr+EZetrrUb4b2TbRqHSyEhguIor3DGdB1J1J5n4LRr2Tw74Sgw9rZ6lEdLxz4N6ef9Xp58806vyTgERFeTmCIiAIiICU7ncRKvZrgGntYPap3nu+rD7B9MuoKvzdrein2hD2tO64vZzHWD2Ho4Xy/RctLbbsbzT7PnbNAfJ7D4Xt5tcP35HNUvxF4UgxJizQojZteTvJ3n/V63OmGdWZLwOm9pbMiqIzHM0PaeR1B6tPI+YVX707hy0uKSK8sAzJ9tg+8OYHvD42VjbtbwxV9PHPCcnZObcEsePEx1uY/Qg81tF41DU1GHyrG5LWWytXVOPRTdU0cVU3PjyU57RWhvTw8jmxSU1o5dTHkGPPl7hP5emZVa1tFJC9zJWlj26tOvl6+qtdLWxVLbsXPmnMqlTRyU62cmWvI+KIi7DkCIiAIiIAiIgCIiAIiIAiL1HGXEBoJJNgBmSToAOaA8rf7s7nTVpv9nCNZSNfJg9o/IfJSLdbhx4Zaz1EGfw7Q/wBI+J1CsGKJrQGtAa0CwaBYADQADRV+uxdrLsgzXXl9tfgnaLClfZ82Sac/wYOxthQUjMELbe842LnHq489StgiKrve56q5y3UsrWoxNlqWQKiuMe+DqipNLGfqac9+x8cvO/4fDbri8rXjUSBrHEm1hra58rDmb2yVdP4SbOa5z6l1U+XtGl4mkijaRJicHuMbXZFzXjI3uDpqr54Lp4WTurZ/05N/3LxX7J8+RyVUlk2SjUXQcPDjZGGN8dG14Mb5frKicgsYQLstk4OBDgTbIjJbHZu42ynTua2hh7MFpDnMncfs2yi7jeMeOxGLOy9UXGYeSKcCW1Oa7Iujdmbv7KqXU0b6CnD5I3ukwDDgOVmi1ibgXudAW28SzNq8M9gxBna0wZjdhaWOnuXWLrDC7oCjcZhVL2UIiKl0U5mRdF7Q4BbLk+zdPAfuvDhr0e0ny15KHVnApjw51HXMIFiGVMbo8icLTi5guFgQ2y6G4nTu4rbqZVqoVKisKm4RV9PURuq6Z1RStdeQ0r2ucWdWNsXu62w56XbqIvviymFZN9EjfDETcRygh7S7vFpaWjBYnDhzyGp1XWydkjtlmeXFDFrGlREW8wTXhXvgaGrDJD/DzkMfc2DHX7snw0PkfILoZciLpfh5t/6bQQSON3tHZyG1u+zIn4jCfivJfH+Fo1zK9icd13W26voip9kO+lf+lSSLW7b3fgrGYZm5jwvFg9v4T+2i2SLzBj3McjmrZUOt7GvTZcl0KY3j3QnoiS4dpFylaMuWThngOfP4LRLoJ7A4EOAIIsQcwQdQRzVfbzcNvFJR+pgPS2fZk/oeuvJWiixdr9yfJdeX30+OhW6zCnM34c005/kr5F6lic0lrgWuabFpFiCNQRyXlT5BBERAEREAREQBEUs3X3BlqbPmvFDqPfeMj3QdAR7R/IrTNPHA3bkWyG6GB8ztliXU0Wxthz1b8ELbn2nHJrR1ceX69AVa27O50NEA62Oa3elPK+oYPZHzW12ds2KnjEcLQxg5DmeZJ1J8yspVGuxN9Rutyb89exaqPDmU+87N3x07hERRJKBERAR7fTfGn2bCDPG+YTXjDIyGnS5JdcFuWhGd1Fdp8Rq6KlbV/wCHOwPcC2oqJXOIDMJic4RxsGE9o4Nsczj1sb63j84/wA5fXn8ux/8AJVYT7eqXwMp3SE08ZDmRZYWuGPvAAZE433PO+d7C3t3hLDo34XDKqIqqrlW9+G0qcuhF1C/zFJpUca6t1rU1I2xcc2SP8ZDnAB0lgC4Xtpdef9tlfjL+ypMZNy/sTiOWHM4/dsPQKvkVy/gaf/Qhz3LCp+N20I7FkNIwgWu2EtywtbbJ/usYPRoHJZ5481EhaailheG3t2b5oiCRbXE4W8iFDf8AUuo+gfTrx9jjwW7SPFprbFrfLB4udrZrQL4SjpXoqI1NMjN1QvSk/wBImBwImppYiQe9E5ktjyID8F+R1WfQb+7FmZFFFUup7FoJqA/wxtc5oZ2gfGO+GGxsD62XPiLTJhNO/hdP35hVvxOp6Gob2MeB75IwxxDqIiS87nOLgTCC1oHsggN7xvoF+7Rgiq2sZW00EwDmQv7QgP7RzWF5iJFm2LzYYgTY25X5r3cmkbN9VVfQnBrnCYuewXa0uDbsF7nQeqlWxuMNXG4GqYyrt7Z+rmHdwgh7BZxAJsXNcR1UbJhUsa/yXXt9l7DgmRK9tcFaOoLv8NmdBJ3i2GoDjG9rHYHOiktiw4rZ97UaAi9X7ybnVuz3ltVC5gvZslrxuNr9x4yOXLVXDsbfrZdWwshtTSyiNjoJRG1xY3xtjkf9VJjtGC1xbfvE5qX1jwGR05jjka8DtYpozhJkyiYGOeezaSHNuMQa62ViSMR4hUUy7M6X69+Zi+pysrl4C7RJiq4ToxzJG/zgtdn/ACN+a/d9eDMMj5HbJdaRty6kfiDXWsHdhI/K4JF2kkAkC7cgtVwUhlg2hVwysdG8QnGx92uDmyMFi0/iP/pXL4mkirMGmVq5oiL5pZyG6HKRC6kRF4KSwREQGi3k3QgrQSRglA7srRn5Bw9ofPzVVbb3fno34Zm5HwyDNrh5H9jmryXxq6OOZhZK0PYdWuFwpWixOSn3XZt006diMrMOjqN5Mna9ygUUz3o4dyQ3kpcUsepj1eweXvj5+uqhit0FRHO3ajW5VZ6eSB2y9AiIt5oCIiAKWbs8QJaazJrzQjIe+0aDCTqPI/momi0zQRzt2ZEuhuhnfC7aYti+tnbThqGB8Lw9vlqD0cNQfIrKVEbJ2zPSvxwvLTzGrXDo4aHn+1laG7W/cFXZj7QzE2DCbh34HW+Rz9VUq3C5IN5mbfdOvctFHibJ91+TvZenYk6IiiCWCIiAqnj3TXion+6+Rv8AzNaf6FTS6J4tbINRsybC3E6Etlbb7uTz59xz1QUGznmJ09muije1jgXAEl1yBa+K1gcxpcdQvdPA9U2TCkjvmxzk9V2k+SLqW2kMMC+iKXbw7eoo5aObZLTTywtAe83v2jLAOAcLOabnN2ZzuBleKzRvyc4EY7kEiwOeZHI59Fc2PVyXVLdeJzqe/p8vZ9l2j+yvfs8TsF9b4b2XwRZGznRiWPthijxDGLkd2/ezaCRlfQH0Oi++CZGDa7m1lDFUB20IzLCAThbfFi0Fm+F2ZuQ4gWGvI6/aEDXPmfTsIp2vwtd3nAA3wYnOAN3BrjmBocslvt6IKSsmnl2XGIaeKISPZI4Md4gx2FhNuYNmk69TYYuzN9qino5qRljHLe7iTjb4bdmfZGT7jn2jvVc6Kq77Uzyuirw/J9eRHkRF1HyFMNz+J9Zs8xtNqmBhyilzLAcndi/xRZdMvJQ9ZtFsWona90MT5GsALi1pIF3NYLW1OJzRYZ5rVKyN7bSJl5mUOgt0946OrYH00rybsbPEGWnijaxzbnDcvJIia6RnssboRcSOmogcM0jPru/GyaRobMYMd2NkyGtg6x8r2JK5h2PS1rS+opWytNP3nTRhw7PlmRprmOl75XXQ+4m8NTX0MM9UAJHYhduQe1riA/D7JOY+F+dl534sp20VC9zHZOVG253Vb/CKp0UyXehIERF44SgREQBY9dXxQML5XBjBq536DqfJaLeffiGkuxlpZvcByb/xCNPTX01VX7Y25PVvxzPLtcLdGtB5NHL9csyVL0WFyVFnPyb7r07kVV4lHButzd7fckm8vEWWa7KW8MfN+kjvQjwDTTPz5KGEoitkFPHA3ZjSxV5qiSd209bhERbzQEREAREQBAURATTdjiLJDhjqryx8pMzI3pf3x8/XRWTR1sczA+Jwew6Oabj+3oqCWx2Lt+ekfihda/iYc2O/EP3Fj5qErcJZLvxZO9l7EzR4o+LdlzT3TuXmi0G7W+UFaA37OYDON3PqWH2h8/Jb9VSWJ8Tth6WUs8crJW7TFuh4mia9rmuF2uBBB0IIsQfguXd69gOoauaB17Md3HH2mHNjviLfG66lUD4rbjmugE0Lb1MANgBnJHqY8syQc2/Ee0rh4OxluH1n05VtHJZF8l/SvTkvW/I1VEe226cUKAWw2u+RpbAZxURQg9k6NzzGA+z3CPGAR3jmLDMFa9F7sqXW5GEj2vuW6moqarM0T2z3wsYXE5Wtbu663BtbCdVHF7dUPIsXEju5Em3dBa38gSB5FeF8sRyJvLcKbndHYkVZVRxTzNpozdzpH5DA3vPs491pwhxu6wyWDtfZ/wBHnlhxCTs3FheA4AkZEgOANr31WIizsrtXvloAi2u0aSjbT0zoZnyVDwe3icyzYyNLO9q/K19DexyX7tyGiaym+iPke50d6gSC2GUknC3IXABAuOl+awj72yXny0FjUqU7i7QrsT6SkkZE2tuyUy2DC1rHh13HSzXuPdzyC+bqTZbI6SS9TNcOFWxoa3s3kExNY8twm5BNujXegwKjeWZ9JFSER9lE4va4MAkub4ru1IN2i33G9Fqcv1W7KJ69uZnge9jwVbpnUULy0zvEcjGkYXFpI7xHia3vO6ZXXTGy9nsp4YoYxZkTWsb6NFrnzOvxVe8HtyDBH9MnbaWUWiab3ZGfaIOhd/226lWYvF/GuMNrapKeFbsj4qnN/BfTh6khTR7KbS8wiKNby78QUl2N+tmse40izTy7Q8vTX0VJihfM7YYl1N0srIm7T1shvq6vjgYXyuDGDVx+Q8/RVtvNxGkluylvFHf7T23Dy9wfP00Ua2ztyerfjmdfo0ZNaOjRy/VYCtVFhLIt+XN3sncrNXir5d2LJPdewREU2QwREQBERAEREAREQBERAEREAa62YyI0Kne7HEhzLR1l3tytMLYm8u+B4h5jP1UERc9RTR1DdmRO6HRBUyQO2mKdAU9QyRocxwe06OaQQfQhfRUju/vNPRPvGbsJ78TvC4f0nzHz0Vqbvb2U9aO4cEtrmFx7w8x7w8x8bKo1mGyU28mbde5aqTEI6jdXJ2nYgHErhUZC6poGXcbmWnbzOpfGOvVvPl0VPOaQSDkRqCuulD98eGVJtDE/7CoP+cwXxWFh2jb2d65HIZq7eHfGi0zW01fdWpkj+Kp11TzTNPPltmpr5tOdEUn3j4c19EXY4jJGL2miBc23V1s2fEKMWXrFNVwVTPqQPRyaot/7dDgVFRbKZGz9ny1EjY4WGSR18LG6mwLj8gT8Fjoi6c7mDa7uVVHHI41sTp4yxwa1ji0h5ya64cMhmeei1bjcmwt5C/7r8Ui3d3Ar64tMMRbGf86S7I7XtcE+L+UFc1RUQ0rVlmejU1VbJ/cyiKuSH2oG152VU4JWCiEjRJE57A5z8nAtae9YHBkNS/Q5kS/hnwsLjHV1rbNBDoqdw8fR8oOgvYgc7Z5ayzc7hTS0WF838TO04g54+rY7rGzrkO8c+6LWU4XlOP8AjP6jXU+H5It7vtZbeXP/AJLZdETid8VPbN/oF8KytjhYXyuDGN1c42Hp5nyWj3l32go7tb9bN/u2nJptljPLllqqu2zt6erfimde18LBk1oPJo5cs9VSaPC5Kjedk33Xp3NFXiUcG63N374kl3m4jSS3ZS3ij0Mmj3fh9wfP0UKJRFbIKeOnbsxpYq09RJO7aeoREXQaAiIgCIiAIiIAiIgCIiAIiIAiIgCIiAL3DM5jg5hLXDMOaSCD1BC8InEzwLE3Y4kA4Y6zLkJxzPLtANPxD8uan0cgcAWkEEAgjMEHMEHmufVvN3d76iiNmnHGdYnk29W+6fT4gqv1uDtfvwZLpy+2nx0JyjxZWbk2aa8/yXQtTtLdOhqb9tTxPJzLixofe9/ELO+a9bC3jgrGF0Lsx4o3ZOb6jp5jJbRV1r5qWTdVWuTRVRfYsbXMkbtJmhDKnhDsl97QujJ5skky9A4kfJeabg9slmsT5PN8j+lrd0gKaopD/HcTtb+If/3XuY+iy97Gk2buTs+n+ypomn3i0Pd0yc+5H5rdoo5vNvrDRgtH1s1sowcm9C88vTX9VxK6orJN5Ve7zW/uph744W7TskN5W10cLC+VwYwaudp/f0Vb7y8RpJbspbxR85NJHenuDTz9FGts7enq34pnXtfCwZNaDyaOXrrlmVr1ZKLCWRb8ubvZO5WqvFXy7sWSe/4BKIimyGCIiAIiIAiIgCIiAIiIAiIgCIiAIiIAiIgCIiAIiIAiIgPpTVL43NfG4sc3MOabEKxt1+IzZMMdXZj9BNkGH8funz09FWqLkqqOKpbZ6Z68zqpquSnddi5acjoMOBzGY6r41tbHCwvlcGMbq52iqPd3fWooxhH1sVjaNxPdOdi08hc5j9NVr9tbfnq34pnX91guGN/CL/PVV9mCSfUs5d3X8fv7k67GY/p3am9p+STbzcR5JLspLxMBN5fbcPui3cHz9FCCURWOCmjp27MaWK/PUSTu2nqERF0GgIiIAiIgCIiAIiIAiIgCIiAIiIAiIgCIiAIiIAiIgCIiAIiIAiIgCIiAIiIAiIgCIiAIiIAiIgCIiAIiIAiIgP/Z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4290" name="AutoShape 7" descr="data:image/jpeg;base64,/9j/4AAQSkZJRgABAQAAAQABAAD/2wCEAAkGBhAGDgkIBw8QFRASEBUVEBYRDRoTEhESHxYhFBccEhIjHScfIx4jGRIUKzssIzMqLzgvGyo1NTwqNSc3MCkBCQoKDQwOGg8PGTUlHyQ1MjUsLCs1NS01NDUsLSouNSwpKjU1LzUsLiw1NS41NCw1LzE1NTUrLDUpMC0wLS4wNv/AABEIALwBDAMBIgACEQEDEQH/xAAcAAEAAwEBAQEBAAAAAAAAAAAABgcIBQQDAgH/xABGEAABAwEEAgwLBwMEAwAAAAAAAQIDBAURVNESkwYTFBUXGCExNFKRlAcyNUFRYXFzdLKzCBYiNnJ1gSOxwSRCkqEzU6L/xAAbAQEAAgMBAQAAAAAAAAAAAAAABAUCAwYBB//EADcRAAECAwMJCAIBBAMAAAAAAAABAgMEERMWUQUSFCExUmGRoQYyNEFTgcHRcXIzIqLw8UJDsf/aAAwDAQACEQMRAD8AmPhF8ItRsPqaGhs+nhk22F0irLI5t1ztG5LvaRfhrtHA0evkyHhs8p2P8JL9RCEFdMzL4b81p2eRciys5LWsWtaqmpSb8Ndo4Gj18mQ4a7RwNHr5MiEAjabFLq7Ehx5k34a7RwNHr5Mhw12jgaPXyZEIA02KLsSHHmTfhrtHA0evkyHDXaOBo9fJkQgDTYouxIceZN+Gu0cDR6+TIcNdo4Gj18mRCANNii7Ehx5k34a7RwNHr5Mhw12jgaPXyZEIA02KLsSHHmTfhrtHA0evkyHDXaOBo9fJkQgDTYouxIceZN+Gu0cDR6+TIcNdo4Gj18mRCANNii7Ehx5k34a7RwNHr5Mhw12jgaPXyZEIA02KLsSHHmTfhrtHA0evkyHDXaOBo9fJkQgDTYouxIceZN+Gu0cDR6+TIcNdo4Gj18mRCANNii7Ehx5k34a7RwNHr5Mhw12jgaPXyZEIA02KLsSHHmTfhrtHA0evkyHDXaOBo9fJkQgDTYouxIceZN+Gu0cDR6+TIcNdo4Gj18mRCANNii7Ehx5k34a7RwNHr5Mhw12jgaPXyZEIA02KLsSHHmTfhrtHA0evkyHDXaOBo9fJkQgDTYouxIceZM6jw5WhTMfM+hpLmpet077/AOxc9JNuiOGZyXK5jXKnovS//Jlm1+j1P6FNRWZ0ek90z5UJ8rFdFaquOSy7k+DIxmshVoqV1/kqDw2eU7H+El+ohCCb+GzynY/wkv1EIQQJ3+U6zsx4H3X4AAIZ0wAAAAAAAAAAAAAAAAAAAAAAAAAAAAAAAAAAAAAAAAAB47X6PU/oU1FZnR6T3TPlQy7a/R6n9CmorM6PSe6Z8qFtIdxfyfPO1niGfr8qVB4bPKdj/CS/UQhBN/DZ5Tsf4SX6iEIIs7/KXvZjwPuvwAAQzpgAAAAAAAAAAAAAAAAAAAAAAAAAAAAAAAAAAAAAAAAADx2v0ep/QpqKzOj0numfKhl21+j1P6FNRWZ0ek90z5ULaQ7i/k+edrPEM/X5UqDw2eU7H+El+ohCCb+GzynY/wAJL9RCEEWd/lL3sx4H3X4AAIZ0wAAAAAAAAAAAAAAAAAAAAAAAAAAAAAAAAAAAAAAAAAB47X6PU/oU1FZnR6T3TPlQy9a/R6n9CmobM6PSe6Z8qFtIdxfyfPO1niGfr8qRO1adlTskspk7GuTeyoW5zUcl+2s8ykp3np8PDqW5EZrvzNZX7ZUfVYTIn0Q5NHubqRTx7z0+Hh1LchvPT4eHUtyPYBmpge2sTeU8e89Ph4dS3Ibz0+Hh1Lcj2AZqYC1ibynj3np8PDqW5Deenw8OpbkewDNTAWsTeU8e89Ph4dS3Ibz0+Hh1Lcj2AZqYC1ibynj3np8PDqW5H8dYlM7ldTQfzAzI9oGamAtYm8vM8O8VLhafu7MhvFS4Wn7uzI9x8qqqZRRy1NQtzGNVzl9DUS9f7Hma3AySLFVaI5eZ4aqzKKiY+oqoKVjGpe5zoWI1E9a3EUktuK09sTY1ZUMrEW7b5omQ06L6UvRFcnYp+GRP2aPhtG1I3bSq30dKrrmub/7qi7zL5k/xz+i1dlEFmJZ1RtE1XHLPtN8UL9CO5iuvgh0LpG3NXlbeioi3KvMuLYeemcupvliv0hvizmjPWCxLSKneqqoxq4Kqa3OxRNSeZ43UdW65XOsRq+dG0iuT/lon0jdVUr75bOs2qiu/FuRjWyp69B/KvsRDq1uy59FIkNHZ8ksSqzRfGx6N0HI1zXKm1XXfjdyIq3aC33XoeC3NmLIUoFWhe5Hwtmq/6b2PpWuckbUV+giI7S21f6isbdEt6pel/tjC8lVOS9KGpMpz6d5sNyYUc3+5HKvvQ6Ox+07M2RK+GCmiZM3x4paZjJU9PJdyp7P5uO5vFS4Wn7uzIitpWPTbI4YLSpZtJq9Hq4l/qxOR2imm5LtJqORU5eVOXmOnsPt+at2+yrabo1lOiaa8l00a+LIz1c3Nycqem5Mc1WKiOotdip/mpTckZsyx0SArmq2mexy6212Ki/8AJq4+XmdfeKlwtP3dmQ3ipcLT93Zke4GeamBGtou8vM567HqNeVaSm7szI/n3do8JTd2ZkdEDNbge28XeXmc77u0eEpu7MyH3do8JTd2ZkdEDNbgLeLvLzOd93aPCU3dmZD7u0eEpu7MyOiBmtwFvF3l5nO+7tHhKbuzMh93aPCU3dmZHRAzW4C3i7y8znfd2jwlN3ZmQ+7tHhKbuzMjogZrcBbxd5eZCvCRYdLT2NbksNNA1yUz1arYGIqL6luJZZnR6T3TPlQ4PhO8iW98K871mdHpPdM+VD1ERNhrc9z9blqRau/M1lftlR9VhMiG135msr9sqPqsJkemIAAAAAAAAAAAAAAAIjs5vtWWy7BatzJnulqVReaCNNJUX2qvaiEuINaNQ6a17U8202c1jfWj5Gucv/wBKhg9ucqMxVEJUvFWA2JMp/wBbHOT8omrkqop+Lc2T01ks3NVLMklSxFRKWRG1ETb0SFIGLdpryeK29budrkU4lhRy2QylpIlfJUMiSKNXo1y06XquhTonNcjtFVvdzclzbkT5WvSNtK16yajZPpUb029FakcTWNiR0So5JlR/9WGnddoIv4URbriSbC4XKtZNAjVkaxqM01uTlVb+XzeKV2UY8R8ZsCGtM7aqYJ5IcnMrFa+DIw3Zqu1udzVV91qp0qDY8+BGy10/+oeitZpOV2it1919/KqIir6PacK2qGSzNqpraY2eia5FRJGNfG96poolzr9FzV5U5r1Xskck76xUmlua6NeRNFU0HoqOXS5eXmTm83tFqbZadHVyVEUSsSPTi00derk5Uddzp6vP7CsgR5eK58OXqjmeevDXne+rXhqLh+SocrCz4S0c1F11rt28FVU4LTamxCA7G7UXY5VUsNp16R0DKW5kc0SsSaJWreqxJpIj2yJe+Rzr1VXJcjVQkeyli2I+mtaG++jkbpXLyyUci6Lmqvn0Xc3tItakm1wWTJWvkVkdbpN2tInLG/auV8cMiK1UYv4r1R2jpetHMlVpVT7SsllVX6DpJrMkdIrFRWK5GpIipcqpzp5lVPQX8CLpEtnYpX3Q2SMy10WXmU2KqNdTzR65qt1+VV6E4Y9JEa9ioqKl6Ki8ip5rj9HM2LuV9n2U5y3qtLFff+hDpm9q1SpKiszHq3BQAD01gAAAAAAAAAAAEY8J3kS3vhXneszo9J7pnyocHwneRLe+Fed6zOj0numfKgBFq78zWV+2VH1WEyIbXfmayv2yo+qwmQAAAAAAAAAAAAAAAAIXbcO0WzTuuuSqoJIWqqciyNXbE5fYjSaHE2W2K+2KdNxLdUwvbLTO9EjeVE9ipenZ6DB9aZybU18iVKqxXOhxFo16K1VwzkpX2Wilb7OaZ1nVTLagay6Zm2sdpyveyRiMSdGwojmJe2JrVcug26X8S/hRU7diWpvNMyeN2lBJ/ubytljv5HMXmX08h1aGppNkkMbrSgjfDtqOkjljR25atORyOavMirfz+ZfaevZhY9Vam40stWKxrvxNciIiJory6V/KnKnJd6+Qiz0rbZsaE6iprRdvspzU3KRYqoirmx4O3/WDvJfbE+lHNRVLVkdXQvc9znNWOpa1GqrtJdBEdy3X3ct/8cxwtkltqkSWRDtU0KXJI9qaWkmlpNa1iXtW78CL7FOIuwqrtCK1bSqqeVKr8DIGKrPER6bZcmlypo6XKvm5r1U7OxHYrVWNVU01XBGkUiPc5I2M0YpPGRXcy3/hu5L/ABvPdekeLJtzaQUzVXatNqLtrx869dZbTkSYiNRrVpVdeKeSoiomrbVHVRKprORbjnWTPZtn0+2PmbLpyNitCOnlTbUbG1tJfI16rc3SVNFWKt6c6Xtk+zaqSio69mm5ytpmwNVy6T3ySKify5WtVeQ71pwRMnp61GaVS1jmRIjlS9rlRy6bb7lRFYi3rzct116kXs5v3sr4VhdpUtDJpySc6VNWvNoLzaLLuz9RY5iQYOY3zSifK+xskISPjsancg0c9f17rK4uWn4TaTGyKTe+moqReeOFjF9qNRP8HsAM0SiUM3uVzlcvmAAemIAAAAAAAAAAABGPCd5Et74V53rM6PSe6Z8qHB8J3kS3vhXneszo9J7pnyoARau/M1lftlR9VhMiqPCfstdsLtmyLRhibIq0MzNFzlalyyNW+9P0nH4wc+Bh17si1lMkTc3DtILap+UQwdEa1aKXeCkOMHPgYde7IcYOfAw692RKu5lHc6p9mNszEu8FIcYOfAw692Q4wc+Bh17shdzKO51T7FszEu8FIcYOfAw692Q4wc+Bh17shdzKO51T7FszEu8FIcYOfAw692Q4wc+Bh17shdzKO51T7FszEu8FIcYOfAw692Q4wc+Bh17shdzKO51T7FszEu8FIcYOfAw692Q4wc+Bh17shdzKO51T7FszEsa3dikizOtfY9I2OpVLpmPS+Cpb6JG+n1/2XlOZQbM20L20lppJRy8211LFdA7lu/pzIl6J7eT1qQzjBz4GHXuyPlU+Hh9a3aqqzaZ7fQ+RXJ2K0wTs3lNi1Y1OKKqKn/pJdMy0w1GzTVVW6muaua5Ewr5pwWparNlsTkva+lcnpZXx3f8Aaop47U2bwULb5qmnbfzJC/dEt/qa3kT+SoHeE2mcqqtiUX8Pcn/Vx7KLwyss1UdRWRRsVPOxbnf8tG8yu/lXyhNT3r0qasyQr/VFiOTD+lv9yJUsGOlrNlyuijjlpqN//mlmX/V1DPO1rf8Aa1ez28xNbPs+KyooqSiYjI2Jc1E/yvnX1qUxxg58DDr3ZDjBz4GHXuyPE7NZSrnObVcap9mb5uHmJBhNRjE2NTHFV2qvFfYu8FIcYOfAw692Q4wc+Bh17sjK7mUdzqn2aLZmJd4KQ4wc+Bh17shxg58DDr3ZC7mUdzqn2LZmJd4KQ4wc+Bh17shxg58DDr3ZC7mUdzqn2LZmJd4KQ4wc+Bh17shxg58DDr3ZC7mUdzqn2LZmJd4KQ4wc+Bh17shxg58DDr3ZC7mUdzqn2LZmJd4KQ4wc+Bh17shxg58DDr3ZC7mUdzqn2LZmJZHhO8iW98K871mdHpPdM+VChtk/htmt6htCzJKOJqTROYrkmcqtv86JcXzZnR6T3TPlQrZyRjybkZGSirrxM2uR2wpH7QnT7H+Gk+ohVpaX2hOn2P8ADSfUQq07/sx4H3X4IkbvAAHTGkAAAAAAAAAAAAAAAAAAAAAAAAAAAAAAAAAAAAAAAAAA+dR4knsU2HZfR6T3TPlQx5UeJJ7FNh2X0ek90z5UPnnazxDP1+VJcDYpSX2hOn2P8NJ9RCrS0vtCdPsf4aT6iFWl72Y8D7r8GqN3gADpjSAAAAAAAAAAAAAAAAAAAAAAAAAAAAAAAAAAAAAAAAAAfOo8ST2KbDsvo9J7pnyoY8qPEk9imw7L6PSe6Z8qHzztZ4hn6/KkuBsUpL7QnT7H+Gk+ohVpaX2hOn2P8NJ9RCrS97MeB91+DVG7wAB0xpAAAAAAAAAAAAAAAAAAAAAAAAAAAAAAAAAAAAAAAAAAPnUeJJ7FNh2X0ek90z5UMeVHiSexTYdl9HpPdM+VD552s8Qz9flSXA2KUj9od6MrrHVyon+mk5/eFVboZ1k7TYtVZ0NarXVUMb1RLkV8bXKieq9D4bw0mFp+7syIGT8vRZGDZMYipWuszfCRy1Mg7oZ1k7RuhnWTtNfbw0mFp+7syG8NJhafu7MiwvZMemnUw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fTzNc16I5Ob0mxrL6PSe6Z8qHy3hpMLT93Zke5E0bkTmKPKeUn5Qej3tRKJTUbWMRiUP//Z"/>
          <p:cNvSpPr>
            <a:spLocks noChangeAspect="1" noChangeArrowheads="1"/>
          </p:cNvSpPr>
          <p:nvPr/>
        </p:nvSpPr>
        <p:spPr bwMode="auto">
          <a:xfrm>
            <a:off x="215900" y="-3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4292" name="AutoShape 10" descr="data:image/jpeg;base64,/9j/4AAQSkZJRgABAQAAAQABAAD/2wCEAAkGBhAGDwkIBxQKCQkVEhIOFxERDRcTEhMWHxwWIB8QGxMjJyYiGxkvJRMeIDAsJzM1NjguISA9QDAqNSc3ODEBCQoKDAsOGQ8PFS0kHiE1NTU1NikxNi0qKTUsKzUvMDMqKi0pMjU1KjUpNTUpNTU2KTU1NS01KTUqLS01NTYpNP/AABEIAJAA2AMBIgACEQEDEQH/xAAaAAEBAQEBAQEAAAAAAAAAAAAAAQQCBQcD/8QAKxABAAEEAQMCBAcBAAAAAAAAAAECAxESITFBkQRREzJSwgUiYWJxgfAU/8QAGwEBAAIDAQEAAAAAAAAAAAAAAAMGBAUHAgH/xAAqEQEAAQIFAgQHAQAAAAAAAAAAAQIRAwQhMUFR8AUSkdEiUmFxweHxE//aAAwDAQACEQMRAD8A2ALi5qAAAAAAAAAAAAAAAAAAAAAAAAAAAAAAAAAAAAAAAAAAAAAAAAAAAAAACAKIAogCiAKIAogCiAKIAogCiAKIAogCiAKIoPrwCnOlAAAAAAAAAOLlc0RnG1PfHXx3eaqooi8vsRd1NWMRPWX5/wDRxtz82mP1zhluXdYiImJiJ2oq9v2z5T4/PfXbfr3+nDQZjxrDwqvLeI/ftv0mJplPGC3xVnMR1hWC3diqJiqY1mdq6vf9seGy3XvG2Nae2evjs2WUztGZjTvvb73jhHXRNLsBnowAAAAAAAAAAAAAAAAAAABluznnF61V0zHMeIlqZbsY4zeu1dcRxHmIa/xC/wDlp3+b9LapMPdh9TNVUXKrGlVfWM05iZ/jMfwz1z6iLFVVPwavWYmqI1mKc/Rjbr2zmPfjo115t7xTFPHbOIzzxnnHR4Uej/FKb8XJv/h9Xo965mifTVROmKdaI5zt82Z2/qc4jluJFVWJV55iJib631+m1/XnfVncPW9BNyKLNXrfh03esxFGIp/TG1UZ7cTPL0rU45xeu1e88R4mWSPzzTHExPv0mf8AS12ozxm9aq9p5jzMLH4BOJOs7X73+G/Tm22iPF2agF/YIAAAAAAAAAAAAAAAAAAAA4uUb8Z1p746+ezseaqYqi0vsTZguWtoiYiMTOtFP3T4SbHPGdNtOnf6st805mJnOYfn8DjXn5t8475y0GY8Fw8SrzWiefT3vbpERTHCeMZlt2opiZqiNYnWun7o8tluiaOM7U9s9fPd1FOJmYzmVbLKZKjLRp3/AHe3zXnlHXXNQAz0YAAAAAAAAAD5AKLi5qgoCCgIKAgoCCgIKAgoCCgIKAgoCCgIKAigAAAAAAAAAAAAAAAAAAAAAAAAAAAAAAAAAAAAAAAAAAAAAAAAAAAAAAAAD//Z"/>
          <p:cNvSpPr>
            <a:spLocks noChangeAspect="1" noChangeArrowheads="1"/>
          </p:cNvSpPr>
          <p:nvPr/>
        </p:nvSpPr>
        <p:spPr bwMode="auto">
          <a:xfrm>
            <a:off x="368300" y="14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4294" name="AutoShape 13" descr="data:image/jpeg;base64,/9j/4AAQSkZJRgABAQAAAQABAAD/2wCEAAkGBhIGERAIBxMQDhIQEA8QEBMQDRoPFRYQHxAXFBMUHh4jJyYqFxkvGRUYIjssLygpLS04ISoxNTAqNSY3OCoBCQoKDQwOGg8OGTAeHiUrLy00NTQ1NDMqNDE1NTU0NTQuNTQ0MSwsLDM1KTUsNTUxMS41MiwwMDE2NCk0LTU1Nf/AABEIAK0BBAMBIgACEQEDEQH/xAAcAAEAAgIDAQAAAAAAAAAAAAAABwgDBgIEBQH/xAA9EAABAwIEAgkDAwMBCAMAAAABAAIDBBEFVJPSEhcTFBYhMVJTlKQGGCJBUWEjMnGBFTNykZKho/AHQkP/xAAbAQEAAgMBAQAAAAAAAAAAAAAAAwQFBgcBAv/EADIRAAECAgcHBQABBQEAAAAAAAABAhNRAwQRFRZTkQUSIVKh0dIxQWFxgSJCgrLB8DL/2gAMAwEAAhEDEQA/AJxREQBERAEWGGrZUOkhicC6JzWyDyuLGvA/6XA/6rr43if+x6eev4ekMUT3tZxcJe8NPBGDY97nWaO4m5HcUB3kXCCZtS1s0Ja9rgHNc1wcC0i4II8QR3pLO2Hh6VzW8Tg1vE4C7j4NH7lAc0REAREQBERAEREAREQBERAEREAREQBERAEREAREQBERAEREAREQGGsq2UEclXVODGRMfI9x8AxrS5x/5ApSVbK9jaikeyVjhdr43h7SL27iO4965yxNna6KYBzXAtc1w4gWkWII/UWWjTtf9HTSOieWMJ6WLppHdBLH4PjcbOLJWBoPHYktsTcNfw16enSgbvuT+PvZ7fNkpyPUS051cMuAVdRJQcRfKeuMYLFtRGCxs8RBtaRpLeE/j/ewFxAcB6v1PWsxGkp30pDo6qooSx48hlZM11v1uGD9vH+F1K3FRjlRRxRMkjfA6eedr224P6PQtbfwPEZiWuF2uDH2N2kLXPqtklFDLQRkgMZilfE5r+G0fVZA4fw9s88bh+/FcEEWGDpNoUbKaloEfajmbzfhVRbUT/JP0lRi2Ithu30W+1DTRH/8WGmv+/ROMHH/ABfo7277Xtc2utfiIxXEabE5wJGOqahtIT+XDG2jdaRhP/0cRI7uA4iWniIYOL5htD151XQVxDoYqqRwgtdji9rZWl9+4tAf3N8L3cbm3B2aLGYsNdVYhW3fO2SSCOMEAtpmBry/vIEbDxhznkgH8O/uaF7Q7VbW6ZlGxbEaiPcq/Xon6qcQrN1LVNuq6yOgY6orHsiYwXc+R4Y0C9rknuC5wzNqGtmhLXtc0Oa5rg4FpFwQR4iy0iOif9YShmIOL42WNQwB0UTGuh4mQNa78nSFsg4nEA8JIAYTZu9eCzlBTpTt32p/H2t9/myUiJUsCIvhU54QJz9r/RotOXevnP6v9Gi05d6jMouuXNUMpChEfMkzn9X+jRacu9Of1f6NFpy71GaJcuz8pBEfMkzn9X+jRacu9Of1f6NFpy71GaJcuz8pBEfMkzn9X+jRacu9Of1f6NFpy71GaJcuz8pBEfMkzn9X+jRacu9Of1f6NFpy71GaJcuz8pBEfMkzn9X+jRacu9Of1f6NFpy71GaJcuz8pBEfMkzn9X+jRacu9Of1f6NFpy71GaJcuz8pBEfMkzn9X+jRacu9Of1f6NFpy71GaJcuz8pBEfMkzn9X+jRacu9Of1f6NFpy71GaJcuz8pBEfMkzn9X+jRacu9Of1f6NFpy71GaJcuz8pBEfMkzn9X+jRacu9FGaJcuz8pBEfMuSuE0IqGuik7w5pabEjuIse8eC5rBWV0eHNM9bJHCweLpJBG0d4HibAd5C5GXzSzgFXg4EE0lbUwRizZIa57pQ0AAveywc91g3ua5/gS1rS6x7FVVT4lC2mextYDwS09XDOyEA+MUhH5AuHiS1rmuHg2x4V68n1jTHuozJVeU00D52OP7CQDo7/wCXiy11mIS0znMwamIhdYtZVVDKcRP4hxBvDxkxWJNrfiRYXBszWdqUz6uivq9KiqvBWudan4irw+fYmYlvBUOjBGIGXqv6Qp3FkjoTwGjl4QXPZe96R3c6zrhotcFo/DBPFV/UvWAxkT2vpJqKGoJdTxHpLmeVrPzc5hAhse8HgJDrOue1WUsuLVdNFWmFgcyYzR073P6SnY6N1nvPCC3pXxjg4PAv/KznNPrYXR1kM0j6+YPjuAxvCyzrtu4gBjTFZ1gAXy3F79/etNdSoxN+1N6y3j9+1nqtvzZZ628VLFlp5E1bU4TNM+tZHSRVJjc+q6Xpo4ntj4Hm/COEFjY+EvAbxB1yfxa7kKSzmGBh4pXtMLZg58j+E363PeznMZxDhYSLEi9nOAZ6VXQVU9QLStNM4HjY5jC217dGWFhc+7Se/pG/8Nu46/R4h2cmqYJami42Ojha2uqTBL1YN44P6l3dIAJHD/dg3Ju4kG6jXfb/AAs3rE4Jb9cZWf8AWW2heBtGFV1Rg0TaJtK17gPyl660te8/3SPcWNcXE97iGfvYfoutC6p+o5mthqZWBjnOkkpBwwRFrwOhaXAiokJ7jxcQbwuu1hcGnxofqSnrZeHFHQ1hc4NbFTYrC+I+HCwRFzTMeLzDvva1rBbbF9YU9E1sM8VTTcIAZH1GSQBgFhbog9oH6WuD3eFrLeKlS0tIjFrNO1Pfdbw19+EksT7QrORE9ENghYYmtY9xeQ0AucAC42sXGwAufHuAC5ldXD8VhxZpmw2WKoaDwl0MrZQHWBsS0mxsQu0tgIisnKjFco/Vj3JynxXKP1Y9ys2i2zFdc5G9e5BAaVk5T4rlH6se5OU+K5R+rHuVm0TFdc5G9e4gNKycp8Vyj9WPcnKfFco/Vj3KzaJiuucjevcQGlZOU+K5R+rHuTlPiuUfqx7lZtExXXORvXuIDSsnKfFco/Vj3JynxXKP1Y9ys2iYrrnI3r3EBpWTlPiuUfqx7k5T4rlH6se5WbRMV1zkb17iA0rJynxXKP1Y9ycp8Vyj9WPcrNomK65yN69xAaVk5T4rlH6se5OU+K5R+rHuVm0TFdc5G9e4gNKycp8Vyj9WPcnKfFco/Vj3KzaJiuucjevcQGlZOU+K5R+rHuTlPiuUfqx7lZtExXXORvXuIDSsnKfFco/Vj3L4rOImK65yN69xAaF1K/CYcU4evRRy8PFwF8YcW3tctPi09w7xbwH7LtrDVyPhY59OzpXAfizjDLm/hc+C1MnPCrvpmiw9pqZnyUjB/e8V8kDf44iXf+3WqR/SsU7+LCYvw7zxYhhlP0fD+gawMjlcf5c9p7rniuvYpsOq8YldX1EDaeQn8HVbhMIG8NgyNjHHiP7u4mXJdbusDmxahlwBrJYKuWoe97WMiqYYXB/fd1jG2IssAXFx4gAD+JNlrm0KOsUjHwKJrUT+p3qvynDh/doTMVEXiprjoj9O1UcwipA2GM9blo6fq3DTSGzXPYSRwiSIOJ4yQ1jj+IPf6/1CKjhNRFcta4dEIHvuO64mdwse6Qg9wYGOb33dxA/h58E7ZbUrSanpHGcxtIElW4u/3zgT/TpAbNBJPEA0XIsJOvWNqfpfp3U0zGjqdVXMg6HpKdj4i3pYxch4aRJFbhe1oIceEAho01W77222b3z7p/pfX2ss4eqKhYPawWSWij6zWcMMHC+R/WJnF0YHfx8TwDwO/uIfwub3/vZvRwNs+KyVUhlloeklbMIurtbP0ZjayIuL+NvDwstYRgggguu0hcH4dUYlUSuqZG1jaXogaeRgghdM5jnSWaLk2jdFw8ZeLl/h3FvGeV0TWvoyWmCS0Lp2kOge4BrqeYEguicP7XcVrhv5WAcfhGIqqjVS11n0nunr+WrZqqcR6keFtppQ3HJKieOVzWNk6y+JoebNbHIxpDbEkAOa1ouQC0HvdsMf0fRMFjTQP/mWITH/ABd1yB/HgvFiw59XB1mlfLiEUnE2WGqZFFKOFxa4MLGMHGHNIIdcEgEPbb8sdPi1fhBa+SCsnp+JoeJoI5p2NLmtJBifdzGgg97JHus658FvezEp6uiUNOxLfZzU/iqfNnov56FZ9i8UN28ERCs6RHy6XVWj/wDIuJ52p1U5i4nnanVW34TrOY3r2K8dJFpbpdVa5i4nnanVTmLiedqdVMJ1nMb17COki0t0uqtcxcTztTqpzFxPO1OqmE6zmN69hHSRaW6XVWuYuJ52p1U5i4nnanVTCdZzG9ewjpItLdLqrXMXE87U6qcxcTztTqphOs5jevYR0kWlul1VrmLiedqdVOYuJ52p1UwnWcxvXsI6SLS3S6q1zFxPO1OqnMXE87U6qYTrOY3r2EdJFpbpdVa5i4nnanVTmLiedqdVMJ1nMb17COki0t0uqtcxcTztTqpzFxPO1OqmE6zmN69hHSRaW6XVWuYuJ52p1U5i4nnanVTCdZzG9ewjpItLdfVVnmLiedqdVEwnWcxvXsI6SLTIiLUCwYK+uZhkUlZWODI4mOkkcbmzGtLnHu8e4LTIqWX6wfJPJGGxuL4myShr2x0/G0ujjb+QkkLowXE3ZcAfmG2W7TwNqmmKoa17XeLXtDgf17wfFco4xCBHEA1rQA0AWAAFgAP0FlXp6BtOiNf/AOfWycrfj49z1FsNOraeGhmigo/wbRmSoqppJS6/HC+MMc8klzrBjzc9waz9228P6w6XEIuvUrD0clPiFJEQ0ufMJKNz2kD9GmSGIN7i5/6WB/P1MDZ/titmbB/Up4K6qmkcCHN6cBjI4j+hIeZH91y3o23ALgvc+s28MEc/pVVI8D97ztit/wCS/wDosJS7OSmpKStUicWo5rE9EsS1EX96ISo+xEah4OHzPpXvrz+UdTXTU7yR3DhZwQyNI8e+PoyO8eBu0h3F2sNwJmOisqJDwzCpljY+3EGsbGxgYWn++MgG7T3HicRwk3Xd+nsMbi+FwwzkgVUPWLsI4mOlcalpaSD+TXPFjbxaDZdLCKqXCq2Okr2hslWxwmDAejfJHHcVMf7NLQWOBu4f0h3Dvf8AVFs2jq9YY/ctRzNxZIqWcV+7LPv7PFeqp+mKnrXfR0wbXtEMMnDHK8d0B4GO4ahneSx3Dwh7XXNgHBxETid48V166gjxON1LXsZNG8WcyRge0j/BXYWaoKFKFu41eHt8fH1IjVbQvhX1FOeFNiilf7fanNU+m9Pt9qc1T6b11m/dnZqaL2KEJ8iKEUr/AG+1Oap9N6fb7U5qn03pfuzs1NF7CE+RFCKV/t9qc1T6b0+32pzVPpvS/dnZqaL2EJ8iKEUr/b7U5qn03p9vtTmqfTel+7OzU0XsIT5EUIpX+32pzVPpvT7fanNU+m9L92dmpovYQnyIoRSv9vtTmqfTen2+1Oap9N6X7s7NTRewhPkRQilf7fanNU+m9Pt9qc1T6b0v3Z2ami9hCfIihFK/2+1Oap9N6fb7U5qn03pfuzs1NF7CE+RFCKV/t9qc1T6b0+32pzVPpvS/dnZqaL2EJ8iKEUr/AG+1Oap9N6fb7U5qn03pfuzs1NF7CE+RFCKV/t9qc1T6b0S/dnZqaL2EJ8ickWDr8XqR6gTr8XqR6gXKN10i+Z0WDr8XqR6gTr8XqR6gTddIGVkYjHCwADvNgLd5Nz/3XUxrDRjFPPQOcWdNFJGHgXLSWEB4/kEgj/Czdfi9SPUCdfi9SPUCbjpAyxxiIBkYDQAAABYAfoB+wXB1Mx721Lmgva17Gut3hji0vaD+xLGH/QLj1+L1I9QJ1+L1I9QJuukDOiwdfi9SPUCdfi9SPUCbrpAzosHX4vUj1AnX4vUj1Am66QM6LB1+L1I9QJ1+L1I9QJuukDOiwdfi9SPUCdfi9SPUCbrpAzosHX4vUj1AnX4vUj1Am66QM6LB1+L1I9QJ1+L1I9QJuukDOiwdfi9SPUCdfi9SPUCbrpAzosHX4vUj1AnX4vUj1Am66QM6LB1+L1I9QJ1+L1I9QJuukDOiwdfi9SPUCdfi9SPUCbrpAzosHX4vUj1AnX4vUj1Am66QM6LB1+L1I9QJ1+L1I9QJuukDOiwdfi9SPUCJuukCnt0uiLuBjBdLoiAXS6IgF0uiIBdLoiAXS6IgF0uiIBdLoiAXS6IgF0uiIBdLoiAXS6IgF0uiIBdLoiAXS6IgF0uiIBdfV8RAWA5C4d56zXZsTkLh3nrNdmxSSi5FfFfzVMhDbIjbkLh3nrNdmxOQuHees12bFJKJfFfzVENsiNuQuHees12bE5C4d56zXZsUkol8V/NUQ2yI25C4d56zXZsTkLh3nrNdmxSSiXxX81RDbIjbkLh3nrNdmxOQuHees12bFJKJfFfzVENsiNuQuHees12bE5C4d56zXZsUkol8V/NUQ2yI25C4d56zXZsTkLh3nrNdmxSSiXxX81RDbIjbkLh3nrNdmxOQuHees12bFJKJfFfzVENsiNuQuHees12bE5C4d56zXZsUkol8V/NUQ2yI25C4d56zXZsTkLh3nrNdmxSSiXxX81RDbIjbkLh3nrNdmxOQuHees12bFJKJfFfzVENsiNuQuHees12bE5C4d56zXZsUkol8V/NUQ2yI25C4d56zXZsTkLh3nrNdmxSSiXxX81RDbIjbkLh3nrNdmxOQuHees12bFJKJfFfzVENsiNuQuHees12bE5C4d56zXZsUkol8V/NUQ2yI25C4d56zXZsTkLh3nrNdmxSSiXxX81RDbIjbkLh3nrNdmxFJKJfFfzVENsjTecGE5r4s+xOcGE5r4s+xVoRblhSpcz9U8StHcWX5wYTmviz7E5wYTmviz7FWhEwpUuZ+qeIjuLL84MJzXxZ9ic4MJzXxZ9irQiYUqXM/VPER3Fl+cGE5r4s+xOcGE5r4s+xVoRMKVLmfqniI7iy/ODCc18WfYnODCc18WfYq0ImFKlzP1TxEdxZfnBhOa+LPsTnBhOa+LPsVaETClS5n6p4iO4svzgwnNfFn2JzgwnNfFn2KtCJhSpcz9U8RHcWX5wYTmviz7E5wYTmviz7FWhEwpUuZ+qeIjuLL84MJzXxZ9ic4MJzXxZ9irQiYUqXM/VPER3Fl+cGE5r4s+xOcGE5r4s+xVoRMKVLmfqniI7iy/ODCc18WfYnODCc18WfYq0ImFKlzP1TxEdxZfnBhOa+LPsTnBhOa+LPsVaETClS5n6p4iO4svzgwnNfFn2JzgwnNfFn2KtCJhSpcz9U8RHcWX5wYTmviz7E5wYTmviz7FWhEwpUuZ+qeIjuLL84MJzXxZ9ic4MJzXxZ9irQiYUqXM/VPER3Fl+cGE5r4s+xOcGE5r4s+xVoRMKVLmfqniI7iy/ODCc18WfYvirSiYUqXM/VPER3H2yWVruxWH5Gh9lFtTsVh+RofZRbVBiyhy11Q+o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K13YrD8jQ+yi2omLKHLXVBAWZ7SIi5+Wg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520700" y="301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4296" name="AutoShape 16" descr="data:image/jpeg;base64,/9j/4AAQSkZJRgABAQAAAQABAAD/2wCEAAkGBhIODQ0NBxEPDAwMERMODgwQEA4NDA0OFBAVFBQQEhIXJyYeGBkjGRISHy8gIycpOCwsFR4xNjAqNSYrLSkBCQoKDQwOGg8PGCohHSQ1LDU0NTU1NTUuNCkpKTUpNTUxLS8yNSkuNSktKTUwLCssNSo1LCw0MTY1LDMsLDUuNf/AABEIALgBDQMBIgACEQEDEQH/xAAcAAEBAAIDAQEAAAAAAAAAAAAABwQIAQMGBQL/xAA7EAEAAQIBBwoEBAYDAQAAAAAAAQIDBAUREhdkpOIGBxQxYWJyorHhITJBkSJCUXETUlSBk6EWM5IV/8QAGgEBAAMBAQEAAAAAAAAAAAAAAAQFBgMCB//EADARAQAAAwYDBwMFAQAAAAAAAAABAgMEBRVTodERFFIWITM0gaKxEjFBEyJRYXEG/9oADAMBAAIRAxEAPwCdAN0z4AAAAAAAArnMJ8uU/Fh/S8kaucwnVlPxYf0vIF4+Xm9PmCTZfEgrQDKLcAAAAAAAAAAAAAAAAAAABqSA3SgAAH6otzVpaETOjGlVmjPmp/Wez4w/Klc0XJaMXZyndxEfgu2ZwVFXbXGlVMftmo+7lWqy0pIzzfaD1JJGePCCajsxOHqtXK7V6M1duqqiqPrFVMzEx94dbq8gACucwnVlPxYf0vJGrnMJ1ZT8WH9LyBePl5vT5gkWXxIK0Ayi3AAAAAAAAAAAAAAAAAAAAakgN0z4+5RyGx9URVbweIqpqiJpqijPTMT1TE/WHw3q+RfOHiMl1RbjPfwUz+LDVT8v6zan8s9nVP8AtzqRnhLxkhCMf7e5fpjH9zBnkJlH+ixP+OV25vshzgcl4axep0L0xN29TPXFyuc8xPbEZo/szeTvKjD5RsxeyZXFebNp25+F21P6V0/R9Zm7ZbKlWH6c8v08FnQoSyR+qEeKG85HIXEzlS/dyXh7t+ziIi9pW6Jqpprn4V0zm+ueJn+7zH/Bcof0WJ/xS2YqqzRM1fCI+Mz9ITHlxzv0WdPDcm5pvX4/DXi/msWp+sUR+ert6v3S7LbbRUhCnJJCPD87uNWhTl4zTRSTKWR7+FmmnKNq5h6q4z003KdCqYz9cQw3djMZcv3K72MrqvXbk567lczVVVP7uleQ48O9AiK5zCdWU/Fh/S8kaucwnVlPxYf0vIN4+Xm9PmCRZfEgrQDKLcAAAAAAAAAAAAAAAAAAABqSA3TPgAKjzGZHmrEYrG1Z4ptURYp64iquudKrsnNFMf8AqFgv4ui3odIrot/xKooo0qqadOueqmnP1z2Jbkjlbh8gZHw9mYi9lLEU9Iqw1MxE0Tc+NM3qo+WNHR+HX6pnl/lJiMoXpv5Trmur8lEfC1ap/lop6oj1+qkqWSe11pp4x4S/aHony1paMkIQ74tlcuZNjF4TE4aqc0Yi1Xbz55jNNVOaJ++Zq1eszbrqt3Y0a7dU0VUzGaYqpnNMfeFH5D87tzDaGG5QTVfw8fhoxPxqv2Y+ml/PT/uO157nJwVFGUrl/A1U3MNj6acXZuUTFVFWnnivNMd+mr7w7WGlUs881Kf7R74ReLRPLUhCaDywC1QxXOYT5cp+LD+l5I1c5hOrKfiw/peQLx8vN6fMEmy+JBWgGUW4AAAAAAAAAAAAAAAAAAADUkBumfAAc11zVM1VzNVU9dUzMzP7y4ABzNczEUzMzTTnmIzzmiZzZ5iPpnzR9nAAAArnMJ1ZT8WH9LyRq5zCdWU/Fh/S8gXj5eb0+YJNl8SCtAMotwAAAAAAAAAAAAAAAAAAAGpIyugd7y+50DveX3aLG7BmaR2e+y97ZPul3Yoyugd7y+50DveX3MbsGZpNsdl72yfdLuxRldA73l9zoHe8vuY3YMzSbY7L3tk+6XdijK6B3vL7nQO95fcxuwZmk2x2XvbJ90u7FGV0DveX3Ogd7y+5jdgzNJtjsve2T7pd2KrnMJ8uU/Fh/S8lvQO95fd67kDyv/8AjxiY/hdK6TNuf+z+DoaEV9lWfPp9nUiWy97FUozSST8Y934j/P8AjvQ/5m9ZJ4RjS1l3X4S7XZsW88Brs2LeeBn+ao9SxwC8crWXdURLtdmxbzwGuzYt54DmqPUYBeOVrLuqIl2uzYt54DXZsW88BzVHqMAvHK1l3VES7XZsW88Brs2LeeA5qj1GAXjlay7qiJdrs2LeeA12bFvPAc1R6jALxytZd1REu12bFvPAa7Ni3ngOao9XyYBeOVrLuqIl2uzYt54DXZsW88BzVHqMAvHK1l3VES7XZsW88Brs2LeeA5qj1GAXjlay7qiJdrs2LeeA12bFvPAc1R6vkwC8crWXdURLtdmxbzwGuzYt54DmqPUYBeOVrLuqIl2uzYt54DXZsW88BzVHqMAvHK1l3S8BRvqYAAAAAAAAAAAAAAAAAAAAAAAAAAAAAAAAAAAAAAAAAAAAAAAAAAAAAAAAAAAAAAAAAAAAAAAAAAAAAAAAAAAAAAAAAAAAAAAAAAAAAAAAAAAAAAAAAAAAAAAAAA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715566" y="898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" name="Retângulo de cantos arredondados 1"/>
          <p:cNvSpPr/>
          <p:nvPr/>
        </p:nvSpPr>
        <p:spPr>
          <a:xfrm>
            <a:off x="3475434" y="5541963"/>
            <a:ext cx="2895600" cy="114776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600" b="1" u="none" dirty="0">
                <a:solidFill>
                  <a:schemeClr val="tx1"/>
                </a:solidFill>
                <a:latin typeface="Trebuchet MS" pitchFamily="34" charset="0"/>
              </a:rPr>
              <a:t>Energia Limpa e Renovável</a:t>
            </a: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762000" y="2681683"/>
            <a:ext cx="2160000" cy="2520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pt-BR" sz="1600" b="1" u="none" dirty="0">
                <a:solidFill>
                  <a:schemeClr val="tx1"/>
                </a:solidFill>
                <a:latin typeface="Trebuchet MS" pitchFamily="34" charset="0"/>
              </a:rPr>
              <a:t>Integração</a:t>
            </a:r>
          </a:p>
          <a:p>
            <a:pPr algn="ctr"/>
            <a:r>
              <a:rPr lang="pt-BR" sz="1600" b="1" u="none" dirty="0">
                <a:solidFill>
                  <a:schemeClr val="tx1"/>
                </a:solidFill>
                <a:latin typeface="Trebuchet MS" pitchFamily="34" charset="0"/>
              </a:rPr>
              <a:t>Elétrica</a:t>
            </a:r>
          </a:p>
        </p:txBody>
      </p:sp>
      <p:pic>
        <p:nvPicPr>
          <p:cNvPr id="36" name="Picture 13" descr="O:\DT\PC\PCCP.TE\Trabalhos PCCP\2013\IER Habib\map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7" y="3392094"/>
            <a:ext cx="1076480" cy="149621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/>
            <a:bevelB/>
          </a:sp3d>
          <a:extLst/>
        </p:spPr>
      </p:pic>
      <p:sp>
        <p:nvSpPr>
          <p:cNvPr id="33" name="Retângulo de cantos arredondados 32"/>
          <p:cNvSpPr/>
          <p:nvPr/>
        </p:nvSpPr>
        <p:spPr>
          <a:xfrm>
            <a:off x="3475434" y="1086644"/>
            <a:ext cx="2895600" cy="114776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600" b="1" u="none" dirty="0">
                <a:solidFill>
                  <a:schemeClr val="tx1"/>
                </a:solidFill>
                <a:latin typeface="Trebuchet MS" pitchFamily="34" charset="0"/>
              </a:rPr>
              <a:t>Sustentabilidade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-69850" y="0"/>
            <a:ext cx="997585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 dirty="0" smtClean="0">
                <a:solidFill>
                  <a:schemeClr val="bg1"/>
                </a:solidFill>
                <a:latin typeface="Trebuchet MS" pitchFamily="34" charset="0"/>
              </a:rPr>
              <a:t>CONTEXTO</a:t>
            </a:r>
            <a:endParaRPr lang="pt-BR" sz="2000" b="1" u="none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44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45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7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9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0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3" descr="StarMilk_000438_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"/>
          <a:stretch>
            <a:fillRect/>
          </a:stretch>
        </p:blipFill>
        <p:spPr bwMode="auto">
          <a:xfrm>
            <a:off x="0" y="919163"/>
            <a:ext cx="9906000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254000" y="1995488"/>
            <a:ext cx="3632200" cy="4862512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3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pic>
        <p:nvPicPr>
          <p:cNvPr id="8192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12596" r="59062" b="77679"/>
          <a:stretch>
            <a:fillRect/>
          </a:stretch>
        </p:blipFill>
        <p:spPr bwMode="auto">
          <a:xfrm>
            <a:off x="0" y="1122363"/>
            <a:ext cx="3170238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59204" r="21263" b="28552"/>
          <a:stretch>
            <a:fillRect/>
          </a:stretch>
        </p:blipFill>
        <p:spPr bwMode="auto">
          <a:xfrm>
            <a:off x="3170238" y="1122363"/>
            <a:ext cx="6735762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8" name="Text Box 16"/>
          <p:cNvSpPr txBox="1">
            <a:spLocks noChangeArrowheads="1"/>
          </p:cNvSpPr>
          <p:nvPr/>
        </p:nvSpPr>
        <p:spPr bwMode="auto">
          <a:xfrm>
            <a:off x="6821488" y="6056313"/>
            <a:ext cx="25431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>
                <a:solidFill>
                  <a:schemeClr val="bg1"/>
                </a:solidFill>
              </a:rPr>
              <a:t>Gasômetro de biogás</a:t>
            </a:r>
          </a:p>
        </p:txBody>
      </p:sp>
      <p:sp>
        <p:nvSpPr>
          <p:cNvPr id="81929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Plataforma Itaipu de Energias Renováveis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249238" y="2225675"/>
            <a:ext cx="3636962" cy="4475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pt-BR" sz="1600" b="1" u="none" dirty="0">
                <a:latin typeface="Trebuchet MS" pitchFamily="34" charset="0"/>
              </a:rPr>
              <a:t>OBJETIVOS: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>
                <a:latin typeface="Trebuchet MS" pitchFamily="34" charset="0"/>
              </a:rPr>
              <a:t>Demonstrar a viabilidade técnica, econômica e ambiental das energias renováveis, em especial o aproveitamento da biomassa residual das atividades agropecuárias;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>
                <a:latin typeface="Trebuchet MS" pitchFamily="34" charset="0"/>
              </a:rPr>
              <a:t>Mudar os modos de produção rural, conferindo-lhe sustentabilidade;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>
                <a:latin typeface="Trebuchet MS" pitchFamily="34" charset="0"/>
              </a:rPr>
              <a:t>Aplicar e divulgar a metodologia da Geração Distribuída (produção de energia realizada junto ao consumo);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600" u="none" dirty="0">
                <a:latin typeface="Trebuchet MS" pitchFamily="34" charset="0"/>
              </a:rPr>
              <a:t>Estimular a difusão de tecnologias sobre mobilidade e construção sustentáveis.</a:t>
            </a:r>
            <a:endParaRPr lang="en-US" sz="1600" u="none" dirty="0">
              <a:latin typeface="Trebuchet MS" pitchFamily="34" charset="0"/>
            </a:endParaRPr>
          </a:p>
        </p:txBody>
      </p:sp>
      <p:pic>
        <p:nvPicPr>
          <p:cNvPr id="81931" name="Picture 20" descr="http://www.plataformaitaipu.org/themes/energias/images/aspas_di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788" y="90488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Oval 11"/>
          <p:cNvSpPr>
            <a:spLocks noChangeAspect="1" noChangeArrowheads="1"/>
          </p:cNvSpPr>
          <p:nvPr/>
        </p:nvSpPr>
        <p:spPr bwMode="auto">
          <a:xfrm>
            <a:off x="2312988" y="2701925"/>
            <a:ext cx="5386387" cy="258445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pt-BR" b="1" u="none">
              <a:latin typeface="Trebuchet MS" pitchFamily="34" charset="0"/>
            </a:endParaRPr>
          </a:p>
        </p:txBody>
      </p:sp>
      <p:pic>
        <p:nvPicPr>
          <p:cNvPr id="82947" name="Picture 12" descr="Sanep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99" b="-6000"/>
          <a:stretch>
            <a:fillRect/>
          </a:stretch>
        </p:blipFill>
        <p:spPr bwMode="auto">
          <a:xfrm>
            <a:off x="8610600" y="6380163"/>
            <a:ext cx="1082675" cy="33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948" name="Group 64"/>
          <p:cNvGrpSpPr>
            <a:grpSpLocks/>
          </p:cNvGrpSpPr>
          <p:nvPr/>
        </p:nvGrpSpPr>
        <p:grpSpPr bwMode="auto">
          <a:xfrm>
            <a:off x="7886700" y="1560513"/>
            <a:ext cx="1497013" cy="1141412"/>
            <a:chOff x="4568" y="676"/>
            <a:chExt cx="870" cy="719"/>
          </a:xfrm>
        </p:grpSpPr>
        <p:sp>
          <p:nvSpPr>
            <p:cNvPr id="82989" name="Oval 14"/>
            <p:cNvSpPr>
              <a:spLocks noChangeAspect="1" noChangeArrowheads="1"/>
            </p:cNvSpPr>
            <p:nvPr/>
          </p:nvSpPr>
          <p:spPr bwMode="auto">
            <a:xfrm>
              <a:off x="4568" y="676"/>
              <a:ext cx="870" cy="719"/>
            </a:xfrm>
            <a:prstGeom prst="ellipse">
              <a:avLst/>
            </a:prstGeom>
            <a:gradFill rotWithShape="1">
              <a:gsLst>
                <a:gs pos="0">
                  <a:srgbClr val="B4A6D2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t-BR" b="1" u="none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82990" name="Picture 15" descr="la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" y="787"/>
              <a:ext cx="42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2" name="Text Box 16"/>
          <p:cNvSpPr txBox="1">
            <a:spLocks noChangeArrowheads="1"/>
          </p:cNvSpPr>
          <p:nvPr/>
        </p:nvSpPr>
        <p:spPr bwMode="auto">
          <a:xfrm>
            <a:off x="8693150" y="2373313"/>
            <a:ext cx="1212850" cy="46672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900" u="none" dirty="0" smtClean="0"/>
              <a:t>Suinocultura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900" u="none" dirty="0" smtClean="0"/>
              <a:t>Avicultura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BR" sz="900" u="none" dirty="0" smtClean="0"/>
              <a:t>Agroindústria</a:t>
            </a:r>
          </a:p>
        </p:txBody>
      </p:sp>
      <p:grpSp>
        <p:nvGrpSpPr>
          <p:cNvPr id="82950" name="Group 17"/>
          <p:cNvGrpSpPr>
            <a:grpSpLocks/>
          </p:cNvGrpSpPr>
          <p:nvPr/>
        </p:nvGrpSpPr>
        <p:grpSpPr bwMode="auto">
          <a:xfrm>
            <a:off x="5715000" y="1231900"/>
            <a:ext cx="2133600" cy="1612900"/>
            <a:chOff x="4800" y="1104"/>
            <a:chExt cx="1344" cy="1102"/>
          </a:xfrm>
        </p:grpSpPr>
        <p:sp>
          <p:nvSpPr>
            <p:cNvPr id="82987" name="Oval 18" descr="aterro"/>
            <p:cNvSpPr>
              <a:spLocks noChangeAspect="1" noChangeArrowheads="1"/>
            </p:cNvSpPr>
            <p:nvPr/>
          </p:nvSpPr>
          <p:spPr bwMode="auto">
            <a:xfrm>
              <a:off x="4992" y="1104"/>
              <a:ext cx="942" cy="779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t-BR" b="1" u="none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9979" name="Text Box 19"/>
            <p:cNvSpPr txBox="1">
              <a:spLocks noChangeArrowheads="1"/>
            </p:cNvSpPr>
            <p:nvPr/>
          </p:nvSpPr>
          <p:spPr bwMode="auto">
            <a:xfrm>
              <a:off x="4800" y="1872"/>
              <a:ext cx="1344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  <a:t>Aterro</a:t>
              </a:r>
              <a:b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</a:br>
              <a: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  <a:t>Energético</a:t>
              </a:r>
            </a:p>
          </p:txBody>
        </p:sp>
      </p:grpSp>
      <p:sp>
        <p:nvSpPr>
          <p:cNvPr id="82951" name="Oval 20" descr="Figura1"/>
          <p:cNvSpPr>
            <a:spLocks noChangeAspect="1" noChangeArrowheads="1"/>
          </p:cNvSpPr>
          <p:nvPr/>
        </p:nvSpPr>
        <p:spPr bwMode="auto">
          <a:xfrm>
            <a:off x="365125" y="3005138"/>
            <a:ext cx="1600200" cy="114935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pt-BR" b="1" u="none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39945" name="Text Box 21"/>
          <p:cNvSpPr txBox="1">
            <a:spLocks noChangeArrowheads="1"/>
          </p:cNvSpPr>
          <p:nvPr/>
        </p:nvSpPr>
        <p:spPr bwMode="auto">
          <a:xfrm>
            <a:off x="268288" y="4164013"/>
            <a:ext cx="19050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sz="1300" u="none" dirty="0" smtClean="0">
                <a:solidFill>
                  <a:schemeClr val="accent4">
                    <a:lumMod val="10000"/>
                  </a:schemeClr>
                </a:solidFill>
              </a:rPr>
              <a:t>Carrinho Elétrico</a:t>
            </a:r>
          </a:p>
        </p:txBody>
      </p:sp>
      <p:sp>
        <p:nvSpPr>
          <p:cNvPr id="82953" name="Oval 23" descr="vista aérea2"/>
          <p:cNvSpPr>
            <a:spLocks noChangeAspect="1" noChangeArrowheads="1"/>
          </p:cNvSpPr>
          <p:nvPr/>
        </p:nvSpPr>
        <p:spPr bwMode="auto">
          <a:xfrm>
            <a:off x="328613" y="4660900"/>
            <a:ext cx="1493837" cy="1141413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pt-BR" b="1" u="none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39947" name="Text Box 24"/>
          <p:cNvSpPr txBox="1">
            <a:spLocks noChangeArrowheads="1"/>
          </p:cNvSpPr>
          <p:nvPr/>
        </p:nvSpPr>
        <p:spPr bwMode="auto">
          <a:xfrm>
            <a:off x="358775" y="5838825"/>
            <a:ext cx="143033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sz="1300" u="none" dirty="0" smtClean="0">
                <a:solidFill>
                  <a:schemeClr val="accent4">
                    <a:lumMod val="10000"/>
                  </a:schemeClr>
                </a:solidFill>
              </a:rPr>
              <a:t>Hidrelétrica</a:t>
            </a:r>
          </a:p>
        </p:txBody>
      </p:sp>
      <p:grpSp>
        <p:nvGrpSpPr>
          <p:cNvPr id="82955" name="Group 28"/>
          <p:cNvGrpSpPr>
            <a:grpSpLocks/>
          </p:cNvGrpSpPr>
          <p:nvPr/>
        </p:nvGrpSpPr>
        <p:grpSpPr bwMode="auto">
          <a:xfrm>
            <a:off x="2122488" y="1219200"/>
            <a:ext cx="2133600" cy="1416050"/>
            <a:chOff x="1536" y="144"/>
            <a:chExt cx="1345" cy="967"/>
          </a:xfrm>
        </p:grpSpPr>
        <p:sp>
          <p:nvSpPr>
            <p:cNvPr id="39976" name="Text Box 29"/>
            <p:cNvSpPr txBox="1">
              <a:spLocks noChangeArrowheads="1"/>
            </p:cNvSpPr>
            <p:nvPr/>
          </p:nvSpPr>
          <p:spPr bwMode="auto">
            <a:xfrm>
              <a:off x="1536" y="913"/>
              <a:ext cx="1345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  <a:t>Biocombustíveis</a:t>
              </a:r>
            </a:p>
          </p:txBody>
        </p:sp>
        <p:sp>
          <p:nvSpPr>
            <p:cNvPr id="82986" name="Oval 30" descr="cana"/>
            <p:cNvSpPr>
              <a:spLocks noChangeAspect="1" noChangeArrowheads="1"/>
            </p:cNvSpPr>
            <p:nvPr/>
          </p:nvSpPr>
          <p:spPr bwMode="auto">
            <a:xfrm>
              <a:off x="1680" y="144"/>
              <a:ext cx="942" cy="779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t-BR" b="1" u="none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82956" name="Group 31"/>
          <p:cNvGrpSpPr>
            <a:grpSpLocks/>
          </p:cNvGrpSpPr>
          <p:nvPr/>
        </p:nvGrpSpPr>
        <p:grpSpPr bwMode="auto">
          <a:xfrm>
            <a:off x="3886200" y="1066800"/>
            <a:ext cx="2135188" cy="1484313"/>
            <a:chOff x="3120" y="96"/>
            <a:chExt cx="1345" cy="1014"/>
          </a:xfrm>
        </p:grpSpPr>
        <p:sp>
          <p:nvSpPr>
            <p:cNvPr id="39974" name="Text Box 32"/>
            <p:cNvSpPr txBox="1">
              <a:spLocks noChangeArrowheads="1"/>
            </p:cNvSpPr>
            <p:nvPr/>
          </p:nvSpPr>
          <p:spPr bwMode="auto">
            <a:xfrm>
              <a:off x="3120" y="912"/>
              <a:ext cx="1345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  <a:t>Energia Eólica</a:t>
              </a:r>
            </a:p>
          </p:txBody>
        </p:sp>
        <p:sp>
          <p:nvSpPr>
            <p:cNvPr id="82984" name="Oval 33"/>
            <p:cNvSpPr>
              <a:spLocks noChangeAspect="1" noChangeArrowheads="1"/>
            </p:cNvSpPr>
            <p:nvPr/>
          </p:nvSpPr>
          <p:spPr bwMode="auto">
            <a:xfrm>
              <a:off x="3264" y="96"/>
              <a:ext cx="942" cy="779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t-BR" b="1" u="none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82957" name="Group 34"/>
          <p:cNvGrpSpPr>
            <a:grpSpLocks/>
          </p:cNvGrpSpPr>
          <p:nvPr/>
        </p:nvGrpSpPr>
        <p:grpSpPr bwMode="auto">
          <a:xfrm>
            <a:off x="1670050" y="5297488"/>
            <a:ext cx="2132013" cy="1584325"/>
            <a:chOff x="1084" y="3120"/>
            <a:chExt cx="1344" cy="1082"/>
          </a:xfrm>
        </p:grpSpPr>
        <p:sp>
          <p:nvSpPr>
            <p:cNvPr id="82981" name="Oval 35"/>
            <p:cNvSpPr>
              <a:spLocks noChangeAspect="1" noChangeArrowheads="1"/>
            </p:cNvSpPr>
            <p:nvPr/>
          </p:nvSpPr>
          <p:spPr bwMode="auto">
            <a:xfrm>
              <a:off x="1296" y="3120"/>
              <a:ext cx="942" cy="779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t-BR" b="1" u="none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9973" name="Text Box 36"/>
            <p:cNvSpPr txBox="1">
              <a:spLocks noChangeArrowheads="1"/>
            </p:cNvSpPr>
            <p:nvPr/>
          </p:nvSpPr>
          <p:spPr bwMode="auto">
            <a:xfrm>
              <a:off x="1084" y="3868"/>
              <a:ext cx="1344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  <a:t>Agrícola Iguaçu Star </a:t>
              </a:r>
              <a:r>
                <a:rPr lang="pt-BR" sz="1300" u="none" dirty="0" err="1" smtClean="0">
                  <a:solidFill>
                    <a:schemeClr val="accent4">
                      <a:lumMod val="10000"/>
                    </a:schemeClr>
                  </a:solidFill>
                </a:rPr>
                <a:t>Milk</a:t>
              </a:r>
              <a: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  <a:t> – Céu Azul</a:t>
              </a:r>
            </a:p>
          </p:txBody>
        </p:sp>
      </p:grpSp>
      <p:sp>
        <p:nvSpPr>
          <p:cNvPr id="82958" name="Oval 37" descr="Columbari"/>
          <p:cNvSpPr>
            <a:spLocks noChangeAspect="1" noChangeArrowheads="1"/>
          </p:cNvSpPr>
          <p:nvPr/>
        </p:nvSpPr>
        <p:spPr bwMode="auto">
          <a:xfrm>
            <a:off x="4038600" y="5334000"/>
            <a:ext cx="1495425" cy="113982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pt-BR" b="1" u="none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39952" name="Text Box 38"/>
          <p:cNvSpPr txBox="1">
            <a:spLocks noChangeArrowheads="1"/>
          </p:cNvSpPr>
          <p:nvPr/>
        </p:nvSpPr>
        <p:spPr bwMode="auto">
          <a:xfrm>
            <a:off x="3748088" y="6529388"/>
            <a:ext cx="2135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sz="1300" u="none" smtClean="0">
                <a:solidFill>
                  <a:schemeClr val="accent4">
                    <a:lumMod val="10000"/>
                  </a:schemeClr>
                </a:solidFill>
              </a:rPr>
              <a:t>Agrícola Colombari</a:t>
            </a:r>
          </a:p>
        </p:txBody>
      </p:sp>
      <p:grpSp>
        <p:nvGrpSpPr>
          <p:cNvPr id="82960" name="Group 39"/>
          <p:cNvGrpSpPr>
            <a:grpSpLocks/>
          </p:cNvGrpSpPr>
          <p:nvPr/>
        </p:nvGrpSpPr>
        <p:grpSpPr bwMode="auto">
          <a:xfrm>
            <a:off x="5791200" y="5297488"/>
            <a:ext cx="1928813" cy="1597025"/>
            <a:chOff x="3552" y="3120"/>
            <a:chExt cx="1215" cy="1091"/>
          </a:xfrm>
        </p:grpSpPr>
        <p:sp>
          <p:nvSpPr>
            <p:cNvPr id="82979" name="Oval 40" descr="Unidade Piloto da Sanepar Vila Shalon Foz"/>
            <p:cNvSpPr>
              <a:spLocks noChangeAspect="1" noChangeArrowheads="1"/>
            </p:cNvSpPr>
            <p:nvPr/>
          </p:nvSpPr>
          <p:spPr bwMode="auto">
            <a:xfrm>
              <a:off x="3696" y="3120"/>
              <a:ext cx="942" cy="779"/>
            </a:xfrm>
            <a:prstGeom prst="ellipse">
              <a:avLst/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t-BR" b="1" u="none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9971" name="Text Box 41"/>
            <p:cNvSpPr txBox="1">
              <a:spLocks noChangeArrowheads="1"/>
            </p:cNvSpPr>
            <p:nvPr/>
          </p:nvSpPr>
          <p:spPr bwMode="auto">
            <a:xfrm>
              <a:off x="3552" y="3888"/>
              <a:ext cx="1215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  <a:t>ETE Ouro Verde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pt-BR" sz="1100" u="none" dirty="0" smtClean="0">
                  <a:solidFill>
                    <a:schemeClr val="accent4">
                      <a:lumMod val="10000"/>
                    </a:schemeClr>
                  </a:solidFill>
                </a:rPr>
                <a:t>Vila </a:t>
              </a:r>
              <a:r>
                <a:rPr lang="pt-BR" sz="1100" u="none" dirty="0" err="1" smtClean="0">
                  <a:solidFill>
                    <a:schemeClr val="accent4">
                      <a:lumMod val="10000"/>
                    </a:schemeClr>
                  </a:solidFill>
                </a:rPr>
                <a:t>Shalon</a:t>
              </a:r>
              <a:r>
                <a:rPr lang="pt-BR" sz="1100" u="none" dirty="0" smtClean="0">
                  <a:solidFill>
                    <a:schemeClr val="accent4">
                      <a:lumMod val="10000"/>
                    </a:schemeClr>
                  </a:solidFill>
                </a:rPr>
                <a:t> Foz do Iguaçu</a:t>
              </a:r>
            </a:p>
          </p:txBody>
        </p:sp>
      </p:grpSp>
      <p:sp>
        <p:nvSpPr>
          <p:cNvPr id="82961" name="Rectangle 42"/>
          <p:cNvSpPr>
            <a:spLocks noChangeArrowheads="1"/>
          </p:cNvSpPr>
          <p:nvPr/>
        </p:nvSpPr>
        <p:spPr bwMode="auto">
          <a:xfrm>
            <a:off x="2547938" y="4278313"/>
            <a:ext cx="495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u="none">
                <a:latin typeface="Trebuchet MS" pitchFamily="34" charset="0"/>
              </a:rPr>
              <a:t>Para manutenção de uma matriz energética SUSTENTÁVEL</a:t>
            </a:r>
          </a:p>
        </p:txBody>
      </p:sp>
      <p:grpSp>
        <p:nvGrpSpPr>
          <p:cNvPr id="82962" name="Group 43"/>
          <p:cNvGrpSpPr>
            <a:grpSpLocks/>
          </p:cNvGrpSpPr>
          <p:nvPr/>
        </p:nvGrpSpPr>
        <p:grpSpPr bwMode="auto">
          <a:xfrm>
            <a:off x="7399338" y="4756150"/>
            <a:ext cx="2133600" cy="1416050"/>
            <a:chOff x="4704" y="3024"/>
            <a:chExt cx="1344" cy="966"/>
          </a:xfrm>
        </p:grpSpPr>
        <p:grpSp>
          <p:nvGrpSpPr>
            <p:cNvPr id="82975" name="Group 44"/>
            <p:cNvGrpSpPr>
              <a:grpSpLocks noChangeAspect="1"/>
            </p:cNvGrpSpPr>
            <p:nvPr/>
          </p:nvGrpSpPr>
          <p:grpSpPr bwMode="auto">
            <a:xfrm>
              <a:off x="4943" y="3024"/>
              <a:ext cx="942" cy="779"/>
              <a:chOff x="4943" y="2797"/>
              <a:chExt cx="1164" cy="519"/>
            </a:xfrm>
          </p:grpSpPr>
          <p:sp>
            <p:nvSpPr>
              <p:cNvPr id="82977" name="Oval 45"/>
              <p:cNvSpPr>
                <a:spLocks noChangeAspect="1" noChangeArrowheads="1"/>
              </p:cNvSpPr>
              <p:nvPr/>
            </p:nvSpPr>
            <p:spPr bwMode="auto">
              <a:xfrm>
                <a:off x="4943" y="2797"/>
                <a:ext cx="1164" cy="519"/>
              </a:xfrm>
              <a:prstGeom prst="ellipse">
                <a:avLst/>
              </a:prstGeom>
              <a:solidFill>
                <a:srgbClr val="9D683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pt-BR" b="1" u="none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pic>
            <p:nvPicPr>
              <p:cNvPr id="82978" name="Picture 46" descr="Carro Elétrico 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5" y="2886"/>
                <a:ext cx="832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67" name="Text Box 47"/>
            <p:cNvSpPr txBox="1">
              <a:spLocks noChangeArrowheads="1"/>
            </p:cNvSpPr>
            <p:nvPr/>
          </p:nvSpPr>
          <p:spPr bwMode="auto">
            <a:xfrm>
              <a:off x="4704" y="3792"/>
              <a:ext cx="1344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  <a:t>Carro Elétrico</a:t>
              </a:r>
            </a:p>
          </p:txBody>
        </p:sp>
      </p:grpSp>
      <p:grpSp>
        <p:nvGrpSpPr>
          <p:cNvPr id="82963" name="Group 48"/>
          <p:cNvGrpSpPr>
            <a:grpSpLocks/>
          </p:cNvGrpSpPr>
          <p:nvPr/>
        </p:nvGrpSpPr>
        <p:grpSpPr bwMode="auto">
          <a:xfrm>
            <a:off x="7699375" y="3109913"/>
            <a:ext cx="2135188" cy="1403350"/>
            <a:chOff x="4704" y="2024"/>
            <a:chExt cx="1344" cy="958"/>
          </a:xfrm>
        </p:grpSpPr>
        <p:sp>
          <p:nvSpPr>
            <p:cNvPr id="39962" name="Text Box 49"/>
            <p:cNvSpPr txBox="1">
              <a:spLocks noChangeArrowheads="1"/>
            </p:cNvSpPr>
            <p:nvPr/>
          </p:nvSpPr>
          <p:spPr bwMode="auto">
            <a:xfrm>
              <a:off x="4704" y="2784"/>
              <a:ext cx="1344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  <a:t>Hidrogênio PTI NUPEH</a:t>
              </a:r>
            </a:p>
          </p:txBody>
        </p:sp>
        <p:grpSp>
          <p:nvGrpSpPr>
            <p:cNvPr id="82972" name="Group 50"/>
            <p:cNvGrpSpPr>
              <a:grpSpLocks noChangeAspect="1"/>
            </p:cNvGrpSpPr>
            <p:nvPr/>
          </p:nvGrpSpPr>
          <p:grpSpPr bwMode="auto">
            <a:xfrm>
              <a:off x="4938" y="2024"/>
              <a:ext cx="942" cy="779"/>
              <a:chOff x="4938" y="2024"/>
              <a:chExt cx="1163" cy="519"/>
            </a:xfrm>
          </p:grpSpPr>
          <p:sp>
            <p:nvSpPr>
              <p:cNvPr id="82973" name="Oval 51"/>
              <p:cNvSpPr>
                <a:spLocks noChangeAspect="1" noChangeArrowheads="1"/>
              </p:cNvSpPr>
              <p:nvPr/>
            </p:nvSpPr>
            <p:spPr bwMode="auto">
              <a:xfrm>
                <a:off x="4938" y="2024"/>
                <a:ext cx="1163" cy="519"/>
              </a:xfrm>
              <a:prstGeom prst="ellipse">
                <a:avLst/>
              </a:prstGeom>
              <a:gradFill rotWithShape="1">
                <a:gsLst>
                  <a:gs pos="0">
                    <a:srgbClr val="B4A6D2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pt-BR" b="1" u="none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pic>
            <p:nvPicPr>
              <p:cNvPr id="82974" name="Picture 52" descr="snipshot_e4vhd24gia0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2112"/>
                <a:ext cx="785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2964" name="Rectangle 53"/>
          <p:cNvSpPr>
            <a:spLocks noChangeArrowheads="1"/>
          </p:cNvSpPr>
          <p:nvPr/>
        </p:nvSpPr>
        <p:spPr bwMode="auto">
          <a:xfrm>
            <a:off x="2138363" y="3436938"/>
            <a:ext cx="56388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pt-BR" sz="2400" b="1" u="none">
                <a:latin typeface="Trebuchet MS" pitchFamily="34" charset="0"/>
              </a:rPr>
              <a:t>Plataforma Itaipu de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sz="2400" b="1" u="none">
                <a:latin typeface="Trebuchet MS" pitchFamily="34" charset="0"/>
              </a:rPr>
              <a:t>Energias Renováveis</a:t>
            </a:r>
          </a:p>
        </p:txBody>
      </p:sp>
      <p:grpSp>
        <p:nvGrpSpPr>
          <p:cNvPr id="82965" name="Group 61"/>
          <p:cNvGrpSpPr>
            <a:grpSpLocks/>
          </p:cNvGrpSpPr>
          <p:nvPr/>
        </p:nvGrpSpPr>
        <p:grpSpPr bwMode="auto">
          <a:xfrm>
            <a:off x="617538" y="1335088"/>
            <a:ext cx="1493837" cy="1484312"/>
            <a:chOff x="96" y="96"/>
            <a:chExt cx="942" cy="1014"/>
          </a:xfrm>
        </p:grpSpPr>
        <p:sp>
          <p:nvSpPr>
            <p:cNvPr id="39960" name="Text Box 62"/>
            <p:cNvSpPr txBox="1">
              <a:spLocks noChangeArrowheads="1"/>
            </p:cNvSpPr>
            <p:nvPr/>
          </p:nvSpPr>
          <p:spPr bwMode="auto">
            <a:xfrm>
              <a:off x="96" y="912"/>
              <a:ext cx="883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300" u="none" dirty="0" smtClean="0">
                  <a:solidFill>
                    <a:schemeClr val="accent4">
                      <a:lumMod val="10000"/>
                    </a:schemeClr>
                  </a:solidFill>
                </a:rPr>
                <a:t>Energia Solar</a:t>
              </a:r>
            </a:p>
          </p:txBody>
        </p:sp>
        <p:sp>
          <p:nvSpPr>
            <p:cNvPr id="82970" name="Oval 63" descr="placas solares"/>
            <p:cNvSpPr>
              <a:spLocks noChangeAspect="1" noChangeArrowheads="1"/>
            </p:cNvSpPr>
            <p:nvPr/>
          </p:nvSpPr>
          <p:spPr bwMode="auto">
            <a:xfrm>
              <a:off x="96" y="96"/>
              <a:ext cx="942" cy="779"/>
            </a:xfrm>
            <a:prstGeom prst="ellipse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t-BR" b="1" u="none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55" name="Retângulo 54"/>
          <p:cNvSpPr/>
          <p:nvPr/>
        </p:nvSpPr>
        <p:spPr>
          <a:xfrm>
            <a:off x="0" y="-152400"/>
            <a:ext cx="9983788" cy="1122363"/>
          </a:xfrm>
          <a:prstGeom prst="rect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u="none" ker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rgbClr val="FFFFFF"/>
          </a:solidFill>
        </p:grpSpPr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60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61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62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</p:grp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600" b="1" u="none" kern="0" dirty="0">
                <a:solidFill>
                  <a:srgbClr val="FFFFFF"/>
                </a:solidFill>
                <a:latin typeface="Trebuchet MS" pitchFamily="34" charset="0"/>
              </a:rPr>
              <a:t>Plataforma Itaipu de Energias Renováveis</a:t>
            </a:r>
            <a:endParaRPr lang="pt-BR" sz="2000" b="1" u="none" kern="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5"/>
          <p:cNvSpPr>
            <a:spLocks noChangeArrowheads="1"/>
          </p:cNvSpPr>
          <p:nvPr/>
        </p:nvSpPr>
        <p:spPr bwMode="auto">
          <a:xfrm>
            <a:off x="4860925" y="3735388"/>
            <a:ext cx="184150" cy="369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pt-BR" b="1" u="none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40964" name="Oval 3"/>
          <p:cNvSpPr>
            <a:spLocks noChangeAspect="1" noChangeArrowheads="1"/>
          </p:cNvSpPr>
          <p:nvPr/>
        </p:nvSpPr>
        <p:spPr bwMode="auto">
          <a:xfrm>
            <a:off x="2312988" y="2386013"/>
            <a:ext cx="5259387" cy="258445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pt-BR" b="1" u="none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83972" name="Rectangle 30"/>
          <p:cNvSpPr>
            <a:spLocks noChangeArrowheads="1"/>
          </p:cNvSpPr>
          <p:nvPr/>
        </p:nvSpPr>
        <p:spPr bwMode="auto">
          <a:xfrm>
            <a:off x="2476500" y="3048000"/>
            <a:ext cx="4953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u="none">
                <a:latin typeface="Trebuchet MS" pitchFamily="34" charset="0"/>
              </a:rPr>
              <a:t>GERAÇÃO DISTRIBUÍDA </a:t>
            </a:r>
          </a:p>
          <a:p>
            <a:pPr algn="ctr">
              <a:spcBef>
                <a:spcPct val="50000"/>
              </a:spcBef>
            </a:pPr>
            <a:r>
              <a:rPr lang="pt-BR" b="1" u="none">
                <a:latin typeface="Trebuchet MS" pitchFamily="34" charset="0"/>
              </a:rPr>
              <a:t>DE ENERGIA A BASE BIOGÁS </a:t>
            </a:r>
          </a:p>
          <a:p>
            <a:pPr algn="ctr">
              <a:spcBef>
                <a:spcPct val="50000"/>
              </a:spcBef>
            </a:pPr>
            <a:r>
              <a:rPr lang="pt-BR" b="1" u="none">
                <a:latin typeface="Trebuchet MS" pitchFamily="34" charset="0"/>
              </a:rPr>
              <a:t>COM  SANEAMENTO AMBIENTAL</a:t>
            </a:r>
          </a:p>
        </p:txBody>
      </p:sp>
      <p:pic>
        <p:nvPicPr>
          <p:cNvPr id="83973" name="Picture 46" descr="IB_vertical có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1317625"/>
            <a:ext cx="133826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47" descr="ce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879725"/>
            <a:ext cx="17859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48" descr="Eletrobras_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543050"/>
            <a:ext cx="161448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49" descr="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2840038"/>
            <a:ext cx="11350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50" descr="P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5292725"/>
            <a:ext cx="18557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51" descr="COPEL_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648075"/>
            <a:ext cx="8366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Picture 52" descr="SANEPAR_vertic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308600"/>
            <a:ext cx="10779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0" name="Picture 53" descr="Eletrobras_Eletrosu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1317625"/>
            <a:ext cx="15557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1" name="Picture 54" descr="IA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4098925"/>
            <a:ext cx="13319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2" name="Picture 55" descr="lacte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4924425"/>
            <a:ext cx="14430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3" name="Picture 56" descr="ocepa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4681538"/>
            <a:ext cx="12795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0" y="-152400"/>
            <a:ext cx="9983788" cy="1122363"/>
          </a:xfrm>
          <a:prstGeom prst="rect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u="none" ker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rgbClr val="FFFFFF"/>
          </a:solidFill>
        </p:grpSpPr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  <p:sp>
          <p:nvSpPr>
            <p:cNvPr id="25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u="none" kern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600" b="1" u="none" kern="0" dirty="0">
                <a:solidFill>
                  <a:srgbClr val="FFFFFF"/>
                </a:solidFill>
                <a:latin typeface="Trebuchet MS" pitchFamily="34" charset="0"/>
              </a:rPr>
              <a:t>Plataforma Itaipu de Energias Renováveis</a:t>
            </a:r>
            <a:endParaRPr lang="pt-BR" sz="2000" b="1" u="none" kern="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12596" r="59062" b="77679"/>
          <a:stretch>
            <a:fillRect/>
          </a:stretch>
        </p:blipFill>
        <p:spPr bwMode="auto">
          <a:xfrm>
            <a:off x="0" y="-11113"/>
            <a:ext cx="3170238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59204" r="21263" b="28552"/>
          <a:stretch>
            <a:fillRect/>
          </a:stretch>
        </p:blipFill>
        <p:spPr bwMode="auto">
          <a:xfrm>
            <a:off x="3170238" y="-11113"/>
            <a:ext cx="6735762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52400" y="820738"/>
            <a:ext cx="64770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u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Condomínio de </a:t>
            </a:r>
            <a:r>
              <a:rPr lang="pt-BR" sz="2600" b="1" u="none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Agroenergia</a:t>
            </a:r>
            <a:r>
              <a:rPr lang="pt-BR" sz="2600" b="1" u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pt-BR" sz="2600" b="1" u="none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Ajuricaba</a:t>
            </a:r>
            <a:endParaRPr lang="pt-BR" sz="2600" b="1" u="none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4495800"/>
            <a:ext cx="3435350" cy="2270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339850"/>
            <a:ext cx="2197100" cy="2917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0650" y="1339850"/>
            <a:ext cx="2247900" cy="2917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4495800"/>
            <a:ext cx="3317875" cy="2209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ta para a direita listrada 6"/>
          <p:cNvSpPr/>
          <p:nvPr/>
        </p:nvSpPr>
        <p:spPr>
          <a:xfrm>
            <a:off x="727075" y="2533650"/>
            <a:ext cx="685800" cy="477838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20725" y="2654300"/>
            <a:ext cx="153988" cy="16319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Seta para a direita listrada 13"/>
          <p:cNvSpPr/>
          <p:nvPr/>
        </p:nvSpPr>
        <p:spPr>
          <a:xfrm>
            <a:off x="4191000" y="2570163"/>
            <a:ext cx="685800" cy="477837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Seta para a direita listrada 14"/>
          <p:cNvSpPr/>
          <p:nvPr/>
        </p:nvSpPr>
        <p:spPr>
          <a:xfrm rot="5400000">
            <a:off x="8645525" y="3598863"/>
            <a:ext cx="744538" cy="487362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Retângulo 15"/>
          <p:cNvSpPr/>
          <p:nvPr/>
        </p:nvSpPr>
        <p:spPr>
          <a:xfrm rot="5400000">
            <a:off x="8255794" y="1901032"/>
            <a:ext cx="228600" cy="15668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8882063" y="2582863"/>
            <a:ext cx="271462" cy="1409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5007" name="CaixaDeTexto 8"/>
          <p:cNvSpPr txBox="1">
            <a:spLocks noChangeArrowheads="1"/>
          </p:cNvSpPr>
          <p:nvPr/>
        </p:nvSpPr>
        <p:spPr bwMode="auto">
          <a:xfrm>
            <a:off x="1743075" y="1368425"/>
            <a:ext cx="1393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u="none">
                <a:latin typeface="Trebuchet MS" pitchFamily="34" charset="0"/>
              </a:rPr>
              <a:t>Gasoduto</a:t>
            </a:r>
          </a:p>
        </p:txBody>
      </p:sp>
      <p:sp>
        <p:nvSpPr>
          <p:cNvPr id="85008" name="CaixaDeTexto 19"/>
          <p:cNvSpPr txBox="1">
            <a:spLocks noChangeArrowheads="1"/>
          </p:cNvSpPr>
          <p:nvPr/>
        </p:nvSpPr>
        <p:spPr bwMode="auto">
          <a:xfrm>
            <a:off x="2081213" y="4602163"/>
            <a:ext cx="13938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u="none">
                <a:latin typeface="Trebuchet MS" pitchFamily="34" charset="0"/>
              </a:rPr>
              <a:t>Biodigestor</a:t>
            </a:r>
          </a:p>
        </p:txBody>
      </p:sp>
      <p:sp>
        <p:nvSpPr>
          <p:cNvPr id="85009" name="CaixaDeTexto 20"/>
          <p:cNvSpPr txBox="1">
            <a:spLocks noChangeArrowheads="1"/>
          </p:cNvSpPr>
          <p:nvPr/>
        </p:nvSpPr>
        <p:spPr bwMode="auto">
          <a:xfrm>
            <a:off x="5181600" y="1371600"/>
            <a:ext cx="17526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600" b="1" u="none">
                <a:latin typeface="Trebuchet MS" pitchFamily="34" charset="0"/>
              </a:rPr>
              <a:t>Filtro de Biogás</a:t>
            </a:r>
          </a:p>
        </p:txBody>
      </p:sp>
      <p:sp>
        <p:nvSpPr>
          <p:cNvPr id="85010" name="CaixaDeTexto 21"/>
          <p:cNvSpPr txBox="1">
            <a:spLocks noChangeArrowheads="1"/>
          </p:cNvSpPr>
          <p:nvPr/>
        </p:nvSpPr>
        <p:spPr bwMode="auto">
          <a:xfrm>
            <a:off x="6400800" y="6310313"/>
            <a:ext cx="15827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u="none">
                <a:latin typeface="Trebuchet MS" pitchFamily="34" charset="0"/>
              </a:rPr>
              <a:t>Motogerador</a:t>
            </a:r>
          </a:p>
        </p:txBody>
      </p:sp>
      <p:pic>
        <p:nvPicPr>
          <p:cNvPr id="850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312863"/>
            <a:ext cx="9917113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85012" name="Picture 10" descr="C:\Users\vanessal\AppData\Local\Temp\notes8FCA3E\propriedad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1306513"/>
            <a:ext cx="8002588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13" name="CaixaDeTexto 11"/>
          <p:cNvSpPr txBox="1">
            <a:spLocks noChangeArrowheads="1"/>
          </p:cNvSpPr>
          <p:nvPr/>
        </p:nvSpPr>
        <p:spPr bwMode="auto">
          <a:xfrm>
            <a:off x="879475" y="1766888"/>
            <a:ext cx="31210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u="none">
                <a:latin typeface="Trebuchet MS" pitchFamily="34" charset="0"/>
              </a:rPr>
              <a:t>33 propriedades rurais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12596" r="59062" b="77679"/>
          <a:stretch>
            <a:fillRect/>
          </a:stretch>
        </p:blipFill>
        <p:spPr bwMode="auto">
          <a:xfrm>
            <a:off x="0" y="-11113"/>
            <a:ext cx="3170238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59204" r="21263" b="28552"/>
          <a:stretch>
            <a:fillRect/>
          </a:stretch>
        </p:blipFill>
        <p:spPr bwMode="auto">
          <a:xfrm>
            <a:off x="3170238" y="-11113"/>
            <a:ext cx="6735762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52400" y="820738"/>
            <a:ext cx="64770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u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Condomínio de </a:t>
            </a:r>
            <a:r>
              <a:rPr lang="pt-BR" sz="2600" b="1" u="none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Agroenergia</a:t>
            </a:r>
            <a:r>
              <a:rPr lang="pt-BR" sz="2600" b="1" u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pt-BR" sz="2600" b="1" u="none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Ajuricaba</a:t>
            </a:r>
            <a:endParaRPr lang="pt-BR" sz="2600" b="1" u="none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4495800"/>
            <a:ext cx="3435350" cy="2270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339850"/>
            <a:ext cx="2197100" cy="2917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0650" y="1339850"/>
            <a:ext cx="2247900" cy="2917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4495800"/>
            <a:ext cx="3317875" cy="2209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ta para a direita listrada 6"/>
          <p:cNvSpPr/>
          <p:nvPr/>
        </p:nvSpPr>
        <p:spPr>
          <a:xfrm>
            <a:off x="727075" y="2533650"/>
            <a:ext cx="685800" cy="477838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20725" y="2654300"/>
            <a:ext cx="153988" cy="16319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Seta para a direita listrada 13"/>
          <p:cNvSpPr/>
          <p:nvPr/>
        </p:nvSpPr>
        <p:spPr>
          <a:xfrm>
            <a:off x="4191000" y="2570163"/>
            <a:ext cx="685800" cy="477837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Seta para a direita listrada 14"/>
          <p:cNvSpPr/>
          <p:nvPr/>
        </p:nvSpPr>
        <p:spPr>
          <a:xfrm rot="5400000">
            <a:off x="8645525" y="3598863"/>
            <a:ext cx="744538" cy="487362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Retângulo 15"/>
          <p:cNvSpPr/>
          <p:nvPr/>
        </p:nvSpPr>
        <p:spPr>
          <a:xfrm rot="5400000">
            <a:off x="8255794" y="1901032"/>
            <a:ext cx="228600" cy="15668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8882063" y="2582863"/>
            <a:ext cx="271462" cy="1409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6031" name="CaixaDeTexto 8"/>
          <p:cNvSpPr txBox="1">
            <a:spLocks noChangeArrowheads="1"/>
          </p:cNvSpPr>
          <p:nvPr/>
        </p:nvSpPr>
        <p:spPr bwMode="auto">
          <a:xfrm>
            <a:off x="1743075" y="1368425"/>
            <a:ext cx="1393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u="none">
                <a:latin typeface="Trebuchet MS" pitchFamily="34" charset="0"/>
              </a:rPr>
              <a:t>Gasoduto</a:t>
            </a:r>
          </a:p>
        </p:txBody>
      </p:sp>
      <p:sp>
        <p:nvSpPr>
          <p:cNvPr id="86032" name="CaixaDeTexto 19"/>
          <p:cNvSpPr txBox="1">
            <a:spLocks noChangeArrowheads="1"/>
          </p:cNvSpPr>
          <p:nvPr/>
        </p:nvSpPr>
        <p:spPr bwMode="auto">
          <a:xfrm>
            <a:off x="2081213" y="4602163"/>
            <a:ext cx="13938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u="none">
                <a:latin typeface="Trebuchet MS" pitchFamily="34" charset="0"/>
              </a:rPr>
              <a:t>Biodigestor</a:t>
            </a:r>
          </a:p>
        </p:txBody>
      </p:sp>
      <p:sp>
        <p:nvSpPr>
          <p:cNvPr id="86033" name="CaixaDeTexto 20"/>
          <p:cNvSpPr txBox="1">
            <a:spLocks noChangeArrowheads="1"/>
          </p:cNvSpPr>
          <p:nvPr/>
        </p:nvSpPr>
        <p:spPr bwMode="auto">
          <a:xfrm>
            <a:off x="5181600" y="1371600"/>
            <a:ext cx="17526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600" b="1" u="none">
                <a:latin typeface="Trebuchet MS" pitchFamily="34" charset="0"/>
              </a:rPr>
              <a:t>Filtro de Biogás</a:t>
            </a:r>
          </a:p>
        </p:txBody>
      </p:sp>
      <p:sp>
        <p:nvSpPr>
          <p:cNvPr id="86034" name="CaixaDeTexto 21"/>
          <p:cNvSpPr txBox="1">
            <a:spLocks noChangeArrowheads="1"/>
          </p:cNvSpPr>
          <p:nvPr/>
        </p:nvSpPr>
        <p:spPr bwMode="auto">
          <a:xfrm>
            <a:off x="6400800" y="6310313"/>
            <a:ext cx="15827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u="none">
                <a:latin typeface="Trebuchet MS" pitchFamily="34" charset="0"/>
              </a:rPr>
              <a:t>Motogerador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Projeto Veículo Elétrico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7045" name="Picture 15" descr="ve_000324t_pal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2497138"/>
            <a:ext cx="33353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6" name="Group 16"/>
          <p:cNvGrpSpPr>
            <a:grpSpLocks/>
          </p:cNvGrpSpPr>
          <p:nvPr/>
        </p:nvGrpSpPr>
        <p:grpSpPr bwMode="auto">
          <a:xfrm>
            <a:off x="0" y="4805363"/>
            <a:ext cx="9906000" cy="2128837"/>
            <a:chOff x="83" y="1961"/>
            <a:chExt cx="5533" cy="1278"/>
          </a:xfrm>
        </p:grpSpPr>
        <p:pic>
          <p:nvPicPr>
            <p:cNvPr id="87048" name="Picture 17" descr="IMG_2177_caminha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3" y="1961"/>
              <a:ext cx="1863" cy="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9" name="Picture 18" descr="_MG_9523AM_onibu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" y="1961"/>
              <a:ext cx="1822" cy="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0" name="Picture 19" descr="IMG_9135g_carregad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" y="1961"/>
              <a:ext cx="1848" cy="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28625" y="2444750"/>
            <a:ext cx="5286375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ts val="1250"/>
              </a:spcBef>
              <a:buClr>
                <a:srgbClr val="000000"/>
              </a:buClr>
              <a:buFont typeface="Lucida Sans Unicode" pitchFamily="34" charset="0"/>
              <a:buNone/>
              <a:defRPr/>
            </a:pPr>
            <a:r>
              <a:rPr lang="en-GB" u="none" dirty="0" smtClean="0">
                <a:latin typeface="Trebuchet MS" pitchFamily="34" charset="0"/>
              </a:rPr>
              <a:t>A ITAIPU e a KWO </a:t>
            </a:r>
            <a:r>
              <a:rPr lang="en-GB" u="none" dirty="0" err="1" smtClean="0">
                <a:latin typeface="Trebuchet MS" pitchFamily="34" charset="0"/>
              </a:rPr>
              <a:t>desenvolvem</a:t>
            </a:r>
            <a:r>
              <a:rPr lang="en-GB" u="none" dirty="0" smtClean="0">
                <a:latin typeface="Trebuchet MS" pitchFamily="34" charset="0"/>
              </a:rPr>
              <a:t> o </a:t>
            </a:r>
            <a:r>
              <a:rPr lang="en-GB" u="none" dirty="0" err="1" smtClean="0">
                <a:latin typeface="Trebuchet MS" pitchFamily="34" charset="0"/>
              </a:rPr>
              <a:t>projeto</a:t>
            </a:r>
            <a:r>
              <a:rPr lang="en-GB" u="none" dirty="0" smtClean="0">
                <a:latin typeface="Trebuchet MS" pitchFamily="34" charset="0"/>
              </a:rPr>
              <a:t> de </a:t>
            </a:r>
            <a:r>
              <a:rPr lang="en-GB" u="none" dirty="0" err="1" smtClean="0">
                <a:latin typeface="Trebuchet MS" pitchFamily="34" charset="0"/>
              </a:rPr>
              <a:t>veículo</a:t>
            </a:r>
            <a:r>
              <a:rPr lang="en-GB" u="none" dirty="0" smtClean="0">
                <a:latin typeface="Trebuchet MS" pitchFamily="34" charset="0"/>
              </a:rPr>
              <a:t> </a:t>
            </a:r>
            <a:r>
              <a:rPr lang="en-GB" u="none" dirty="0" err="1" smtClean="0">
                <a:latin typeface="Trebuchet MS" pitchFamily="34" charset="0"/>
              </a:rPr>
              <a:t>elétrico</a:t>
            </a:r>
            <a:r>
              <a:rPr lang="en-GB" u="none" dirty="0" smtClean="0">
                <a:latin typeface="Trebuchet MS" pitchFamily="34" charset="0"/>
              </a:rPr>
              <a:t> com a </a:t>
            </a:r>
            <a:r>
              <a:rPr lang="en-GB" u="none" dirty="0" err="1" smtClean="0">
                <a:latin typeface="Trebuchet MS" pitchFamily="34" charset="0"/>
              </a:rPr>
              <a:t>participação</a:t>
            </a:r>
            <a:r>
              <a:rPr lang="en-GB" u="none" dirty="0" smtClean="0">
                <a:latin typeface="Trebuchet MS" pitchFamily="34" charset="0"/>
              </a:rPr>
              <a:t> da MES-DEA, FIAT, ELETROBRÁS, ANDE, COPEL, CPFL, FURNAS, CEPEL, LACTEC, AMPLA e </a:t>
            </a:r>
            <a:r>
              <a:rPr lang="en-GB" u="none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FPTI</a:t>
            </a:r>
            <a:r>
              <a:rPr lang="en-GB" u="none" dirty="0" smtClean="0"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tângulo de cantos arredondados 49"/>
          <p:cNvSpPr>
            <a:spLocks noChangeArrowheads="1"/>
          </p:cNvSpPr>
          <p:nvPr/>
        </p:nvSpPr>
        <p:spPr bwMode="auto">
          <a:xfrm>
            <a:off x="5064125" y="4365625"/>
            <a:ext cx="4568825" cy="2376488"/>
          </a:xfrm>
          <a:prstGeom prst="roundRect">
            <a:avLst>
              <a:gd name="adj" fmla="val 16667"/>
            </a:avLst>
          </a:prstGeom>
          <a:solidFill>
            <a:srgbClr val="FF0000">
              <a:alpha val="10196"/>
            </a:srgbClr>
          </a:solidFill>
          <a:ln w="508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8067" name="Retângulo de cantos arredondados 29"/>
          <p:cNvSpPr>
            <a:spLocks noChangeArrowheads="1"/>
          </p:cNvSpPr>
          <p:nvPr/>
        </p:nvSpPr>
        <p:spPr bwMode="auto">
          <a:xfrm>
            <a:off x="273050" y="4365625"/>
            <a:ext cx="4568825" cy="2376488"/>
          </a:xfrm>
          <a:prstGeom prst="roundRect">
            <a:avLst>
              <a:gd name="adj" fmla="val 16667"/>
            </a:avLst>
          </a:prstGeom>
          <a:solidFill>
            <a:srgbClr val="0070C0">
              <a:alpha val="16078"/>
            </a:srgbClr>
          </a:solidFill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3" name="Retângulo 32"/>
          <p:cNvSpPr/>
          <p:nvPr/>
        </p:nvSpPr>
        <p:spPr bwMode="auto">
          <a:xfrm>
            <a:off x="3302000" y="5013325"/>
            <a:ext cx="1455738" cy="143986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pic>
        <p:nvPicPr>
          <p:cNvPr id="8806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785938"/>
            <a:ext cx="47307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06650"/>
            <a:ext cx="39687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1" name="CaixaDeTexto 16"/>
          <p:cNvSpPr txBox="1">
            <a:spLocks noChangeArrowheads="1"/>
          </p:cNvSpPr>
          <p:nvPr/>
        </p:nvSpPr>
        <p:spPr bwMode="auto">
          <a:xfrm>
            <a:off x="2535238" y="2565400"/>
            <a:ext cx="1949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200" u="none">
                <a:solidFill>
                  <a:srgbClr val="000000"/>
                </a:solidFill>
                <a:latin typeface="Trebuchet MS" pitchFamily="34" charset="0"/>
              </a:rPr>
              <a:t>Água</a:t>
            </a:r>
          </a:p>
          <a:p>
            <a:pPr algn="ctr"/>
            <a:endParaRPr lang="pt-BR" sz="1200" u="none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8807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1965325"/>
            <a:ext cx="2219325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3" name="CaixaDeTexto 11"/>
          <p:cNvSpPr txBox="1">
            <a:spLocks noChangeArrowheads="1"/>
          </p:cNvSpPr>
          <p:nvPr/>
        </p:nvSpPr>
        <p:spPr bwMode="auto">
          <a:xfrm>
            <a:off x="7591425" y="1125538"/>
            <a:ext cx="19494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00" u="none">
                <a:solidFill>
                  <a:srgbClr val="000000"/>
                </a:solidFill>
                <a:latin typeface="Trebuchet MS" pitchFamily="34" charset="0"/>
              </a:rPr>
              <a:t>Armazenamento do Hidrogênio</a:t>
            </a:r>
          </a:p>
          <a:p>
            <a:pPr algn="ctr"/>
            <a:r>
              <a:rPr lang="pt-BR" sz="1600" u="none">
                <a:solidFill>
                  <a:srgbClr val="000000"/>
                </a:solidFill>
                <a:latin typeface="Trebuchet MS" pitchFamily="34" charset="0"/>
              </a:rPr>
              <a:t>(800 Nm</a:t>
            </a:r>
            <a:r>
              <a:rPr lang="pt-BR" sz="1600" u="none" baseline="30000">
                <a:solidFill>
                  <a:srgbClr val="000000"/>
                </a:solidFill>
                <a:latin typeface="Trebuchet MS" pitchFamily="34" charset="0"/>
              </a:rPr>
              <a:t>3</a:t>
            </a:r>
            <a:r>
              <a:rPr lang="pt-BR" sz="1600" u="none">
                <a:solidFill>
                  <a:srgbClr val="000000"/>
                </a:solidFill>
                <a:latin typeface="Trebuchet MS" pitchFamily="34" charset="0"/>
              </a:rPr>
              <a:t>)</a:t>
            </a:r>
          </a:p>
          <a:p>
            <a:pPr algn="ctr"/>
            <a:endParaRPr lang="pt-BR" sz="1600" u="none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8807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1930400"/>
            <a:ext cx="1960563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5" name="CaixaDeTexto 14"/>
          <p:cNvSpPr txBox="1">
            <a:spLocks noChangeArrowheads="1"/>
          </p:cNvSpPr>
          <p:nvPr/>
        </p:nvSpPr>
        <p:spPr bwMode="auto">
          <a:xfrm>
            <a:off x="3783013" y="3116263"/>
            <a:ext cx="1949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00" u="none">
                <a:solidFill>
                  <a:srgbClr val="000000"/>
                </a:solidFill>
                <a:latin typeface="Trebuchet MS" pitchFamily="34" charset="0"/>
              </a:rPr>
              <a:t>Eletrolisador e Compressor</a:t>
            </a:r>
          </a:p>
          <a:p>
            <a:pPr algn="ctr"/>
            <a:endParaRPr lang="pt-BR" sz="1600" u="none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880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1308100"/>
            <a:ext cx="493712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7" name="CaixaDeTexto 20"/>
          <p:cNvSpPr txBox="1">
            <a:spLocks noChangeArrowheads="1"/>
          </p:cNvSpPr>
          <p:nvPr/>
        </p:nvSpPr>
        <p:spPr bwMode="auto">
          <a:xfrm>
            <a:off x="5265738" y="1519238"/>
            <a:ext cx="1949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pt-BR" sz="1200" u="none">
              <a:solidFill>
                <a:srgbClr val="000000"/>
              </a:solidFill>
              <a:latin typeface="Trebuchet MS" pitchFamily="34" charset="0"/>
            </a:endParaRPr>
          </a:p>
          <a:p>
            <a:pPr algn="ctr"/>
            <a:r>
              <a:rPr lang="pt-BR" sz="1200" u="none">
                <a:solidFill>
                  <a:srgbClr val="000000"/>
                </a:solidFill>
                <a:latin typeface="Trebuchet MS" pitchFamily="34" charset="0"/>
              </a:rPr>
              <a:t>Oxigênio</a:t>
            </a:r>
          </a:p>
          <a:p>
            <a:pPr algn="ctr"/>
            <a:endParaRPr lang="pt-BR" sz="1200" u="none">
              <a:solidFill>
                <a:srgbClr val="000000"/>
              </a:solidFill>
              <a:latin typeface="Trebuchet MS" pitchFamily="34" charset="0"/>
            </a:endParaRPr>
          </a:p>
          <a:p>
            <a:pPr algn="ctr"/>
            <a:endParaRPr lang="pt-BR" sz="1200" u="none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2" name="Seta para a direita 21"/>
          <p:cNvSpPr/>
          <p:nvPr/>
        </p:nvSpPr>
        <p:spPr>
          <a:xfrm>
            <a:off x="5797550" y="1931988"/>
            <a:ext cx="935038" cy="12541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2200" u="none">
              <a:solidFill>
                <a:srgbClr val="FFFFFF"/>
              </a:solidFill>
            </a:endParaRPr>
          </a:p>
        </p:txBody>
      </p:sp>
      <p:sp>
        <p:nvSpPr>
          <p:cNvPr id="23" name="Seta para a direita 22"/>
          <p:cNvSpPr/>
          <p:nvPr/>
        </p:nvSpPr>
        <p:spPr>
          <a:xfrm>
            <a:off x="5797550" y="2220913"/>
            <a:ext cx="1793875" cy="18573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2200" u="none">
              <a:solidFill>
                <a:srgbClr val="FFFFFF"/>
              </a:solidFill>
            </a:endParaRPr>
          </a:p>
        </p:txBody>
      </p:sp>
      <p:sp>
        <p:nvSpPr>
          <p:cNvPr id="88080" name="CaixaDeTexto 24"/>
          <p:cNvSpPr txBox="1">
            <a:spLocks noChangeArrowheads="1"/>
          </p:cNvSpPr>
          <p:nvPr/>
        </p:nvSpPr>
        <p:spPr bwMode="auto">
          <a:xfrm>
            <a:off x="5821363" y="2376488"/>
            <a:ext cx="1770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200" u="none">
                <a:solidFill>
                  <a:srgbClr val="000000"/>
                </a:solidFill>
                <a:latin typeface="Trebuchet MS" pitchFamily="34" charset="0"/>
              </a:rPr>
              <a:t>Hidrogênio</a:t>
            </a:r>
          </a:p>
          <a:p>
            <a:r>
              <a:rPr lang="pt-BR" sz="1200" u="none">
                <a:solidFill>
                  <a:srgbClr val="000000"/>
                </a:solidFill>
                <a:latin typeface="Trebuchet MS" pitchFamily="34" charset="0"/>
              </a:rPr>
              <a:t>Produção = 10 Nm</a:t>
            </a:r>
            <a:r>
              <a:rPr lang="pt-BR" sz="1200" u="none" baseline="30000">
                <a:solidFill>
                  <a:srgbClr val="000000"/>
                </a:solidFill>
                <a:latin typeface="Trebuchet MS" pitchFamily="34" charset="0"/>
              </a:rPr>
              <a:t>3</a:t>
            </a:r>
            <a:r>
              <a:rPr lang="pt-BR" sz="1200" u="none">
                <a:solidFill>
                  <a:srgbClr val="000000"/>
                </a:solidFill>
                <a:latin typeface="Trebuchet MS" pitchFamily="34" charset="0"/>
              </a:rPr>
              <a:t>/h</a:t>
            </a:r>
            <a:endParaRPr lang="pt-BR" sz="1200" u="none" baseline="30000">
              <a:solidFill>
                <a:srgbClr val="000000"/>
              </a:solidFill>
              <a:latin typeface="Trebuchet MS" pitchFamily="34" charset="0"/>
            </a:endParaRPr>
          </a:p>
          <a:p>
            <a:r>
              <a:rPr lang="pt-BR" sz="1200" u="none">
                <a:solidFill>
                  <a:srgbClr val="000000"/>
                </a:solidFill>
                <a:latin typeface="Trebuchet MS" pitchFamily="34" charset="0"/>
              </a:rPr>
              <a:t>Compressão= 350 bar</a:t>
            </a:r>
          </a:p>
        </p:txBody>
      </p:sp>
      <p:sp>
        <p:nvSpPr>
          <p:cNvPr id="27" name="Seta para a direita 26"/>
          <p:cNvSpPr/>
          <p:nvPr/>
        </p:nvSpPr>
        <p:spPr>
          <a:xfrm>
            <a:off x="3003550" y="2798763"/>
            <a:ext cx="857250" cy="12541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2200" u="none">
              <a:solidFill>
                <a:srgbClr val="FFFFFF"/>
              </a:solidFill>
            </a:endParaRPr>
          </a:p>
        </p:txBody>
      </p:sp>
      <p:sp>
        <p:nvSpPr>
          <p:cNvPr id="28" name="Seta para a direita 27"/>
          <p:cNvSpPr/>
          <p:nvPr/>
        </p:nvSpPr>
        <p:spPr>
          <a:xfrm>
            <a:off x="1989138" y="2205038"/>
            <a:ext cx="1871662" cy="18891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2200" u="none">
              <a:solidFill>
                <a:srgbClr val="FFFFFF"/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8462963" y="3125788"/>
            <a:ext cx="0" cy="1527175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623888" y="4679950"/>
            <a:ext cx="8307387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eta para a direita 36"/>
          <p:cNvSpPr/>
          <p:nvPr/>
        </p:nvSpPr>
        <p:spPr>
          <a:xfrm rot="5400000">
            <a:off x="484982" y="4731544"/>
            <a:ext cx="360362" cy="2032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2200" u="none">
              <a:solidFill>
                <a:srgbClr val="FFFFFF"/>
              </a:solidFill>
            </a:endParaRPr>
          </a:p>
        </p:txBody>
      </p:sp>
      <p:sp>
        <p:nvSpPr>
          <p:cNvPr id="38" name="Seta para a direita 37"/>
          <p:cNvSpPr/>
          <p:nvPr/>
        </p:nvSpPr>
        <p:spPr>
          <a:xfrm rot="5400000">
            <a:off x="2144713" y="4730750"/>
            <a:ext cx="360362" cy="20478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2200" u="none">
              <a:solidFill>
                <a:srgbClr val="FFFFFF"/>
              </a:solidFill>
            </a:endParaRPr>
          </a:p>
        </p:txBody>
      </p:sp>
      <p:sp>
        <p:nvSpPr>
          <p:cNvPr id="39" name="Seta para a direita 38"/>
          <p:cNvSpPr/>
          <p:nvPr/>
        </p:nvSpPr>
        <p:spPr>
          <a:xfrm rot="5400000">
            <a:off x="3812382" y="4731544"/>
            <a:ext cx="360362" cy="2032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2200" u="none">
              <a:solidFill>
                <a:srgbClr val="FFFFFF"/>
              </a:solidFill>
            </a:endParaRPr>
          </a:p>
        </p:txBody>
      </p:sp>
      <p:sp>
        <p:nvSpPr>
          <p:cNvPr id="42" name="Seta para a direita 41"/>
          <p:cNvSpPr/>
          <p:nvPr/>
        </p:nvSpPr>
        <p:spPr>
          <a:xfrm rot="5400000">
            <a:off x="6045201" y="4730750"/>
            <a:ext cx="360362" cy="20478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2200" u="none">
              <a:solidFill>
                <a:srgbClr val="FFFFFF"/>
              </a:solidFill>
            </a:endParaRPr>
          </a:p>
        </p:txBody>
      </p:sp>
      <p:sp>
        <p:nvSpPr>
          <p:cNvPr id="43" name="Seta para a direita 42"/>
          <p:cNvSpPr/>
          <p:nvPr/>
        </p:nvSpPr>
        <p:spPr>
          <a:xfrm rot="5400000">
            <a:off x="8726488" y="4730750"/>
            <a:ext cx="360362" cy="20478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2200" u="none">
              <a:solidFill>
                <a:srgbClr val="FFFFFF"/>
              </a:solidFill>
            </a:endParaRPr>
          </a:p>
        </p:txBody>
      </p:sp>
      <p:sp>
        <p:nvSpPr>
          <p:cNvPr id="88090" name="CaixaDeTexto 45"/>
          <p:cNvSpPr txBox="1">
            <a:spLocks noChangeArrowheads="1"/>
          </p:cNvSpPr>
          <p:nvPr/>
        </p:nvSpPr>
        <p:spPr bwMode="auto">
          <a:xfrm>
            <a:off x="257175" y="4371975"/>
            <a:ext cx="45847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300" b="1" u="none">
                <a:solidFill>
                  <a:srgbClr val="0070C0"/>
                </a:solidFill>
                <a:latin typeface="Trebuchet MS" pitchFamily="34" charset="0"/>
              </a:rPr>
              <a:t>Estação de abastecimento para aplicação veicular</a:t>
            </a:r>
          </a:p>
          <a:p>
            <a:pPr algn="ctr"/>
            <a:endParaRPr lang="pt-BR" sz="1300" b="1" u="none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88091" name="CaixaDeTexto 46"/>
          <p:cNvSpPr txBox="1">
            <a:spLocks noChangeArrowheads="1"/>
          </p:cNvSpPr>
          <p:nvPr/>
        </p:nvSpPr>
        <p:spPr bwMode="auto">
          <a:xfrm>
            <a:off x="5265738" y="4365625"/>
            <a:ext cx="39004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400" b="1" u="none">
                <a:solidFill>
                  <a:srgbClr val="FF0000"/>
                </a:solidFill>
                <a:latin typeface="Trebuchet MS" pitchFamily="34" charset="0"/>
              </a:rPr>
              <a:t> Gasodutos de hidrogênio</a:t>
            </a:r>
          </a:p>
          <a:p>
            <a:pPr algn="ctr"/>
            <a:endParaRPr lang="pt-BR" sz="1400" b="1" u="none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88092" name="Picture 17" descr="http://3.bp.blogspot.com/_SS68YMXffa8/S9NuEG7VctI/AAAAAAAAA6g/Vu8AfiCKIOk/s1600/hidroeletric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992313"/>
            <a:ext cx="19335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93" name="CaixaDeTexto 51"/>
          <p:cNvSpPr txBox="1">
            <a:spLocks noChangeArrowheads="1"/>
          </p:cNvSpPr>
          <p:nvPr/>
        </p:nvSpPr>
        <p:spPr bwMode="auto">
          <a:xfrm>
            <a:off x="322263" y="3125788"/>
            <a:ext cx="1951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00" u="none">
                <a:solidFill>
                  <a:srgbClr val="000000"/>
                </a:solidFill>
                <a:latin typeface="Trebuchet MS" pitchFamily="34" charset="0"/>
              </a:rPr>
              <a:t>Hidroeletricidade</a:t>
            </a:r>
          </a:p>
          <a:p>
            <a:pPr algn="ctr"/>
            <a:endParaRPr lang="pt-BR" sz="1600" u="none">
              <a:solidFill>
                <a:srgbClr val="000000"/>
              </a:solidFill>
              <a:latin typeface="Trebuchet MS" pitchFamily="34" charset="0"/>
            </a:endParaRPr>
          </a:p>
        </p:txBody>
      </p:sp>
      <p:graphicFrame>
        <p:nvGraphicFramePr>
          <p:cNvPr id="88094" name="Objeto 30"/>
          <p:cNvGraphicFramePr>
            <a:graphicFrameLocks noChangeAspect="1"/>
          </p:cNvGraphicFramePr>
          <p:nvPr/>
        </p:nvGraphicFramePr>
        <p:xfrm>
          <a:off x="3302000" y="5843588"/>
          <a:ext cx="145573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2" name="Imagem de bitmap" r:id="rId10" imgW="2266667" imgH="1142857" progId="PBrush">
                  <p:embed/>
                </p:oleObj>
              </mc:Choice>
              <mc:Fallback>
                <p:oleObj name="Imagem de bitmap" r:id="rId10" imgW="2266667" imgH="1142857" progId="PBrush">
                  <p:embed/>
                  <p:pic>
                    <p:nvPicPr>
                      <p:cNvPr id="0" name="Objeto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0" y="5843588"/>
                        <a:ext cx="1455738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95" name="CaixaDeTexto 31"/>
          <p:cNvSpPr txBox="1">
            <a:spLocks noChangeArrowheads="1"/>
          </p:cNvSpPr>
          <p:nvPr/>
        </p:nvSpPr>
        <p:spPr bwMode="auto">
          <a:xfrm>
            <a:off x="3373438" y="5013325"/>
            <a:ext cx="123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200" b="1" u="none">
                <a:solidFill>
                  <a:srgbClr val="000000"/>
                </a:solidFill>
                <a:latin typeface="Trebuchet MS" pitchFamily="34" charset="0"/>
              </a:rPr>
              <a:t>Núcleo de Pesquisa do Hidrogênio (NUPHI)</a:t>
            </a:r>
          </a:p>
        </p:txBody>
      </p:sp>
      <p:pic>
        <p:nvPicPr>
          <p:cNvPr id="88096" name="Picture 21" descr="bus, transport, truck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5716588"/>
            <a:ext cx="9937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7" name="Picture 26" descr="car, small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5054600"/>
            <a:ext cx="4714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8" name="Picture 26" descr="car, small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5376863"/>
            <a:ext cx="47148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9" name="Picture 26" descr="car, small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048250"/>
            <a:ext cx="4699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00" name="Picture 26" descr="car, small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5370513"/>
            <a:ext cx="47148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101" name="CaixaDeTexto 61"/>
          <p:cNvSpPr txBox="1">
            <a:spLocks noChangeArrowheads="1"/>
          </p:cNvSpPr>
          <p:nvPr/>
        </p:nvSpPr>
        <p:spPr bwMode="auto">
          <a:xfrm>
            <a:off x="5526088" y="5013325"/>
            <a:ext cx="1455737" cy="646113"/>
          </a:xfrm>
          <a:prstGeom prst="rect">
            <a:avLst/>
          </a:prstGeom>
          <a:solidFill>
            <a:srgbClr val="FF0000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200" b="1" u="none">
                <a:solidFill>
                  <a:srgbClr val="000000"/>
                </a:solidFill>
                <a:latin typeface="Trebuchet MS" pitchFamily="34" charset="0"/>
              </a:rPr>
              <a:t>Transporte Rodoviário de Hidrogênio</a:t>
            </a:r>
          </a:p>
        </p:txBody>
      </p:sp>
      <p:sp>
        <p:nvSpPr>
          <p:cNvPr id="88102" name="CaixaDeTexto 62"/>
          <p:cNvSpPr txBox="1">
            <a:spLocks noChangeArrowheads="1"/>
          </p:cNvSpPr>
          <p:nvPr/>
        </p:nvSpPr>
        <p:spPr bwMode="auto">
          <a:xfrm>
            <a:off x="7348538" y="6223000"/>
            <a:ext cx="225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200" b="1" u="none">
                <a:solidFill>
                  <a:srgbClr val="000000"/>
                </a:solidFill>
                <a:latin typeface="Trebuchet MS" pitchFamily="34" charset="0"/>
              </a:rPr>
              <a:t>Células a combustível para geração distribuída</a:t>
            </a:r>
          </a:p>
        </p:txBody>
      </p:sp>
      <p:pic>
        <p:nvPicPr>
          <p:cNvPr id="64" name="Picture 308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63738" y="5060950"/>
            <a:ext cx="927100" cy="78263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8104" name="Objeto 33"/>
          <p:cNvGraphicFramePr>
            <a:graphicFrameLocks noChangeAspect="1"/>
          </p:cNvGraphicFramePr>
          <p:nvPr/>
        </p:nvGraphicFramePr>
        <p:xfrm>
          <a:off x="1963738" y="5961063"/>
          <a:ext cx="9271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3" name="Imagem de bitmap" r:id="rId15" imgW="1914286" imgH="1428949" progId="PBrush">
                  <p:embed/>
                </p:oleObj>
              </mc:Choice>
              <mc:Fallback>
                <p:oleObj name="Imagem de bitmap" r:id="rId15" imgW="1914286" imgH="1428949" progId="PBrush">
                  <p:embed/>
                  <p:pic>
                    <p:nvPicPr>
                      <p:cNvPr id="0" name="Objeto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3738" y="5961063"/>
                        <a:ext cx="92710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105" name="Imagem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5708650"/>
            <a:ext cx="1227138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06" name="Picture 40" descr="computer, hardware, pc ico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5734050"/>
            <a:ext cx="61436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07" name="Picture 42" descr="artdesigner.lv, by, house ico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802188"/>
            <a:ext cx="111442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08" name="Picture 49" descr="cell, mobile, phone, telefono ico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63" y="4976813"/>
            <a:ext cx="71278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09" name="Picture 51" descr="construction, drill, package, tool, utilities ico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863" y="5635625"/>
            <a:ext cx="66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0" name="Picture 53" descr="communication, icon, media, radio, tower icon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4967288"/>
            <a:ext cx="7318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111" name="CaixaDeTexto 28"/>
          <p:cNvSpPr txBox="1">
            <a:spLocks noChangeArrowheads="1"/>
          </p:cNvSpPr>
          <p:nvPr/>
        </p:nvSpPr>
        <p:spPr bwMode="auto">
          <a:xfrm>
            <a:off x="2509838" y="1766888"/>
            <a:ext cx="1584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1600" u="none">
                <a:solidFill>
                  <a:srgbClr val="000000"/>
                </a:solidFill>
                <a:latin typeface="Trebuchet MS" pitchFamily="34" charset="0"/>
              </a:rPr>
              <a:t>Eletricidade</a:t>
            </a:r>
          </a:p>
          <a:p>
            <a:pPr algn="ctr"/>
            <a:r>
              <a:rPr lang="pt-BR" sz="1200" u="none">
                <a:solidFill>
                  <a:srgbClr val="000000"/>
                </a:solidFill>
                <a:latin typeface="Trebuchet MS" pitchFamily="34" charset="0"/>
              </a:rPr>
              <a:t>(50 kW)</a:t>
            </a:r>
          </a:p>
          <a:p>
            <a:pPr algn="ctr"/>
            <a:endParaRPr lang="pt-BR" sz="1600" b="1" u="none">
              <a:solidFill>
                <a:srgbClr val="000000"/>
              </a:solidFill>
              <a:latin typeface="Trebuchet MS" pitchFamily="34" charset="0"/>
            </a:endParaRPr>
          </a:p>
          <a:p>
            <a:pPr algn="ctr"/>
            <a:endParaRPr lang="pt-BR" sz="1600" b="1" u="none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4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55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7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61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65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66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88114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Projeto Hidrogênio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133350" y="1136650"/>
            <a:ext cx="2792413" cy="4619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u="none" dirty="0">
                <a:solidFill>
                  <a:schemeClr val="bg1"/>
                </a:solidFill>
                <a:latin typeface="Trebuchet MS" pitchFamily="34" charset="0"/>
              </a:rPr>
              <a:t>Visão do Projeto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1" descr="Itaipu - Aldérico Coltro_20070429_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/>
          <a:stretch>
            <a:fillRect/>
          </a:stretch>
        </p:blipFill>
        <p:spPr bwMode="auto">
          <a:xfrm>
            <a:off x="0" y="900113"/>
            <a:ext cx="9906000" cy="595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12"/>
          <p:cNvSpPr txBox="1">
            <a:spLocks noChangeArrowheads="1"/>
          </p:cNvSpPr>
          <p:nvPr/>
        </p:nvSpPr>
        <p:spPr bwMode="auto">
          <a:xfrm>
            <a:off x="322263" y="214313"/>
            <a:ext cx="68405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5491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3000" b="1" u="none">
                <a:solidFill>
                  <a:schemeClr val="bg1"/>
                </a:solidFill>
                <a:latin typeface="Trebuchet MS" pitchFamily="34" charset="0"/>
              </a:rPr>
              <a:t>Ações de responsabilidade ambiental</a:t>
            </a:r>
            <a:endParaRPr lang="pt-BR" sz="3000" b="1" u="none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grpSp>
        <p:nvGrpSpPr>
          <p:cNvPr id="53262" name="Group 4"/>
          <p:cNvGrpSpPr>
            <a:grpSpLocks/>
          </p:cNvGrpSpPr>
          <p:nvPr/>
        </p:nvGrpSpPr>
        <p:grpSpPr bwMode="auto">
          <a:xfrm>
            <a:off x="7697788" y="192089"/>
            <a:ext cx="1898650" cy="533400"/>
            <a:chOff x="4476" y="121"/>
            <a:chExt cx="1104" cy="336"/>
          </a:xfrm>
          <a:solidFill>
            <a:schemeClr val="bg1"/>
          </a:solidFill>
        </p:grpSpPr>
        <p:sp>
          <p:nvSpPr>
            <p:cNvPr id="53263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006600"/>
                </a:solidFill>
              </a:endParaRPr>
            </a:p>
          </p:txBody>
        </p:sp>
        <p:sp>
          <p:nvSpPr>
            <p:cNvPr id="53264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006600"/>
                </a:solidFill>
              </a:endParaRPr>
            </a:p>
          </p:txBody>
        </p:sp>
        <p:sp>
          <p:nvSpPr>
            <p:cNvPr id="53265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006600"/>
                </a:solidFill>
              </a:endParaRPr>
            </a:p>
          </p:txBody>
        </p:sp>
        <p:sp>
          <p:nvSpPr>
            <p:cNvPr id="53266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006600"/>
                </a:solidFill>
              </a:endParaRPr>
            </a:p>
          </p:txBody>
        </p:sp>
        <p:sp>
          <p:nvSpPr>
            <p:cNvPr id="53267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006600"/>
                </a:solidFill>
              </a:endParaRPr>
            </a:p>
          </p:txBody>
        </p:sp>
        <p:sp>
          <p:nvSpPr>
            <p:cNvPr id="53268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006600"/>
                </a:solidFill>
              </a:endParaRPr>
            </a:p>
          </p:txBody>
        </p:sp>
      </p:grpSp>
      <p:sp>
        <p:nvSpPr>
          <p:cNvPr id="22" name="Retângulo 21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90119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Ações de Responsabilidade Socioambiental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3" y="1467462"/>
            <a:ext cx="5130052" cy="4552338"/>
          </a:xfrm>
          <a:prstGeom prst="roundRect">
            <a:avLst>
              <a:gd name="adj" fmla="val 279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086" name="Text Box 12"/>
          <p:cNvSpPr txBox="1">
            <a:spLocks noChangeArrowheads="1"/>
          </p:cNvSpPr>
          <p:nvPr/>
        </p:nvSpPr>
        <p:spPr bwMode="auto">
          <a:xfrm>
            <a:off x="469900" y="1482725"/>
            <a:ext cx="347821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5491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600" b="1" u="none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Faixa de Proteção do Reservatório</a:t>
            </a:r>
            <a:endParaRPr lang="pt-BR" sz="2600" b="1" u="none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Arial" charset="0"/>
            </a:endParaRPr>
          </a:p>
        </p:txBody>
      </p:sp>
      <p:sp>
        <p:nvSpPr>
          <p:cNvPr id="91140" name="AutoShape 13"/>
          <p:cNvSpPr>
            <a:spLocks noChangeArrowheads="1"/>
          </p:cNvSpPr>
          <p:nvPr/>
        </p:nvSpPr>
        <p:spPr bwMode="auto">
          <a:xfrm>
            <a:off x="966788" y="2654300"/>
            <a:ext cx="2286000" cy="415925"/>
          </a:xfrm>
          <a:prstGeom prst="roundRect">
            <a:avLst>
              <a:gd name="adj" fmla="val 20505"/>
            </a:avLst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u="none">
                <a:latin typeface="Trebuchet MS" pitchFamily="34" charset="0"/>
              </a:rPr>
              <a:t>Área: 60.500 ha</a:t>
            </a:r>
            <a:endParaRPr lang="pt-BR" sz="1200" b="1" u="none">
              <a:latin typeface="Trebuchet MS" pitchFamily="34" charset="0"/>
              <a:cs typeface="Arial" charset="0"/>
            </a:endParaRPr>
          </a:p>
        </p:txBody>
      </p:sp>
      <p:sp>
        <p:nvSpPr>
          <p:cNvPr id="91141" name="AutoShape 14"/>
          <p:cNvSpPr>
            <a:spLocks noChangeArrowheads="1"/>
          </p:cNvSpPr>
          <p:nvPr/>
        </p:nvSpPr>
        <p:spPr bwMode="auto">
          <a:xfrm>
            <a:off x="611188" y="3284538"/>
            <a:ext cx="2997200" cy="415925"/>
          </a:xfrm>
          <a:prstGeom prst="roundRect">
            <a:avLst>
              <a:gd name="adj" fmla="val 20505"/>
            </a:avLst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u="none">
                <a:latin typeface="Trebuchet MS" pitchFamily="34" charset="0"/>
              </a:rPr>
              <a:t>Comprimento: 2.900 km</a:t>
            </a:r>
            <a:endParaRPr lang="pt-BR" sz="1200" b="1" u="none">
              <a:latin typeface="Trebuchet MS" pitchFamily="34" charset="0"/>
              <a:cs typeface="Arial" charset="0"/>
            </a:endParaRPr>
          </a:p>
        </p:txBody>
      </p:sp>
      <p:sp>
        <p:nvSpPr>
          <p:cNvPr id="91142" name="AutoShape 15"/>
          <p:cNvSpPr>
            <a:spLocks noChangeArrowheads="1"/>
          </p:cNvSpPr>
          <p:nvPr/>
        </p:nvSpPr>
        <p:spPr bwMode="auto">
          <a:xfrm>
            <a:off x="696913" y="3900488"/>
            <a:ext cx="2825750" cy="415925"/>
          </a:xfrm>
          <a:prstGeom prst="roundRect">
            <a:avLst>
              <a:gd name="adj" fmla="val 20505"/>
            </a:avLst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u="none">
                <a:latin typeface="Trebuchet MS" pitchFamily="34" charset="0"/>
              </a:rPr>
              <a:t>Largura média: 210 m</a:t>
            </a:r>
            <a:endParaRPr lang="pt-BR" sz="1200" b="1" u="none">
              <a:latin typeface="Trebuchet MS" pitchFamily="34" charset="0"/>
              <a:cs typeface="Arial" charset="0"/>
            </a:endParaRPr>
          </a:p>
        </p:txBody>
      </p:sp>
      <p:sp>
        <p:nvSpPr>
          <p:cNvPr id="91143" name="AutoShape 16"/>
          <p:cNvSpPr>
            <a:spLocks noChangeArrowheads="1"/>
          </p:cNvSpPr>
          <p:nvPr/>
        </p:nvSpPr>
        <p:spPr bwMode="auto">
          <a:xfrm>
            <a:off x="271463" y="4491038"/>
            <a:ext cx="3676650" cy="415925"/>
          </a:xfrm>
          <a:prstGeom prst="roundRect">
            <a:avLst>
              <a:gd name="adj" fmla="val 20505"/>
            </a:avLst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u="none">
                <a:latin typeface="Trebuchet MS" pitchFamily="34" charset="0"/>
              </a:rPr>
              <a:t>43 milhões de mudas plantadas</a:t>
            </a:r>
            <a:endParaRPr lang="pt-BR" sz="1200" b="1" u="none">
              <a:latin typeface="Trebuchet MS" pitchFamily="34" charset="0"/>
              <a:cs typeface="Arial" charset="0"/>
            </a:endParaRPr>
          </a:p>
        </p:txBody>
      </p:sp>
      <p:sp>
        <p:nvSpPr>
          <p:cNvPr id="91144" name="AutoShape 17"/>
          <p:cNvSpPr>
            <a:spLocks noChangeArrowheads="1"/>
          </p:cNvSpPr>
          <p:nvPr/>
        </p:nvSpPr>
        <p:spPr bwMode="auto">
          <a:xfrm>
            <a:off x="611188" y="5113338"/>
            <a:ext cx="2943225" cy="728662"/>
          </a:xfrm>
          <a:prstGeom prst="roundRect">
            <a:avLst>
              <a:gd name="adj" fmla="val 20505"/>
            </a:avLst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u="none">
                <a:latin typeface="Trebuchet MS" pitchFamily="34" charset="0"/>
              </a:rPr>
              <a:t>Sequestro de Carbono: 732.864.26 t/ano</a:t>
            </a:r>
            <a:endParaRPr lang="pt-BR" sz="1200" b="1" u="none">
              <a:latin typeface="Trebuchet MS" pitchFamily="34" charset="0"/>
              <a:cs typeface="Arial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5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91147" name="Rectangle 3"/>
          <p:cNvSpPr>
            <a:spLocks noChangeArrowheads="1"/>
          </p:cNvSpPr>
          <p:nvPr/>
        </p:nvSpPr>
        <p:spPr bwMode="auto">
          <a:xfrm>
            <a:off x="0" y="415925"/>
            <a:ext cx="99837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Ações de Responsabilidade Socioambiental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0" descr="http://jie.itaipu.gov.br/jie/files/image/28.05.2008/agricultura%20organ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3394075"/>
            <a:ext cx="24193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2" descr="http://www.cultivandoaguaboa.com.br/sites/default/files/image/cenario_local_mapaBP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122488"/>
            <a:ext cx="25495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0325" name="Text Box 5"/>
          <p:cNvSpPr txBox="1">
            <a:spLocks noChangeArrowheads="1"/>
          </p:cNvSpPr>
          <p:nvPr/>
        </p:nvSpPr>
        <p:spPr bwMode="auto">
          <a:xfrm>
            <a:off x="7129463" y="2989263"/>
            <a:ext cx="2419350" cy="404812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AGRICULTURA FAMILIAR ORGÂNICA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2362376" name="Text Box 8"/>
          <p:cNvSpPr txBox="1">
            <a:spLocks noChangeArrowheads="1"/>
          </p:cNvSpPr>
          <p:nvPr/>
        </p:nvSpPr>
        <p:spPr bwMode="auto">
          <a:xfrm>
            <a:off x="152400" y="5116513"/>
            <a:ext cx="2713038" cy="352425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EDUCAÇÃO AMBIENTAL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2362377" name="Text Box 9"/>
          <p:cNvSpPr txBox="1">
            <a:spLocks noChangeArrowheads="1"/>
          </p:cNvSpPr>
          <p:nvPr/>
        </p:nvSpPr>
        <p:spPr bwMode="auto">
          <a:xfrm>
            <a:off x="7129463" y="1066800"/>
            <a:ext cx="2419350" cy="457200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VALORIZAÇÃO DO PATRIMÔNIO INSTITUCIONAL E REGIONAL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38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0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1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2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3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4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92169" name="Rectangle 3"/>
          <p:cNvSpPr>
            <a:spLocks noChangeArrowheads="1"/>
          </p:cNvSpPr>
          <p:nvPr/>
        </p:nvSpPr>
        <p:spPr bwMode="auto">
          <a:xfrm>
            <a:off x="2057400" y="415925"/>
            <a:ext cx="79263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Ações de Responsabilidade Socioambiental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2170" name="Picture 36" descr="http://www.cultivandoaguaboa.com.br/thumb.php?img=sites/default/files/imagens/as-acoes/mini-galeria/estruturas01.jpg&amp;width=490&amp;height=4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68938"/>
            <a:ext cx="271303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38" descr="http://www.cultivandoaguaboa.com.br/thumb.php?img=sites/default/files/imagens/as-acoes/mini-galeria/ecomuseu03_1.jpg&amp;width=490&amp;height=4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1493838"/>
            <a:ext cx="241935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0333" name="Text Box 13"/>
          <p:cNvSpPr txBox="1">
            <a:spLocks noChangeArrowheads="1"/>
          </p:cNvSpPr>
          <p:nvPr/>
        </p:nvSpPr>
        <p:spPr bwMode="auto">
          <a:xfrm>
            <a:off x="311150" y="1636713"/>
            <a:ext cx="2573338" cy="461962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GESTÃO POR BACIAS HIDROGRÁFICAS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2173" name="Picture 42" descr="http://www.cultivandoaguaboa.com.br/sites/default/files/imagens/as-acoes/mini-galeria/galeria_plantas_medicinais_beneficiamento_0.JPG?rand=6928363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5181600"/>
            <a:ext cx="24463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4" name="AutoShape 44" descr="data:image/jpeg;base64,/9j/4AAQSkZJRgABAQAAAQABAAD/2wCEAAkGBxQSEhQTEhQWFRUUFBUWFhgYFxQVGBgVFBUXFhUUFRMYHCggGBolHBQWIjEhJSosLi4vFx8zODMtNygtLiwBCgoKDg0OGxAQGy0kHyUvLiwsLCwsLSwsLC0sLy0sLCwsLCwsLCwsLCwsLDQsLCwsLCwsLCwsLCwsLCwsLCwsLP/AABEIAL4AtgMBIgACEQEDEQH/xAAcAAABBQEBAQAAAAAAAAAAAAAAAwQFBgcBAgj/xABFEAABAwIDBAYIAgcFCQAAAAABAAIDBBEFEiEGMUFRBxNhcYGRFCIyQlKhsdHB8CMzYnKCkuEkU6KywhUWNDVDc3SDs//EABkBAAMBAQEAAAAAAAAAAAAAAAACAwEEBf/EACsRAAICAQQBAwIGAwAAAAAAAAABAhEDBBIhMVETQWFx8CIjMoGRwRSx8f/aAAwDAQACEQMRAD8A3FCEIAEIQgAQhCABCEIAEIXLoA6vLm3XbougAAXVy66gAQhCABCEIAEIQgAQhCABCEIAEIQgAQhCABC442F1W8W2qaz1YgHu5+6PullJR7MbS7LG94AuTYczoois2lgj0zZz+zr89ypNdiMkxJe4m/Dh4BNFCWfwTeTwWio2yefYjDe1xLvkLJhNtNUO94N7gFDIUnkk/cTcySOP1H9675fZdGP1H96fl9lGIS75eTLZOU+1U7bXyuA5jf4hSVNtj/eR25lp8vVP3VRQnWWS9zdzNKosZhl9h4vyOh8in91kwUthu0E0NhfM34Xa+R3hVjn8jrJ5NEQorCsdjn0Byu+E7/DmpVXTT6KJ2CEIWmghCEACEIQAIQhAAm1fWshaXvNh8yeQHErximINgYXv8BxJ4ALPMQxB8zi5546C9w0HgFPJkURJSodYxjj59PZZwaNfEniopCFxttu2RuwQhCUwEIQgAQhCABCEIAEIQgDrXEG4NiNxVpwLacgiOfUXsH8RyzfdVVCeM3F2hk2ujWGOBFxqF6VC2c2hMJEchvGToeLT9le2uBFxuK7ITUlaLRlZ6QhCcYEIQgASdRMGNLnGzWi5J4AL2VSNuMXu4U7To3WTv91vhv8AJLOW1WY3SIvGMUdUSF50aNGN5D7lMVxi6uBu3bOdghCFhgIQndPhsz/YieRzykDzOi2rNGiFNwbLVDt4a3vd9k+i2Nd70oHc0n6kJ1jk/Y3ayrIV2i2PiHtPef5QPoncezNOPcv3lx/FMsEhvTZnxQFpkWEwN3RM/lB+qdMgaNzWjuACZad+TfTMujp3u9ljz3NcfoE5jwic7oX+LS36rTEJv8deTfTM7Zs5UH/p273N+6cM2Tn45B4/0V8Qm9CJvpooh2LlPtSMHg4qxbP0zoGdU6TrLH1Ta1h8O/UKVm3KLqTY35J444x6NUUiXXUhRz52g8eKXTjAhCEANMVrRDE+V3uNJtzPAeayUSF7i5xu5xJJ5km6t/SPWnLFA3e8l7gN9m2DR4knyUVg+ys0ti/9G39r2j3N+658tylSJy5dEcxO6XD5ZfYjc7ttp/MdFeMN2bhi1Izu5v18m7gpcNtuWLB5Zix+Sl0uyEh1ke1g7PWP4BTFNsrA32szz+0dPIWU6VTsS2sqJKmSkw2Bk0kAHXSyvLIY3O9ll26udodArQwR9kOoJFpp6GNnsMa3uA+qcqrYJiuIdeIa2lja1zXOE8D3OjBb7j2uF2k872U/TYjFJH10crHxWJ6xr2uZZt8xzg2sLFUcaGHV0Ko7X7UugipJaV0UjKiqhizfrGmOR1nFjmutft1XKnb2nixB9FLJDG1kIe6V8zGgSFxBhLTYB1rHffXctUJPoC3oUA3GnGsEYfTGnNN1wcJmmbeRnEYOsVh7e7QqXo6yOVgkie2RjtWvY4OaQNNHDQrGqAcIUVU7S0ccYlfVQNjcXNa8yx5XOYbOa039YgjUBL4XjNPUtLqeaOZrTYmN7X2O+xsdD3op9gPkKFqdrKGMXfV07Rmc3WaP2m2Dm794uL8rqUFUws6wPbky5s+YZctr5s261uKGmgFbrqom0fSBE11K2iqKaZ0tXFFI0PbIRG91nOaGuB8dQrViuN09KAaieOEONm53tbfuBOq1wkq47AezblFVSe01fFPGJIZGSMO57HNe023+sNEyqkoDfDKnLIBwdp48FYAqdUOsbjhqrXRTZ2NdzHz3FAC6EIQBBVjGmcusMwAbe2thwB7yn9O4AEk2A1JOg03klRgdd7j+0fqVC7bY/Rwx+i1ckrPSGE/oQS7IDY3dY2B3JoQcnSMbpWO9nNt/TqmSKCBxijJzTlwy23Czbak8By1VvCrnR8aT0NnoIIhDnD1hZ5cDZxffip2qqWRMc+RwYxou5xNgAOJKbKlvqKr/AGLD9NtixWcdHFSynq8TpJyI53Vj52hxsZIZbZCwn2gLHd8Sd1fSlTNdaOOSQD3tGg92Y3+S8xY3h2KuZDUU4LzcRiVgdrvs17dyqsGWMXui6JrU4nLapKy4S4lDnEPWs617XFrA4FxDRqco1sL71nnR7Vxs2dOZ7G5Yqtrszmizi6TQg7jru7VIVeI4fg8xihow15Y0l0bWgkG+hcTfgp4bG4e95qDSQl7xmJLRvcLkkbr670u3ZFWnTpr9v+jxyRk2k+V2Z7Uf8lwX/wAuk/8AopyooYDtE9srIyH0DXWeG2c7rHAusd5sN/YnWzWN0da6KkbSBrIf0kQOUtYYyMpaBuOuindtcNo3wOnq6dk3UMJbmALv3Ae02TyUoy2tU3/ZkMsJR3J8EEGNG0TGtADf9lAAC1svXv0A5KuT4q/CW1+GR3D5Xtdh442rXZCGdjH5iNN996n9k9pqWoq42spBDIITFHJ6txGz1hCNN28+Cu9ThUMksc0kTHSxX6t5aC5l9+U8Fk7xy2zXsbjyRyK4soGKR+jHDsLghpnzNgLhLUtvGwM9V5a0WzyE3Nge1MtkqeSHH3xySwPc+gzP9GZ1cdxLZoewE+uBrfk4LQ9oMCpqtlqmFkwZdzcw1BtwO8blluGbcUtM4PgwuOJ7WFgc1zWnIXZi2+TdfVNijLIntV+evczJlhj/AFOiZ6MsCp5YK+SWGN73V1Wwuc0OOUEENudw1Pmq3HK7/YFFG5xEDq/qpjc6QekvBa53BvDVWXZXpBpA7qfRvRmzSFxLSHMMklgXPsAQSbaq7TYdSQUr43RxMpg15e0gdXZxu4kbtSUT345VNeDYZITVxZR+kWjpY3YYIGQtd6dThuTIHZMw3W1I3J3hkUcuOV4qw1z44oBTNkAsInMu90bXb/WvchU2baXD4X/2TC4LMeHtkkNnFzTdrmgAltuGvgrRh20tBi7mQ11MwS7o81nNJ+FklgQTyKeWHJGHKfv9RI6jG5UmOdimtZimKx09vRgYHWbbqxOWDrQ22l+YVtquKc4fhcNNEIoI2xsF7NYABc7ybbys52l6S2U9RLD1Dn9U7LmDwLkAXsCOZsubbLLL8KKyko9ljqlMbLS3Y5vwu7fe1UDHVNljZIzVr2hw7iL7/wA7lI7KSfpHt5tB8j/VSGLQhCEAVqm1PisQ2yqX1+JzCL1hGHMYAfcgBLz5hy2PEq70eKeQ6GNkjvFoJHzssU6Nsegoqkz1TXuvE5oygOJc8jOTfsuu/RxaUppW10RytNUaD0EYldtTTk7iyZv8QyP/AMrfNc6ZMbd1sdK02a1nWPHxOJOUHmABfxVL2ExllJiLJGXEL3uj13iJ5s3N2g5fmp3phitXh/B8LLH90lpXSsSWq3V2r/c48k/yHEvux2xUEUDHTRtkle0OcXjMG5hfK0bhZP37HQtqIqiEdWY3Xc0ew4WI3e6deCidoDLX0NMaOQNcSxxOcs0DCHC7eTju7FS8Bq5osQhjlmeSyYNcOse5p4cTYjVQjjy5N0t/PPBk8mKDjHZxxySfSc4+mnl1Uf8AqWrw/qx+4P8AKsf6UJAa2998TLeGZapDXN6kG4/VA/4Fmoi3ix/fg3TSSzZPvyZh0WPJrdQP1Mm7varL0uYkI6aOLS8r7nh6sev1LVUei6a1cL3/AFUn+leelDEOurS0XyxMazxJzP8AqPJdU8e7Vp+yVnNjybdI15dEbDnop6WVwtcRTjf7DnEOafAEeK32N4IBG4gEdx3LCdtNoIqwQdVG+MwsLPWtq3TLu5WPmtR2CxcT0MLifWaOrd3x6fSx8VDWwlKEZyVPpnRopxjOUE+Oyxz+y7uP0WD9H9VTMq81SWCPq3i8lsua4tv471uNXUAMeb7mOPkCsA2HwSOtqepke5jerc+7Mt7tI+IEW1S6NL057uFx/Y2rd5IVz9of7SxQ1WI9Xh7czX5AOrBy5vfeBwaBa53aFXDpixAx0sFOD+sdd3a2ID/UQVT9s8AGFzQup53+u1zmk2D2lhA3tsCDccOBTrpHrH1NLhtQ+13xSB2lhnOS9hwvlK6dqlLG07iv5sknUcifb/gt/RVs9EKNtQ9jXSTFxu4A2YHFrWi+69r+KpnSzgjKSqjkhGRszS8AaBskZFy3lvae9aV0a1TXYbTWN8rSw9jmOIIWf9ONe19RBENTFG5zuwyEWB7bNv4hc+CU3qnfyXyRh6Cr4NKwfGw/Do6uQ2/s/WP72t9b5gr5zfHJUCpqdSGESSf+2TKPK/yWo7WVhpMBp6Y6STMjYRxDT+kk+3iqFge0EMFFVUz4nufUgjMC2zQG2Zv10OqbBBxUpRXb4+llJtSaT8F06M8QMlF1ZNzA9zP4XHO36kK7bM/8Qf8Atu+rVkfRPV5Z5oifbjDh3sOvyctd2XI6926+Q257xew8lxamO3Ky+N3FFuQuBCgUM06UnOEFUxoLi9oADRckOtuHmqL0dbPxPZO6rgJIcwM6wOFhZ17buNlqe3dMSWuGoc0tPe03H1+SptLI5l9N9l6Onl+XSOLO2rIPbnZ9jOrfSx5Rq17WZjrva+3mPJStU419HEJrsmiFgSCNQLG/7JACWq5HOHd+eabzFzWgLvjyl8HmZJsgcPxKso7sYSBe5Fg9p7RyXujlnlqGzO39Y17iQGjQi6d9U4pJocDu+qskvBzym3wTG1kfpIa9jm52Aix95u+1+Y/FQYxqtbH1Ik9S2W2UE25ZrXT2UuOlgPAleW07ufyKVRSVMN8ux7sVCYC6aTKCW5WgbwN5J8lG4Wwz1meeP1HOc91wbHkNfBPKcOGgP+H+q9Na5p/p/VZ7tjbn0SOP4dTmnk6qJgeBduUWNxvASfR3XvibLG5rmguD23BtcjKR8gm5e8i1r+FvxTijDgL2393BI1+Hax1J3Za63FrxyAXvkfb+UrJMLkqqd2eFsrH5ctwwHQ7xqOxXsudY6cDyTeCInTRLBKKa8jubb5K0zD6uvlDpy/SwL5LDK3eQ1qvW0GEsno20zPVMQb1RPAtFrHsIUfkcw34p7USutYHfv3bks3bXwNFlBw3Fq+hzxRdYwE6jIJG5viabEeIUrstsvLVTiprL5c2ch59eQjWxHutVqp6IkXJtyTihDmPtfebH7olk7pUykSl9IInra5sbYn9XHliYcpy3cQXvueGtv4Vav91aJrQ30eIkNtctuSQN5PNOq+MiS/cVyar0Ohv4LlyTe1KPFHVj7tmY7G0U0OINPVPay8rS7KQ0NLXWN+V2tW37IU4JfIRqPVaew2LvoPJU6lZYk9lvNaLs1TdXA2+913Hx3fKy5dRPc7OvGSiEIXOVIzaCj62FwG9vrDvH9FnBh17FrRVDx/DRFKeDXXLfxC6dPOnRy6mFqyuTR6ppVKUnsOP4qNqe/wCS9WDPHyRYye7RJh3YuzNHMhN2gfEfNdC6OV9jouH5KVbJ2lNAG/F8wlGEc/mFjGSHMT0o4pCN/YfLRK9YL2II8EjHSYqexOYnHTck42jkUu1o/NkjYyiewTbgvEeYcPonLGcglWRnkkbKKI3ykpZ7CSl2R9icRwnkkcikYnmBiWdBru5JxDCeSeRQdii5F4xI2qgvY2TGohGXdqp2dijKlqi2dEVQ1wuj6yRjPiOvcNStHY2wsOCr+ylBYGVw1do393ifEj5KxLlm7Z141wCEISDgmWK0ImZlO8atPIp6uFanTtGNWqZnVRBluCLEdiiaqLt81fdpcMLmmSMXcPaA4jn3hUCqeOIPmV6uCamrPH1GNwdMjKiPtHyTNtMb8Lck6ncO36ps1w/IXeujzn2OGU/YEuyEjh+KaxkdyWY/t+ZSsZDtkfM28EoyHmfkkGSnt+qXZOVNlFYuyAcz80uyIW3lIMmKXZIUjKIcsjGm9Lho4Jo2Y8vkl2y9h8lNlFY8jaOadRd6j2yJ3AeanIrFEjFZOGuCYNcAvXXBSasqnR6qXpvQ0Zmky+6NXHs5d67YyODWi5P5uexWagoxE0NG/eTzKjklt+pfFHc/gcMYAABuGgXpCFzHWCEIQAIQhAHCqbtdsy515acXO97ATr2s7exXNcsnx5JQlaJ5McckaZgk83d5/gmgmP5sVrW1mw8VXeRlo5tfWHsv/faOPaNe9ZBiuAy0r8k8D2m+jgQWO7WuGh+vML2MOphkXyeNm0ssb64HjXn8hLMfzHyUNHDbg4fxfZOI7jc4+ZVXIksZMRyjl9fulWyfnRRTHO+I+R+yWY93xDyU3JFFFksyXu8wnMc3YPkodkp+IeQSzJT8Q8gkch1EmGTdiXbP3qHZI7mEuyQ9iRyKKLJZk3enUdQO1QjZT2JQTlJY9E56SO1LUjXSuysBJ79B2lI4Pgcs1nOuxnM7z+638VdKKhZE0NYLczxPaSoZMqjwuy2PC58voTw6gEQ5uO88/wCieoQuRtt2ztSSVIEIQsNBCEIAEIQgAQhCABI1NKyRpbI0Oad4cAR5FLIQBScW6Po3G9O/q/2XDO3wO8fNVet2UqYt8eYfEyzh5DUeIWvIVo55oi8EGYgaYjQix5EEHyXoQFbPPSsfo9jXd4B+qj5dnKZ2+ID90uZ/lITeuxfQRlrYO75L22HsC0k7KU3wuH8bvxK9N2Wph7hPe9/4FHrB6BnIh7Al6ehc/RjC49gJWlQYNAz2Ymd5Fz5lPWsA3ADu0S+sxlhRQaHZKZ+rwIx2m7v5QrPhezcMNnWzuHvO1t3DcFMoSPJJjrHFHAF1CEg4IQhAAhCEACEIQB//2Q==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175" name="AutoShape 46" descr="data:image/jpeg;base64,/9j/4AAQSkZJRgABAQAAAQABAAD/2wCEAAkGBxQSEhQTEhQWFRUUFBUWFhgYFxQVGBgVFBUXFhUUFRMYHCggGBolHBQWIjEhJSosLi4vFx8zODMtNygtLiwBCgoKDg0OGxAQGy0kHyUvLiwsLCwsLSwsLC0sLy0sLCwsLCwsLCwsLCwsLDQsLCwsLCwsLCwsLCwsLCwsLCwsLP/AABEIAL4AtgMBIgACEQEDEQH/xAAcAAABBQEBAQAAAAAAAAAAAAAAAwQFBgcBAgj/xABFEAABAwIDBAYIAgcFCQAAAAABAAIDBBEFEiEGMUFRBxNhcYGRFCIyQlKhsdHB8CMzYnKCkuEkU6KywhUWNDVDc3SDs//EABkBAAMBAQEAAAAAAAAAAAAAAAACAwEEBf/EACsRAAICAQQBAwIGAwAAAAAAAAABAhEDBBIhMVETQWFx8CIjMoGRwRSx8f/aAAwDAQACEQMRAD8A3FCEIAEIQgAQhCABCEIAEIXLoA6vLm3XbougAAXVy66gAQhCABCEIAEIQgAQhCABCEIAEIQgAQhCABC442F1W8W2qaz1YgHu5+6PullJR7MbS7LG94AuTYczoois2lgj0zZz+zr89ypNdiMkxJe4m/Dh4BNFCWfwTeTwWio2yefYjDe1xLvkLJhNtNUO94N7gFDIUnkk/cTcySOP1H9675fZdGP1H96fl9lGIS75eTLZOU+1U7bXyuA5jf4hSVNtj/eR25lp8vVP3VRQnWWS9zdzNKosZhl9h4vyOh8in91kwUthu0E0NhfM34Xa+R3hVjn8jrJ5NEQorCsdjn0Byu+E7/DmpVXTT6KJ2CEIWmghCEACEIQAIQhAAm1fWshaXvNh8yeQHErximINgYXv8BxJ4ALPMQxB8zi5546C9w0HgFPJkURJSodYxjj59PZZwaNfEniopCFxttu2RuwQhCUwEIQgAQhCABCEIAEIQgDrXEG4NiNxVpwLacgiOfUXsH8RyzfdVVCeM3F2hk2ujWGOBFxqF6VC2c2hMJEchvGToeLT9le2uBFxuK7ITUlaLRlZ6QhCcYEIQgASdRMGNLnGzWi5J4AL2VSNuMXu4U7To3WTv91vhv8AJLOW1WY3SIvGMUdUSF50aNGN5D7lMVxi6uBu3bOdghCFhgIQndPhsz/YieRzykDzOi2rNGiFNwbLVDt4a3vd9k+i2Nd70oHc0n6kJ1jk/Y3ayrIV2i2PiHtPef5QPoncezNOPcv3lx/FMsEhvTZnxQFpkWEwN3RM/lB+qdMgaNzWjuACZad+TfTMujp3u9ljz3NcfoE5jwic7oX+LS36rTEJv8deTfTM7Zs5UH/p273N+6cM2Tn45B4/0V8Qm9CJvpooh2LlPtSMHg4qxbP0zoGdU6TrLH1Ta1h8O/UKVm3KLqTY35J444x6NUUiXXUhRz52g8eKXTjAhCEANMVrRDE+V3uNJtzPAeayUSF7i5xu5xJJ5km6t/SPWnLFA3e8l7gN9m2DR4knyUVg+ys0ti/9G39r2j3N+658tylSJy5dEcxO6XD5ZfYjc7ttp/MdFeMN2bhi1Izu5v18m7gpcNtuWLB5Zix+Sl0uyEh1ke1g7PWP4BTFNsrA32szz+0dPIWU6VTsS2sqJKmSkw2Bk0kAHXSyvLIY3O9ll26udodArQwR9kOoJFpp6GNnsMa3uA+qcqrYJiuIdeIa2lja1zXOE8D3OjBb7j2uF2k872U/TYjFJH10crHxWJ6xr2uZZt8xzg2sLFUcaGHV0Ko7X7UugipJaV0UjKiqhizfrGmOR1nFjmutft1XKnb2nixB9FLJDG1kIe6V8zGgSFxBhLTYB1rHffXctUJPoC3oUA3GnGsEYfTGnNN1wcJmmbeRnEYOsVh7e7QqXo6yOVgkie2RjtWvY4OaQNNHDQrGqAcIUVU7S0ccYlfVQNjcXNa8yx5XOYbOa039YgjUBL4XjNPUtLqeaOZrTYmN7X2O+xsdD3op9gPkKFqdrKGMXfV07Rmc3WaP2m2Dm794uL8rqUFUws6wPbky5s+YZctr5s261uKGmgFbrqom0fSBE11K2iqKaZ0tXFFI0PbIRG91nOaGuB8dQrViuN09KAaieOEONm53tbfuBOq1wkq47AezblFVSe01fFPGJIZGSMO57HNe023+sNEyqkoDfDKnLIBwdp48FYAqdUOsbjhqrXRTZ2NdzHz3FAC6EIQBBVjGmcusMwAbe2thwB7yn9O4AEk2A1JOg03klRgdd7j+0fqVC7bY/Rwx+i1ckrPSGE/oQS7IDY3dY2B3JoQcnSMbpWO9nNt/TqmSKCBxijJzTlwy23Czbak8By1VvCrnR8aT0NnoIIhDnD1hZ5cDZxffip2qqWRMc+RwYxou5xNgAOJKbKlvqKr/AGLD9NtixWcdHFSynq8TpJyI53Vj52hxsZIZbZCwn2gLHd8Sd1fSlTNdaOOSQD3tGg92Y3+S8xY3h2KuZDUU4LzcRiVgdrvs17dyqsGWMXui6JrU4nLapKy4S4lDnEPWs617XFrA4FxDRqco1sL71nnR7Vxs2dOZ7G5Yqtrszmizi6TQg7jru7VIVeI4fg8xihow15Y0l0bWgkG+hcTfgp4bG4e95qDSQl7xmJLRvcLkkbr670u3ZFWnTpr9v+jxyRk2k+V2Z7Uf8lwX/wAuk/8AopyooYDtE9srIyH0DXWeG2c7rHAusd5sN/YnWzWN0da6KkbSBrIf0kQOUtYYyMpaBuOuindtcNo3wOnq6dk3UMJbmALv3Ae02TyUoy2tU3/ZkMsJR3J8EEGNG0TGtADf9lAAC1svXv0A5KuT4q/CW1+GR3D5Xtdh442rXZCGdjH5iNN996n9k9pqWoq42spBDIITFHJ6txGz1hCNN28+Cu9ThUMksc0kTHSxX6t5aC5l9+U8Fk7xy2zXsbjyRyK4soGKR+jHDsLghpnzNgLhLUtvGwM9V5a0WzyE3Nge1MtkqeSHH3xySwPc+gzP9GZ1cdxLZoewE+uBrfk4LQ9oMCpqtlqmFkwZdzcw1BtwO8blluGbcUtM4PgwuOJ7WFgc1zWnIXZi2+TdfVNijLIntV+evczJlhj/AFOiZ6MsCp5YK+SWGN73V1Wwuc0OOUEENudw1Pmq3HK7/YFFG5xEDq/qpjc6QekvBa53BvDVWXZXpBpA7qfRvRmzSFxLSHMMklgXPsAQSbaq7TYdSQUr43RxMpg15e0gdXZxu4kbtSUT345VNeDYZITVxZR+kWjpY3YYIGQtd6dThuTIHZMw3W1I3J3hkUcuOV4qw1z44oBTNkAsInMu90bXb/WvchU2baXD4X/2TC4LMeHtkkNnFzTdrmgAltuGvgrRh20tBi7mQ11MwS7o81nNJ+FklgQTyKeWHJGHKfv9RI6jG5UmOdimtZimKx09vRgYHWbbqxOWDrQ22l+YVtquKc4fhcNNEIoI2xsF7NYABc7ybbys52l6S2U9RLD1Dn9U7LmDwLkAXsCOZsubbLLL8KKyko9ljqlMbLS3Y5vwu7fe1UDHVNljZIzVr2hw7iL7/wA7lI7KSfpHt5tB8j/VSGLQhCEAVqm1PisQ2yqX1+JzCL1hGHMYAfcgBLz5hy2PEq70eKeQ6GNkjvFoJHzssU6Nsegoqkz1TXuvE5oygOJc8jOTfsuu/RxaUppW10RytNUaD0EYldtTTk7iyZv8QyP/AMrfNc6ZMbd1sdK02a1nWPHxOJOUHmABfxVL2ExllJiLJGXEL3uj13iJ5s3N2g5fmp3phitXh/B8LLH90lpXSsSWq3V2r/c48k/yHEvux2xUEUDHTRtkle0OcXjMG5hfK0bhZP37HQtqIqiEdWY3Xc0ew4WI3e6deCidoDLX0NMaOQNcSxxOcs0DCHC7eTju7FS8Bq5osQhjlmeSyYNcOse5p4cTYjVQjjy5N0t/PPBk8mKDjHZxxySfSc4+mnl1Uf8AqWrw/qx+4P8AKsf6UJAa2998TLeGZapDXN6kG4/VA/4Fmoi3ix/fg3TSSzZPvyZh0WPJrdQP1Mm7varL0uYkI6aOLS8r7nh6sev1LVUei6a1cL3/AFUn+leelDEOurS0XyxMazxJzP8AqPJdU8e7Vp+yVnNjybdI15dEbDnop6WVwtcRTjf7DnEOafAEeK32N4IBG4gEdx3LCdtNoIqwQdVG+MwsLPWtq3TLu5WPmtR2CxcT0MLifWaOrd3x6fSx8VDWwlKEZyVPpnRopxjOUE+Oyxz+y7uP0WD9H9VTMq81SWCPq3i8lsua4tv471uNXUAMeb7mOPkCsA2HwSOtqepke5jerc+7Mt7tI+IEW1S6NL057uFx/Y2rd5IVz9of7SxQ1WI9Xh7czX5AOrBy5vfeBwaBa53aFXDpixAx0sFOD+sdd3a2ID/UQVT9s8AGFzQup53+u1zmk2D2lhA3tsCDccOBTrpHrH1NLhtQ+13xSB2lhnOS9hwvlK6dqlLG07iv5sknUcifb/gt/RVs9EKNtQ9jXSTFxu4A2YHFrWi+69r+KpnSzgjKSqjkhGRszS8AaBskZFy3lvae9aV0a1TXYbTWN8rSw9jmOIIWf9ONe19RBENTFG5zuwyEWB7bNv4hc+CU3qnfyXyRh6Cr4NKwfGw/Do6uQ2/s/WP72t9b5gr5zfHJUCpqdSGESSf+2TKPK/yWo7WVhpMBp6Y6STMjYRxDT+kk+3iqFge0EMFFVUz4nufUgjMC2zQG2Zv10OqbBBxUpRXb4+llJtSaT8F06M8QMlF1ZNzA9zP4XHO36kK7bM/8Qf8Atu+rVkfRPV5Z5oifbjDh3sOvyctd2XI6926+Q257xew8lxamO3Ky+N3FFuQuBCgUM06UnOEFUxoLi9oADRckOtuHmqL0dbPxPZO6rgJIcwM6wOFhZ17buNlqe3dMSWuGoc0tPe03H1+SptLI5l9N9l6Onl+XSOLO2rIPbnZ9jOrfSx5Rq17WZjrva+3mPJStU419HEJrsmiFgSCNQLG/7JACWq5HOHd+eabzFzWgLvjyl8HmZJsgcPxKso7sYSBe5Fg9p7RyXujlnlqGzO39Y17iQGjQi6d9U4pJocDu+qskvBzym3wTG1kfpIa9jm52Aix95u+1+Y/FQYxqtbH1Ik9S2W2UE25ZrXT2UuOlgPAleW07ufyKVRSVMN8ux7sVCYC6aTKCW5WgbwN5J8lG4Wwz1meeP1HOc91wbHkNfBPKcOGgP+H+q9Na5p/p/VZ7tjbn0SOP4dTmnk6qJgeBduUWNxvASfR3XvibLG5rmguD23BtcjKR8gm5e8i1r+FvxTijDgL2393BI1+Hax1J3Za63FrxyAXvkfb+UrJMLkqqd2eFsrH5ctwwHQ7xqOxXsudY6cDyTeCInTRLBKKa8jubb5K0zD6uvlDpy/SwL5LDK3eQ1qvW0GEsno20zPVMQb1RPAtFrHsIUfkcw34p7USutYHfv3bks3bXwNFlBw3Fq+hzxRdYwE6jIJG5viabEeIUrstsvLVTiprL5c2ch59eQjWxHutVqp6IkXJtyTihDmPtfebH7olk7pUykSl9IInra5sbYn9XHliYcpy3cQXvueGtv4Vav91aJrQ30eIkNtctuSQN5PNOq+MiS/cVyar0Ohv4LlyTe1KPFHVj7tmY7G0U0OINPVPay8rS7KQ0NLXWN+V2tW37IU4JfIRqPVaew2LvoPJU6lZYk9lvNaLs1TdXA2+913Hx3fKy5dRPc7OvGSiEIXOVIzaCj62FwG9vrDvH9FnBh17FrRVDx/DRFKeDXXLfxC6dPOnRy6mFqyuTR6ppVKUnsOP4qNqe/wCS9WDPHyRYye7RJh3YuzNHMhN2gfEfNdC6OV9jouH5KVbJ2lNAG/F8wlGEc/mFjGSHMT0o4pCN/YfLRK9YL2II8EjHSYqexOYnHTck42jkUu1o/NkjYyiewTbgvEeYcPonLGcglWRnkkbKKI3ykpZ7CSl2R9icRwnkkcikYnmBiWdBru5JxDCeSeRQdii5F4xI2qgvY2TGohGXdqp2dijKlqi2dEVQ1wuj6yRjPiOvcNStHY2wsOCr+ylBYGVw1do393ifEj5KxLlm7Z141wCEISDgmWK0ImZlO8atPIp6uFanTtGNWqZnVRBluCLEdiiaqLt81fdpcMLmmSMXcPaA4jn3hUCqeOIPmV6uCamrPH1GNwdMjKiPtHyTNtMb8Lck6ncO36ps1w/IXeujzn2OGU/YEuyEjh+KaxkdyWY/t+ZSsZDtkfM28EoyHmfkkGSnt+qXZOVNlFYuyAcz80uyIW3lIMmKXZIUjKIcsjGm9Lho4Jo2Y8vkl2y9h8lNlFY8jaOadRd6j2yJ3AeanIrFEjFZOGuCYNcAvXXBSasqnR6qXpvQ0Zmky+6NXHs5d67YyODWi5P5uexWagoxE0NG/eTzKjklt+pfFHc/gcMYAABuGgXpCFzHWCEIQAIQhAHCqbtdsy515acXO97ATr2s7exXNcsnx5JQlaJ5McckaZgk83d5/gmgmP5sVrW1mw8VXeRlo5tfWHsv/faOPaNe9ZBiuAy0r8k8D2m+jgQWO7WuGh+vML2MOphkXyeNm0ssb64HjXn8hLMfzHyUNHDbg4fxfZOI7jc4+ZVXIksZMRyjl9fulWyfnRRTHO+I+R+yWY93xDyU3JFFFksyXu8wnMc3YPkodkp+IeQSzJT8Q8gkch1EmGTdiXbP3qHZI7mEuyQ9iRyKKLJZk3enUdQO1QjZT2JQTlJY9E56SO1LUjXSuysBJ79B2lI4Pgcs1nOuxnM7z+638VdKKhZE0NYLczxPaSoZMqjwuy2PC58voTw6gEQ5uO88/wCieoQuRtt2ztSSVIEIQsNBCEIAEIQgAQhCABI1NKyRpbI0Oad4cAR5FLIQBScW6Po3G9O/q/2XDO3wO8fNVet2UqYt8eYfEyzh5DUeIWvIVo55oi8EGYgaYjQix5EEHyXoQFbPPSsfo9jXd4B+qj5dnKZ2+ID90uZ/lITeuxfQRlrYO75L22HsC0k7KU3wuH8bvxK9N2Wph7hPe9/4FHrB6BnIh7Al6ehc/RjC49gJWlQYNAz2Ymd5Fz5lPWsA3ADu0S+sxlhRQaHZKZ+rwIx2m7v5QrPhezcMNnWzuHvO1t3DcFMoSPJJjrHFHAF1CEg4IQhAAhCEACEIQB//2Q==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7086600" y="5029200"/>
            <a:ext cx="2449513" cy="293688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PLANTAS MEDICINAIS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2177" name="Image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88900"/>
            <a:ext cx="127793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8" name="Picture 39" descr="http://www.cultivandoaguaboa.com.br/sites/default/files/imagens/as-acoes/mini-galeria/tanques_rede02.jpg?rand=38415415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44613"/>
            <a:ext cx="3582988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3276600" y="1085850"/>
            <a:ext cx="3582988" cy="276225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CRIAÇÃO DE PEIXES EM TANQUES-REDE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2180" name="Picture 41" descr="http://www.cultivandoaguaboa.com.br/sites/default/files/imagens/as-acoes/mini-galeria/lab_ambiental01.jpg?rand=4329357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3260725"/>
            <a:ext cx="35829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 Box 13"/>
          <p:cNvSpPr txBox="1">
            <a:spLocks noChangeArrowheads="1"/>
          </p:cNvSpPr>
          <p:nvPr/>
        </p:nvSpPr>
        <p:spPr bwMode="auto">
          <a:xfrm>
            <a:off x="3278188" y="3000375"/>
            <a:ext cx="3582987" cy="276225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MONITORAMENTO E AVALIAÇÃO AMBIENTAL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2182" name="Picture 43" descr="http://www.cultivandoaguaboa.com.br/thumb.php?img=sites/default/files/imagens/as-acoes/mini-galeria/comunid_indig04.jpg&amp;width=490&amp;height=49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5243513"/>
            <a:ext cx="358140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3276600" y="4981575"/>
            <a:ext cx="3582988" cy="276225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FORTALECIMENTO DA CULTURA INDÍGENA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8" name="AutoShape 4" descr="data:image/jpeg;base64,/9j/4AAQSkZJRgABAQAAAQABAAD/2wCEAAkGBhAQERAUEBQWERITGBgWFBESGBUXFhcVGBgYFRYVFBoXGyceFx8kGhkUHzIiJCgpLTgsFx8xNTIqNSYrLSkBCQoKDgwOGg8PGjIlHyQqKSwvLCkvNTQwMiosKSkpLDIvLCwsLC0qKSwqLC4sLyosLCwxLCwqLCoqNSwvLC8uLP/AABEIALsBDgMBIgACEQEDEQH/xAAcAAEAAgMBAQEAAAAAAAAAAAAABgcEBQgCAwH/xABDEAABAwIDBQUECAQCCwAAAAABAAIDBBESITEFBgdBURMiMmFxQlKBoRQjM2JykbHBJILC4RVDCBYXU3OSorLR8PH/xAAbAQEAAgMBAQAAAAAAAAAAAAAABQYBAwQHAv/EADcRAAEDAgMGBQMCBAcAAAAAAAABAgMEEQUhURIiMUFx0QZhkaGxE4HhQvAUI2LxFRdScoKS0v/aAAwDAQACEQMRAD8AiSIirBTgiIgCIiAIiIAiIgCIiAIiIAiIgCIiAIiIAiIgCIiAIiIAiIgCIiAIiIAiIgCIiAIiIAiIgCIiAIiIAiIgCIiALL2XsmapkEcLS5x16NGmJx5Bbvdjcears994oPeI7zxl4AfL2tPVWlsrZENLGGQtDW8+rjpiceZUPW4oyDcZm72Tr2Jajwx8+8/Jvuppt29xoKQYn2mlOr3DJvkwHT11/Rajefhw1+KSj7rtTD7JP3CfD6aeiniKtsr6hsn1drP29CxOoYHR/T2cvf1Of6infG4te0sc3ItcCCPUFfNXZvBuvBWttIMLx4ZW+Ifs4eR+Sqnb+7E9E60ouw+GRubXfuD5H5q00WIx1O7wdp2KxWYfJT5pm3XualERSZHBERAEREAREQBERAEREAREQBERAEREAREQBERAEREARFtdgbtz1r8MQs0WxyHwtH7nyH918Pe2NquctkQ+2Mc9yNal1NbBA6RzWsBc5xs1ozJPQKxt1uHLWYZKwBztRDq0dMfvHy09VId3d1IKJvcGKQizpXeI+Q5NHkPK91ulVq3F3SbkOSa817fJZqPCmx782a6ck7n41oAAGQGgC/VDt4eKuzqMlmMzyDVkFnAHoX3wj0uT5KA7T461jyRBDFC3q/FI4Z9btbp91b6Hwtilam0yKzdXZfOa/ZCUdOxuVy70XONRxX2u/F/EloPJjIhb0IZcfmvNPxT2szIVLjnfvsid83MJU5/l/iNr/UZfq7/yav4tuh0gvnUUzJGlkjQ9rtWuAIPqCqP2fxzrmEdtHDM3nYOY78wSP+lTzYPF/Z1SWtkcaZ5GYmsGX5gSDL4uwqGrfCuKUSbbo9pE5sz9kz9jYk8b8vk1m8/Dh7MUlH32amHVzR9wnxjXLX1UGItqug2PBAINwcwRoR1Cjm8+5ENZd7bRTe+Bk7oJBz9dfXRaaLGFbuT+vciKzCUdvwcdOxT6LN2tsaalfgmaWnkdWuHVp5hYSszXI5Npq3Qrjmq1bOSyhERfR8hERAEREAREQBERAEREAREQBERAEREARZFBs+Wd4jhaXvOgHzJvkB5lWhuruFHS4ZJrSzjMe4w5+HqfM9MrLhq66OlbvceSfvgh20tFJUru8NSNbr8PJJsMlVeKLlHmHu9fcHz9NVZdHRxwsayJoYxujWiwX2WHtja8VJDJNMcMcYuep6Nb1JNgB1KqU9TPXSI3jdbI1NV4dVLXTUkVM3d481Plt3b9PRQulqHhjRoPaceTWD2if/thmqI314n1W0C5jCYKbQRNPeeOsrhr+EZetrrUb4b2TbRqHSyEhguIor3DGdB1J1J5n4LRr2Tw74Sgw9rZ6lEdLxz4N6ef9Xp58806vyTgERFeTmCIiAIiICU7ncRKvZrgGntYPap3nu+rD7B9MuoKvzdrein2hD2tO64vZzHWD2Ho4Xy/RctLbbsbzT7PnbNAfJ7D4Xt5tcP35HNUvxF4UgxJizQojZteTvJ3n/V63OmGdWZLwOm9pbMiqIzHM0PaeR1B6tPI+YVX707hy0uKSK8sAzJ9tg+8OYHvD42VjbtbwxV9PHPCcnZObcEsePEx1uY/Qg81tF41DU1GHyrG5LWWytXVOPRTdU0cVU3PjyU57RWhvTw8jmxSU1o5dTHkGPPl7hP5emZVa1tFJC9zJWlj26tOvl6+qtdLWxVLbsXPmnMqlTRyU62cmWvI+KIi7DkCIiAIiIAiIgCIiAIiIAiL1HGXEBoJJNgBmSToAOaA8rf7s7nTVpv9nCNZSNfJg9o/IfJSLdbhx4Zaz1EGfw7Q/wBI+J1CsGKJrQGtAa0CwaBYADQADRV+uxdrLsgzXXl9tfgnaLClfZ82Sac/wYOxthQUjMELbe842LnHq489StgiKrve56q5y3UsrWoxNlqWQKiuMe+DqipNLGfqac9+x8cvO/4fDbri8rXjUSBrHEm1hra58rDmb2yVdP4SbOa5z6l1U+XtGl4mkijaRJicHuMbXZFzXjI3uDpqr54Lp4WTurZ/05N/3LxX7J8+RyVUlk2SjUXQcPDjZGGN8dG14Mb5frKicgsYQLstk4OBDgTbIjJbHZu42ynTua2hh7MFpDnMncfs2yi7jeMeOxGLOy9UXGYeSKcCW1Oa7Iujdmbv7KqXU0b6CnD5I3ukwDDgOVmi1ibgXudAW28SzNq8M9gxBna0wZjdhaWOnuXWLrDC7oCjcZhVL2UIiKl0U5mRdF7Q4BbLk+zdPAfuvDhr0e0ny15KHVnApjw51HXMIFiGVMbo8icLTi5guFgQ2y6G4nTu4rbqZVqoVKisKm4RV9PURuq6Z1RStdeQ0r2ucWdWNsXu62w56XbqIvviymFZN9EjfDETcRygh7S7vFpaWjBYnDhzyGp1XWydkjtlmeXFDFrGlREW8wTXhXvgaGrDJD/DzkMfc2DHX7snw0PkfILoZciLpfh5t/6bQQSON3tHZyG1u+zIn4jCfivJfH+Fo1zK9icd13W26voip9kO+lf+lSSLW7b3fgrGYZm5jwvFg9v4T+2i2SLzBj3McjmrZUOt7GvTZcl0KY3j3QnoiS4dpFylaMuWThngOfP4LRLoJ7A4EOAIIsQcwQdQRzVfbzcNvFJR+pgPS2fZk/oeuvJWiixdr9yfJdeX30+OhW6zCnM34c005/kr5F6lic0lrgWuabFpFiCNQRyXlT5BBERAEREAREQBEUs3X3BlqbPmvFDqPfeMj3QdAR7R/IrTNPHA3bkWyG6GB8ztliXU0Wxthz1b8ELbn2nHJrR1ceX69AVa27O50NEA62Oa3elPK+oYPZHzW12ds2KnjEcLQxg5DmeZJ1J8yspVGuxN9Rutyb89exaqPDmU+87N3x07hERRJKBERAR7fTfGn2bCDPG+YTXjDIyGnS5JdcFuWhGd1Fdp8Rq6KlbV/wCHOwPcC2oqJXOIDMJic4RxsGE9o4Nsczj1sb63j84/wA5fXn8ux/8AJVYT7eqXwMp3SE08ZDmRZYWuGPvAAZE433PO+d7C3t3hLDo34XDKqIqqrlW9+G0qcuhF1C/zFJpUca6t1rU1I2xcc2SP8ZDnAB0lgC4Xtpdef9tlfjL+ypMZNy/sTiOWHM4/dsPQKvkVy/gaf/Qhz3LCp+N20I7FkNIwgWu2EtywtbbJ/usYPRoHJZ5481EhaailheG3t2b5oiCRbXE4W8iFDf8AUuo+gfTrx9jjwW7SPFprbFrfLB4udrZrQL4SjpXoqI1NMjN1QvSk/wBImBwImppYiQe9E5ktjyID8F+R1WfQb+7FmZFFFUup7FoJqA/wxtc5oZ2gfGO+GGxsD62XPiLTJhNO/hdP35hVvxOp6Gob2MeB75IwxxDqIiS87nOLgTCC1oHsggN7xvoF+7Rgiq2sZW00EwDmQv7QgP7RzWF5iJFm2LzYYgTY25X5r3cmkbN9VVfQnBrnCYuewXa0uDbsF7nQeqlWxuMNXG4GqYyrt7Z+rmHdwgh7BZxAJsXNcR1UbJhUsa/yXXt9l7DgmRK9tcFaOoLv8NmdBJ3i2GoDjG9rHYHOiktiw4rZ97UaAi9X7ybnVuz3ltVC5gvZslrxuNr9x4yOXLVXDsbfrZdWwshtTSyiNjoJRG1xY3xtjkf9VJjtGC1xbfvE5qX1jwGR05jjka8DtYpozhJkyiYGOeezaSHNuMQa62ViSMR4hUUy7M6X69+Zi+pysrl4C7RJiq4ToxzJG/zgtdn/ACN+a/d9eDMMj5HbJdaRty6kfiDXWsHdhI/K4JF2kkAkC7cgtVwUhlg2hVwysdG8QnGx92uDmyMFi0/iP/pXL4mkirMGmVq5oiL5pZyG6HKRC6kRF4KSwREQGi3k3QgrQSRglA7srRn5Bw9ofPzVVbb3fno34Zm5HwyDNrh5H9jmryXxq6OOZhZK0PYdWuFwpWixOSn3XZt006diMrMOjqN5Mna9ygUUz3o4dyQ3kpcUsepj1eweXvj5+uqhit0FRHO3ajW5VZ6eSB2y9AiIt5oCIiAKWbs8QJaazJrzQjIe+0aDCTqPI/momi0zQRzt2ZEuhuhnfC7aYti+tnbThqGB8Lw9vlqD0cNQfIrKVEbJ2zPSvxwvLTzGrXDo4aHn+1laG7W/cFXZj7QzE2DCbh34HW+Rz9VUq3C5IN5mbfdOvctFHibJ91+TvZenYk6IiiCWCIiAqnj3TXion+6+Rv8AzNaf6FTS6J4tbINRsybC3E6Etlbb7uTz59xz1QUGznmJ09muije1jgXAEl1yBa+K1gcxpcdQvdPA9U2TCkjvmxzk9V2k+SLqW2kMMC+iKXbw7eoo5aObZLTTywtAe83v2jLAOAcLOabnN2ZzuBleKzRvyc4EY7kEiwOeZHI59Fc2PVyXVLdeJzqe/p8vZ9l2j+yvfs8TsF9b4b2XwRZGznRiWPthijxDGLkd2/ezaCRlfQH0Oi++CZGDa7m1lDFUB20IzLCAThbfFi0Fm+F2ZuQ4gWGvI6/aEDXPmfTsIp2vwtd3nAA3wYnOAN3BrjmBocslvt6IKSsmnl2XGIaeKISPZI4Md4gx2FhNuYNmk69TYYuzN9qino5qRljHLe7iTjb4bdmfZGT7jn2jvVc6Kq77Uzyuirw/J9eRHkRF1HyFMNz+J9Zs8xtNqmBhyilzLAcndi/xRZdMvJQ9ZtFsWona90MT5GsALi1pIF3NYLW1OJzRYZ5rVKyN7bSJl5mUOgt0946OrYH00rybsbPEGWnijaxzbnDcvJIia6RnssboRcSOmogcM0jPru/GyaRobMYMd2NkyGtg6x8r2JK5h2PS1rS+opWytNP3nTRhw7PlmRprmOl75XXQ+4m8NTX0MM9UAJHYhduQe1riA/D7JOY+F+dl534sp20VC9zHZOVG253Vb/CKp0UyXehIERF44SgREQBY9dXxQML5XBjBq536DqfJaLeffiGkuxlpZvcByb/xCNPTX01VX7Y25PVvxzPLtcLdGtB5NHL9csyVL0WFyVFnPyb7r07kVV4lHButzd7fckm8vEWWa7KW8MfN+kjvQjwDTTPz5KGEoitkFPHA3ZjSxV5qiSd209bhERbzQEREAREQBAURATTdjiLJDhjqryx8pMzI3pf3x8/XRWTR1sczA+Jwew6Oabj+3oqCWx2Lt+ekfihda/iYc2O/EP3Fj5qErcJZLvxZO9l7EzR4o+LdlzT3TuXmi0G7W+UFaA37OYDON3PqWH2h8/Jb9VSWJ8Tth6WUs8crJW7TFuh4mia9rmuF2uBBB0IIsQfguXd69gOoauaB17Md3HH2mHNjviLfG66lUD4rbjmugE0Lb1MANgBnJHqY8syQc2/Ee0rh4OxluH1n05VtHJZF8l/SvTkvW/I1VEe226cUKAWw2u+RpbAZxURQg9k6NzzGA+z3CPGAR3jmLDMFa9F7sqXW5GEj2vuW6moqarM0T2z3wsYXE5Wtbu663BtbCdVHF7dUPIsXEju5Em3dBa38gSB5FeF8sRyJvLcKbndHYkVZVRxTzNpozdzpH5DA3vPs491pwhxu6wyWDtfZ/wBHnlhxCTs3FheA4AkZEgOANr31WIizsrtXvloAi2u0aSjbT0zoZnyVDwe3icyzYyNLO9q/K19DexyX7tyGiaym+iPke50d6gSC2GUknC3IXABAuOl+awj72yXny0FjUqU7i7QrsT6SkkZE2tuyUy2DC1rHh13HSzXuPdzyC+bqTZbI6SS9TNcOFWxoa3s3kExNY8twm5BNujXegwKjeWZ9JFSER9lE4va4MAkub4ru1IN2i33G9Fqcv1W7KJ69uZnge9jwVbpnUULy0zvEcjGkYXFpI7xHia3vO6ZXXTGy9nsp4YoYxZkTWsb6NFrnzOvxVe8HtyDBH9MnbaWUWiab3ZGfaIOhd/226lWYvF/GuMNrapKeFbsj4qnN/BfTh6khTR7KbS8wiKNby78QUl2N+tmse40izTy7Q8vTX0VJihfM7YYl1N0srIm7T1shvq6vjgYXyuDGDVx+Q8/RVtvNxGkluylvFHf7T23Dy9wfP00Ua2ztyerfjmdfo0ZNaOjRy/VYCtVFhLIt+XN3sncrNXir5d2LJPdewREU2QwREQBERAEREAREQBERAEREAa62YyI0Kne7HEhzLR1l3tytMLYm8u+B4h5jP1UERc9RTR1DdmRO6HRBUyQO2mKdAU9QyRocxwe06OaQQfQhfRUju/vNPRPvGbsJ78TvC4f0nzHz0Vqbvb2U9aO4cEtrmFx7w8x7w8x8bKo1mGyU28mbde5aqTEI6jdXJ2nYgHErhUZC6poGXcbmWnbzOpfGOvVvPl0VPOaQSDkRqCuulD98eGVJtDE/7CoP+cwXxWFh2jb2d65HIZq7eHfGi0zW01fdWpkj+Kp11TzTNPPltmpr5tOdEUn3j4c19EXY4jJGL2miBc23V1s2fEKMWXrFNVwVTPqQPRyaot/7dDgVFRbKZGz9ny1EjY4WGSR18LG6mwLj8gT8Fjoi6c7mDa7uVVHHI41sTp4yxwa1ji0h5ya64cMhmeei1bjcmwt5C/7r8Ui3d3Ar64tMMRbGf86S7I7XtcE+L+UFc1RUQ0rVlmejU1VbJ/cyiKuSH2oG152VU4JWCiEjRJE57A5z8nAtae9YHBkNS/Q5kS/hnwsLjHV1rbNBDoqdw8fR8oOgvYgc7Z5ayzc7hTS0WF838TO04g54+rY7rGzrkO8c+6LWU4XlOP8AjP6jXU+H5It7vtZbeXP/AJLZdETid8VPbN/oF8KytjhYXyuDGN1c42Hp5nyWj3l32go7tb9bN/u2nJptljPLllqqu2zt6erfimde18LBk1oPJo5cs9VSaPC5Kjedk33Xp3NFXiUcG63N374kl3m4jSS3ZS3ij0Mmj3fh9wfP0UKJRFbIKeOnbsxpYq09RJO7aeoREXQaAiIgCIiAIiIAiIgCIiAIiIAiIgCIiAL3DM5jg5hLXDMOaSCD1BC8InEzwLE3Y4kA4Y6zLkJxzPLtANPxD8uan0cgcAWkEEAgjMEHMEHmufVvN3d76iiNmnHGdYnk29W+6fT4gqv1uDtfvwZLpy+2nx0JyjxZWbk2aa8/yXQtTtLdOhqb9tTxPJzLixofe9/ELO+a9bC3jgrGF0Lsx4o3ZOb6jp5jJbRV1r5qWTdVWuTRVRfYsbXMkbtJmhDKnhDsl97QujJ5skky9A4kfJeabg9slmsT5PN8j+lrd0gKaopD/HcTtb+If/3XuY+iy97Gk2buTs+n+ypomn3i0Pd0yc+5H5rdoo5vNvrDRgtH1s1sowcm9C88vTX9VxK6orJN5Ve7zW/uph744W7TskN5W10cLC+VwYwaudp/f0Vb7y8RpJbspbxR85NJHenuDTz9FGts7enq34pnXtfCwZNaDyaOXrrlmVr1ZKLCWRb8ubvZO5WqvFXy7sWSe/4BKIimyGCIiAIiIAiIgCIiAIiIAiIgCIiAIiIAiIgCIiAIiIAiIgPpTVL43NfG4sc3MOabEKxt1+IzZMMdXZj9BNkGH8funz09FWqLkqqOKpbZ6Z68zqpquSnddi5acjoMOBzGY6r41tbHCwvlcGMbq52iqPd3fWooxhH1sVjaNxPdOdi08hc5j9NVr9tbfnq34pnX91guGN/CL/PVV9mCSfUs5d3X8fv7k67GY/p3am9p+STbzcR5JLspLxMBN5fbcPui3cHz9FCCURWOCmjp27MaWK/PUSTu2nqERF0GgIiIAiIgCIiAIiIAiIgCIiAIiIAiIgCIiAIiIAiIgCIiAIiIAiIgCIiAIiIAiIgCIiAIiIAiIgCIiAIiIAiIgP/Z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90" name="AutoShape 7" descr="data:image/jpeg;base64,/9j/4AAQSkZJRgABAQAAAQABAAD/2wCEAAkGBhAGDgkIBw8QFRASEBUVEBYRDRoTEhESHxYhFBccEhIjHScfIx4jGRIUKzssIzMqLzgvGyo1NTwqNSc3MCkBCQoKDQwOGg8PGTUlHyQ1MjUsLCs1NS01NDUsLSouNSwpKjU1LzUsLiw1NS41NCw1LzE1NTUrLDUpMC0wLS4wNv/AABEIALwBDAMBIgACEQEDEQH/xAAcAAEAAwEBAQEBAAAAAAAAAAAABgcIBQQDAgH/xABGEAABAwEEAgwLBwMEAwAAAAAAAQIDBAURVNESkwYTFBUXGCExNFKRlAcyNUFRYXFzdLKzCBYiNnJ1gSOxwSRCkqEzU6L/xAAbAQEAAgMBAQAAAAAAAAAAAAAABAUCAwYBB//EADcRAAECAwMJCAIBBAMAAAAAAAABAgMEERMWUQUSFCExUmGRoQYyNEFTgcHRcXIzIqLw8UJDsf/aAAwDAQACEQMRAD8AmPhF8ItRsPqaGhs+nhk22F0irLI5t1ztG5LvaRfhrtHA0evkyHhs8p2P8JL9RCEFdMzL4b81p2eRciys5LWsWtaqmpSb8Ndo4Gj18mQ4a7RwNHr5MiEAjabFLq7Ehx5k34a7RwNHr5Mhw12jgaPXyZEIA02KLsSHHmTfhrtHA0evkyHDXaOBo9fJkQgDTYouxIceZN+Gu0cDR6+TIcNdo4Gj18mRCANNii7Ehx5k34a7RwNHr5Mhw12jgaPXyZEIA02KLsSHHmTfhrtHA0evkyHDXaOBo9fJkQgDTYouxIceZN+Gu0cDR6+TIcNdo4Gj18mRCANNii7Ehx5k34a7RwNHr5Mhw12jgaPXyZEIA02KLsSHHmTfhrtHA0evkyHDXaOBo9fJkQgDTYouxIceZN+Gu0cDR6+TIcNdo4Gj18mRCANNii7Ehx5k34a7RwNHr5Mhw12jgaPXyZEIA02KLsSHHmTfhrtHA0evkyHDXaOBo9fJkQgDTYouxIceZN+Gu0cDR6+TIcNdo4Gj18mRCANNii7Ehx5k34a7RwNHr5Mhw12jgaPXyZEIA02KLsSHHmTfhrtHA0evkyHDXaOBo9fJkQgDTYouxIceZM6jw5WhTMfM+hpLmpet077/AOxc9JNuiOGZyXK5jXKnovS//Jlm1+j1P6FNRWZ0ek90z5UJ8rFdFaquOSy7k+DIxmshVoqV1/kqDw2eU7H+El+ohCCb+GzynY/wkv1EIQQJ3+U6zsx4H3X4AAIZ0wAAAAAAAAAAAAAAAAAAAAAAAAAAAAAAAAAAAAAAAAAB47X6PU/oU1FZnR6T3TPlQy7a/R6n9CmorM6PSe6Z8qFtIdxfyfPO1niGfr8qVB4bPKdj/CS/UQhBN/DZ5Tsf4SX6iEIIs7/KXvZjwPuvwAAQzpgAAAAAAAAAAAAAAAAAAAAAAAAAAAAAAAAAAAAAAAAADx2v0ep/QpqKzOj0numfKhl21+j1P6FNRWZ0ek90z5ULaQ7i/k+edrPEM/X5UqDw2eU7H+El+ohCCb+GzynY/wAJL9RCEEWd/lL3sx4H3X4AAIZ0wAAAAAAAAAAAAAAAAAAAAAAAAAAAAAAAAAAAAAAAAAB47X6PU/oU1FZnR6T3TPlQy9a/R6n9CmobM6PSe6Z8qFtIdxfyfPO1niGfr8qRO1adlTskspk7GuTeyoW5zUcl+2s8ykp3np8PDqW5EZrvzNZX7ZUfVYTIn0Q5NHubqRTx7z0+Hh1LchvPT4eHUtyPYBmpge2sTeU8e89Ph4dS3Ibz0+Hh1Lcj2AZqYC1ibynj3np8PDqW5Deenw8OpbkewDNTAWsTeU8e89Ph4dS3Ibz0+Hh1Lcj2AZqYC1ibynj3np8PDqW5H8dYlM7ldTQfzAzI9oGamAtYm8vM8O8VLhafu7MhvFS4Wn7uzI9x8qqqZRRy1NQtzGNVzl9DUS9f7Hma3AySLFVaI5eZ4aqzKKiY+oqoKVjGpe5zoWI1E9a3EUktuK09sTY1ZUMrEW7b5omQ06L6UvRFcnYp+GRP2aPhtG1I3bSq30dKrrmub/7qi7zL5k/xz+i1dlEFmJZ1RtE1XHLPtN8UL9CO5iuvgh0LpG3NXlbeioi3KvMuLYeemcupvliv0hvizmjPWCxLSKneqqoxq4Kqa3OxRNSeZ43UdW65XOsRq+dG0iuT/lon0jdVUr75bOs2qiu/FuRjWyp69B/KvsRDq1uy59FIkNHZ8ksSqzRfGx6N0HI1zXKm1XXfjdyIq3aC33XoeC3NmLIUoFWhe5Hwtmq/6b2PpWuckbUV+giI7S21f6isbdEt6pel/tjC8lVOS9KGpMpz6d5sNyYUc3+5HKvvQ6Ox+07M2RK+GCmiZM3x4paZjJU9PJdyp7P5uO5vFS4Wn7uzIitpWPTbI4YLSpZtJq9Hq4l/qxOR2imm5LtJqORU5eVOXmOnsPt+at2+yrabo1lOiaa8l00a+LIz1c3Nycqem5Mc1WKiOotdip/mpTckZsyx0SArmq2mexy6212Ki/8AJq4+XmdfeKlwtP3dmQ3ipcLT93Zke4GeamBGtou8vM567HqNeVaSm7szI/n3do8JTd2ZkdEDNbge28XeXmc77u0eEpu7MyH3do8JTd2ZkdEDNbgLeLvLzOd93aPCU3dmZD7u0eEpu7MyOiBmtwFvF3l5nO+7tHhKbuzMh93aPCU3dmZHRAzW4C3i7y8znfd2jwlN3ZmQ+7tHhKbuzMjogZrcBbxd5eZCvCRYdLT2NbksNNA1yUz1arYGIqL6luJZZnR6T3TPlQ4PhO8iW98K871mdHpPdM+VD1ERNhrc9z9blqRau/M1lftlR9VhMiG135msr9sqPqsJkemIAAAAAAAAAAAAAAAIjs5vtWWy7BatzJnulqVReaCNNJUX2qvaiEuINaNQ6a17U8202c1jfWj5Gucv/wBKhg9ucqMxVEJUvFWA2JMp/wBbHOT8omrkqop+Lc2T01ks3NVLMklSxFRKWRG1ETb0SFIGLdpryeK29budrkU4lhRy2QylpIlfJUMiSKNXo1y06XquhTonNcjtFVvdzclzbkT5WvSNtK16yajZPpUb029FakcTWNiR0So5JlR/9WGnddoIv4URbriSbC4XKtZNAjVkaxqM01uTlVb+XzeKV2UY8R8ZsCGtM7aqYJ5IcnMrFa+DIw3Zqu1udzVV91qp0qDY8+BGy10/+oeitZpOV2it1919/KqIir6PacK2qGSzNqpraY2eia5FRJGNfG96poolzr9FzV5U5r1Xskck76xUmlua6NeRNFU0HoqOXS5eXmTm83tFqbZadHVyVEUSsSPTi00derk5Uddzp6vP7CsgR5eK58OXqjmeevDXne+rXhqLh+SocrCz4S0c1F11rt28FVU4LTamxCA7G7UXY5VUsNp16R0DKW5kc0SsSaJWreqxJpIj2yJe+Rzr1VXJcjVQkeyli2I+mtaG++jkbpXLyyUci6Lmqvn0Xc3tItakm1wWTJWvkVkdbpN2tInLG/auV8cMiK1UYv4r1R2jpetHMlVpVT7SsllVX6DpJrMkdIrFRWK5GpIipcqpzp5lVPQX8CLpEtnYpX3Q2SMy10WXmU2KqNdTzR65qt1+VV6E4Y9JEa9ioqKl6Ki8ip5rj9HM2LuV9n2U5y3qtLFff+hDpm9q1SpKiszHq3BQAD01gAAAAAAAAAAAEY8J3kS3vhXneszo9J7pnyocHwneRLe+Fed6zOj0numfKgBFq78zWV+2VH1WEyIbXfmayv2yo+qwmQAAAAAAAAAAAAAAAAIXbcO0WzTuuuSqoJIWqqciyNXbE5fYjSaHE2W2K+2KdNxLdUwvbLTO9EjeVE9ipenZ6DB9aZybU18iVKqxXOhxFo16K1VwzkpX2Wilb7OaZ1nVTLagay6Zm2sdpyveyRiMSdGwojmJe2JrVcug26X8S/hRU7diWpvNMyeN2lBJ/ubytljv5HMXmX08h1aGppNkkMbrSgjfDtqOkjljR25atORyOavMirfz+ZfaevZhY9Vam40stWKxrvxNciIiJory6V/KnKnJd6+Qiz0rbZsaE6iprRdvspzU3KRYqoirmx4O3/WDvJfbE+lHNRVLVkdXQvc9znNWOpa1GqrtJdBEdy3X3ct/8cxwtkltqkSWRDtU0KXJI9qaWkmlpNa1iXtW78CL7FOIuwqrtCK1bSqqeVKr8DIGKrPER6bZcmlypo6XKvm5r1U7OxHYrVWNVU01XBGkUiPc5I2M0YpPGRXcy3/hu5L/ABvPdekeLJtzaQUzVXatNqLtrx869dZbTkSYiNRrVpVdeKeSoiomrbVHVRKprORbjnWTPZtn0+2PmbLpyNitCOnlTbUbG1tJfI16rc3SVNFWKt6c6Xtk+zaqSio69mm5ytpmwNVy6T3ySKify5WtVeQ71pwRMnp61GaVS1jmRIjlS9rlRy6bb7lRFYi3rzct116kXs5v3sr4VhdpUtDJpySc6VNWvNoLzaLLuz9RY5iQYOY3zSifK+xskISPjsancg0c9f17rK4uWn4TaTGyKTe+moqReeOFjF9qNRP8HsAM0SiUM3uVzlcvmAAemIAAAAAAAAAAABGPCd5Et74V53rM6PSe6Z8qHB8J3kS3vhXneszo9J7pnyoARau/M1lftlR9VhMiqPCfstdsLtmyLRhibIq0MzNFzlalyyNW+9P0nH4wc+Bh17si1lMkTc3DtILap+UQwdEa1aKXeCkOMHPgYde7IcYOfAw692RKu5lHc6p9mNszEu8FIcYOfAw692Q4wc+Bh17shdzKO51T7FszEu8FIcYOfAw692Q4wc+Bh17shdzKO51T7FszEu8FIcYOfAw692Q4wc+Bh17shdzKO51T7FszEu8FIcYOfAw692Q4wc+Bh17shdzKO51T7FszEu8FIcYOfAw692Q4wc+Bh17shdzKO51T7FszEsa3dikizOtfY9I2OpVLpmPS+Cpb6JG+n1/2XlOZQbM20L20lppJRy8211LFdA7lu/pzIl6J7eT1qQzjBz4GHXuyPlU+Hh9a3aqqzaZ7fQ+RXJ2K0wTs3lNi1Y1OKKqKn/pJdMy0w1GzTVVW6muaua5Ewr5pwWparNlsTkva+lcnpZXx3f8Aaop47U2bwULb5qmnbfzJC/dEt/qa3kT+SoHeE2mcqqtiUX8Pcn/Vx7KLwyss1UdRWRRsVPOxbnf8tG8yu/lXyhNT3r0qasyQr/VFiOTD+lv9yJUsGOlrNlyuijjlpqN//mlmX/V1DPO1rf8Aa1ez28xNbPs+KyooqSiYjI2Jc1E/yvnX1qUxxg58DDr3ZDjBz4GHXuyPE7NZSrnObVcap9mb5uHmJBhNRjE2NTHFV2qvFfYu8FIcYOfAw692Q4wc+Bh17sjK7mUdzqn2aLZmJd4KQ4wc+Bh17shxg58DDr3ZC7mUdzqn2LZmJd4KQ4wc+Bh17shxg58DDr3ZC7mUdzqn2LZmJd4KQ4wc+Bh17shxg58DDr3ZC7mUdzqn2LZmJd4KQ4wc+Bh17shxg58DDr3ZC7mUdzqn2LZmJd4KQ4wc+Bh17shxg58DDr3ZC7mUdzqn2LZmJZHhO8iW98K871mdHpPdM+VChtk/htmt6htCzJKOJqTROYrkmcqtv86JcXzZnR6T3TPlQrZyRjybkZGSirrxM2uR2wpH7QnT7H+Gk+ohVpaX2hOn2P8ADSfUQq07/sx4H3X4IkbvAAHTGkAAAAAAAAAAAAAAAAAAAAAAAAAAAAAAAAAAAAAAAAAA+dR4knsU2HZfR6T3TPlQx5UeJJ7FNh2X0ek90z5UPnnazxDP1+VJcDYpSX2hOn2P8NJ9RCrS0vtCdPsf4aT6iFWl72Y8D7r8GqN3gADpjSAAAAAAAAAAAAAAAAAAAAAAAAAAAAAAAAAAAAAAAAAAfOo8ST2KbDsvo9J7pnyoY8qPEk9imw7L6PSe6Z8qHzztZ4hn6/KkuBsUpL7QnT7H+Gk+ohVpaX2hOn2P8NJ9RCrS97MeB91+DVG7wAB0xpAAAAAAAAAAAAAAAAAAAAAAAAAAAAAAAAAAAAAAAAAAPnUeJJ7FNh2X0ek90z5UMeVHiSexTYdl9HpPdM+VD552s8Qz9flSXA2KUj9od6MrrHVyon+mk5/eFVboZ1k7TYtVZ0NarXVUMb1RLkV8bXKieq9D4bw0mFp+7syIGT8vRZGDZMYipWuszfCRy1Mg7oZ1k7RuhnWTtNfbw0mFp+7syG8NJhafu7MiwvZMemnUw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fTzNc16I5Ob0mxrL6PSe6Z8qHy3hpMLT93Zke5E0bkTmKPKeUn5Qej3tRKJTUbWMRiUP//Z"/>
          <p:cNvSpPr>
            <a:spLocks noChangeAspect="1" noChangeArrowheads="1"/>
          </p:cNvSpPr>
          <p:nvPr/>
        </p:nvSpPr>
        <p:spPr bwMode="auto">
          <a:xfrm>
            <a:off x="215900" y="-3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92" name="AutoShape 10" descr="data:image/jpeg;base64,/9j/4AAQSkZJRgABAQAAAQABAAD/2wCEAAkGBhAGDwkIBxQKCQkVEhIOFxERDRcTEhMWHxwWIB8QGxMjJyYiGxkvJRMeIDAsJzM1NjguISA9QDAqNSc3ODEBCQoKDAsOGQ8PFS0kHiE1NTU1NikxNi0qKTUsKzUvMDMqKi0pMjU1KjUpNTUpNTU2KTU1NS01KTUqLS01NTYpNP/AABEIAJAA2AMBIgACEQEDEQH/xAAaAAEBAQEBAQEAAAAAAAAAAAAAAQQCBQcD/8QAKxABAAEEAQMCBAcBAAAAAAAAAAECAxESITFBkQRREzJSwgUiYWJxgfAU/8QAGwEBAAIDAQEAAAAAAAAAAAAAAAMGBAUHAgH/xAAqEQEAAQIFAgQHAQAAAAAAAAAAAQIRAwQhMUFR8AUSkdEiUmFxweHxE//aAAwDAQACEQMRAD8A2ALi5qAAAAAAAAAAAAAAAAAAAAAAAAAAAAAAAAAAAAAAAAAAAAAAAAAAAAAACAKIAogCiAKIAogCiAKIAogCiAKIAogCiAKIoPrwCnOlAAAAAAAAAOLlc0RnG1PfHXx3eaqooi8vsRd1NWMRPWX5/wDRxtz82mP1zhluXdYiImJiJ2oq9v2z5T4/PfXbfr3+nDQZjxrDwqvLeI/ftv0mJplPGC3xVnMR1hWC3diqJiqY1mdq6vf9seGy3XvG2Nae2evjs2WUztGZjTvvb73jhHXRNLsBnowAAAAAAAAAAAAAAAAAAABluznnF61V0zHMeIlqZbsY4zeu1dcRxHmIa/xC/wDlp3+b9LapMPdh9TNVUXKrGlVfWM05iZ/jMfwz1z6iLFVVPwavWYmqI1mKc/Rjbr2zmPfjo115t7xTFPHbOIzzxnnHR4Uej/FKb8XJv/h9Xo965mifTVROmKdaI5zt82Z2/qc4jluJFVWJV55iJib631+m1/XnfVncPW9BNyKLNXrfh03esxFGIp/TG1UZ7cTPL0rU45xeu1e88R4mWSPzzTHExPv0mf8AS12ozxm9aq9p5jzMLH4BOJOs7X73+G/Tm22iPF2agF/YIAAAAAAAAAAAAAAAAAAAA4uUb8Z1p746+ezseaqYqi0vsTZguWtoiYiMTOtFP3T4SbHPGdNtOnf6st805mJnOYfn8DjXn5t8475y0GY8Fw8SrzWiefT3vbpERTHCeMZlt2opiZqiNYnWun7o8tluiaOM7U9s9fPd1FOJmYzmVbLKZKjLRp3/AHe3zXnlHXXNQAz0YAAAAAAAAAD5AKLi5qgoCCgIKAgoCCgIKAgoCCgIKAgoCCgIKAigAAAAAAAAAAAAAAAAAAAAAAAAAAAAAAAAAAAAAAAAAAAAAAAAAAAAAAAAD//Z"/>
          <p:cNvSpPr>
            <a:spLocks noChangeAspect="1" noChangeArrowheads="1"/>
          </p:cNvSpPr>
          <p:nvPr/>
        </p:nvSpPr>
        <p:spPr bwMode="auto">
          <a:xfrm>
            <a:off x="368300" y="14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94" name="AutoShape 13" descr="data:image/jpeg;base64,/9j/4AAQSkZJRgABAQAAAQABAAD/2wCEAAkGBhIGERAIBxMQDhIQEA8QEBMQDRoPFRYQHxAXFBMUHh4jJyYqFxkvGRUYIjssLygpLS04ISoxNTAqNSY3OCoBCQoKDQwOGg8OGTAeHiUrLy00NTQ1NDMqNDE1NTU0NTQuNTQ0MSwsLDM1KTUsNTUxMS41MiwwMDE2NCk0LTU1Nf/AABEIAK0BBAMBIgACEQEDEQH/xAAcAAEAAgIDAQAAAAAAAAAAAAAABwgDBgIEBQH/xAA9EAABAwIEAgkDAwMBCAMAAAABAAIDBBEFVJPSEhcTFBYhMVJTlKQGGCJBUWEjMnGBFTNykZKho/AHQkP/xAAbAQEAAgMBAQAAAAAAAAAAAAAAAwQFBgcBAv/EADIRAAECAgcHBQABBQEAAAAAAAABAhNRAwQRFRZTkQUSIVKh0dIxQWFxgSJCgrLB8DL/2gAMAwEAAhEDEQA/AJxREQBERAEWGGrZUOkhicC6JzWyDyuLGvA/6XA/6rr43if+x6eev4ekMUT3tZxcJe8NPBGDY97nWaO4m5HcUB3kXCCZtS1s0Ja9rgHNc1wcC0i4II8QR3pLO2Hh6VzW8Tg1vE4C7j4NH7lAc0REAREQBERAEREAREQBERAEREAREQBERAEREAREQBERAEREAREQGGsq2UEclXVODGRMfI9x8AxrS5x/5ApSVbK9jaikeyVjhdr43h7SL27iO4965yxNna6KYBzXAtc1w4gWkWII/UWWjTtf9HTSOieWMJ6WLppHdBLH4PjcbOLJWBoPHYktsTcNfw16enSgbvuT+PvZ7fNkpyPUS051cMuAVdRJQcRfKeuMYLFtRGCxs8RBtaRpLeE/j/ewFxAcB6v1PWsxGkp30pDo6qooSx48hlZM11v1uGD9vH+F1K3FRjlRRxRMkjfA6eedr224P6PQtbfwPEZiWuF2uDH2N2kLXPqtklFDLQRkgMZilfE5r+G0fVZA4fw9s88bh+/FcEEWGDpNoUbKaloEfajmbzfhVRbUT/JP0lRi2Ithu30W+1DTRH/8WGmv+/ROMHH/ABfo7277Xtc2utfiIxXEabE5wJGOqahtIT+XDG2jdaRhP/0cRI7uA4iWniIYOL5htD151XQVxDoYqqRwgtdji9rZWl9+4tAf3N8L3cbm3B2aLGYsNdVYhW3fO2SSCOMEAtpmBry/vIEbDxhznkgH8O/uaF7Q7VbW6ZlGxbEaiPcq/Xon6qcQrN1LVNuq6yOgY6orHsiYwXc+R4Y0C9rknuC5wzNqGtmhLXtc0Oa5rg4FpFwQR4iy0iOif9YShmIOL42WNQwB0UTGuh4mQNa78nSFsg4nEA8JIAYTZu9eCzlBTpTt32p/H2t9/myUiJUsCIvhU54QJz9r/RotOXevnP6v9Gi05d6jMouuXNUMpChEfMkzn9X+jRacu9Of1f6NFpy71GaJcuz8pBEfMkzn9X+jRacu9Of1f6NFpy71GaJcuz8pBEfMkzn9X+jRacu9Of1f6NFpy71GaJcuz8pBEfMkzn9X+jRacu9Of1f6NFpy71GaJcuz8pBEfMkzn9X+jRacu9Of1f6NFpy71GaJcuz8pBEfMkzn9X+jRacu9Of1f6NFpy71GaJcuz8pBEfMkzn9X+jRacu9Of1f6NFpy71GaJcuz8pBEfMkzn9X+jRacu9Of1f6NFpy71GaJcuz8pBEfMkzn9X+jRacu9Of1f6NFpy71GaJcuz8pBEfMkzn9X+jRacu9FGaJcuz8pBEfMuSuE0IqGuik7w5pabEjuIse8eC5rBWV0eHNM9bJHCweLpJBG0d4HibAd5C5GXzSzgFXg4EE0lbUwRizZIa57pQ0AAveywc91g3ua5/gS1rS6x7FVVT4lC2mextYDwS09XDOyEA+MUhH5AuHiS1rmuHg2x4V68n1jTHuozJVeU00D52OP7CQDo7/wCXiy11mIS0znMwamIhdYtZVVDKcRP4hxBvDxkxWJNrfiRYXBszWdqUz6uivq9KiqvBWudan4irw+fYmYlvBUOjBGIGXqv6Qp3FkjoTwGjl4QXPZe96R3c6zrhotcFo/DBPFV/UvWAxkT2vpJqKGoJdTxHpLmeVrPzc5hAhse8HgJDrOue1WUsuLVdNFWmFgcyYzR073P6SnY6N1nvPCC3pXxjg4PAv/KznNPrYXR1kM0j6+YPjuAxvCyzrtu4gBjTFZ1gAXy3F79/etNdSoxN+1N6y3j9+1nqtvzZZ628VLFlp5E1bU4TNM+tZHSRVJjc+q6Xpo4ntj4Hm/COEFjY+EvAbxB1yfxa7kKSzmGBh4pXtMLZg58j+E363PeznMZxDhYSLEi9nOAZ6VXQVU9QLStNM4HjY5jC217dGWFhc+7Se/pG/8Nu46/R4h2cmqYJami42Ojha2uqTBL1YN44P6l3dIAJHD/dg3Ju4kG6jXfb/AAs3rE4Jb9cZWf8AWW2heBtGFV1Rg0TaJtK17gPyl660te8/3SPcWNcXE97iGfvYfoutC6p+o5mthqZWBjnOkkpBwwRFrwOhaXAiokJ7jxcQbwuu1hcGnxofqSnrZeHFHQ1hc4NbFTYrC+I+HCwRFzTMeLzDvva1rBbbF9YU9E1sM8VTTcIAZH1GSQBgFhbog9oH6WuD3eFrLeKlS0tIjFrNO1Pfdbw19+EksT7QrORE9ENghYYmtY9xeQ0AucAC42sXGwAufHuAC5ldXD8VhxZpmw2WKoaDwl0MrZQHWBsS0mxsQu0tgIisnKjFco/Vj3JynxXKP1Y9ys2i2zFdc5G9e5BAaVk5T4rlH6se5OU+K5R+rHuVm0TFdc5G9e4gNKycp8Vyj9WPcnKfFco/Vj3KzaJiuucjevcQGlZOU+K5R+rHuTlPiuUfqx7lZtExXXORvXuIDSsnKfFco/Vj3JynxXKP1Y9ys2iYrrnI3r3EBpWTlPiuUfqx7k5T4rlH6se5WbRMV1zkb17iA0rJynxXKP1Y9ycp8Vyj9WPcrNomK65yN69xAaVk5T4rlH6se5OU+K5R+rHuVm0TFdc5G9e4gNKycp8Vyj9WPcnKfFco/Vj3KzaJiuucjevcQGlZOU+K5R+rHuTlPiuUfqx7lZtExXXORvXuIDSsnKfFco/Vj3L4rOImK65yN69xAaF1K/CYcU4evRRy8PFwF8YcW3tctPi09w7xbwH7LtrDVyPhY59OzpXAfizjDLm/hc+C1MnPCrvpmiw9pqZnyUjB/e8V8kDf44iXf+3WqR/SsU7+LCYvw7zxYhhlP0fD+gawMjlcf5c9p7rniuvYpsOq8YldX1EDaeQn8HVbhMIG8NgyNjHHiP7u4mXJdbusDmxahlwBrJYKuWoe97WMiqYYXB/fd1jG2IssAXFx4gAD+JNlrm0KOsUjHwKJrUT+p3qvynDh/doTMVEXiprjoj9O1UcwipA2GM9blo6fq3DTSGzXPYSRwiSIOJ4yQ1jj+IPf6/1CKjhNRFcta4dEIHvuO64mdwse6Qg9wYGOb33dxA/h58E7ZbUrSanpHGcxtIElW4u/3zgT/TpAbNBJPEA0XIsJOvWNqfpfp3U0zGjqdVXMg6HpKdj4i3pYxch4aRJFbhe1oIceEAho01W77222b3z7p/pfX2ss4eqKhYPawWSWij6zWcMMHC+R/WJnF0YHfx8TwDwO/uIfwub3/vZvRwNs+KyVUhlloeklbMIurtbP0ZjayIuL+NvDwstYRgggguu0hcH4dUYlUSuqZG1jaXogaeRgghdM5jnSWaLk2jdFw8ZeLl/h3FvGeV0TWvoyWmCS0Lp2kOge4BrqeYEguicP7XcVrhv5WAcfhGIqqjVS11n0nunr+WrZqqcR6keFtppQ3HJKieOVzWNk6y+JoebNbHIxpDbEkAOa1ouQC0HvdsMf0fRMFjTQP/mWITH/ABd1yB/HgvFiw59XB1mlfLiEUnE2WGqZFFKOFxa4MLGMHGHNIIdcEgEPbb8sdPi1fhBa+SCsnp+JoeJoI5p2NLmtJBifdzGgg97JHus658FvezEp6uiUNOxLfZzU/iqfNnov56FZ9i8UN28ERCs6RHy6XVWj/wDIuJ52p1U5i4nnanVW34TrOY3r2K8dJFpbpdVa5i4nnanVTmLiedqdVMJ1nMb17COki0t0uqtcxcTztTqpzFxPO1OqmE6zmN69hHSRaW6XVWuYuJ52p1U5i4nnanVTCdZzG9ewjpItLdLqrXMXE87U6qcxcTztTqphOs5jevYR0kWlul1VrmLiedqdVOYuJ52p1UwnWcxvXsI6SLS3S6q1zFxPO1OqnMXE87U6qYTrOY3r2EdJFpbpdVa5i4nnanVTmLiedqdVMJ1nMb17COki0t0uqtcxcTztTqpzFxPO1OqmE6zmN69hHSRaW6XVWuYuJ52p1U5i4nnanVTCdZzG9ewjpItLdfVVnmLiedqdVEwnWcxvXsI6SLTIiLUCwYK+uZhkUlZWODI4mOkkcbmzGtLnHu8e4LTIqWX6wfJPJGGxuL4myShr2x0/G0ujjb+QkkLowXE3ZcAfmG2W7TwNqmmKoa17XeLXtDgf17wfFco4xCBHEA1rQA0AWAAFgAP0FlXp6BtOiNf/AOfWycrfj49z1FsNOraeGhmigo/wbRmSoqppJS6/HC+MMc8klzrBjzc9waz9228P6w6XEIuvUrD0clPiFJEQ0ufMJKNz2kD9GmSGIN7i5/6WB/P1MDZ/titmbB/Up4K6qmkcCHN6cBjI4j+hIeZH91y3o23ALgvc+s28MEc/pVVI8D97ztit/wCS/wDosJS7OSmpKStUicWo5rE9EsS1EX96ISo+xEah4OHzPpXvrz+UdTXTU7yR3DhZwQyNI8e+PoyO8eBu0h3F2sNwJmOisqJDwzCpljY+3EGsbGxgYWn++MgG7T3HicRwk3Xd+nsMbi+FwwzkgVUPWLsI4mOlcalpaSD+TXPFjbxaDZdLCKqXCq2Okr2hslWxwmDAejfJHHcVMf7NLQWOBu4f0h3Dvf8AVFs2jq9YY/ctRzNxZIqWcV+7LPv7PFeqp+mKnrXfR0wbXtEMMnDHK8d0B4GO4ahneSx3Dwh7XXNgHBxETid48V166gjxON1LXsZNG8WcyRge0j/BXYWaoKFKFu41eHt8fH1IjVbQvhX1FOeFNiilf7fanNU+m9Pt9qc1T6b11m/dnZqaL2KEJ8iKEUr/AG+1Oap9N6fb7U5qn03pfuzs1NF7CE+RFCKV/t9qc1T6b0+32pzVPpvS/dnZqaL2EJ8iKEUr/b7U5qn03p9vtTmqfTel+7OzU0XsIT5EUIpX+32pzVPpvT7fanNU+m9L92dmpovYQnyIoRSv9vtTmqfTen2+1Oap9N6X7s7NTRewhPkRQilf7fanNU+m9Pt9qc1T6b0v3Z2ami9hCfIihFK/2+1Oap9N6fb7U5qn03pfuzs1NF7CE+RFCKV/t9qc1T6b0+32pzVPpvS/dnZqaL2EJ8iKEUr/AG+1Oap9N6fb7U5qn03pfuzs1NF7CE+RFCKV/t9qc1T6b0S/dnZqaL2EJ8ickWDr8XqR6gTr8XqR6gXKN10i+Z0WDr8XqR6gTr8XqR6gTddIGVkYjHCwADvNgLd5Nz/3XUxrDRjFPPQOcWdNFJGHgXLSWEB4/kEgj/Czdfi9SPUCdfi9SPUCbjpAyxxiIBkYDQAAABYAfoB+wXB1Mx721Lmgva17Gut3hji0vaD+xLGH/QLj1+L1I9QJ1+L1I9QJuukDOiwdfi9SPUCdfi9SPUCbrpAzosHX4vUj1AnX4vUj1Am66QM6LB1+L1I9QJ1+L1I9QJuukDOiwdfi9SPUCdfi9SPUCbrpAzosHX4vUj1AnX4vUj1Am66QM6LB1+L1I9QJ1+L1I9QJuukDOiwdfi9SPUCdfi9SPUCbrpAzosHX4vUj1AnX4vUj1Am66QM6LB1+L1I9QJ1+L1I9QJuukDOiwdfi9SPUCdfi9SPUCbrpAzosHX4vUj1AnX4vUj1Am66QM6LB1+L1I9QJ1+L1I9QJuukDOiwdfi9SPUCJuukCnt0uiLuBjBdLoiAXS6IgF0uiIBdLoiAXS6IgF0uiIBdLoiAXS6IgF0uiIBdLoiAXS6IgF0uiIBdLoiAXS6IgF0uiIBdfV8RAWA5C4d56zXZsTkLh3nrNdmxSSi5FfFfzVMhDbIjbkLh3nrNdmxOQuHees12bFJKJfFfzVENsiNuQuHees12bE5C4d56zXZsUkol8V/NUQ2yI25C4d56zXZsTkLh3nrNdmxSSiXxX81RDbIjbkLh3nrNdmxOQuHees12bFJKJfFfzVENsiNuQuHees12bE5C4d56zXZsUkol8V/NUQ2yI25C4d56zXZsTkLh3nrNdmxSSiXxX81RDbIjbkLh3nrNdmxOQuHees12bFJKJfFfzVENsiNuQuHees12bE5C4d56zXZsUkol8V/NUQ2yI25C4d56zXZsTkLh3nrNdmxSSiXxX81RDbIjbkLh3nrNdmxOQuHees12bFJKJfFfzVENsiNuQuHees12bE5C4d56zXZsUkol8V/NUQ2yI25C4d56zXZsTkLh3nrNdmxSSiXxX81RDbIjbkLh3nrNdmxOQuHees12bFJKJfFfzVENsiNuQuHees12bE5C4d56zXZsUkol8V/NUQ2yI25C4d56zXZsTkLh3nrNdmxSSiXxX81RDbIjbkLh3nrNdmxFJKJfFfzVENsjTecGE5r4s+xOcGE5r4s+xVoRblhSpcz9U8StHcWX5wYTmviz7E5wYTmviz7FWhEwpUuZ+qeIjuLL84MJzXxZ9ic4MJzXxZ9irQiYUqXM/VPER3Fl+cGE5r4s+xOcGE5r4s+xVoRMKVLmfqniI7iy/ODCc18WfYnODCc18WfYq0ImFKlzP1TxEdxZfnBhOa+LPsTnBhOa+LPsVaETClS5n6p4iO4svzgwnNfFn2JzgwnNfFn2KtCJhSpcz9U8RHcWX5wYTmviz7E5wYTmviz7FWhEwpUuZ+qeIjuLL84MJzXxZ9ic4MJzXxZ9irQiYUqXM/VPER3Fl+cGE5r4s+xOcGE5r4s+xVoRMKVLmfqniI7iy/ODCc18WfYnODCc18WfYq0ImFKlzP1TxEdxZfnBhOa+LPsTnBhOa+LPsVaETClS5n6p4iO4svzgwnNfFn2JzgwnNfFn2KtCJhSpcz9U8RHcWX5wYTmviz7E5wYTmviz7FWhEwpUuZ+qeIjuLL84MJzXxZ9ic4MJzXxZ9irQiYUqXM/VPER3Fl+cGE5r4s+xOcGE5r4s+xVoRMKVLmfqniI7iy/ODCc18WfYvirSiYUqXM/VPER3H2yWVruxWH5Gh9lFtTsVh+RofZRbVBiyhy11Q+o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K13YrD8jQ+yi2omLKHLXVBAWZ7SIi5+Wg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520700" y="301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-69850" y="0"/>
            <a:ext cx="997585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77788" y="415926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 dirty="0" smtClean="0">
                <a:solidFill>
                  <a:srgbClr val="FFFFFF"/>
                </a:solidFill>
                <a:latin typeface="Trebuchet MS" pitchFamily="34" charset="0"/>
              </a:rPr>
              <a:t>OFERTA </a:t>
            </a:r>
            <a:r>
              <a:rPr lang="pt-BR" sz="2600" b="1" u="none" dirty="0">
                <a:solidFill>
                  <a:srgbClr val="FFFFFF"/>
                </a:solidFill>
                <a:latin typeface="Trebuchet MS" pitchFamily="34" charset="0"/>
              </a:rPr>
              <a:t>DE </a:t>
            </a:r>
            <a:r>
              <a:rPr lang="pt-BR" sz="2600" b="1" u="none" dirty="0" smtClean="0">
                <a:solidFill>
                  <a:srgbClr val="FFFFFF"/>
                </a:solidFill>
                <a:latin typeface="Trebuchet MS" pitchFamily="34" charset="0"/>
              </a:rPr>
              <a:t>ELETRICIDADE POR FONTE</a:t>
            </a:r>
            <a:endParaRPr lang="pt-BR" sz="2000" b="1" u="none" dirty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44" name="Group 4"/>
          <p:cNvGrpSpPr>
            <a:grpSpLocks/>
          </p:cNvGrpSpPr>
          <p:nvPr/>
        </p:nvGrpSpPr>
        <p:grpSpPr bwMode="auto">
          <a:xfrm>
            <a:off x="8369240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45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9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  <a:latin typeface="Arial"/>
              </a:endParaRPr>
            </a:p>
          </p:txBody>
        </p:sp>
      </p:grpSp>
      <p:graphicFrame>
        <p:nvGraphicFramePr>
          <p:cNvPr id="51" name="Gráfico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978167"/>
              </p:ext>
            </p:extLst>
          </p:nvPr>
        </p:nvGraphicFramePr>
        <p:xfrm>
          <a:off x="368300" y="1066805"/>
          <a:ext cx="9280738" cy="531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636628" y="6376919"/>
            <a:ext cx="2047099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400" i="1" u="none" dirty="0">
                <a:solidFill>
                  <a:srgbClr val="000000"/>
                </a:solidFill>
                <a:latin typeface="Trebuchet MS" pitchFamily="34" charset="0"/>
              </a:rPr>
              <a:t>Fonte: IEA e MME/ BEN</a:t>
            </a:r>
            <a:endParaRPr lang="pt-BR" sz="1400" i="1" u="none" dirty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07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9" descr="http://www.itaipu.gov.br/sites/default/files/imagecache/500x500/02_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054600"/>
            <a:ext cx="24384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 Box 21"/>
          <p:cNvSpPr txBox="1">
            <a:spLocks noChangeArrowheads="1"/>
          </p:cNvSpPr>
          <p:nvPr/>
        </p:nvSpPr>
        <p:spPr bwMode="auto">
          <a:xfrm>
            <a:off x="77788" y="4826000"/>
            <a:ext cx="2438400" cy="228600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RESERVAS E REFÚGIOS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3188" name="Picture 47" descr="http://www.neotropical.com.br/imgs/ambiental.canal-piracema-itaip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1516063"/>
            <a:ext cx="2135187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0341" name="Text Box 21"/>
          <p:cNvSpPr txBox="1">
            <a:spLocks noChangeArrowheads="1"/>
          </p:cNvSpPr>
          <p:nvPr/>
        </p:nvSpPr>
        <p:spPr bwMode="auto">
          <a:xfrm>
            <a:off x="77788" y="1058863"/>
            <a:ext cx="2438400" cy="457200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CORREDOR DA BIODIVERSIDADE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7602538" y="1058863"/>
            <a:ext cx="2128837" cy="457200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CANAL DA PIRACEMA</a:t>
            </a:r>
          </a:p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(MIGRAÇÃO DE PEIXES)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3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54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5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6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8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9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93193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Ações de Responsabilidade Socioambiental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3194" name="Picture 45" descr="http://www.itaipu.gov.br/sites/default/files/imagecache/500x500/07_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408113"/>
            <a:ext cx="2438400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667000" y="4306888"/>
            <a:ext cx="2338388" cy="457200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JOVEM JARDINEIRO</a:t>
            </a:r>
          </a:p>
          <a:p>
            <a:pPr algn="ctr">
              <a:defRPr/>
            </a:pPr>
            <a:endParaRPr lang="pt-BR" sz="1200" b="1" u="none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3196" name="Picture 15" descr="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87875"/>
            <a:ext cx="23383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105400" y="4862513"/>
            <a:ext cx="2417763" cy="409575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INCENTIVO À EQUIDADE DE GÊNERO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grpSp>
        <p:nvGrpSpPr>
          <p:cNvPr id="93198" name="Group 23"/>
          <p:cNvGrpSpPr>
            <a:grpSpLocks/>
          </p:cNvGrpSpPr>
          <p:nvPr/>
        </p:nvGrpSpPr>
        <p:grpSpPr bwMode="auto">
          <a:xfrm>
            <a:off x="5145088" y="1076325"/>
            <a:ext cx="2338387" cy="3687763"/>
            <a:chOff x="-3421" y="2609"/>
            <a:chExt cx="1360" cy="1621"/>
          </a:xfrm>
        </p:grpSpPr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-3421" y="2609"/>
              <a:ext cx="1360" cy="309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pt-BR" sz="1200" b="1" u="none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ENERGIA SOLIDÁRIA</a:t>
              </a:r>
              <a:endParaRPr lang="pt-BR" sz="1200" b="1" u="none" dirty="0" smtClean="0">
                <a:solidFill>
                  <a:schemeClr val="bg1"/>
                </a:solidFill>
                <a:latin typeface="Trebuchet MS" pitchFamily="34" charset="0"/>
                <a:cs typeface="Arial" charset="0"/>
              </a:endParaRPr>
            </a:p>
          </p:txBody>
        </p:sp>
        <p:pic>
          <p:nvPicPr>
            <p:cNvPr id="93207" name="Picture 13" descr="IMG_977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1"/>
            <a:stretch>
              <a:fillRect/>
            </a:stretch>
          </p:blipFill>
          <p:spPr bwMode="auto">
            <a:xfrm>
              <a:off x="-3421" y="2777"/>
              <a:ext cx="1360" cy="1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2667000" y="1066800"/>
            <a:ext cx="2362200" cy="457200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PROGRAMA DE PROTEÇÃO À CRIANÇA </a:t>
            </a:r>
          </a:p>
          <a:p>
            <a:pPr algn="ctr">
              <a:defRPr/>
            </a:pPr>
            <a:endParaRPr lang="pt-BR" sz="12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Arial" charset="0"/>
            </a:endParaRPr>
          </a:p>
          <a:p>
            <a:pPr algn="ctr">
              <a:defRPr/>
            </a:pPr>
            <a:endParaRPr lang="pt-BR" sz="12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Arial" charset="0"/>
            </a:endParaRPr>
          </a:p>
          <a:p>
            <a:pPr algn="ctr">
              <a:defRPr/>
            </a:pPr>
            <a:endParaRPr lang="pt-BR" sz="12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Arial" charset="0"/>
            </a:endParaRPr>
          </a:p>
          <a:p>
            <a:pPr algn="ctr">
              <a:defRPr/>
            </a:pP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3200" name="Picture 38" descr="http://www.itaipu.gov.br/sites/default/files/imagecache/500x500/01_5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1524000"/>
            <a:ext cx="236061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1" name="Picture 18" descr="http://www.itaipu.gov.br/sites/default/files/imagecache/500x500/equidade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272088"/>
            <a:ext cx="2417763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7596188" y="3014663"/>
            <a:ext cx="2128837" cy="457200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SAÚDE NA FRONTEIRA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3203" name="Picture 20" descr="http://www.itaipu.gov.br/sites/default/files/imagecache/500x500/07_4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249613"/>
            <a:ext cx="21288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7602538" y="4864100"/>
            <a:ext cx="2125662" cy="457200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COLETA SOLIDÁRIA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3205" name="Picture 22" descr="http://www.itaipu.gov.br/sites/default/files/imagecache/500x500/15_3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5105400"/>
            <a:ext cx="212248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3378200" y="3975100"/>
            <a:ext cx="3097213" cy="344488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FORÇA VOLUNTÁRIA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104775" y="3975100"/>
            <a:ext cx="3095625" cy="344488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REVIVER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94212" name="Text Box 23"/>
          <p:cNvSpPr txBox="1">
            <a:spLocks noChangeArrowheads="1"/>
          </p:cNvSpPr>
          <p:nvPr/>
        </p:nvSpPr>
        <p:spPr bwMode="auto">
          <a:xfrm>
            <a:off x="428625" y="307975"/>
            <a:ext cx="6345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 b="1" u="none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RESPONSABILIDADE SOCIAL (i/ii)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2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53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5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7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8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94215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Ações de Responsabilidade Socioambiental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76200" y="1108075"/>
            <a:ext cx="3124200" cy="322263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RELATÓRIOS DE SUSTENTABILIDADE</a:t>
            </a:r>
            <a:endParaRPr lang="pt-BR" sz="1200" b="1" u="none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4217" name="Picture 22" descr="Relatório_Sustentabilid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30338"/>
            <a:ext cx="3124200" cy="22367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352800" y="1108075"/>
            <a:ext cx="3122613" cy="322263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INICIAÇÃO E INCENTIVO AO TRABALHO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4219" name="Picture 24" descr="http://www.cidadefoz.com.br/wp-content/uploads/2012/10/pprreemio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35100"/>
            <a:ext cx="312261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26" descr="http://jie.itaipu.gov.br/jie/files/files2009/image/20130409/camirevi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4319588"/>
            <a:ext cx="30956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1" name="Picture 28" descr="http://jie.itaipu.gov.br/jie/files/files2009/image/20120502/ginca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4319588"/>
            <a:ext cx="30972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2" name="Picture 30" descr="http://www.itaipu.gov.br/sites/default/files/imagecache/500x500/02_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435100"/>
            <a:ext cx="312261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6630988" y="1123950"/>
            <a:ext cx="3122612" cy="306388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LINHA ECOLÓGICA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73759" name="Picture 3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30988" y="4267200"/>
            <a:ext cx="3100387" cy="22447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6629400" y="3959225"/>
            <a:ext cx="3122613" cy="307975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PRODUÇÃO DE MUDAS</a:t>
            </a:r>
            <a:endParaRPr lang="pt-BR" sz="12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7" descr="http://www.clickfozdoiguacu.com.br/static/image/midia/images/noticias/Esportes/Rafting-Itaipu-12062009-foto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39863"/>
            <a:ext cx="4705350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5" descr="http://www.clickfozdoiguacu.com.br/static/image/midia/images/fotos%20do%20Augusto/turismo-itaip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3665538"/>
            <a:ext cx="472281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 Box 23"/>
          <p:cNvSpPr txBox="1">
            <a:spLocks noChangeArrowheads="1"/>
          </p:cNvSpPr>
          <p:nvPr/>
        </p:nvSpPr>
        <p:spPr bwMode="auto">
          <a:xfrm>
            <a:off x="428625" y="307975"/>
            <a:ext cx="6345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 b="1" u="none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TURISMO</a:t>
            </a:r>
          </a:p>
        </p:txBody>
      </p:sp>
      <p:sp>
        <p:nvSpPr>
          <p:cNvPr id="2362393" name="Text Box 25"/>
          <p:cNvSpPr txBox="1">
            <a:spLocks noChangeArrowheads="1"/>
          </p:cNvSpPr>
          <p:nvPr/>
        </p:nvSpPr>
        <p:spPr bwMode="auto">
          <a:xfrm>
            <a:off x="109538" y="1135063"/>
            <a:ext cx="4724400" cy="30480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400" b="1" u="none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PROMOÇÃO DO TURISMO</a:t>
            </a:r>
            <a:endParaRPr lang="pt-BR" sz="1400" b="1" u="none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grpSp>
        <p:nvGrpSpPr>
          <p:cNvPr id="95238" name="Group 23"/>
          <p:cNvGrpSpPr>
            <a:grpSpLocks/>
          </p:cNvGrpSpPr>
          <p:nvPr/>
        </p:nvGrpSpPr>
        <p:grpSpPr bwMode="auto">
          <a:xfrm>
            <a:off x="7696200" y="228600"/>
            <a:ext cx="1898650" cy="533400"/>
            <a:chOff x="4476" y="121"/>
            <a:chExt cx="1104" cy="336"/>
          </a:xfrm>
        </p:grpSpPr>
        <p:sp>
          <p:nvSpPr>
            <p:cNvPr id="95245" name="Rectangle 24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5246" name="Freeform 25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5247" name="Rectangle 26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5248" name="Freeform 27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5249" name="Freeform 28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5250" name="Freeform 29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" name="Retângulo 29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31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3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5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6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7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95241" name="Rectangle 3"/>
          <p:cNvSpPr>
            <a:spLocks noChangeArrowheads="1"/>
          </p:cNvSpPr>
          <p:nvPr/>
        </p:nvSpPr>
        <p:spPr bwMode="auto">
          <a:xfrm>
            <a:off x="77788" y="415925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Ações de Responsabilidade Socioambiental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5029200" y="1143000"/>
            <a:ext cx="4724400" cy="30480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14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INCENTIVO AOS ESPORTES</a:t>
            </a:r>
            <a:endParaRPr lang="pt-BR" sz="1400" b="1" u="none" dirty="0" smtClean="0">
              <a:solidFill>
                <a:schemeClr val="bg1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95243" name="Picture 33" descr="http://www.pousadacataratas.com.br/wp-content/uploads/2012/08/Circuito-Especial-taipu-Binacio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439863"/>
            <a:ext cx="4724400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4" name="Picture 39" descr="http://jie.itaipu.gov.br/jie/files/files2009/image/20110913/maraton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038600"/>
            <a:ext cx="46831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/>
          <p:cNvSpPr>
            <a:spLocks noChangeArrowheads="1"/>
          </p:cNvSpPr>
          <p:nvPr/>
        </p:nvSpPr>
        <p:spPr bwMode="auto">
          <a:xfrm>
            <a:off x="0" y="5661025"/>
            <a:ext cx="9906000" cy="1196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i="1" u="none">
              <a:solidFill>
                <a:srgbClr val="000000"/>
              </a:solidFill>
            </a:endParaRPr>
          </a:p>
        </p:txBody>
      </p:sp>
      <p:pic>
        <p:nvPicPr>
          <p:cNvPr id="96259" name="Picture 5" descr="Itaipu_ver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5924550"/>
            <a:ext cx="1041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5530850" y="6467475"/>
            <a:ext cx="35528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200" b="1" u="none">
                <a:solidFill>
                  <a:srgbClr val="000000"/>
                </a:solidFill>
                <a:latin typeface="Trebuchet MS" pitchFamily="34" charset="0"/>
              </a:rPr>
              <a:t>Integração gerando energia e desenvolvimento</a:t>
            </a:r>
          </a:p>
        </p:txBody>
      </p:sp>
      <p:pic>
        <p:nvPicPr>
          <p:cNvPr id="96261" name="Picture 7" descr="tranç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99060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ítulo 1"/>
          <p:cNvSpPr txBox="1">
            <a:spLocks/>
          </p:cNvSpPr>
          <p:nvPr/>
        </p:nvSpPr>
        <p:spPr bwMode="auto">
          <a:xfrm>
            <a:off x="193675" y="2057400"/>
            <a:ext cx="9712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3600" b="1" i="0" u="none" dirty="0" smtClean="0">
                <a:solidFill>
                  <a:schemeClr val="accent6"/>
                </a:solidFill>
                <a:latin typeface="Trebuchet MS" pitchFamily="34" charset="0"/>
              </a:rPr>
              <a:t>Considerações Finais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de cantos arredondados 21"/>
          <p:cNvSpPr/>
          <p:nvPr/>
        </p:nvSpPr>
        <p:spPr>
          <a:xfrm>
            <a:off x="228600" y="5257800"/>
            <a:ext cx="9309100" cy="685800"/>
          </a:xfrm>
          <a:prstGeom prst="round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228600" y="4572000"/>
            <a:ext cx="9309100" cy="609600"/>
          </a:xfrm>
          <a:prstGeom prst="roundRect">
            <a:avLst/>
          </a:prstGeom>
          <a:solidFill>
            <a:schemeClr val="accent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228600" y="3810000"/>
            <a:ext cx="9309100" cy="685800"/>
          </a:xfrm>
          <a:prstGeom prst="round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228600" y="3276600"/>
            <a:ext cx="9309100" cy="457200"/>
          </a:xfrm>
          <a:prstGeom prst="roundRect">
            <a:avLst/>
          </a:prstGeom>
          <a:solidFill>
            <a:schemeClr val="accent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28600" y="2514600"/>
            <a:ext cx="9309100" cy="685800"/>
          </a:xfrm>
          <a:prstGeom prst="round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228600" y="1295400"/>
            <a:ext cx="9309100" cy="1066800"/>
          </a:xfrm>
          <a:prstGeom prst="roundRect">
            <a:avLst/>
          </a:prstGeom>
          <a:solidFill>
            <a:schemeClr val="accent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90600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369235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97290" name="Rectangle 3"/>
          <p:cNvSpPr>
            <a:spLocks noChangeArrowheads="1"/>
          </p:cNvSpPr>
          <p:nvPr/>
        </p:nvSpPr>
        <p:spPr bwMode="auto">
          <a:xfrm>
            <a:off x="228600" y="415925"/>
            <a:ext cx="97551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>
                <a:solidFill>
                  <a:schemeClr val="bg1"/>
                </a:solidFill>
                <a:latin typeface="Trebuchet MS" pitchFamily="34" charset="0"/>
              </a:rPr>
              <a:t>Considerações Finais</a:t>
            </a:r>
            <a:endParaRPr lang="pt-BR" sz="2000" b="1" u="none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8915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82563"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182563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82563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82563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82563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As iniciativas de integração energética na América do Sul são ainda limitadas a interligações isoladas e à exploração bilateral de recursos energéticos e instalações;</a:t>
            </a:r>
          </a:p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endParaRPr lang="pt-BR" i="0" u="none" dirty="0" smtClean="0">
              <a:latin typeface="Trebuchet MS" pitchFamily="34" charset="0"/>
            </a:endParaRPr>
          </a:p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A integração é um processo lento e gradual, tendo a semelhança entre os países como um agente facilitador;</a:t>
            </a:r>
          </a:p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endParaRPr lang="pt-BR" i="0" u="none" dirty="0" smtClean="0">
              <a:latin typeface="Trebuchet MS" pitchFamily="34" charset="0"/>
            </a:endParaRPr>
          </a:p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Os conceitos de Integração e de Soberania são, em certa medida, conflitantes;</a:t>
            </a:r>
          </a:p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endParaRPr lang="pt-BR" i="0" u="none" dirty="0" smtClean="0">
              <a:latin typeface="Trebuchet MS" pitchFamily="34" charset="0"/>
            </a:endParaRPr>
          </a:p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ITAIPU é um excelente caso de sucesso e pode servir como modelo para novos projetos de integração e de desenvolvimento regional;</a:t>
            </a:r>
          </a:p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endParaRPr lang="pt-BR" i="0" u="none" dirty="0" smtClean="0">
              <a:latin typeface="Trebuchet MS" pitchFamily="34" charset="0"/>
            </a:endParaRPr>
          </a:p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A inserção local é tão estratégica quanto a integração elétrica regional;</a:t>
            </a:r>
          </a:p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endParaRPr lang="pt-BR" i="0" u="none" dirty="0" smtClean="0">
              <a:latin typeface="Trebuchet MS" pitchFamily="34" charset="0"/>
            </a:endParaRPr>
          </a:p>
          <a:p>
            <a:pPr marL="285750" indent="-285750" algn="just" eaLnBrk="1" hangingPunct="1"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ITAIPU produz energia limpa e renovável e pratica a dimensão socioambiental no seu modelo empresarial.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495300" y="1143000"/>
            <a:ext cx="8915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t-BR" sz="3600" b="1" u="none" dirty="0">
                <a:solidFill>
                  <a:schemeClr val="bg1"/>
                </a:solidFill>
                <a:latin typeface="Trebuchet MS" pitchFamily="34" charset="0"/>
              </a:rPr>
              <a:t>MUITO OBRIGADO</a:t>
            </a:r>
            <a:endParaRPr lang="pt-BR" sz="3600" b="1" u="none" dirty="0">
              <a:latin typeface="Trebuchet MS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pt-BR" sz="1600" b="1" i="1" u="none" dirty="0">
              <a:latin typeface="Trebuchet MS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b="1" i="1" u="none" dirty="0">
                <a:latin typeface="Trebuchet MS" pitchFamily="34" charset="0"/>
              </a:rPr>
              <a:t>Jorge </a:t>
            </a:r>
            <a:r>
              <a:rPr lang="pt-BR" b="1" i="1" u="none" dirty="0" err="1">
                <a:latin typeface="Trebuchet MS" pitchFamily="34" charset="0"/>
              </a:rPr>
              <a:t>Habib</a:t>
            </a:r>
            <a:r>
              <a:rPr lang="pt-BR" b="1" i="1" u="none" dirty="0">
                <a:latin typeface="Trebuchet MS" pitchFamily="34" charset="0"/>
              </a:rPr>
              <a:t> El Khouri</a:t>
            </a:r>
          </a:p>
          <a:p>
            <a:pPr algn="ctr">
              <a:lnSpc>
                <a:spcPct val="105000"/>
              </a:lnSpc>
            </a:pPr>
            <a:r>
              <a:rPr lang="pt-BR" sz="1600" u="none" dirty="0">
                <a:latin typeface="Trebuchet MS" pitchFamily="34" charset="0"/>
              </a:rPr>
              <a:t>Superintendente de Engenharia</a:t>
            </a:r>
          </a:p>
          <a:p>
            <a:pPr algn="ctr">
              <a:lnSpc>
                <a:spcPct val="105000"/>
              </a:lnSpc>
            </a:pPr>
            <a:r>
              <a:rPr lang="pt-BR" sz="1600" u="none" dirty="0">
                <a:latin typeface="Trebuchet MS" pitchFamily="34" charset="0"/>
              </a:rPr>
              <a:t>Universidade Corporativa ITAIPU</a:t>
            </a:r>
          </a:p>
          <a:p>
            <a:pPr algn="ctr">
              <a:lnSpc>
                <a:spcPct val="105000"/>
              </a:lnSpc>
            </a:pPr>
            <a:r>
              <a:rPr lang="pt-BR" sz="1600" u="none" dirty="0">
                <a:latin typeface="Trebuchet MS" pitchFamily="34" charset="0"/>
              </a:rPr>
              <a:t>ITAIPU BINACIONAL</a:t>
            </a:r>
            <a:endParaRPr lang="en-US" sz="1600" u="none" dirty="0">
              <a:latin typeface="Trebuchet MS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pt-BR" sz="1600" u="none" dirty="0">
              <a:latin typeface="Trebuchet MS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pt-BR" sz="1600" u="none" dirty="0">
                <a:latin typeface="Trebuchet MS" pitchFamily="34" charset="0"/>
              </a:rPr>
              <a:t>www.itaipu.gov.br</a:t>
            </a:r>
            <a:endParaRPr lang="en-US" sz="1600" u="none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8" name="AutoShape 4" descr="data:image/jpeg;base64,/9j/4AAQSkZJRgABAQAAAQABAAD/2wCEAAkGBhAQERAUEBQWERITGBgWFBESGBUXFhcVGBgYFRYVFBoXGyceFx8kGhkUHzIiJCgpLTgsFx8xNTIqNSYrLSkBCQoKDgwOGg8PGjIlHyQqKSwvLCkvNTQwMiosKSkpLDIvLCwsLC0qKSwqLC4sLyosLCwxLCwqLCoqNSwvLC8uLP/AABEIALsBDgMBIgACEQEDEQH/xAAcAAEAAgMBAQEAAAAAAAAAAAAABgcEBQgCAwH/xABDEAABAwIDBQUECAQCCwAAAAABAAIDBBESITEFBgdBURMiMmFxQlKBoRQjM2JykbHBJILC4RVDCBYXU3OSorLR8PH/xAAbAQEAAgMBAQAAAAAAAAAAAAAABQYBAwQHAv/EADcRAAEDAgMGBQMCBAcAAAAAAAABAgMEEQUhURIiMUFx0QZhkaGxE4HhQvAUI2LxFRdScoKS0v/aAAwDAQACEQMRAD8AiSIirBTgiIgCIiAIiIAiIgCIiAIiIAiIgCIiAIiIAiIgCIiAIiIAiIgCIiAIiIAiIgCIiAIiIAiIgCIiAIiIAiIgCIiALL2XsmapkEcLS5x16NGmJx5Bbvdjcears994oPeI7zxl4AfL2tPVWlsrZENLGGQtDW8+rjpiceZUPW4oyDcZm72Tr2Jajwx8+8/Jvuppt29xoKQYn2mlOr3DJvkwHT11/Rajefhw1+KSj7rtTD7JP3CfD6aeiniKtsr6hsn1drP29CxOoYHR/T2cvf1Of6infG4te0sc3ItcCCPUFfNXZvBuvBWttIMLx4ZW+Ifs4eR+Sqnb+7E9E60ouw+GRubXfuD5H5q00WIx1O7wdp2KxWYfJT5pm3XualERSZHBERAEREAREQBERAEREAREQBERAEREAREQBERAEREARFtdgbtz1r8MQs0WxyHwtH7nyH918Pe2NquctkQ+2Mc9yNal1NbBA6RzWsBc5xs1ozJPQKxt1uHLWYZKwBztRDq0dMfvHy09VId3d1IKJvcGKQizpXeI+Q5NHkPK91ulVq3F3SbkOSa817fJZqPCmx782a6ck7n41oAAGQGgC/VDt4eKuzqMlmMzyDVkFnAHoX3wj0uT5KA7T461jyRBDFC3q/FI4Z9btbp91b6Hwtilam0yKzdXZfOa/ZCUdOxuVy70XONRxX2u/F/EloPJjIhb0IZcfmvNPxT2szIVLjnfvsid83MJU5/l/iNr/UZfq7/yav4tuh0gvnUUzJGlkjQ9rtWuAIPqCqP2fxzrmEdtHDM3nYOY78wSP+lTzYPF/Z1SWtkcaZ5GYmsGX5gSDL4uwqGrfCuKUSbbo9pE5sz9kz9jYk8b8vk1m8/Dh7MUlH32amHVzR9wnxjXLX1UGItqug2PBAINwcwRoR1Cjm8+5ENZd7bRTe+Bk7oJBz9dfXRaaLGFbuT+vciKzCUdvwcdOxT6LN2tsaalfgmaWnkdWuHVp5hYSszXI5Npq3Qrjmq1bOSyhERfR8hERAEREAREQBERAEREAREQBERAEREARZFBs+Wd4jhaXvOgHzJvkB5lWhuruFHS4ZJrSzjMe4w5+HqfM9MrLhq66OlbvceSfvgh20tFJUru8NSNbr8PJJsMlVeKLlHmHu9fcHz9NVZdHRxwsayJoYxujWiwX2WHtja8VJDJNMcMcYuep6Nb1JNgB1KqU9TPXSI3jdbI1NV4dVLXTUkVM3d481Plt3b9PRQulqHhjRoPaceTWD2if/thmqI314n1W0C5jCYKbQRNPeeOsrhr+EZetrrUb4b2TbRqHSyEhguIor3DGdB1J1J5n4LRr2Tw74Sgw9rZ6lEdLxz4N6ef9Xp58806vyTgERFeTmCIiAIiICU7ncRKvZrgGntYPap3nu+rD7B9MuoKvzdrein2hD2tO64vZzHWD2Ho4Xy/RctLbbsbzT7PnbNAfJ7D4Xt5tcP35HNUvxF4UgxJizQojZteTvJ3n/V63OmGdWZLwOm9pbMiqIzHM0PaeR1B6tPI+YVX707hy0uKSK8sAzJ9tg+8OYHvD42VjbtbwxV9PHPCcnZObcEsePEx1uY/Qg81tF41DU1GHyrG5LWWytXVOPRTdU0cVU3PjyU57RWhvTw8jmxSU1o5dTHkGPPl7hP5emZVa1tFJC9zJWlj26tOvl6+qtdLWxVLbsXPmnMqlTRyU62cmWvI+KIi7DkCIiAIiIAiIgCIiAIiIAiL1HGXEBoJJNgBmSToAOaA8rf7s7nTVpv9nCNZSNfJg9o/IfJSLdbhx4Zaz1EGfw7Q/wBI+J1CsGKJrQGtAa0CwaBYADQADRV+uxdrLsgzXXl9tfgnaLClfZ82Sac/wYOxthQUjMELbe842LnHq489StgiKrve56q5y3UsrWoxNlqWQKiuMe+DqipNLGfqac9+x8cvO/4fDbri8rXjUSBrHEm1hra58rDmb2yVdP4SbOa5z6l1U+XtGl4mkijaRJicHuMbXZFzXjI3uDpqr54Lp4WTurZ/05N/3LxX7J8+RyVUlk2SjUXQcPDjZGGN8dG14Mb5frKicgsYQLstk4OBDgTbIjJbHZu42ynTua2hh7MFpDnMncfs2yi7jeMeOxGLOy9UXGYeSKcCW1Oa7Iujdmbv7KqXU0b6CnD5I3ukwDDgOVmi1ibgXudAW28SzNq8M9gxBna0wZjdhaWOnuXWLrDC7oCjcZhVL2UIiKl0U5mRdF7Q4BbLk+zdPAfuvDhr0e0ny15KHVnApjw51HXMIFiGVMbo8icLTi5guFgQ2y6G4nTu4rbqZVqoVKisKm4RV9PURuq6Z1RStdeQ0r2ucWdWNsXu62w56XbqIvviymFZN9EjfDETcRygh7S7vFpaWjBYnDhzyGp1XWydkjtlmeXFDFrGlREW8wTXhXvgaGrDJD/DzkMfc2DHX7snw0PkfILoZciLpfh5t/6bQQSON3tHZyG1u+zIn4jCfivJfH+Fo1zK9icd13W26voip9kO+lf+lSSLW7b3fgrGYZm5jwvFg9v4T+2i2SLzBj3McjmrZUOt7GvTZcl0KY3j3QnoiS4dpFylaMuWThngOfP4LRLoJ7A4EOAIIsQcwQdQRzVfbzcNvFJR+pgPS2fZk/oeuvJWiixdr9yfJdeX30+OhW6zCnM34c005/kr5F6lic0lrgWuabFpFiCNQRyXlT5BBERAEREAREQBEUs3X3BlqbPmvFDqPfeMj3QdAR7R/IrTNPHA3bkWyG6GB8ztliXU0Wxthz1b8ELbn2nHJrR1ceX69AVa27O50NEA62Oa3elPK+oYPZHzW12ds2KnjEcLQxg5DmeZJ1J8yspVGuxN9Rutyb89exaqPDmU+87N3x07hERRJKBERAR7fTfGn2bCDPG+YTXjDIyGnS5JdcFuWhGd1Fdp8Rq6KlbV/wCHOwPcC2oqJXOIDMJic4RxsGE9o4Nsczj1sb63j84/wA5fXn8ux/8AJVYT7eqXwMp3SE08ZDmRZYWuGPvAAZE433PO+d7C3t3hLDo34XDKqIqqrlW9+G0qcuhF1C/zFJpUca6t1rU1I2xcc2SP8ZDnAB0lgC4Xtpdef9tlfjL+ypMZNy/sTiOWHM4/dsPQKvkVy/gaf/Qhz3LCp+N20I7FkNIwgWu2EtywtbbJ/usYPRoHJZ5481EhaailheG3t2b5oiCRbXE4W8iFDf8AUuo+gfTrx9jjwW7SPFprbFrfLB4udrZrQL4SjpXoqI1NMjN1QvSk/wBImBwImppYiQe9E5ktjyID8F+R1WfQb+7FmZFFFUup7FoJqA/wxtc5oZ2gfGO+GGxsD62XPiLTJhNO/hdP35hVvxOp6Gob2MeB75IwxxDqIiS87nOLgTCC1oHsggN7xvoF+7Rgiq2sZW00EwDmQv7QgP7RzWF5iJFm2LzYYgTY25X5r3cmkbN9VVfQnBrnCYuewXa0uDbsF7nQeqlWxuMNXG4GqYyrt7Z+rmHdwgh7BZxAJsXNcR1UbJhUsa/yXXt9l7DgmRK9tcFaOoLv8NmdBJ3i2GoDjG9rHYHOiktiw4rZ97UaAi9X7ybnVuz3ltVC5gvZslrxuNr9x4yOXLVXDsbfrZdWwshtTSyiNjoJRG1xY3xtjkf9VJjtGC1xbfvE5qX1jwGR05jjka8DtYpozhJkyiYGOeezaSHNuMQa62ViSMR4hUUy7M6X69+Zi+pysrl4C7RJiq4ToxzJG/zgtdn/ACN+a/d9eDMMj5HbJdaRty6kfiDXWsHdhI/K4JF2kkAkC7cgtVwUhlg2hVwysdG8QnGx92uDmyMFi0/iP/pXL4mkirMGmVq5oiL5pZyG6HKRC6kRF4KSwREQGi3k3QgrQSRglA7srRn5Bw9ofPzVVbb3fno34Zm5HwyDNrh5H9jmryXxq6OOZhZK0PYdWuFwpWixOSn3XZt006diMrMOjqN5Mna9ygUUz3o4dyQ3kpcUsepj1eweXvj5+uqhit0FRHO3ajW5VZ6eSB2y9AiIt5oCIiAKWbs8QJaazJrzQjIe+0aDCTqPI/momi0zQRzt2ZEuhuhnfC7aYti+tnbThqGB8Lw9vlqD0cNQfIrKVEbJ2zPSvxwvLTzGrXDo4aHn+1laG7W/cFXZj7QzE2DCbh34HW+Rz9VUq3C5IN5mbfdOvctFHibJ91+TvZenYk6IiiCWCIiAqnj3TXion+6+Rv8AzNaf6FTS6J4tbINRsybC3E6Etlbb7uTz59xz1QUGznmJ09muije1jgXAEl1yBa+K1gcxpcdQvdPA9U2TCkjvmxzk9V2k+SLqW2kMMC+iKXbw7eoo5aObZLTTywtAe83v2jLAOAcLOabnN2ZzuBleKzRvyc4EY7kEiwOeZHI59Fc2PVyXVLdeJzqe/p8vZ9l2j+yvfs8TsF9b4b2XwRZGznRiWPthijxDGLkd2/ezaCRlfQH0Oi++CZGDa7m1lDFUB20IzLCAThbfFi0Fm+F2ZuQ4gWGvI6/aEDXPmfTsIp2vwtd3nAA3wYnOAN3BrjmBocslvt6IKSsmnl2XGIaeKISPZI4Md4gx2FhNuYNmk69TYYuzN9qino5qRljHLe7iTjb4bdmfZGT7jn2jvVc6Kq77Uzyuirw/J9eRHkRF1HyFMNz+J9Zs8xtNqmBhyilzLAcndi/xRZdMvJQ9ZtFsWona90MT5GsALi1pIF3NYLW1OJzRYZ5rVKyN7bSJl5mUOgt0946OrYH00rybsbPEGWnijaxzbnDcvJIia6RnssboRcSOmogcM0jPru/GyaRobMYMd2NkyGtg6x8r2JK5h2PS1rS+opWytNP3nTRhw7PlmRprmOl75XXQ+4m8NTX0MM9UAJHYhduQe1riA/D7JOY+F+dl534sp20VC9zHZOVG253Vb/CKp0UyXehIERF44SgREQBY9dXxQML5XBjBq536DqfJaLeffiGkuxlpZvcByb/xCNPTX01VX7Y25PVvxzPLtcLdGtB5NHL9csyVL0WFyVFnPyb7r07kVV4lHButzd7fckm8vEWWa7KW8MfN+kjvQjwDTTPz5KGEoitkFPHA3ZjSxV5qiSd209bhERbzQEREAREQBAURATTdjiLJDhjqryx8pMzI3pf3x8/XRWTR1sczA+Jwew6Oabj+3oqCWx2Lt+ekfihda/iYc2O/EP3Fj5qErcJZLvxZO9l7EzR4o+LdlzT3TuXmi0G7W+UFaA37OYDON3PqWH2h8/Jb9VSWJ8Tth6WUs8crJW7TFuh4mia9rmuF2uBBB0IIsQfguXd69gOoauaB17Md3HH2mHNjviLfG66lUD4rbjmugE0Lb1MANgBnJHqY8syQc2/Ee0rh4OxluH1n05VtHJZF8l/SvTkvW/I1VEe226cUKAWw2u+RpbAZxURQg9k6NzzGA+z3CPGAR3jmLDMFa9F7sqXW5GEj2vuW6moqarM0T2z3wsYXE5Wtbu663BtbCdVHF7dUPIsXEju5Em3dBa38gSB5FeF8sRyJvLcKbndHYkVZVRxTzNpozdzpH5DA3vPs491pwhxu6wyWDtfZ/wBHnlhxCTs3FheA4AkZEgOANr31WIizsrtXvloAi2u0aSjbT0zoZnyVDwe3icyzYyNLO9q/K19DexyX7tyGiaym+iPke50d6gSC2GUknC3IXABAuOl+awj72yXny0FjUqU7i7QrsT6SkkZE2tuyUy2DC1rHh13HSzXuPdzyC+bqTZbI6SS9TNcOFWxoa3s3kExNY8twm5BNujXegwKjeWZ9JFSER9lE4va4MAkub4ru1IN2i33G9Fqcv1W7KJ69uZnge9jwVbpnUULy0zvEcjGkYXFpI7xHia3vO6ZXXTGy9nsp4YoYxZkTWsb6NFrnzOvxVe8HtyDBH9MnbaWUWiab3ZGfaIOhd/226lWYvF/GuMNrapKeFbsj4qnN/BfTh6khTR7KbS8wiKNby78QUl2N+tmse40izTy7Q8vTX0VJihfM7YYl1N0srIm7T1shvq6vjgYXyuDGDVx+Q8/RVtvNxGkluylvFHf7T23Dy9wfP00Ua2ztyerfjmdfo0ZNaOjRy/VYCtVFhLIt+XN3sncrNXir5d2LJPdewREU2QwREQBERAEREAREQBERAEREAa62YyI0Kne7HEhzLR1l3tytMLYm8u+B4h5jP1UERc9RTR1DdmRO6HRBUyQO2mKdAU9QyRocxwe06OaQQfQhfRUju/vNPRPvGbsJ78TvC4f0nzHz0Vqbvb2U9aO4cEtrmFx7w8x7w8x8bKo1mGyU28mbde5aqTEI6jdXJ2nYgHErhUZC6poGXcbmWnbzOpfGOvVvPl0VPOaQSDkRqCuulD98eGVJtDE/7CoP+cwXxWFh2jb2d65HIZq7eHfGi0zW01fdWpkj+Kp11TzTNPPltmpr5tOdEUn3j4c19EXY4jJGL2miBc23V1s2fEKMWXrFNVwVTPqQPRyaot/7dDgVFRbKZGz9ny1EjY4WGSR18LG6mwLj8gT8Fjoi6c7mDa7uVVHHI41sTp4yxwa1ji0h5ya64cMhmeei1bjcmwt5C/7r8Ui3d3Ar64tMMRbGf86S7I7XtcE+L+UFc1RUQ0rVlmejU1VbJ/cyiKuSH2oG152VU4JWCiEjRJE57A5z8nAtae9YHBkNS/Q5kS/hnwsLjHV1rbNBDoqdw8fR8oOgvYgc7Z5ayzc7hTS0WF838TO04g54+rY7rGzrkO8c+6LWU4XlOP8AjP6jXU+H5It7vtZbeXP/AJLZdETid8VPbN/oF8KytjhYXyuDGN1c42Hp5nyWj3l32go7tb9bN/u2nJptljPLllqqu2zt6erfimde18LBk1oPJo5cs9VSaPC5Kjedk33Xp3NFXiUcG63N374kl3m4jSS3ZS3ij0Mmj3fh9wfP0UKJRFbIKeOnbsxpYq09RJO7aeoREXQaAiIgCIiAIiIAiIgCIiAIiIAiIgCIiAL3DM5jg5hLXDMOaSCD1BC8InEzwLE3Y4kA4Y6zLkJxzPLtANPxD8uan0cgcAWkEEAgjMEHMEHmufVvN3d76iiNmnHGdYnk29W+6fT4gqv1uDtfvwZLpy+2nx0JyjxZWbk2aa8/yXQtTtLdOhqb9tTxPJzLixofe9/ELO+a9bC3jgrGF0Lsx4o3ZOb6jp5jJbRV1r5qWTdVWuTRVRfYsbXMkbtJmhDKnhDsl97QujJ5skky9A4kfJeabg9slmsT5PN8j+lrd0gKaopD/HcTtb+If/3XuY+iy97Gk2buTs+n+ypomn3i0Pd0yc+5H5rdoo5vNvrDRgtH1s1sowcm9C88vTX9VxK6orJN5Ve7zW/uph744W7TskN5W10cLC+VwYwaudp/f0Vb7y8RpJbspbxR85NJHenuDTz9FGts7enq34pnXtfCwZNaDyaOXrrlmVr1ZKLCWRb8ubvZO5WqvFXy7sWSe/4BKIimyGCIiAIiIAiIgCIiAIiIAiIgCIiAIiIAiIgCIiAIiIAiIgPpTVL43NfG4sc3MOabEKxt1+IzZMMdXZj9BNkGH8funz09FWqLkqqOKpbZ6Z68zqpquSnddi5acjoMOBzGY6r41tbHCwvlcGMbq52iqPd3fWooxhH1sVjaNxPdOdi08hc5j9NVr9tbfnq34pnX91guGN/CL/PVV9mCSfUs5d3X8fv7k67GY/p3am9p+STbzcR5JLspLxMBN5fbcPui3cHz9FCCURWOCmjp27MaWK/PUSTu2nqERF0GgIiIAiIgCIiAIiIAiIgCIiAIiIAiIgCIiAIiIAiIgCIiAIiIAiIgCIiAIiIAiIgCIiAIiIAiIgCIiAIiIAiIgP/Z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4290" name="AutoShape 7" descr="data:image/jpeg;base64,/9j/4AAQSkZJRgABAQAAAQABAAD/2wCEAAkGBhAGDgkIBw8QFRASEBUVEBYRDRoTEhESHxYhFBccEhIjHScfIx4jGRIUKzssIzMqLzgvGyo1NTwqNSc3MCkBCQoKDQwOGg8PGTUlHyQ1MjUsLCs1NS01NDUsLSouNSwpKjU1LzUsLiw1NS41NCw1LzE1NTUrLDUpMC0wLS4wNv/AABEIALwBDAMBIgACEQEDEQH/xAAcAAEAAwEBAQEBAAAAAAAAAAAABgcIBQQDAgH/xABGEAABAwEEAgwLBwMEAwAAAAAAAQIDBAURVNESkwYTFBUXGCExNFKRlAcyNUFRYXFzdLKzCBYiNnJ1gSOxwSRCkqEzU6L/xAAbAQEAAgMBAQAAAAAAAAAAAAAABAUCAwYBB//EADcRAAECAwMJCAIBBAMAAAAAAAABAgMEERMWUQUSFCExUmGRoQYyNEFTgcHRcXIzIqLw8UJDsf/aAAwDAQACEQMRAD8AmPhF8ItRsPqaGhs+nhk22F0irLI5t1ztG5LvaRfhrtHA0evkyHhs8p2P8JL9RCEFdMzL4b81p2eRciys5LWsWtaqmpSb8Ndo4Gj18mQ4a7RwNHr5MiEAjabFLq7Ehx5k34a7RwNHr5Mhw12jgaPXyZEIA02KLsSHHmTfhrtHA0evkyHDXaOBo9fJkQgDTYouxIceZN+Gu0cDR6+TIcNdo4Gj18mRCANNii7Ehx5k34a7RwNHr5Mhw12jgaPXyZEIA02KLsSHHmTfhrtHA0evkyHDXaOBo9fJkQgDTYouxIceZN+Gu0cDR6+TIcNdo4Gj18mRCANNii7Ehx5k34a7RwNHr5Mhw12jgaPXyZEIA02KLsSHHmTfhrtHA0evkyHDXaOBo9fJkQgDTYouxIceZN+Gu0cDR6+TIcNdo4Gj18mRCANNii7Ehx5k34a7RwNHr5Mhw12jgaPXyZEIA02KLsSHHmTfhrtHA0evkyHDXaOBo9fJkQgDTYouxIceZN+Gu0cDR6+TIcNdo4Gj18mRCANNii7Ehx5k34a7RwNHr5Mhw12jgaPXyZEIA02KLsSHHmTfhrtHA0evkyHDXaOBo9fJkQgDTYouxIceZM6jw5WhTMfM+hpLmpet077/AOxc9JNuiOGZyXK5jXKnovS//Jlm1+j1P6FNRWZ0ek90z5UJ8rFdFaquOSy7k+DIxmshVoqV1/kqDw2eU7H+El+ohCCb+GzynY/wkv1EIQQJ3+U6zsx4H3X4AAIZ0wAAAAAAAAAAAAAAAAAAAAAAAAAAAAAAAAAAAAAAAAAB47X6PU/oU1FZnR6T3TPlQy7a/R6n9CmorM6PSe6Z8qFtIdxfyfPO1niGfr8qVB4bPKdj/CS/UQhBN/DZ5Tsf4SX6iEIIs7/KXvZjwPuvwAAQzpgAAAAAAAAAAAAAAAAAAAAAAAAAAAAAAAAAAAAAAAAADx2v0ep/QpqKzOj0numfKhl21+j1P6FNRWZ0ek90z5ULaQ7i/k+edrPEM/X5UqDw2eU7H+El+ohCCb+GzynY/wAJL9RCEEWd/lL3sx4H3X4AAIZ0wAAAAAAAAAAAAAAAAAAAAAAAAAAAAAAAAAAAAAAAAAB47X6PU/oU1FZnR6T3TPlQy9a/R6n9CmobM6PSe6Z8qFtIdxfyfPO1niGfr8qRO1adlTskspk7GuTeyoW5zUcl+2s8ykp3np8PDqW5EZrvzNZX7ZUfVYTIn0Q5NHubqRTx7z0+Hh1LchvPT4eHUtyPYBmpge2sTeU8e89Ph4dS3Ibz0+Hh1Lcj2AZqYC1ibynj3np8PDqW5Deenw8OpbkewDNTAWsTeU8e89Ph4dS3Ibz0+Hh1Lcj2AZqYC1ibynj3np8PDqW5H8dYlM7ldTQfzAzI9oGamAtYm8vM8O8VLhafu7MhvFS4Wn7uzI9x8qqqZRRy1NQtzGNVzl9DUS9f7Hma3AySLFVaI5eZ4aqzKKiY+oqoKVjGpe5zoWI1E9a3EUktuK09sTY1ZUMrEW7b5omQ06L6UvRFcnYp+GRP2aPhtG1I3bSq30dKrrmub/7qi7zL5k/xz+i1dlEFmJZ1RtE1XHLPtN8UL9CO5iuvgh0LpG3NXlbeioi3KvMuLYeemcupvliv0hvizmjPWCxLSKneqqoxq4Kqa3OxRNSeZ43UdW65XOsRq+dG0iuT/lon0jdVUr75bOs2qiu/FuRjWyp69B/KvsRDq1uy59FIkNHZ8ksSqzRfGx6N0HI1zXKm1XXfjdyIq3aC33XoeC3NmLIUoFWhe5Hwtmq/6b2PpWuckbUV+giI7S21f6isbdEt6pel/tjC8lVOS9KGpMpz6d5sNyYUc3+5HKvvQ6Ox+07M2RK+GCmiZM3x4paZjJU9PJdyp7P5uO5vFS4Wn7uzIitpWPTbI4YLSpZtJq9Hq4l/qxOR2imm5LtJqORU5eVOXmOnsPt+at2+yrabo1lOiaa8l00a+LIz1c3Nycqem5Mc1WKiOotdip/mpTckZsyx0SArmq2mexy6212Ki/8AJq4+XmdfeKlwtP3dmQ3ipcLT93Zke4GeamBGtou8vM567HqNeVaSm7szI/n3do8JTd2ZkdEDNbge28XeXmc77u0eEpu7MyH3do8JTd2ZkdEDNbgLeLvLzOd93aPCU3dmZD7u0eEpu7MyOiBmtwFvF3l5nO+7tHhKbuzMh93aPCU3dmZHRAzW4C3i7y8znfd2jwlN3ZmQ+7tHhKbuzMjogZrcBbxd5eZCvCRYdLT2NbksNNA1yUz1arYGIqL6luJZZnR6T3TPlQ4PhO8iW98K871mdHpPdM+VD1ERNhrc9z9blqRau/M1lftlR9VhMiG135msr9sqPqsJkemIAAAAAAAAAAAAAAAIjs5vtWWy7BatzJnulqVReaCNNJUX2qvaiEuINaNQ6a17U8202c1jfWj5Gucv/wBKhg9ucqMxVEJUvFWA2JMp/wBbHOT8omrkqop+Lc2T01ks3NVLMklSxFRKWRG1ETb0SFIGLdpryeK29budrkU4lhRy2QylpIlfJUMiSKNXo1y06XquhTonNcjtFVvdzclzbkT5WvSNtK16yajZPpUb029FakcTWNiR0So5JlR/9WGnddoIv4URbriSbC4XKtZNAjVkaxqM01uTlVb+XzeKV2UY8R8ZsCGtM7aqYJ5IcnMrFa+DIw3Zqu1udzVV91qp0qDY8+BGy10/+oeitZpOV2it1919/KqIir6PacK2qGSzNqpraY2eia5FRJGNfG96poolzr9FzV5U5r1Xskck76xUmlua6NeRNFU0HoqOXS5eXmTm83tFqbZadHVyVEUSsSPTi00derk5Uddzp6vP7CsgR5eK58OXqjmeevDXne+rXhqLh+SocrCz4S0c1F11rt28FVU4LTamxCA7G7UXY5VUsNp16R0DKW5kc0SsSaJWreqxJpIj2yJe+Rzr1VXJcjVQkeyli2I+mtaG++jkbpXLyyUci6Lmqvn0Xc3tItakm1wWTJWvkVkdbpN2tInLG/auV8cMiK1UYv4r1R2jpetHMlVpVT7SsllVX6DpJrMkdIrFRWK5GpIipcqpzp5lVPQX8CLpEtnYpX3Q2SMy10WXmU2KqNdTzR65qt1+VV6E4Y9JEa9ioqKl6Ki8ip5rj9HM2LuV9n2U5y3qtLFff+hDpm9q1SpKiszHq3BQAD01gAAAAAAAAAAAEY8J3kS3vhXneszo9J7pnyocHwneRLe+Fed6zOj0numfKgBFq78zWV+2VH1WEyIbXfmayv2yo+qwmQAAAAAAAAAAAAAAAAIXbcO0WzTuuuSqoJIWqqciyNXbE5fYjSaHE2W2K+2KdNxLdUwvbLTO9EjeVE9ipenZ6DB9aZybU18iVKqxXOhxFo16K1VwzkpX2Wilb7OaZ1nVTLagay6Zm2sdpyveyRiMSdGwojmJe2JrVcug26X8S/hRU7diWpvNMyeN2lBJ/ubytljv5HMXmX08h1aGppNkkMbrSgjfDtqOkjljR25atORyOavMirfz+ZfaevZhY9Vam40stWKxrvxNciIiJory6V/KnKnJd6+Qiz0rbZsaE6iprRdvspzU3KRYqoirmx4O3/WDvJfbE+lHNRVLVkdXQvc9znNWOpa1GqrtJdBEdy3X3ct/8cxwtkltqkSWRDtU0KXJI9qaWkmlpNa1iXtW78CL7FOIuwqrtCK1bSqqeVKr8DIGKrPER6bZcmlypo6XKvm5r1U7OxHYrVWNVU01XBGkUiPc5I2M0YpPGRXcy3/hu5L/ABvPdekeLJtzaQUzVXatNqLtrx869dZbTkSYiNRrVpVdeKeSoiomrbVHVRKprORbjnWTPZtn0+2PmbLpyNitCOnlTbUbG1tJfI16rc3SVNFWKt6c6Xtk+zaqSio69mm5ytpmwNVy6T3ySKify5WtVeQ71pwRMnp61GaVS1jmRIjlS9rlRy6bb7lRFYi3rzct116kXs5v3sr4VhdpUtDJpySc6VNWvNoLzaLLuz9RY5iQYOY3zSifK+xskISPjsancg0c9f17rK4uWn4TaTGyKTe+moqReeOFjF9qNRP8HsAM0SiUM3uVzlcvmAAemIAAAAAAAAAAABGPCd5Et74V53rM6PSe6Z8qHB8J3kS3vhXneszo9J7pnyoARau/M1lftlR9VhMiqPCfstdsLtmyLRhibIq0MzNFzlalyyNW+9P0nH4wc+Bh17si1lMkTc3DtILap+UQwdEa1aKXeCkOMHPgYde7IcYOfAw692RKu5lHc6p9mNszEu8FIcYOfAw692Q4wc+Bh17shdzKO51T7FszEu8FIcYOfAw692Q4wc+Bh17shdzKO51T7FszEu8FIcYOfAw692Q4wc+Bh17shdzKO51T7FszEu8FIcYOfAw692Q4wc+Bh17shdzKO51T7FszEu8FIcYOfAw692Q4wc+Bh17shdzKO51T7FszEsa3dikizOtfY9I2OpVLpmPS+Cpb6JG+n1/2XlOZQbM20L20lppJRy8211LFdA7lu/pzIl6J7eT1qQzjBz4GHXuyPlU+Hh9a3aqqzaZ7fQ+RXJ2K0wTs3lNi1Y1OKKqKn/pJdMy0w1GzTVVW6muaua5Ewr5pwWparNlsTkva+lcnpZXx3f8Aaop47U2bwULb5qmnbfzJC/dEt/qa3kT+SoHeE2mcqqtiUX8Pcn/Vx7KLwyss1UdRWRRsVPOxbnf8tG8yu/lXyhNT3r0qasyQr/VFiOTD+lv9yJUsGOlrNlyuijjlpqN//mlmX/V1DPO1rf8Aa1ez28xNbPs+KyooqSiYjI2Jc1E/yvnX1qUxxg58DDr3ZDjBz4GHXuyPE7NZSrnObVcap9mb5uHmJBhNRjE2NTHFV2qvFfYu8FIcYOfAw692Q4wc+Bh17sjK7mUdzqn2aLZmJd4KQ4wc+Bh17shxg58DDr3ZC7mUdzqn2LZmJd4KQ4wc+Bh17shxg58DDr3ZC7mUdzqn2LZmJd4KQ4wc+Bh17shxg58DDr3ZC7mUdzqn2LZmJd4KQ4wc+Bh17shxg58DDr3ZC7mUdzqn2LZmJd4KQ4wc+Bh17shxg58DDr3ZC7mUdzqn2LZmJZHhO8iW98K871mdHpPdM+VChtk/htmt6htCzJKOJqTROYrkmcqtv86JcXzZnR6T3TPlQrZyRjybkZGSirrxM2uR2wpH7QnT7H+Gk+ohVpaX2hOn2P8ADSfUQq07/sx4H3X4IkbvAAHTGkAAAAAAAAAAAAAAAAAAAAAAAAAAAAAAAAAAAAAAAAAA+dR4knsU2HZfR6T3TPlQx5UeJJ7FNh2X0ek90z5UPnnazxDP1+VJcDYpSX2hOn2P8NJ9RCrS0vtCdPsf4aT6iFWl72Y8D7r8GqN3gADpjSAAAAAAAAAAAAAAAAAAAAAAAAAAAAAAAAAAAAAAAAAAfOo8ST2KbDsvo9J7pnyoY8qPEk9imw7L6PSe6Z8qHzztZ4hn6/KkuBsUpL7QnT7H+Gk+ohVpaX2hOn2P8NJ9RCrS97MeB91+DVG7wAB0xpAAAAAAAAAAAAAAAAAAAAAAAAAAAAAAAAAAAAAAAAAAPnUeJJ7FNh2X0ek90z5UMeVHiSexTYdl9HpPdM+VD552s8Qz9flSXA2KUj9od6MrrHVyon+mk5/eFVboZ1k7TYtVZ0NarXVUMb1RLkV8bXKieq9D4bw0mFp+7syIGT8vRZGDZMYipWuszfCRy1Mg7oZ1k7RuhnWTtNfbw0mFp+7syG8NJhafu7MiwvZMemnUw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g7oZ1k7RuhnWTtNfbw0mFp+7syG8NJhafu7MheyY9NOosExMfTzNc16I5Ob0mxrL6PSe6Z8qHy3hpMLT93Zke5E0bkTmKPKeUn5Qej3tRKJTUbWMRiUP//Z"/>
          <p:cNvSpPr>
            <a:spLocks noChangeAspect="1" noChangeArrowheads="1"/>
          </p:cNvSpPr>
          <p:nvPr/>
        </p:nvSpPr>
        <p:spPr bwMode="auto">
          <a:xfrm>
            <a:off x="215900" y="-3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4292" name="AutoShape 10" descr="data:image/jpeg;base64,/9j/4AAQSkZJRgABAQAAAQABAAD/2wCEAAkGBhAGDwkIBxQKCQkVEhIOFxERDRcTEhMWHxwWIB8QGxMjJyYiGxkvJRMeIDAsJzM1NjguISA9QDAqNSc3ODEBCQoKDAsOGQ8PFS0kHiE1NTU1NikxNi0qKTUsKzUvMDMqKi0pMjU1KjUpNTUpNTU2KTU1NS01KTUqLS01NTYpNP/AABEIAJAA2AMBIgACEQEDEQH/xAAaAAEBAQEBAQEAAAAAAAAAAAAAAQQCBQcD/8QAKxABAAEEAQMCBAcBAAAAAAAAAAECAxESITFBkQRREzJSwgUiYWJxgfAU/8QAGwEBAAIDAQEAAAAAAAAAAAAAAAMGBAUHAgH/xAAqEQEAAQIFAgQHAQAAAAAAAAAAAQIRAwQhMUFR8AUSkdEiUmFxweHxE//aAAwDAQACEQMRAD8A2ALi5qAAAAAAAAAAAAAAAAAAAAAAAAAAAAAAAAAAAAAAAAAAAAAAAAAAAAAACAKIAogCiAKIAogCiAKIAogCiAKIAogCiAKIoPrwCnOlAAAAAAAAAOLlc0RnG1PfHXx3eaqooi8vsRd1NWMRPWX5/wDRxtz82mP1zhluXdYiImJiJ2oq9v2z5T4/PfXbfr3+nDQZjxrDwqvLeI/ftv0mJplPGC3xVnMR1hWC3diqJiqY1mdq6vf9seGy3XvG2Nae2evjs2WUztGZjTvvb73jhHXRNLsBnowAAAAAAAAAAAAAAAAAAABluznnF61V0zHMeIlqZbsY4zeu1dcRxHmIa/xC/wDlp3+b9LapMPdh9TNVUXKrGlVfWM05iZ/jMfwz1z6iLFVVPwavWYmqI1mKc/Rjbr2zmPfjo115t7xTFPHbOIzzxnnHR4Uej/FKb8XJv/h9Xo965mifTVROmKdaI5zt82Z2/qc4jluJFVWJV55iJib631+m1/XnfVncPW9BNyKLNXrfh03esxFGIp/TG1UZ7cTPL0rU45xeu1e88R4mWSPzzTHExPv0mf8AS12ozxm9aq9p5jzMLH4BOJOs7X73+G/Tm22iPF2agF/YIAAAAAAAAAAAAAAAAAAAA4uUb8Z1p746+ezseaqYqi0vsTZguWtoiYiMTOtFP3T4SbHPGdNtOnf6st805mJnOYfn8DjXn5t8475y0GY8Fw8SrzWiefT3vbpERTHCeMZlt2opiZqiNYnWun7o8tluiaOM7U9s9fPd1FOJmYzmVbLKZKjLRp3/AHe3zXnlHXXNQAz0YAAAAAAAAAD5AKLi5qgoCCgIKAgoCCgIKAgoCCgIKAgoCCgIKAigAAAAAAAAAAAAAAAAAAAAAAAAAAAAAAAAAAAAAAAAAAAAAAAAAAAAAAAAD//Z"/>
          <p:cNvSpPr>
            <a:spLocks noChangeAspect="1" noChangeArrowheads="1"/>
          </p:cNvSpPr>
          <p:nvPr/>
        </p:nvSpPr>
        <p:spPr bwMode="auto">
          <a:xfrm>
            <a:off x="368300" y="14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4294" name="AutoShape 13" descr="data:image/jpeg;base64,/9j/4AAQSkZJRgABAQAAAQABAAD/2wCEAAkGBhIGERAIBxMQDhIQEA8QEBMQDRoPFRYQHxAXFBMUHh4jJyYqFxkvGRUYIjssLygpLS04ISoxNTAqNSY3OCoBCQoKDQwOGg8OGTAeHiUrLy00NTQ1NDMqNDE1NTU0NTQuNTQ0MSwsLDM1KTUsNTUxMS41MiwwMDE2NCk0LTU1Nf/AABEIAK0BBAMBIgACEQEDEQH/xAAcAAEAAgIDAQAAAAAAAAAAAAAABwgDBgIEBQH/xAA9EAABAwIEAgkDAwMBCAMAAAABAAIDBBEFVJPSEhcTFBYhMVJTlKQGGCJBUWEjMnGBFTNykZKho/AHQkP/xAAbAQEAAgMBAQAAAAAAAAAAAAAAAwQFBgcBAv/EADIRAAECAgcHBQABBQEAAAAAAAABAhNRAwQRFRZTkQUSIVKh0dIxQWFxgSJCgrLB8DL/2gAMAwEAAhEDEQA/AJxREQBERAEWGGrZUOkhicC6JzWyDyuLGvA/6XA/6rr43if+x6eev4ekMUT3tZxcJe8NPBGDY97nWaO4m5HcUB3kXCCZtS1s0Ja9rgHNc1wcC0i4II8QR3pLO2Hh6VzW8Tg1vE4C7j4NH7lAc0REAREQBERAEREAREQBERAEREAREQBERAEREAREQBERAEREAREQGGsq2UEclXVODGRMfI9x8AxrS5x/5ApSVbK9jaikeyVjhdr43h7SL27iO4965yxNna6KYBzXAtc1w4gWkWII/UWWjTtf9HTSOieWMJ6WLppHdBLH4PjcbOLJWBoPHYktsTcNfw16enSgbvuT+PvZ7fNkpyPUS051cMuAVdRJQcRfKeuMYLFtRGCxs8RBtaRpLeE/j/ewFxAcB6v1PWsxGkp30pDo6qooSx48hlZM11v1uGD9vH+F1K3FRjlRRxRMkjfA6eedr224P6PQtbfwPEZiWuF2uDH2N2kLXPqtklFDLQRkgMZilfE5r+G0fVZA4fw9s88bh+/FcEEWGDpNoUbKaloEfajmbzfhVRbUT/JP0lRi2Ithu30W+1DTRH/8WGmv+/ROMHH/ABfo7277Xtc2utfiIxXEabE5wJGOqahtIT+XDG2jdaRhP/0cRI7uA4iWniIYOL5htD151XQVxDoYqqRwgtdji9rZWl9+4tAf3N8L3cbm3B2aLGYsNdVYhW3fO2SSCOMEAtpmBry/vIEbDxhznkgH8O/uaF7Q7VbW6ZlGxbEaiPcq/Xon6qcQrN1LVNuq6yOgY6orHsiYwXc+R4Y0C9rknuC5wzNqGtmhLXtc0Oa5rg4FpFwQR4iy0iOif9YShmIOL42WNQwB0UTGuh4mQNa78nSFsg4nEA8JIAYTZu9eCzlBTpTt32p/H2t9/myUiJUsCIvhU54QJz9r/RotOXevnP6v9Gi05d6jMouuXNUMpChEfMkzn9X+jRacu9Of1f6NFpy71GaJcuz8pBEfMkzn9X+jRacu9Of1f6NFpy71GaJcuz8pBEfMkzn9X+jRacu9Of1f6NFpy71GaJcuz8pBEfMkzn9X+jRacu9Of1f6NFpy71GaJcuz8pBEfMkzn9X+jRacu9Of1f6NFpy71GaJcuz8pBEfMkzn9X+jRacu9Of1f6NFpy71GaJcuz8pBEfMkzn9X+jRacu9Of1f6NFpy71GaJcuz8pBEfMkzn9X+jRacu9Of1f6NFpy71GaJcuz8pBEfMkzn9X+jRacu9Of1f6NFpy71GaJcuz8pBEfMkzn9X+jRacu9FGaJcuz8pBEfMuSuE0IqGuik7w5pabEjuIse8eC5rBWV0eHNM9bJHCweLpJBG0d4HibAd5C5GXzSzgFXg4EE0lbUwRizZIa57pQ0AAveywc91g3ua5/gS1rS6x7FVVT4lC2mextYDwS09XDOyEA+MUhH5AuHiS1rmuHg2x4V68n1jTHuozJVeU00D52OP7CQDo7/wCXiy11mIS0znMwamIhdYtZVVDKcRP4hxBvDxkxWJNrfiRYXBszWdqUz6uivq9KiqvBWudan4irw+fYmYlvBUOjBGIGXqv6Qp3FkjoTwGjl4QXPZe96R3c6zrhotcFo/DBPFV/UvWAxkT2vpJqKGoJdTxHpLmeVrPzc5hAhse8HgJDrOue1WUsuLVdNFWmFgcyYzR073P6SnY6N1nvPCC3pXxjg4PAv/KznNPrYXR1kM0j6+YPjuAxvCyzrtu4gBjTFZ1gAXy3F79/etNdSoxN+1N6y3j9+1nqtvzZZ628VLFlp5E1bU4TNM+tZHSRVJjc+q6Xpo4ntj4Hm/COEFjY+EvAbxB1yfxa7kKSzmGBh4pXtMLZg58j+E363PeznMZxDhYSLEi9nOAZ6VXQVU9QLStNM4HjY5jC217dGWFhc+7Se/pG/8Nu46/R4h2cmqYJami42Ojha2uqTBL1YN44P6l3dIAJHD/dg3Ju4kG6jXfb/AAs3rE4Jb9cZWf8AWW2heBtGFV1Rg0TaJtK17gPyl660te8/3SPcWNcXE97iGfvYfoutC6p+o5mthqZWBjnOkkpBwwRFrwOhaXAiokJ7jxcQbwuu1hcGnxofqSnrZeHFHQ1hc4NbFTYrC+I+HCwRFzTMeLzDvva1rBbbF9YU9E1sM8VTTcIAZH1GSQBgFhbog9oH6WuD3eFrLeKlS0tIjFrNO1Pfdbw19+EksT7QrORE9ENghYYmtY9xeQ0AucAC42sXGwAufHuAC5ldXD8VhxZpmw2WKoaDwl0MrZQHWBsS0mxsQu0tgIisnKjFco/Vj3JynxXKP1Y9ys2i2zFdc5G9e5BAaVk5T4rlH6se5OU+K5R+rHuVm0TFdc5G9e4gNKycp8Vyj9WPcnKfFco/Vj3KzaJiuucjevcQGlZOU+K5R+rHuTlPiuUfqx7lZtExXXORvXuIDSsnKfFco/Vj3JynxXKP1Y9ys2iYrrnI3r3EBpWTlPiuUfqx7k5T4rlH6se5WbRMV1zkb17iA0rJynxXKP1Y9ycp8Vyj9WPcrNomK65yN69xAaVk5T4rlH6se5OU+K5R+rHuVm0TFdc5G9e4gNKycp8Vyj9WPcnKfFco/Vj3KzaJiuucjevcQGlZOU+K5R+rHuTlPiuUfqx7lZtExXXORvXuIDSsnKfFco/Vj3L4rOImK65yN69xAaF1K/CYcU4evRRy8PFwF8YcW3tctPi09w7xbwH7LtrDVyPhY59OzpXAfizjDLm/hc+C1MnPCrvpmiw9pqZnyUjB/e8V8kDf44iXf+3WqR/SsU7+LCYvw7zxYhhlP0fD+gawMjlcf5c9p7rniuvYpsOq8YldX1EDaeQn8HVbhMIG8NgyNjHHiP7u4mXJdbusDmxahlwBrJYKuWoe97WMiqYYXB/fd1jG2IssAXFx4gAD+JNlrm0KOsUjHwKJrUT+p3qvynDh/doTMVEXiprjoj9O1UcwipA2GM9blo6fq3DTSGzXPYSRwiSIOJ4yQ1jj+IPf6/1CKjhNRFcta4dEIHvuO64mdwse6Qg9wYGOb33dxA/h58E7ZbUrSanpHGcxtIElW4u/3zgT/TpAbNBJPEA0XIsJOvWNqfpfp3U0zGjqdVXMg6HpKdj4i3pYxch4aRJFbhe1oIceEAho01W77222b3z7p/pfX2ss4eqKhYPawWSWij6zWcMMHC+R/WJnF0YHfx8TwDwO/uIfwub3/vZvRwNs+KyVUhlloeklbMIurtbP0ZjayIuL+NvDwstYRgggguu0hcH4dUYlUSuqZG1jaXogaeRgghdM5jnSWaLk2jdFw8ZeLl/h3FvGeV0TWvoyWmCS0Lp2kOge4BrqeYEguicP7XcVrhv5WAcfhGIqqjVS11n0nunr+WrZqqcR6keFtppQ3HJKieOVzWNk6y+JoebNbHIxpDbEkAOa1ouQC0HvdsMf0fRMFjTQP/mWITH/ABd1yB/HgvFiw59XB1mlfLiEUnE2WGqZFFKOFxa4MLGMHGHNIIdcEgEPbb8sdPi1fhBa+SCsnp+JoeJoI5p2NLmtJBifdzGgg97JHus658FvezEp6uiUNOxLfZzU/iqfNnov56FZ9i8UN28ERCs6RHy6XVWj/wDIuJ52p1U5i4nnanVW34TrOY3r2K8dJFpbpdVa5i4nnanVTmLiedqdVMJ1nMb17COki0t0uqtcxcTztTqpzFxPO1OqmE6zmN69hHSRaW6XVWuYuJ52p1U5i4nnanVTCdZzG9ewjpItLdLqrXMXE87U6qcxcTztTqphOs5jevYR0kWlul1VrmLiedqdVOYuJ52p1UwnWcxvXsI6SLS3S6q1zFxPO1OqnMXE87U6qYTrOY3r2EdJFpbpdVa5i4nnanVTmLiedqdVMJ1nMb17COki0t0uqtcxcTztTqpzFxPO1OqmE6zmN69hHSRaW6XVWuYuJ52p1U5i4nnanVTCdZzG9ewjpItLdfVVnmLiedqdVEwnWcxvXsI6SLTIiLUCwYK+uZhkUlZWODI4mOkkcbmzGtLnHu8e4LTIqWX6wfJPJGGxuL4myShr2x0/G0ujjb+QkkLowXE3ZcAfmG2W7TwNqmmKoa17XeLXtDgf17wfFco4xCBHEA1rQA0AWAAFgAP0FlXp6BtOiNf/AOfWycrfj49z1FsNOraeGhmigo/wbRmSoqppJS6/HC+MMc8klzrBjzc9waz9228P6w6XEIuvUrD0clPiFJEQ0ufMJKNz2kD9GmSGIN7i5/6WB/P1MDZ/titmbB/Up4K6qmkcCHN6cBjI4j+hIeZH91y3o23ALgvc+s28MEc/pVVI8D97ztit/wCS/wDosJS7OSmpKStUicWo5rE9EsS1EX96ISo+xEah4OHzPpXvrz+UdTXTU7yR3DhZwQyNI8e+PoyO8eBu0h3F2sNwJmOisqJDwzCpljY+3EGsbGxgYWn++MgG7T3HicRwk3Xd+nsMbi+FwwzkgVUPWLsI4mOlcalpaSD+TXPFjbxaDZdLCKqXCq2Okr2hslWxwmDAejfJHHcVMf7NLQWOBu4f0h3Dvf8AVFs2jq9YY/ctRzNxZIqWcV+7LPv7PFeqp+mKnrXfR0wbXtEMMnDHK8d0B4GO4ahneSx3Dwh7XXNgHBxETid48V166gjxON1LXsZNG8WcyRge0j/BXYWaoKFKFu41eHt8fH1IjVbQvhX1FOeFNiilf7fanNU+m9Pt9qc1T6b11m/dnZqaL2KEJ8iKEUr/AG+1Oap9N6fb7U5qn03pfuzs1NF7CE+RFCKV/t9qc1T6b0+32pzVPpvS/dnZqaL2EJ8iKEUr/b7U5qn03p9vtTmqfTel+7OzU0XsIT5EUIpX+32pzVPpvT7fanNU+m9L92dmpovYQnyIoRSv9vtTmqfTen2+1Oap9N6X7s7NTRewhPkRQilf7fanNU+m9Pt9qc1T6b0v3Z2ami9hCfIihFK/2+1Oap9N6fb7U5qn03pfuzs1NF7CE+RFCKV/t9qc1T6b0+32pzVPpvS/dnZqaL2EJ8iKEUr/AG+1Oap9N6fb7U5qn03pfuzs1NF7CE+RFCKV/t9qc1T6b0S/dnZqaL2EJ8ickWDr8XqR6gTr8XqR6gXKN10i+Z0WDr8XqR6gTr8XqR6gTddIGVkYjHCwADvNgLd5Nz/3XUxrDRjFPPQOcWdNFJGHgXLSWEB4/kEgj/Czdfi9SPUCdfi9SPUCbjpAyxxiIBkYDQAAABYAfoB+wXB1Mx721Lmgva17Gut3hji0vaD+xLGH/QLj1+L1I9QJ1+L1I9QJuukDOiwdfi9SPUCdfi9SPUCbrpAzosHX4vUj1AnX4vUj1Am66QM6LB1+L1I9QJ1+L1I9QJuukDOiwdfi9SPUCdfi9SPUCbrpAzosHX4vUj1AnX4vUj1Am66QM6LB1+L1I9QJ1+L1I9QJuukDOiwdfi9SPUCdfi9SPUCbrpAzosHX4vUj1AnX4vUj1Am66QM6LB1+L1I9QJ1+L1I9QJuukDOiwdfi9SPUCdfi9SPUCbrpAzosHX4vUj1AnX4vUj1Am66QM6LB1+L1I9QJ1+L1I9QJuukDOiwdfi9SPUCJuukCnt0uiLuBjBdLoiAXS6IgF0uiIBdLoiAXS6IgF0uiIBdLoiAXS6IgF0uiIBdLoiAXS6IgF0uiIBdLoiAXS6IgF0uiIBdfV8RAWA5C4d56zXZsTkLh3nrNdmxSSi5FfFfzVMhDbIjbkLh3nrNdmxOQuHees12bFJKJfFfzVENsiNuQuHees12bE5C4d56zXZsUkol8V/NUQ2yI25C4d56zXZsTkLh3nrNdmxSSiXxX81RDbIjbkLh3nrNdmxOQuHees12bFJKJfFfzVENsiNuQuHees12bE5C4d56zXZsUkol8V/NUQ2yI25C4d56zXZsTkLh3nrNdmxSSiXxX81RDbIjbkLh3nrNdmxOQuHees12bFJKJfFfzVENsiNuQuHees12bE5C4d56zXZsUkol8V/NUQ2yI25C4d56zXZsTkLh3nrNdmxSSiXxX81RDbIjbkLh3nrNdmxOQuHees12bFJKJfFfzVENsiNuQuHees12bE5C4d56zXZsUkol8V/NUQ2yI25C4d56zXZsTkLh3nrNdmxSSiXxX81RDbIjbkLh3nrNdmxOQuHees12bFJKJfFfzVENsiNuQuHees12bE5C4d56zXZsUkol8V/NUQ2yI25C4d56zXZsTkLh3nrNdmxSSiXxX81RDbIjbkLh3nrNdmxFJKJfFfzVENsjTecGE5r4s+xOcGE5r4s+xVoRblhSpcz9U8StHcWX5wYTmviz7E5wYTmviz7FWhEwpUuZ+qeIjuLL84MJzXxZ9ic4MJzXxZ9irQiYUqXM/VPER3Fl+cGE5r4s+xOcGE5r4s+xVoRMKVLmfqniI7iy/ODCc18WfYnODCc18WfYq0ImFKlzP1TxEdxZfnBhOa+LPsTnBhOa+LPsVaETClS5n6p4iO4svzgwnNfFn2JzgwnNfFn2KtCJhSpcz9U8RHcWX5wYTmviz7E5wYTmviz7FWhEwpUuZ+qeIjuLL84MJzXxZ9ic4MJzXxZ9irQiYUqXM/VPER3Fl+cGE5r4s+xOcGE5r4s+xVoRMKVLmfqniI7iy/ODCc18WfYnODCc18WfYq0ImFKlzP1TxEdxZfnBhOa+LPsTnBhOa+LPsVaETClS5n6p4iO4svzgwnNfFn2JzgwnNfFn2KtCJhSpcz9U8RHcWX5wYTmviz7E5wYTmviz7FWhEwpUuZ+qeIjuLL84MJzXxZ9ic4MJzXxZ9irQiYUqXM/VPER3Fl+cGE5r4s+xOcGE5r4s+xVoRMKVLmfqniI7iy/ODCc18WfYvirSiYUqXM/VPER3H2yWVruxWH5Gh9lFtTsVh+RofZRbVBiyhy11Q+o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WVruxWH5Gh9lFtTsVh+RofZRbUxZQ5a6oICzKo2Sytd2Kw/I0PsotqdisPyND7KLamLKHLXVBAWZVGyK13YrD8jQ+yi2omLKHLXVBAWZ7SIi5+Wg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520700" y="301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-69850" y="0"/>
            <a:ext cx="997585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77788" y="415926"/>
            <a:ext cx="9906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 dirty="0">
                <a:solidFill>
                  <a:srgbClr val="FFFFFF"/>
                </a:solidFill>
                <a:latin typeface="Trebuchet MS" pitchFamily="34" charset="0"/>
              </a:rPr>
              <a:t>FONTES RENOVÁVEIS NA MATRIZ ENERGÉTICA</a:t>
            </a:r>
            <a:endParaRPr lang="pt-BR" sz="2000" b="1" u="none" dirty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44" name="Group 4"/>
          <p:cNvGrpSpPr>
            <a:grpSpLocks/>
          </p:cNvGrpSpPr>
          <p:nvPr/>
        </p:nvGrpSpPr>
        <p:grpSpPr bwMode="auto">
          <a:xfrm>
            <a:off x="8369240" y="92496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45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47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49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50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8026413" y="6364730"/>
            <a:ext cx="1643142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400" i="1" u="none" dirty="0">
                <a:solidFill>
                  <a:srgbClr val="000000"/>
                </a:solidFill>
                <a:latin typeface="Trebuchet MS" pitchFamily="34" charset="0"/>
              </a:rPr>
              <a:t>Fonte: IEA e FIESP</a:t>
            </a:r>
            <a:endParaRPr lang="pt-BR" sz="1400" i="1" u="none" dirty="0">
              <a:solidFill>
                <a:srgbClr val="000000"/>
              </a:solidFill>
              <a:latin typeface="Trebuchet MS" pitchFamily="34" charset="0"/>
            </a:endParaRPr>
          </a:p>
        </p:txBody>
      </p:sp>
      <p:graphicFrame>
        <p:nvGraphicFramePr>
          <p:cNvPr id="53" name="Gráfico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589226"/>
              </p:ext>
            </p:extLst>
          </p:nvPr>
        </p:nvGraphicFramePr>
        <p:xfrm>
          <a:off x="1085563" y="1142999"/>
          <a:ext cx="7680235" cy="5227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79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159389700"/>
              </p:ext>
            </p:extLst>
          </p:nvPr>
        </p:nvGraphicFramePr>
        <p:xfrm>
          <a:off x="584515" y="1143000"/>
          <a:ext cx="8658962" cy="5474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7406824" y="6441059"/>
            <a:ext cx="2246128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i="1" u="none" dirty="0" smtClean="0">
                <a:solidFill>
                  <a:prstClr val="black"/>
                </a:solidFill>
                <a:latin typeface="Trebuchet MS" pitchFamily="34" charset="0"/>
              </a:rPr>
              <a:t>Fonte: IEA, 2013 (dados 2011)</a:t>
            </a:r>
            <a:endParaRPr lang="pt-BR" sz="1200" i="1" u="none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69850" y="0"/>
            <a:ext cx="9975850" cy="969963"/>
          </a:xfrm>
          <a:prstGeom prst="rect">
            <a:avLst/>
          </a:prstGeom>
          <a:solidFill>
            <a:srgbClr val="BBE0E3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pt-BR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9555" y="472553"/>
            <a:ext cx="9906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 dirty="0" smtClean="0">
                <a:solidFill>
                  <a:srgbClr val="FFFFFF"/>
                </a:solidFill>
                <a:latin typeface="Trebuchet MS" pitchFamily="34" charset="0"/>
              </a:rPr>
              <a:t>CONSUMO MÉDIO ANUAL PER CAPITA DE ENERGIA ELÉTRICA</a:t>
            </a:r>
          </a:p>
          <a:p>
            <a:endParaRPr lang="pt-BR" sz="2000" b="1" u="none" dirty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8369240" y="92496"/>
            <a:ext cx="1396496" cy="397371"/>
            <a:chOff x="4476" y="121"/>
            <a:chExt cx="1104" cy="336"/>
          </a:xfrm>
          <a:solidFill>
            <a:srgbClr val="FFFFFF"/>
          </a:solidFill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 kern="0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43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2117593"/>
              </p:ext>
            </p:extLst>
          </p:nvPr>
        </p:nvGraphicFramePr>
        <p:xfrm>
          <a:off x="0" y="1295400"/>
          <a:ext cx="9906000" cy="514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tângulo 7"/>
          <p:cNvSpPr/>
          <p:nvPr/>
        </p:nvSpPr>
        <p:spPr>
          <a:xfrm>
            <a:off x="-69850" y="0"/>
            <a:ext cx="997585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7788" y="38705"/>
            <a:ext cx="9906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 dirty="0" smtClean="0">
                <a:solidFill>
                  <a:srgbClr val="FFFFFF"/>
                </a:solidFill>
                <a:latin typeface="Trebuchet MS" pitchFamily="34" charset="0"/>
              </a:rPr>
              <a:t>BRASIL</a:t>
            </a:r>
          </a:p>
          <a:p>
            <a:r>
              <a:rPr lang="pt-BR" sz="2600" b="1" u="none" dirty="0" smtClean="0">
                <a:solidFill>
                  <a:srgbClr val="FFFFFF"/>
                </a:solidFill>
                <a:latin typeface="Trebuchet MS" pitchFamily="34" charset="0"/>
              </a:rPr>
              <a:t>CAPACIDADE INSTALADA EM 31/12/2012 </a:t>
            </a:r>
            <a:endParaRPr lang="pt-BR" sz="2000" b="1" u="none" dirty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8369240" y="92504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17" name="CaixaDeTexto 1"/>
          <p:cNvSpPr txBox="1"/>
          <p:nvPr/>
        </p:nvSpPr>
        <p:spPr>
          <a:xfrm>
            <a:off x="31235" y="1219238"/>
            <a:ext cx="2555535" cy="533379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300" b="1" u="none" dirty="0" smtClean="0">
                <a:solidFill>
                  <a:srgbClr val="000000"/>
                </a:solidFill>
                <a:latin typeface="Trebuchet MS" pitchFamily="34" charset="0"/>
              </a:rPr>
              <a:t>Oferta de Potência: 126,8  GW</a:t>
            </a:r>
          </a:p>
          <a:p>
            <a:r>
              <a:rPr lang="pt-BR" sz="1300" b="1" u="none" dirty="0" smtClean="0">
                <a:solidFill>
                  <a:srgbClr val="000000"/>
                </a:solidFill>
                <a:latin typeface="Trebuchet MS" pitchFamily="34" charset="0"/>
              </a:rPr>
              <a:t>Oferta de Renováveis: 80,5%</a:t>
            </a:r>
            <a:endParaRPr lang="pt-BR" sz="1300" b="1" u="none" dirty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6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226044684"/>
              </p:ext>
            </p:extLst>
          </p:nvPr>
        </p:nvGraphicFramePr>
        <p:xfrm>
          <a:off x="381000" y="1053786"/>
          <a:ext cx="9350582" cy="5412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/>
          <p:cNvSpPr/>
          <p:nvPr/>
        </p:nvSpPr>
        <p:spPr>
          <a:xfrm>
            <a:off x="-69850" y="0"/>
            <a:ext cx="9975850" cy="969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7788" y="38706"/>
            <a:ext cx="9906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600" b="1" u="none" dirty="0" smtClean="0">
                <a:solidFill>
                  <a:srgbClr val="FFFFFF"/>
                </a:solidFill>
                <a:latin typeface="Trebuchet MS" pitchFamily="34" charset="0"/>
              </a:rPr>
              <a:t>BRASIL   </a:t>
            </a:r>
          </a:p>
          <a:p>
            <a:r>
              <a:rPr lang="pt-BR" sz="2600" b="1" u="none" dirty="0" smtClean="0">
                <a:solidFill>
                  <a:srgbClr val="FFFFFF"/>
                </a:solidFill>
                <a:latin typeface="Trebuchet MS" pitchFamily="34" charset="0"/>
              </a:rPr>
              <a:t>PERSPECTIVAS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8369240" y="92504"/>
            <a:ext cx="1396496" cy="397371"/>
            <a:chOff x="4476" y="121"/>
            <a:chExt cx="1104" cy="336"/>
          </a:xfrm>
          <a:solidFill>
            <a:schemeClr val="bg1"/>
          </a:solidFill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738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4737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0" y="0"/>
                  </a:moveTo>
                  <a:lnTo>
                    <a:pt x="1671" y="0"/>
                  </a:lnTo>
                  <a:lnTo>
                    <a:pt x="3453" y="1782"/>
                  </a:lnTo>
                  <a:lnTo>
                    <a:pt x="1077" y="1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4603" y="121"/>
              <a:ext cx="103" cy="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476" y="240"/>
              <a:ext cx="230" cy="119"/>
            </a:xfrm>
            <a:custGeom>
              <a:avLst/>
              <a:gdLst>
                <a:gd name="T0" fmla="*/ 0 w 3453"/>
                <a:gd name="T1" fmla="*/ 0 h 1782"/>
                <a:gd name="T2" fmla="*/ 0 w 3453"/>
                <a:gd name="T3" fmla="*/ 0 h 1782"/>
                <a:gd name="T4" fmla="*/ 0 w 3453"/>
                <a:gd name="T5" fmla="*/ 0 h 1782"/>
                <a:gd name="T6" fmla="*/ 0 w 3453"/>
                <a:gd name="T7" fmla="*/ 0 h 1782"/>
                <a:gd name="T8" fmla="*/ 0 w 3453"/>
                <a:gd name="T9" fmla="*/ 0 h 17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53" h="1782">
                  <a:moveTo>
                    <a:pt x="3453" y="0"/>
                  </a:moveTo>
                  <a:lnTo>
                    <a:pt x="1781" y="0"/>
                  </a:lnTo>
                  <a:lnTo>
                    <a:pt x="0" y="1782"/>
                  </a:lnTo>
                  <a:lnTo>
                    <a:pt x="2376" y="1782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4985" y="239"/>
              <a:ext cx="595" cy="122"/>
            </a:xfrm>
            <a:custGeom>
              <a:avLst/>
              <a:gdLst>
                <a:gd name="T0" fmla="*/ 0 w 8920"/>
                <a:gd name="T1" fmla="*/ 0 h 1829"/>
                <a:gd name="T2" fmla="*/ 0 w 8920"/>
                <a:gd name="T3" fmla="*/ 0 h 1829"/>
                <a:gd name="T4" fmla="*/ 0 w 8920"/>
                <a:gd name="T5" fmla="*/ 0 h 1829"/>
                <a:gd name="T6" fmla="*/ 0 w 8920"/>
                <a:gd name="T7" fmla="*/ 0 h 1829"/>
                <a:gd name="T8" fmla="*/ 0 w 8920"/>
                <a:gd name="T9" fmla="*/ 0 h 1829"/>
                <a:gd name="T10" fmla="*/ 0 w 8920"/>
                <a:gd name="T11" fmla="*/ 0 h 1829"/>
                <a:gd name="T12" fmla="*/ 0 w 8920"/>
                <a:gd name="T13" fmla="*/ 0 h 1829"/>
                <a:gd name="T14" fmla="*/ 0 w 8920"/>
                <a:gd name="T15" fmla="*/ 0 h 1829"/>
                <a:gd name="T16" fmla="*/ 0 w 8920"/>
                <a:gd name="T17" fmla="*/ 0 h 1829"/>
                <a:gd name="T18" fmla="*/ 0 w 8920"/>
                <a:gd name="T19" fmla="*/ 0 h 1829"/>
                <a:gd name="T20" fmla="*/ 0 w 8920"/>
                <a:gd name="T21" fmla="*/ 0 h 1829"/>
                <a:gd name="T22" fmla="*/ 0 w 8920"/>
                <a:gd name="T23" fmla="*/ 0 h 1829"/>
                <a:gd name="T24" fmla="*/ 0 w 8920"/>
                <a:gd name="T25" fmla="*/ 0 h 1829"/>
                <a:gd name="T26" fmla="*/ 0 w 8920"/>
                <a:gd name="T27" fmla="*/ 0 h 1829"/>
                <a:gd name="T28" fmla="*/ 0 w 8920"/>
                <a:gd name="T29" fmla="*/ 0 h 1829"/>
                <a:gd name="T30" fmla="*/ 0 w 8920"/>
                <a:gd name="T31" fmla="*/ 0 h 1829"/>
                <a:gd name="T32" fmla="*/ 0 w 8920"/>
                <a:gd name="T33" fmla="*/ 0 h 1829"/>
                <a:gd name="T34" fmla="*/ 0 w 8920"/>
                <a:gd name="T35" fmla="*/ 0 h 1829"/>
                <a:gd name="T36" fmla="*/ 0 w 8920"/>
                <a:gd name="T37" fmla="*/ 0 h 1829"/>
                <a:gd name="T38" fmla="*/ 0 w 8920"/>
                <a:gd name="T39" fmla="*/ 0 h 1829"/>
                <a:gd name="T40" fmla="*/ 0 w 8920"/>
                <a:gd name="T41" fmla="*/ 0 h 1829"/>
                <a:gd name="T42" fmla="*/ 0 w 8920"/>
                <a:gd name="T43" fmla="*/ 0 h 1829"/>
                <a:gd name="T44" fmla="*/ 0 w 8920"/>
                <a:gd name="T45" fmla="*/ 0 h 1829"/>
                <a:gd name="T46" fmla="*/ 0 w 8920"/>
                <a:gd name="T47" fmla="*/ 0 h 1829"/>
                <a:gd name="T48" fmla="*/ 0 w 8920"/>
                <a:gd name="T49" fmla="*/ 0 h 1829"/>
                <a:gd name="T50" fmla="*/ 0 w 8920"/>
                <a:gd name="T51" fmla="*/ 0 h 1829"/>
                <a:gd name="T52" fmla="*/ 0 w 8920"/>
                <a:gd name="T53" fmla="*/ 0 h 1829"/>
                <a:gd name="T54" fmla="*/ 0 w 8920"/>
                <a:gd name="T55" fmla="*/ 0 h 1829"/>
                <a:gd name="T56" fmla="*/ 0 w 8920"/>
                <a:gd name="T57" fmla="*/ 0 h 1829"/>
                <a:gd name="T58" fmla="*/ 0 w 8920"/>
                <a:gd name="T59" fmla="*/ 0 h 1829"/>
                <a:gd name="T60" fmla="*/ 0 w 8920"/>
                <a:gd name="T61" fmla="*/ 0 h 1829"/>
                <a:gd name="T62" fmla="*/ 0 w 8920"/>
                <a:gd name="T63" fmla="*/ 0 h 1829"/>
                <a:gd name="T64" fmla="*/ 0 w 8920"/>
                <a:gd name="T65" fmla="*/ 0 h 1829"/>
                <a:gd name="T66" fmla="*/ 0 w 8920"/>
                <a:gd name="T67" fmla="*/ 0 h 1829"/>
                <a:gd name="T68" fmla="*/ 0 w 8920"/>
                <a:gd name="T69" fmla="*/ 0 h 1829"/>
                <a:gd name="T70" fmla="*/ 0 w 8920"/>
                <a:gd name="T71" fmla="*/ 0 h 1829"/>
                <a:gd name="T72" fmla="*/ 0 w 8920"/>
                <a:gd name="T73" fmla="*/ 0 h 1829"/>
                <a:gd name="T74" fmla="*/ 0 w 8920"/>
                <a:gd name="T75" fmla="*/ 0 h 1829"/>
                <a:gd name="T76" fmla="*/ 0 w 8920"/>
                <a:gd name="T77" fmla="*/ 0 h 1829"/>
                <a:gd name="T78" fmla="*/ 0 w 8920"/>
                <a:gd name="T79" fmla="*/ 0 h 1829"/>
                <a:gd name="T80" fmla="*/ 0 w 8920"/>
                <a:gd name="T81" fmla="*/ 0 h 1829"/>
                <a:gd name="T82" fmla="*/ 0 w 8920"/>
                <a:gd name="T83" fmla="*/ 0 h 1829"/>
                <a:gd name="T84" fmla="*/ 0 w 8920"/>
                <a:gd name="T85" fmla="*/ 0 h 1829"/>
                <a:gd name="T86" fmla="*/ 0 w 8920"/>
                <a:gd name="T87" fmla="*/ 0 h 1829"/>
                <a:gd name="T88" fmla="*/ 0 w 8920"/>
                <a:gd name="T89" fmla="*/ 0 h 1829"/>
                <a:gd name="T90" fmla="*/ 0 w 8920"/>
                <a:gd name="T91" fmla="*/ 0 h 1829"/>
                <a:gd name="T92" fmla="*/ 0 w 8920"/>
                <a:gd name="T93" fmla="*/ 0 h 1829"/>
                <a:gd name="T94" fmla="*/ 0 w 8920"/>
                <a:gd name="T95" fmla="*/ 0 h 1829"/>
                <a:gd name="T96" fmla="*/ 0 w 8920"/>
                <a:gd name="T97" fmla="*/ 0 h 1829"/>
                <a:gd name="T98" fmla="*/ 0 w 8920"/>
                <a:gd name="T99" fmla="*/ 0 h 1829"/>
                <a:gd name="T100" fmla="*/ 0 w 8920"/>
                <a:gd name="T101" fmla="*/ 0 h 1829"/>
                <a:gd name="T102" fmla="*/ 0 w 8920"/>
                <a:gd name="T103" fmla="*/ 0 h 1829"/>
                <a:gd name="T104" fmla="*/ 0 w 8920"/>
                <a:gd name="T105" fmla="*/ 0 h 1829"/>
                <a:gd name="T106" fmla="*/ 0 w 8920"/>
                <a:gd name="T107" fmla="*/ 0 h 1829"/>
                <a:gd name="T108" fmla="*/ 0 w 8920"/>
                <a:gd name="T109" fmla="*/ 0 h 1829"/>
                <a:gd name="T110" fmla="*/ 0 w 8920"/>
                <a:gd name="T111" fmla="*/ 0 h 1829"/>
                <a:gd name="T112" fmla="*/ 0 w 8920"/>
                <a:gd name="T113" fmla="*/ 0 h 1829"/>
                <a:gd name="T114" fmla="*/ 0 w 8920"/>
                <a:gd name="T115" fmla="*/ 0 h 1829"/>
                <a:gd name="T116" fmla="*/ 0 w 8920"/>
                <a:gd name="T117" fmla="*/ 0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920" h="1829">
                  <a:moveTo>
                    <a:pt x="4495" y="4"/>
                  </a:moveTo>
                  <a:lnTo>
                    <a:pt x="5085" y="4"/>
                  </a:lnTo>
                  <a:lnTo>
                    <a:pt x="5085" y="1789"/>
                  </a:lnTo>
                  <a:lnTo>
                    <a:pt x="4495" y="1789"/>
                  </a:lnTo>
                  <a:lnTo>
                    <a:pt x="4495" y="4"/>
                  </a:lnTo>
                  <a:close/>
                  <a:moveTo>
                    <a:pt x="5996" y="1270"/>
                  </a:moveTo>
                  <a:lnTo>
                    <a:pt x="6310" y="1270"/>
                  </a:lnTo>
                  <a:lnTo>
                    <a:pt x="6357" y="1269"/>
                  </a:lnTo>
                  <a:lnTo>
                    <a:pt x="6404" y="1268"/>
                  </a:lnTo>
                  <a:lnTo>
                    <a:pt x="6448" y="1265"/>
                  </a:lnTo>
                  <a:lnTo>
                    <a:pt x="6491" y="1260"/>
                  </a:lnTo>
                  <a:lnTo>
                    <a:pt x="6531" y="1254"/>
                  </a:lnTo>
                  <a:lnTo>
                    <a:pt x="6572" y="1248"/>
                  </a:lnTo>
                  <a:lnTo>
                    <a:pt x="6609" y="1240"/>
                  </a:lnTo>
                  <a:lnTo>
                    <a:pt x="6645" y="1230"/>
                  </a:lnTo>
                  <a:lnTo>
                    <a:pt x="6679" y="1220"/>
                  </a:lnTo>
                  <a:lnTo>
                    <a:pt x="6712" y="1209"/>
                  </a:lnTo>
                  <a:lnTo>
                    <a:pt x="6744" y="1195"/>
                  </a:lnTo>
                  <a:lnTo>
                    <a:pt x="6773" y="1182"/>
                  </a:lnTo>
                  <a:lnTo>
                    <a:pt x="6802" y="1166"/>
                  </a:lnTo>
                  <a:lnTo>
                    <a:pt x="6829" y="1150"/>
                  </a:lnTo>
                  <a:lnTo>
                    <a:pt x="6854" y="1131"/>
                  </a:lnTo>
                  <a:lnTo>
                    <a:pt x="6878" y="1112"/>
                  </a:lnTo>
                  <a:lnTo>
                    <a:pt x="6900" y="1092"/>
                  </a:lnTo>
                  <a:lnTo>
                    <a:pt x="6920" y="1071"/>
                  </a:lnTo>
                  <a:lnTo>
                    <a:pt x="6940" y="1048"/>
                  </a:lnTo>
                  <a:lnTo>
                    <a:pt x="6958" y="1024"/>
                  </a:lnTo>
                  <a:lnTo>
                    <a:pt x="6974" y="999"/>
                  </a:lnTo>
                  <a:lnTo>
                    <a:pt x="6989" y="973"/>
                  </a:lnTo>
                  <a:lnTo>
                    <a:pt x="7002" y="945"/>
                  </a:lnTo>
                  <a:lnTo>
                    <a:pt x="7014" y="916"/>
                  </a:lnTo>
                  <a:lnTo>
                    <a:pt x="7024" y="886"/>
                  </a:lnTo>
                  <a:lnTo>
                    <a:pt x="7033" y="855"/>
                  </a:lnTo>
                  <a:lnTo>
                    <a:pt x="7040" y="822"/>
                  </a:lnTo>
                  <a:lnTo>
                    <a:pt x="7047" y="787"/>
                  </a:lnTo>
                  <a:lnTo>
                    <a:pt x="7052" y="753"/>
                  </a:lnTo>
                  <a:lnTo>
                    <a:pt x="7055" y="717"/>
                  </a:lnTo>
                  <a:lnTo>
                    <a:pt x="7057" y="679"/>
                  </a:lnTo>
                  <a:lnTo>
                    <a:pt x="7058" y="641"/>
                  </a:lnTo>
                  <a:lnTo>
                    <a:pt x="7057" y="601"/>
                  </a:lnTo>
                  <a:lnTo>
                    <a:pt x="7055" y="564"/>
                  </a:lnTo>
                  <a:lnTo>
                    <a:pt x="7052" y="528"/>
                  </a:lnTo>
                  <a:lnTo>
                    <a:pt x="7047" y="493"/>
                  </a:lnTo>
                  <a:lnTo>
                    <a:pt x="7040" y="459"/>
                  </a:lnTo>
                  <a:lnTo>
                    <a:pt x="7033" y="426"/>
                  </a:lnTo>
                  <a:lnTo>
                    <a:pt x="7024" y="394"/>
                  </a:lnTo>
                  <a:lnTo>
                    <a:pt x="7014" y="364"/>
                  </a:lnTo>
                  <a:lnTo>
                    <a:pt x="7002" y="335"/>
                  </a:lnTo>
                  <a:lnTo>
                    <a:pt x="6989" y="307"/>
                  </a:lnTo>
                  <a:lnTo>
                    <a:pt x="6974" y="280"/>
                  </a:lnTo>
                  <a:lnTo>
                    <a:pt x="6958" y="256"/>
                  </a:lnTo>
                  <a:lnTo>
                    <a:pt x="6940" y="231"/>
                  </a:lnTo>
                  <a:lnTo>
                    <a:pt x="6920" y="208"/>
                  </a:lnTo>
                  <a:lnTo>
                    <a:pt x="6900" y="186"/>
                  </a:lnTo>
                  <a:lnTo>
                    <a:pt x="6878" y="165"/>
                  </a:lnTo>
                  <a:lnTo>
                    <a:pt x="6854" y="146"/>
                  </a:lnTo>
                  <a:lnTo>
                    <a:pt x="6829" y="128"/>
                  </a:lnTo>
                  <a:lnTo>
                    <a:pt x="6802" y="111"/>
                  </a:lnTo>
                  <a:lnTo>
                    <a:pt x="6773" y="95"/>
                  </a:lnTo>
                  <a:lnTo>
                    <a:pt x="6744" y="81"/>
                  </a:lnTo>
                  <a:lnTo>
                    <a:pt x="6712" y="67"/>
                  </a:lnTo>
                  <a:lnTo>
                    <a:pt x="6679" y="56"/>
                  </a:lnTo>
                  <a:lnTo>
                    <a:pt x="6645" y="45"/>
                  </a:lnTo>
                  <a:lnTo>
                    <a:pt x="6609" y="35"/>
                  </a:lnTo>
                  <a:lnTo>
                    <a:pt x="6572" y="28"/>
                  </a:lnTo>
                  <a:lnTo>
                    <a:pt x="6531" y="21"/>
                  </a:lnTo>
                  <a:lnTo>
                    <a:pt x="6491" y="14"/>
                  </a:lnTo>
                  <a:lnTo>
                    <a:pt x="6448" y="10"/>
                  </a:lnTo>
                  <a:lnTo>
                    <a:pt x="6404" y="7"/>
                  </a:lnTo>
                  <a:lnTo>
                    <a:pt x="6357" y="5"/>
                  </a:lnTo>
                  <a:lnTo>
                    <a:pt x="6310" y="4"/>
                  </a:lnTo>
                  <a:lnTo>
                    <a:pt x="5406" y="4"/>
                  </a:lnTo>
                  <a:lnTo>
                    <a:pt x="5406" y="1789"/>
                  </a:lnTo>
                  <a:lnTo>
                    <a:pt x="5996" y="1789"/>
                  </a:lnTo>
                  <a:lnTo>
                    <a:pt x="5996" y="1270"/>
                  </a:lnTo>
                  <a:close/>
                  <a:moveTo>
                    <a:pt x="6478" y="635"/>
                  </a:moveTo>
                  <a:lnTo>
                    <a:pt x="6477" y="658"/>
                  </a:lnTo>
                  <a:lnTo>
                    <a:pt x="6475" y="681"/>
                  </a:lnTo>
                  <a:lnTo>
                    <a:pt x="6472" y="703"/>
                  </a:lnTo>
                  <a:lnTo>
                    <a:pt x="6467" y="724"/>
                  </a:lnTo>
                  <a:lnTo>
                    <a:pt x="6464" y="736"/>
                  </a:lnTo>
                  <a:lnTo>
                    <a:pt x="6460" y="746"/>
                  </a:lnTo>
                  <a:lnTo>
                    <a:pt x="6456" y="756"/>
                  </a:lnTo>
                  <a:lnTo>
                    <a:pt x="6450" y="766"/>
                  </a:lnTo>
                  <a:lnTo>
                    <a:pt x="6445" y="775"/>
                  </a:lnTo>
                  <a:lnTo>
                    <a:pt x="6439" y="784"/>
                  </a:lnTo>
                  <a:lnTo>
                    <a:pt x="6432" y="794"/>
                  </a:lnTo>
                  <a:lnTo>
                    <a:pt x="6425" y="803"/>
                  </a:lnTo>
                  <a:lnTo>
                    <a:pt x="6416" y="811"/>
                  </a:lnTo>
                  <a:lnTo>
                    <a:pt x="6407" y="819"/>
                  </a:lnTo>
                  <a:lnTo>
                    <a:pt x="6397" y="827"/>
                  </a:lnTo>
                  <a:lnTo>
                    <a:pt x="6386" y="834"/>
                  </a:lnTo>
                  <a:lnTo>
                    <a:pt x="6374" y="840"/>
                  </a:lnTo>
                  <a:lnTo>
                    <a:pt x="6361" y="846"/>
                  </a:lnTo>
                  <a:lnTo>
                    <a:pt x="6348" y="853"/>
                  </a:lnTo>
                  <a:lnTo>
                    <a:pt x="6334" y="858"/>
                  </a:lnTo>
                  <a:lnTo>
                    <a:pt x="6318" y="862"/>
                  </a:lnTo>
                  <a:lnTo>
                    <a:pt x="6301" y="866"/>
                  </a:lnTo>
                  <a:lnTo>
                    <a:pt x="6284" y="870"/>
                  </a:lnTo>
                  <a:lnTo>
                    <a:pt x="6265" y="872"/>
                  </a:lnTo>
                  <a:lnTo>
                    <a:pt x="6246" y="875"/>
                  </a:lnTo>
                  <a:lnTo>
                    <a:pt x="6224" y="876"/>
                  </a:lnTo>
                  <a:lnTo>
                    <a:pt x="6202" y="878"/>
                  </a:lnTo>
                  <a:lnTo>
                    <a:pt x="6178" y="879"/>
                  </a:lnTo>
                  <a:lnTo>
                    <a:pt x="5994" y="879"/>
                  </a:lnTo>
                  <a:lnTo>
                    <a:pt x="5994" y="630"/>
                  </a:lnTo>
                  <a:lnTo>
                    <a:pt x="5994" y="383"/>
                  </a:lnTo>
                  <a:lnTo>
                    <a:pt x="6178" y="383"/>
                  </a:lnTo>
                  <a:lnTo>
                    <a:pt x="6202" y="383"/>
                  </a:lnTo>
                  <a:lnTo>
                    <a:pt x="6224" y="384"/>
                  </a:lnTo>
                  <a:lnTo>
                    <a:pt x="6246" y="386"/>
                  </a:lnTo>
                  <a:lnTo>
                    <a:pt x="6265" y="388"/>
                  </a:lnTo>
                  <a:lnTo>
                    <a:pt x="6284" y="391"/>
                  </a:lnTo>
                  <a:lnTo>
                    <a:pt x="6301" y="394"/>
                  </a:lnTo>
                  <a:lnTo>
                    <a:pt x="6318" y="398"/>
                  </a:lnTo>
                  <a:lnTo>
                    <a:pt x="6334" y="404"/>
                  </a:lnTo>
                  <a:lnTo>
                    <a:pt x="6348" y="409"/>
                  </a:lnTo>
                  <a:lnTo>
                    <a:pt x="6361" y="415"/>
                  </a:lnTo>
                  <a:lnTo>
                    <a:pt x="6374" y="421"/>
                  </a:lnTo>
                  <a:lnTo>
                    <a:pt x="6386" y="427"/>
                  </a:lnTo>
                  <a:lnTo>
                    <a:pt x="6397" y="435"/>
                  </a:lnTo>
                  <a:lnTo>
                    <a:pt x="6407" y="442"/>
                  </a:lnTo>
                  <a:lnTo>
                    <a:pt x="6416" y="450"/>
                  </a:lnTo>
                  <a:lnTo>
                    <a:pt x="6425" y="458"/>
                  </a:lnTo>
                  <a:lnTo>
                    <a:pt x="6432" y="467"/>
                  </a:lnTo>
                  <a:lnTo>
                    <a:pt x="6439" y="476"/>
                  </a:lnTo>
                  <a:lnTo>
                    <a:pt x="6445" y="485"/>
                  </a:lnTo>
                  <a:lnTo>
                    <a:pt x="6450" y="496"/>
                  </a:lnTo>
                  <a:lnTo>
                    <a:pt x="6456" y="505"/>
                  </a:lnTo>
                  <a:lnTo>
                    <a:pt x="6460" y="515"/>
                  </a:lnTo>
                  <a:lnTo>
                    <a:pt x="6464" y="526"/>
                  </a:lnTo>
                  <a:lnTo>
                    <a:pt x="6467" y="536"/>
                  </a:lnTo>
                  <a:lnTo>
                    <a:pt x="6472" y="558"/>
                  </a:lnTo>
                  <a:lnTo>
                    <a:pt x="6475" y="580"/>
                  </a:lnTo>
                  <a:lnTo>
                    <a:pt x="6477" y="603"/>
                  </a:lnTo>
                  <a:lnTo>
                    <a:pt x="6478" y="626"/>
                  </a:lnTo>
                  <a:lnTo>
                    <a:pt x="6478" y="635"/>
                  </a:lnTo>
                  <a:close/>
                  <a:moveTo>
                    <a:pt x="0" y="4"/>
                  </a:moveTo>
                  <a:lnTo>
                    <a:pt x="590" y="4"/>
                  </a:lnTo>
                  <a:lnTo>
                    <a:pt x="590" y="1789"/>
                  </a:lnTo>
                  <a:lnTo>
                    <a:pt x="0" y="1789"/>
                  </a:lnTo>
                  <a:lnTo>
                    <a:pt x="0" y="4"/>
                  </a:lnTo>
                  <a:close/>
                  <a:moveTo>
                    <a:pt x="2396" y="4"/>
                  </a:moveTo>
                  <a:lnTo>
                    <a:pt x="2396" y="406"/>
                  </a:lnTo>
                  <a:lnTo>
                    <a:pt x="1894" y="406"/>
                  </a:lnTo>
                  <a:lnTo>
                    <a:pt x="1894" y="1789"/>
                  </a:lnTo>
                  <a:lnTo>
                    <a:pt x="1304" y="1789"/>
                  </a:lnTo>
                  <a:lnTo>
                    <a:pt x="1304" y="406"/>
                  </a:lnTo>
                  <a:lnTo>
                    <a:pt x="802" y="406"/>
                  </a:lnTo>
                  <a:lnTo>
                    <a:pt x="802" y="4"/>
                  </a:lnTo>
                  <a:lnTo>
                    <a:pt x="2396" y="4"/>
                  </a:lnTo>
                  <a:close/>
                  <a:moveTo>
                    <a:pt x="3034" y="1020"/>
                  </a:moveTo>
                  <a:lnTo>
                    <a:pt x="3501" y="1020"/>
                  </a:lnTo>
                  <a:lnTo>
                    <a:pt x="3322" y="429"/>
                  </a:lnTo>
                  <a:lnTo>
                    <a:pt x="3319" y="421"/>
                  </a:lnTo>
                  <a:lnTo>
                    <a:pt x="3315" y="414"/>
                  </a:lnTo>
                  <a:lnTo>
                    <a:pt x="3311" y="408"/>
                  </a:lnTo>
                  <a:lnTo>
                    <a:pt x="3305" y="402"/>
                  </a:lnTo>
                  <a:lnTo>
                    <a:pt x="3299" y="398"/>
                  </a:lnTo>
                  <a:lnTo>
                    <a:pt x="3290" y="395"/>
                  </a:lnTo>
                  <a:lnTo>
                    <a:pt x="3279" y="394"/>
                  </a:lnTo>
                  <a:lnTo>
                    <a:pt x="3267" y="393"/>
                  </a:lnTo>
                  <a:lnTo>
                    <a:pt x="3254" y="394"/>
                  </a:lnTo>
                  <a:lnTo>
                    <a:pt x="3244" y="395"/>
                  </a:lnTo>
                  <a:lnTo>
                    <a:pt x="3236" y="398"/>
                  </a:lnTo>
                  <a:lnTo>
                    <a:pt x="3230" y="402"/>
                  </a:lnTo>
                  <a:lnTo>
                    <a:pt x="3224" y="408"/>
                  </a:lnTo>
                  <a:lnTo>
                    <a:pt x="3219" y="414"/>
                  </a:lnTo>
                  <a:lnTo>
                    <a:pt x="3216" y="421"/>
                  </a:lnTo>
                  <a:lnTo>
                    <a:pt x="3213" y="429"/>
                  </a:lnTo>
                  <a:lnTo>
                    <a:pt x="3034" y="1020"/>
                  </a:lnTo>
                  <a:close/>
                  <a:moveTo>
                    <a:pt x="3591" y="1385"/>
                  </a:moveTo>
                  <a:lnTo>
                    <a:pt x="2944" y="1385"/>
                  </a:lnTo>
                  <a:lnTo>
                    <a:pt x="2796" y="1789"/>
                  </a:lnTo>
                  <a:lnTo>
                    <a:pt x="2190" y="1789"/>
                  </a:lnTo>
                  <a:lnTo>
                    <a:pt x="2775" y="234"/>
                  </a:lnTo>
                  <a:lnTo>
                    <a:pt x="2788" y="203"/>
                  </a:lnTo>
                  <a:lnTo>
                    <a:pt x="2800" y="175"/>
                  </a:lnTo>
                  <a:lnTo>
                    <a:pt x="2807" y="161"/>
                  </a:lnTo>
                  <a:lnTo>
                    <a:pt x="2815" y="149"/>
                  </a:lnTo>
                  <a:lnTo>
                    <a:pt x="2822" y="138"/>
                  </a:lnTo>
                  <a:lnTo>
                    <a:pt x="2830" y="126"/>
                  </a:lnTo>
                  <a:lnTo>
                    <a:pt x="2837" y="115"/>
                  </a:lnTo>
                  <a:lnTo>
                    <a:pt x="2846" y="104"/>
                  </a:lnTo>
                  <a:lnTo>
                    <a:pt x="2855" y="95"/>
                  </a:lnTo>
                  <a:lnTo>
                    <a:pt x="2863" y="86"/>
                  </a:lnTo>
                  <a:lnTo>
                    <a:pt x="2872" y="76"/>
                  </a:lnTo>
                  <a:lnTo>
                    <a:pt x="2883" y="68"/>
                  </a:lnTo>
                  <a:lnTo>
                    <a:pt x="2892" y="61"/>
                  </a:lnTo>
                  <a:lnTo>
                    <a:pt x="2903" y="54"/>
                  </a:lnTo>
                  <a:lnTo>
                    <a:pt x="2913" y="46"/>
                  </a:lnTo>
                  <a:lnTo>
                    <a:pt x="2924" y="40"/>
                  </a:lnTo>
                  <a:lnTo>
                    <a:pt x="2936" y="35"/>
                  </a:lnTo>
                  <a:lnTo>
                    <a:pt x="2948" y="30"/>
                  </a:lnTo>
                  <a:lnTo>
                    <a:pt x="2960" y="25"/>
                  </a:lnTo>
                  <a:lnTo>
                    <a:pt x="2973" y="21"/>
                  </a:lnTo>
                  <a:lnTo>
                    <a:pt x="2985" y="16"/>
                  </a:lnTo>
                  <a:lnTo>
                    <a:pt x="3000" y="12"/>
                  </a:lnTo>
                  <a:lnTo>
                    <a:pt x="3028" y="7"/>
                  </a:lnTo>
                  <a:lnTo>
                    <a:pt x="3058" y="3"/>
                  </a:lnTo>
                  <a:lnTo>
                    <a:pt x="3091" y="1"/>
                  </a:lnTo>
                  <a:lnTo>
                    <a:pt x="3125" y="0"/>
                  </a:lnTo>
                  <a:lnTo>
                    <a:pt x="3410" y="0"/>
                  </a:lnTo>
                  <a:lnTo>
                    <a:pt x="3444" y="1"/>
                  </a:lnTo>
                  <a:lnTo>
                    <a:pt x="3476" y="3"/>
                  </a:lnTo>
                  <a:lnTo>
                    <a:pt x="3507" y="7"/>
                  </a:lnTo>
                  <a:lnTo>
                    <a:pt x="3535" y="12"/>
                  </a:lnTo>
                  <a:lnTo>
                    <a:pt x="3549" y="16"/>
                  </a:lnTo>
                  <a:lnTo>
                    <a:pt x="3562" y="21"/>
                  </a:lnTo>
                  <a:lnTo>
                    <a:pt x="3575" y="25"/>
                  </a:lnTo>
                  <a:lnTo>
                    <a:pt x="3587" y="30"/>
                  </a:lnTo>
                  <a:lnTo>
                    <a:pt x="3599" y="35"/>
                  </a:lnTo>
                  <a:lnTo>
                    <a:pt x="3610" y="40"/>
                  </a:lnTo>
                  <a:lnTo>
                    <a:pt x="3622" y="46"/>
                  </a:lnTo>
                  <a:lnTo>
                    <a:pt x="3632" y="54"/>
                  </a:lnTo>
                  <a:lnTo>
                    <a:pt x="3643" y="61"/>
                  </a:lnTo>
                  <a:lnTo>
                    <a:pt x="3653" y="68"/>
                  </a:lnTo>
                  <a:lnTo>
                    <a:pt x="3662" y="76"/>
                  </a:lnTo>
                  <a:lnTo>
                    <a:pt x="3672" y="86"/>
                  </a:lnTo>
                  <a:lnTo>
                    <a:pt x="3681" y="95"/>
                  </a:lnTo>
                  <a:lnTo>
                    <a:pt x="3689" y="104"/>
                  </a:lnTo>
                  <a:lnTo>
                    <a:pt x="3697" y="115"/>
                  </a:lnTo>
                  <a:lnTo>
                    <a:pt x="3706" y="126"/>
                  </a:lnTo>
                  <a:lnTo>
                    <a:pt x="3720" y="149"/>
                  </a:lnTo>
                  <a:lnTo>
                    <a:pt x="3735" y="175"/>
                  </a:lnTo>
                  <a:lnTo>
                    <a:pt x="3747" y="203"/>
                  </a:lnTo>
                  <a:lnTo>
                    <a:pt x="3759" y="234"/>
                  </a:lnTo>
                  <a:lnTo>
                    <a:pt x="4344" y="1789"/>
                  </a:lnTo>
                  <a:lnTo>
                    <a:pt x="3739" y="1789"/>
                  </a:lnTo>
                  <a:lnTo>
                    <a:pt x="3591" y="1385"/>
                  </a:lnTo>
                  <a:close/>
                  <a:moveTo>
                    <a:pt x="8099" y="1829"/>
                  </a:moveTo>
                  <a:lnTo>
                    <a:pt x="8152" y="1828"/>
                  </a:lnTo>
                  <a:lnTo>
                    <a:pt x="8204" y="1827"/>
                  </a:lnTo>
                  <a:lnTo>
                    <a:pt x="8252" y="1823"/>
                  </a:lnTo>
                  <a:lnTo>
                    <a:pt x="8300" y="1818"/>
                  </a:lnTo>
                  <a:lnTo>
                    <a:pt x="8346" y="1813"/>
                  </a:lnTo>
                  <a:lnTo>
                    <a:pt x="8389" y="1806"/>
                  </a:lnTo>
                  <a:lnTo>
                    <a:pt x="8431" y="1797"/>
                  </a:lnTo>
                  <a:lnTo>
                    <a:pt x="8471" y="1786"/>
                  </a:lnTo>
                  <a:lnTo>
                    <a:pt x="8509" y="1775"/>
                  </a:lnTo>
                  <a:lnTo>
                    <a:pt x="8545" y="1761"/>
                  </a:lnTo>
                  <a:lnTo>
                    <a:pt x="8579" y="1747"/>
                  </a:lnTo>
                  <a:lnTo>
                    <a:pt x="8613" y="1731"/>
                  </a:lnTo>
                  <a:lnTo>
                    <a:pt x="8644" y="1713"/>
                  </a:lnTo>
                  <a:lnTo>
                    <a:pt x="8673" y="1693"/>
                  </a:lnTo>
                  <a:lnTo>
                    <a:pt x="8701" y="1672"/>
                  </a:lnTo>
                  <a:lnTo>
                    <a:pt x="8726" y="1649"/>
                  </a:lnTo>
                  <a:lnTo>
                    <a:pt x="8750" y="1624"/>
                  </a:lnTo>
                  <a:lnTo>
                    <a:pt x="8773" y="1598"/>
                  </a:lnTo>
                  <a:lnTo>
                    <a:pt x="8794" y="1569"/>
                  </a:lnTo>
                  <a:lnTo>
                    <a:pt x="8812" y="1539"/>
                  </a:lnTo>
                  <a:lnTo>
                    <a:pt x="8830" y="1507"/>
                  </a:lnTo>
                  <a:lnTo>
                    <a:pt x="8845" y="1473"/>
                  </a:lnTo>
                  <a:lnTo>
                    <a:pt x="8860" y="1436"/>
                  </a:lnTo>
                  <a:lnTo>
                    <a:pt x="8873" y="1398"/>
                  </a:lnTo>
                  <a:lnTo>
                    <a:pt x="8884" y="1358"/>
                  </a:lnTo>
                  <a:lnTo>
                    <a:pt x="8894" y="1316"/>
                  </a:lnTo>
                  <a:lnTo>
                    <a:pt x="8901" y="1272"/>
                  </a:lnTo>
                  <a:lnTo>
                    <a:pt x="8909" y="1225"/>
                  </a:lnTo>
                  <a:lnTo>
                    <a:pt x="8914" y="1177"/>
                  </a:lnTo>
                  <a:lnTo>
                    <a:pt x="8917" y="1126"/>
                  </a:lnTo>
                  <a:lnTo>
                    <a:pt x="8919" y="1072"/>
                  </a:lnTo>
                  <a:lnTo>
                    <a:pt x="8920" y="1017"/>
                  </a:lnTo>
                  <a:lnTo>
                    <a:pt x="8920" y="4"/>
                  </a:lnTo>
                  <a:lnTo>
                    <a:pt x="8331" y="4"/>
                  </a:lnTo>
                  <a:lnTo>
                    <a:pt x="8331" y="1157"/>
                  </a:lnTo>
                  <a:lnTo>
                    <a:pt x="8331" y="1183"/>
                  </a:lnTo>
                  <a:lnTo>
                    <a:pt x="8328" y="1209"/>
                  </a:lnTo>
                  <a:lnTo>
                    <a:pt x="8325" y="1234"/>
                  </a:lnTo>
                  <a:lnTo>
                    <a:pt x="8319" y="1257"/>
                  </a:lnTo>
                  <a:lnTo>
                    <a:pt x="8316" y="1269"/>
                  </a:lnTo>
                  <a:lnTo>
                    <a:pt x="8311" y="1279"/>
                  </a:lnTo>
                  <a:lnTo>
                    <a:pt x="8307" y="1290"/>
                  </a:lnTo>
                  <a:lnTo>
                    <a:pt x="8303" y="1301"/>
                  </a:lnTo>
                  <a:lnTo>
                    <a:pt x="8298" y="1310"/>
                  </a:lnTo>
                  <a:lnTo>
                    <a:pt x="8292" y="1320"/>
                  </a:lnTo>
                  <a:lnTo>
                    <a:pt x="8286" y="1330"/>
                  </a:lnTo>
                  <a:lnTo>
                    <a:pt x="8279" y="1338"/>
                  </a:lnTo>
                  <a:lnTo>
                    <a:pt x="8272" y="1346"/>
                  </a:lnTo>
                  <a:lnTo>
                    <a:pt x="8264" y="1355"/>
                  </a:lnTo>
                  <a:lnTo>
                    <a:pt x="8257" y="1363"/>
                  </a:lnTo>
                  <a:lnTo>
                    <a:pt x="8247" y="1369"/>
                  </a:lnTo>
                  <a:lnTo>
                    <a:pt x="8238" y="1376"/>
                  </a:lnTo>
                  <a:lnTo>
                    <a:pt x="8229" y="1383"/>
                  </a:lnTo>
                  <a:lnTo>
                    <a:pt x="8218" y="1388"/>
                  </a:lnTo>
                  <a:lnTo>
                    <a:pt x="8207" y="1393"/>
                  </a:lnTo>
                  <a:lnTo>
                    <a:pt x="8196" y="1398"/>
                  </a:lnTo>
                  <a:lnTo>
                    <a:pt x="8184" y="1401"/>
                  </a:lnTo>
                  <a:lnTo>
                    <a:pt x="8171" y="1405"/>
                  </a:lnTo>
                  <a:lnTo>
                    <a:pt x="8158" y="1407"/>
                  </a:lnTo>
                  <a:lnTo>
                    <a:pt x="8144" y="1410"/>
                  </a:lnTo>
                  <a:lnTo>
                    <a:pt x="8129" y="1412"/>
                  </a:lnTo>
                  <a:lnTo>
                    <a:pt x="8115" y="1413"/>
                  </a:lnTo>
                  <a:lnTo>
                    <a:pt x="8099" y="1413"/>
                  </a:lnTo>
                  <a:lnTo>
                    <a:pt x="8083" y="1413"/>
                  </a:lnTo>
                  <a:lnTo>
                    <a:pt x="8068" y="1412"/>
                  </a:lnTo>
                  <a:lnTo>
                    <a:pt x="8054" y="1410"/>
                  </a:lnTo>
                  <a:lnTo>
                    <a:pt x="8039" y="1407"/>
                  </a:lnTo>
                  <a:lnTo>
                    <a:pt x="8027" y="1405"/>
                  </a:lnTo>
                  <a:lnTo>
                    <a:pt x="8013" y="1401"/>
                  </a:lnTo>
                  <a:lnTo>
                    <a:pt x="8002" y="1398"/>
                  </a:lnTo>
                  <a:lnTo>
                    <a:pt x="7991" y="1393"/>
                  </a:lnTo>
                  <a:lnTo>
                    <a:pt x="7979" y="1388"/>
                  </a:lnTo>
                  <a:lnTo>
                    <a:pt x="7969" y="1383"/>
                  </a:lnTo>
                  <a:lnTo>
                    <a:pt x="7958" y="1376"/>
                  </a:lnTo>
                  <a:lnTo>
                    <a:pt x="7950" y="1369"/>
                  </a:lnTo>
                  <a:lnTo>
                    <a:pt x="7941" y="1363"/>
                  </a:lnTo>
                  <a:lnTo>
                    <a:pt x="7933" y="1355"/>
                  </a:lnTo>
                  <a:lnTo>
                    <a:pt x="7925" y="1346"/>
                  </a:lnTo>
                  <a:lnTo>
                    <a:pt x="7918" y="1338"/>
                  </a:lnTo>
                  <a:lnTo>
                    <a:pt x="7911" y="1330"/>
                  </a:lnTo>
                  <a:lnTo>
                    <a:pt x="7905" y="1320"/>
                  </a:lnTo>
                  <a:lnTo>
                    <a:pt x="7899" y="1310"/>
                  </a:lnTo>
                  <a:lnTo>
                    <a:pt x="7894" y="1301"/>
                  </a:lnTo>
                  <a:lnTo>
                    <a:pt x="7889" y="1290"/>
                  </a:lnTo>
                  <a:lnTo>
                    <a:pt x="7885" y="1279"/>
                  </a:lnTo>
                  <a:lnTo>
                    <a:pt x="7881" y="1269"/>
                  </a:lnTo>
                  <a:lnTo>
                    <a:pt x="7878" y="1257"/>
                  </a:lnTo>
                  <a:lnTo>
                    <a:pt x="7873" y="1234"/>
                  </a:lnTo>
                  <a:lnTo>
                    <a:pt x="7868" y="1209"/>
                  </a:lnTo>
                  <a:lnTo>
                    <a:pt x="7866" y="1183"/>
                  </a:lnTo>
                  <a:lnTo>
                    <a:pt x="7865" y="1157"/>
                  </a:lnTo>
                  <a:lnTo>
                    <a:pt x="7865" y="4"/>
                  </a:lnTo>
                  <a:lnTo>
                    <a:pt x="7277" y="4"/>
                  </a:lnTo>
                  <a:lnTo>
                    <a:pt x="7277" y="1017"/>
                  </a:lnTo>
                  <a:lnTo>
                    <a:pt x="7278" y="1072"/>
                  </a:lnTo>
                  <a:lnTo>
                    <a:pt x="7281" y="1126"/>
                  </a:lnTo>
                  <a:lnTo>
                    <a:pt x="7285" y="1177"/>
                  </a:lnTo>
                  <a:lnTo>
                    <a:pt x="7290" y="1225"/>
                  </a:lnTo>
                  <a:lnTo>
                    <a:pt x="7296" y="1272"/>
                  </a:lnTo>
                  <a:lnTo>
                    <a:pt x="7304" y="1316"/>
                  </a:lnTo>
                  <a:lnTo>
                    <a:pt x="7314" y="1358"/>
                  </a:lnTo>
                  <a:lnTo>
                    <a:pt x="7325" y="1398"/>
                  </a:lnTo>
                  <a:lnTo>
                    <a:pt x="7337" y="1436"/>
                  </a:lnTo>
                  <a:lnTo>
                    <a:pt x="7352" y="1473"/>
                  </a:lnTo>
                  <a:lnTo>
                    <a:pt x="7368" y="1507"/>
                  </a:lnTo>
                  <a:lnTo>
                    <a:pt x="7385" y="1539"/>
                  </a:lnTo>
                  <a:lnTo>
                    <a:pt x="7405" y="1569"/>
                  </a:lnTo>
                  <a:lnTo>
                    <a:pt x="7425" y="1598"/>
                  </a:lnTo>
                  <a:lnTo>
                    <a:pt x="7448" y="1624"/>
                  </a:lnTo>
                  <a:lnTo>
                    <a:pt x="7472" y="1649"/>
                  </a:lnTo>
                  <a:lnTo>
                    <a:pt x="7498" y="1672"/>
                  </a:lnTo>
                  <a:lnTo>
                    <a:pt x="7525" y="1693"/>
                  </a:lnTo>
                  <a:lnTo>
                    <a:pt x="7555" y="1713"/>
                  </a:lnTo>
                  <a:lnTo>
                    <a:pt x="7586" y="1730"/>
                  </a:lnTo>
                  <a:lnTo>
                    <a:pt x="7618" y="1747"/>
                  </a:lnTo>
                  <a:lnTo>
                    <a:pt x="7652" y="1761"/>
                  </a:lnTo>
                  <a:lnTo>
                    <a:pt x="7689" y="1775"/>
                  </a:lnTo>
                  <a:lnTo>
                    <a:pt x="7727" y="1786"/>
                  </a:lnTo>
                  <a:lnTo>
                    <a:pt x="7767" y="1797"/>
                  </a:lnTo>
                  <a:lnTo>
                    <a:pt x="7808" y="1806"/>
                  </a:lnTo>
                  <a:lnTo>
                    <a:pt x="7852" y="1813"/>
                  </a:lnTo>
                  <a:lnTo>
                    <a:pt x="7897" y="1818"/>
                  </a:lnTo>
                  <a:lnTo>
                    <a:pt x="7945" y="1823"/>
                  </a:lnTo>
                  <a:lnTo>
                    <a:pt x="7995" y="1827"/>
                  </a:lnTo>
                  <a:lnTo>
                    <a:pt x="8045" y="1828"/>
                  </a:lnTo>
                  <a:lnTo>
                    <a:pt x="8099" y="18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5023" y="388"/>
              <a:ext cx="530" cy="69"/>
            </a:xfrm>
            <a:custGeom>
              <a:avLst/>
              <a:gdLst>
                <a:gd name="T0" fmla="*/ 0 w 7947"/>
                <a:gd name="T1" fmla="*/ 0 h 1038"/>
                <a:gd name="T2" fmla="*/ 0 w 7947"/>
                <a:gd name="T3" fmla="*/ 0 h 1038"/>
                <a:gd name="T4" fmla="*/ 0 w 7947"/>
                <a:gd name="T5" fmla="*/ 0 h 1038"/>
                <a:gd name="T6" fmla="*/ 0 w 7947"/>
                <a:gd name="T7" fmla="*/ 0 h 1038"/>
                <a:gd name="T8" fmla="*/ 0 w 7947"/>
                <a:gd name="T9" fmla="*/ 0 h 1038"/>
                <a:gd name="T10" fmla="*/ 0 w 7947"/>
                <a:gd name="T11" fmla="*/ 0 h 1038"/>
                <a:gd name="T12" fmla="*/ 0 w 7947"/>
                <a:gd name="T13" fmla="*/ 0 h 1038"/>
                <a:gd name="T14" fmla="*/ 0 w 7947"/>
                <a:gd name="T15" fmla="*/ 0 h 1038"/>
                <a:gd name="T16" fmla="*/ 0 w 7947"/>
                <a:gd name="T17" fmla="*/ 0 h 1038"/>
                <a:gd name="T18" fmla="*/ 0 w 7947"/>
                <a:gd name="T19" fmla="*/ 0 h 1038"/>
                <a:gd name="T20" fmla="*/ 0 w 7947"/>
                <a:gd name="T21" fmla="*/ 0 h 1038"/>
                <a:gd name="T22" fmla="*/ 0 w 7947"/>
                <a:gd name="T23" fmla="*/ 0 h 1038"/>
                <a:gd name="T24" fmla="*/ 0 w 7947"/>
                <a:gd name="T25" fmla="*/ 0 h 1038"/>
                <a:gd name="T26" fmla="*/ 0 w 7947"/>
                <a:gd name="T27" fmla="*/ 0 h 1038"/>
                <a:gd name="T28" fmla="*/ 0 w 7947"/>
                <a:gd name="T29" fmla="*/ 0 h 1038"/>
                <a:gd name="T30" fmla="*/ 0 w 7947"/>
                <a:gd name="T31" fmla="*/ 0 h 1038"/>
                <a:gd name="T32" fmla="*/ 0 w 7947"/>
                <a:gd name="T33" fmla="*/ 0 h 1038"/>
                <a:gd name="T34" fmla="*/ 0 w 7947"/>
                <a:gd name="T35" fmla="*/ 0 h 1038"/>
                <a:gd name="T36" fmla="*/ 0 w 7947"/>
                <a:gd name="T37" fmla="*/ 0 h 1038"/>
                <a:gd name="T38" fmla="*/ 0 w 7947"/>
                <a:gd name="T39" fmla="*/ 0 h 1038"/>
                <a:gd name="T40" fmla="*/ 0 w 7947"/>
                <a:gd name="T41" fmla="*/ 0 h 1038"/>
                <a:gd name="T42" fmla="*/ 0 w 7947"/>
                <a:gd name="T43" fmla="*/ 0 h 1038"/>
                <a:gd name="T44" fmla="*/ 0 w 7947"/>
                <a:gd name="T45" fmla="*/ 0 h 1038"/>
                <a:gd name="T46" fmla="*/ 0 w 7947"/>
                <a:gd name="T47" fmla="*/ 0 h 1038"/>
                <a:gd name="T48" fmla="*/ 0 w 7947"/>
                <a:gd name="T49" fmla="*/ 0 h 1038"/>
                <a:gd name="T50" fmla="*/ 0 w 7947"/>
                <a:gd name="T51" fmla="*/ 0 h 1038"/>
                <a:gd name="T52" fmla="*/ 0 w 7947"/>
                <a:gd name="T53" fmla="*/ 0 h 1038"/>
                <a:gd name="T54" fmla="*/ 0 w 7947"/>
                <a:gd name="T55" fmla="*/ 0 h 1038"/>
                <a:gd name="T56" fmla="*/ 0 w 7947"/>
                <a:gd name="T57" fmla="*/ 0 h 1038"/>
                <a:gd name="T58" fmla="*/ 0 w 7947"/>
                <a:gd name="T59" fmla="*/ 0 h 1038"/>
                <a:gd name="T60" fmla="*/ 0 w 7947"/>
                <a:gd name="T61" fmla="*/ 0 h 1038"/>
                <a:gd name="T62" fmla="*/ 0 w 7947"/>
                <a:gd name="T63" fmla="*/ 0 h 1038"/>
                <a:gd name="T64" fmla="*/ 0 w 7947"/>
                <a:gd name="T65" fmla="*/ 0 h 1038"/>
                <a:gd name="T66" fmla="*/ 0 w 7947"/>
                <a:gd name="T67" fmla="*/ 0 h 1038"/>
                <a:gd name="T68" fmla="*/ 0 w 7947"/>
                <a:gd name="T69" fmla="*/ 0 h 1038"/>
                <a:gd name="T70" fmla="*/ 0 w 7947"/>
                <a:gd name="T71" fmla="*/ 0 h 1038"/>
                <a:gd name="T72" fmla="*/ 0 w 7947"/>
                <a:gd name="T73" fmla="*/ 0 h 1038"/>
                <a:gd name="T74" fmla="*/ 0 w 7947"/>
                <a:gd name="T75" fmla="*/ 0 h 1038"/>
                <a:gd name="T76" fmla="*/ 0 w 7947"/>
                <a:gd name="T77" fmla="*/ 0 h 1038"/>
                <a:gd name="T78" fmla="*/ 0 w 7947"/>
                <a:gd name="T79" fmla="*/ 0 h 1038"/>
                <a:gd name="T80" fmla="*/ 0 w 7947"/>
                <a:gd name="T81" fmla="*/ 0 h 1038"/>
                <a:gd name="T82" fmla="*/ 0 w 7947"/>
                <a:gd name="T83" fmla="*/ 0 h 1038"/>
                <a:gd name="T84" fmla="*/ 0 w 7947"/>
                <a:gd name="T85" fmla="*/ 0 h 1038"/>
                <a:gd name="T86" fmla="*/ 0 w 7947"/>
                <a:gd name="T87" fmla="*/ 0 h 1038"/>
                <a:gd name="T88" fmla="*/ 0 w 7947"/>
                <a:gd name="T89" fmla="*/ 0 h 1038"/>
                <a:gd name="T90" fmla="*/ 0 w 7947"/>
                <a:gd name="T91" fmla="*/ 0 h 1038"/>
                <a:gd name="T92" fmla="*/ 0 w 7947"/>
                <a:gd name="T93" fmla="*/ 0 h 1038"/>
                <a:gd name="T94" fmla="*/ 0 w 7947"/>
                <a:gd name="T95" fmla="*/ 0 h 1038"/>
                <a:gd name="T96" fmla="*/ 0 w 7947"/>
                <a:gd name="T97" fmla="*/ 0 h 1038"/>
                <a:gd name="T98" fmla="*/ 0 w 7947"/>
                <a:gd name="T99" fmla="*/ 0 h 1038"/>
                <a:gd name="T100" fmla="*/ 0 w 7947"/>
                <a:gd name="T101" fmla="*/ 0 h 1038"/>
                <a:gd name="T102" fmla="*/ 0 w 7947"/>
                <a:gd name="T103" fmla="*/ 0 h 1038"/>
                <a:gd name="T104" fmla="*/ 0 w 7947"/>
                <a:gd name="T105" fmla="*/ 0 h 1038"/>
                <a:gd name="T106" fmla="*/ 0 w 7947"/>
                <a:gd name="T107" fmla="*/ 0 h 1038"/>
                <a:gd name="T108" fmla="*/ 0 w 7947"/>
                <a:gd name="T109" fmla="*/ 0 h 1038"/>
                <a:gd name="T110" fmla="*/ 0 w 7947"/>
                <a:gd name="T111" fmla="*/ 0 h 1038"/>
                <a:gd name="T112" fmla="*/ 0 w 7947"/>
                <a:gd name="T113" fmla="*/ 0 h 1038"/>
                <a:gd name="T114" fmla="*/ 0 w 7947"/>
                <a:gd name="T115" fmla="*/ 0 h 1038"/>
                <a:gd name="T116" fmla="*/ 0 w 7947"/>
                <a:gd name="T117" fmla="*/ 0 h 1038"/>
                <a:gd name="T118" fmla="*/ 0 w 7947"/>
                <a:gd name="T119" fmla="*/ 0 h 1038"/>
                <a:gd name="T120" fmla="*/ 0 w 7947"/>
                <a:gd name="T121" fmla="*/ 0 h 1038"/>
                <a:gd name="T122" fmla="*/ 0 w 7947"/>
                <a:gd name="T123" fmla="*/ 0 h 10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47" h="1038">
                  <a:moveTo>
                    <a:pt x="7947" y="1015"/>
                  </a:moveTo>
                  <a:lnTo>
                    <a:pt x="7384" y="1015"/>
                  </a:lnTo>
                  <a:lnTo>
                    <a:pt x="7384" y="22"/>
                  </a:lnTo>
                  <a:lnTo>
                    <a:pt x="7492" y="22"/>
                  </a:lnTo>
                  <a:lnTo>
                    <a:pt x="7492" y="920"/>
                  </a:lnTo>
                  <a:lnTo>
                    <a:pt x="7947" y="920"/>
                  </a:lnTo>
                  <a:lnTo>
                    <a:pt x="7947" y="1015"/>
                  </a:lnTo>
                  <a:close/>
                  <a:moveTo>
                    <a:pt x="6971" y="606"/>
                  </a:moveTo>
                  <a:lnTo>
                    <a:pt x="6833" y="231"/>
                  </a:lnTo>
                  <a:lnTo>
                    <a:pt x="6825" y="207"/>
                  </a:lnTo>
                  <a:lnTo>
                    <a:pt x="6818" y="183"/>
                  </a:lnTo>
                  <a:lnTo>
                    <a:pt x="6811" y="157"/>
                  </a:lnTo>
                  <a:lnTo>
                    <a:pt x="6804" y="130"/>
                  </a:lnTo>
                  <a:lnTo>
                    <a:pt x="6798" y="158"/>
                  </a:lnTo>
                  <a:lnTo>
                    <a:pt x="6791" y="184"/>
                  </a:lnTo>
                  <a:lnTo>
                    <a:pt x="6784" y="208"/>
                  </a:lnTo>
                  <a:lnTo>
                    <a:pt x="6775" y="231"/>
                  </a:lnTo>
                  <a:lnTo>
                    <a:pt x="6637" y="606"/>
                  </a:lnTo>
                  <a:lnTo>
                    <a:pt x="6971" y="606"/>
                  </a:lnTo>
                  <a:close/>
                  <a:moveTo>
                    <a:pt x="7237" y="1015"/>
                  </a:moveTo>
                  <a:lnTo>
                    <a:pt x="7123" y="1015"/>
                  </a:lnTo>
                  <a:lnTo>
                    <a:pt x="7008" y="707"/>
                  </a:lnTo>
                  <a:lnTo>
                    <a:pt x="6600" y="707"/>
                  </a:lnTo>
                  <a:lnTo>
                    <a:pt x="6485" y="1015"/>
                  </a:lnTo>
                  <a:lnTo>
                    <a:pt x="6375" y="1015"/>
                  </a:lnTo>
                  <a:lnTo>
                    <a:pt x="6742" y="22"/>
                  </a:lnTo>
                  <a:lnTo>
                    <a:pt x="6871" y="22"/>
                  </a:lnTo>
                  <a:lnTo>
                    <a:pt x="7237" y="1015"/>
                  </a:lnTo>
                  <a:close/>
                  <a:moveTo>
                    <a:pt x="6228" y="1015"/>
                  </a:moveTo>
                  <a:lnTo>
                    <a:pt x="6125" y="1015"/>
                  </a:lnTo>
                  <a:lnTo>
                    <a:pt x="5527" y="190"/>
                  </a:lnTo>
                  <a:lnTo>
                    <a:pt x="5531" y="206"/>
                  </a:lnTo>
                  <a:lnTo>
                    <a:pt x="5534" y="221"/>
                  </a:lnTo>
                  <a:lnTo>
                    <a:pt x="5537" y="236"/>
                  </a:lnTo>
                  <a:lnTo>
                    <a:pt x="5538" y="250"/>
                  </a:lnTo>
                  <a:lnTo>
                    <a:pt x="5538" y="1015"/>
                  </a:lnTo>
                  <a:lnTo>
                    <a:pt x="5430" y="1015"/>
                  </a:lnTo>
                  <a:lnTo>
                    <a:pt x="5430" y="22"/>
                  </a:lnTo>
                  <a:lnTo>
                    <a:pt x="5531" y="22"/>
                  </a:lnTo>
                  <a:lnTo>
                    <a:pt x="6129" y="844"/>
                  </a:lnTo>
                  <a:lnTo>
                    <a:pt x="6124" y="828"/>
                  </a:lnTo>
                  <a:lnTo>
                    <a:pt x="6122" y="812"/>
                  </a:lnTo>
                  <a:lnTo>
                    <a:pt x="6120" y="801"/>
                  </a:lnTo>
                  <a:lnTo>
                    <a:pt x="6120" y="791"/>
                  </a:lnTo>
                  <a:lnTo>
                    <a:pt x="6120" y="22"/>
                  </a:lnTo>
                  <a:lnTo>
                    <a:pt x="6228" y="22"/>
                  </a:lnTo>
                  <a:lnTo>
                    <a:pt x="6228" y="1015"/>
                  </a:lnTo>
                  <a:close/>
                  <a:moveTo>
                    <a:pt x="5119" y="507"/>
                  </a:moveTo>
                  <a:lnTo>
                    <a:pt x="5118" y="456"/>
                  </a:lnTo>
                  <a:lnTo>
                    <a:pt x="5115" y="410"/>
                  </a:lnTo>
                  <a:lnTo>
                    <a:pt x="5113" y="388"/>
                  </a:lnTo>
                  <a:lnTo>
                    <a:pt x="5110" y="367"/>
                  </a:lnTo>
                  <a:lnTo>
                    <a:pt x="5107" y="347"/>
                  </a:lnTo>
                  <a:lnTo>
                    <a:pt x="5104" y="328"/>
                  </a:lnTo>
                  <a:lnTo>
                    <a:pt x="5100" y="309"/>
                  </a:lnTo>
                  <a:lnTo>
                    <a:pt x="5095" y="292"/>
                  </a:lnTo>
                  <a:lnTo>
                    <a:pt x="5089" y="275"/>
                  </a:lnTo>
                  <a:lnTo>
                    <a:pt x="5084" y="259"/>
                  </a:lnTo>
                  <a:lnTo>
                    <a:pt x="5078" y="244"/>
                  </a:lnTo>
                  <a:lnTo>
                    <a:pt x="5072" y="231"/>
                  </a:lnTo>
                  <a:lnTo>
                    <a:pt x="5065" y="217"/>
                  </a:lnTo>
                  <a:lnTo>
                    <a:pt x="5057" y="205"/>
                  </a:lnTo>
                  <a:lnTo>
                    <a:pt x="5048" y="192"/>
                  </a:lnTo>
                  <a:lnTo>
                    <a:pt x="5038" y="180"/>
                  </a:lnTo>
                  <a:lnTo>
                    <a:pt x="5027" y="169"/>
                  </a:lnTo>
                  <a:lnTo>
                    <a:pt x="5016" y="158"/>
                  </a:lnTo>
                  <a:lnTo>
                    <a:pt x="5004" y="149"/>
                  </a:lnTo>
                  <a:lnTo>
                    <a:pt x="4990" y="140"/>
                  </a:lnTo>
                  <a:lnTo>
                    <a:pt x="4977" y="131"/>
                  </a:lnTo>
                  <a:lnTo>
                    <a:pt x="4962" y="124"/>
                  </a:lnTo>
                  <a:lnTo>
                    <a:pt x="4947" y="118"/>
                  </a:lnTo>
                  <a:lnTo>
                    <a:pt x="4930" y="113"/>
                  </a:lnTo>
                  <a:lnTo>
                    <a:pt x="4913" y="109"/>
                  </a:lnTo>
                  <a:lnTo>
                    <a:pt x="4896" y="105"/>
                  </a:lnTo>
                  <a:lnTo>
                    <a:pt x="4877" y="101"/>
                  </a:lnTo>
                  <a:lnTo>
                    <a:pt x="4858" y="99"/>
                  </a:lnTo>
                  <a:lnTo>
                    <a:pt x="4838" y="98"/>
                  </a:lnTo>
                  <a:lnTo>
                    <a:pt x="4817" y="98"/>
                  </a:lnTo>
                  <a:lnTo>
                    <a:pt x="4797" y="98"/>
                  </a:lnTo>
                  <a:lnTo>
                    <a:pt x="4776" y="99"/>
                  </a:lnTo>
                  <a:lnTo>
                    <a:pt x="4757" y="101"/>
                  </a:lnTo>
                  <a:lnTo>
                    <a:pt x="4739" y="105"/>
                  </a:lnTo>
                  <a:lnTo>
                    <a:pt x="4721" y="109"/>
                  </a:lnTo>
                  <a:lnTo>
                    <a:pt x="4703" y="113"/>
                  </a:lnTo>
                  <a:lnTo>
                    <a:pt x="4688" y="119"/>
                  </a:lnTo>
                  <a:lnTo>
                    <a:pt x="4672" y="125"/>
                  </a:lnTo>
                  <a:lnTo>
                    <a:pt x="4658" y="132"/>
                  </a:lnTo>
                  <a:lnTo>
                    <a:pt x="4644" y="140"/>
                  </a:lnTo>
                  <a:lnTo>
                    <a:pt x="4631" y="149"/>
                  </a:lnTo>
                  <a:lnTo>
                    <a:pt x="4620" y="158"/>
                  </a:lnTo>
                  <a:lnTo>
                    <a:pt x="4608" y="169"/>
                  </a:lnTo>
                  <a:lnTo>
                    <a:pt x="4598" y="180"/>
                  </a:lnTo>
                  <a:lnTo>
                    <a:pt x="4587" y="192"/>
                  </a:lnTo>
                  <a:lnTo>
                    <a:pt x="4578" y="206"/>
                  </a:lnTo>
                  <a:lnTo>
                    <a:pt x="4572" y="217"/>
                  </a:lnTo>
                  <a:lnTo>
                    <a:pt x="4565" y="231"/>
                  </a:lnTo>
                  <a:lnTo>
                    <a:pt x="4558" y="244"/>
                  </a:lnTo>
                  <a:lnTo>
                    <a:pt x="4552" y="260"/>
                  </a:lnTo>
                  <a:lnTo>
                    <a:pt x="4547" y="275"/>
                  </a:lnTo>
                  <a:lnTo>
                    <a:pt x="4543" y="292"/>
                  </a:lnTo>
                  <a:lnTo>
                    <a:pt x="4538" y="309"/>
                  </a:lnTo>
                  <a:lnTo>
                    <a:pt x="4535" y="327"/>
                  </a:lnTo>
                  <a:lnTo>
                    <a:pt x="4531" y="347"/>
                  </a:lnTo>
                  <a:lnTo>
                    <a:pt x="4527" y="367"/>
                  </a:lnTo>
                  <a:lnTo>
                    <a:pt x="4525" y="388"/>
                  </a:lnTo>
                  <a:lnTo>
                    <a:pt x="4523" y="410"/>
                  </a:lnTo>
                  <a:lnTo>
                    <a:pt x="4520" y="456"/>
                  </a:lnTo>
                  <a:lnTo>
                    <a:pt x="4519" y="507"/>
                  </a:lnTo>
                  <a:lnTo>
                    <a:pt x="4520" y="562"/>
                  </a:lnTo>
                  <a:lnTo>
                    <a:pt x="4523" y="613"/>
                  </a:lnTo>
                  <a:lnTo>
                    <a:pt x="4525" y="636"/>
                  </a:lnTo>
                  <a:lnTo>
                    <a:pt x="4527" y="659"/>
                  </a:lnTo>
                  <a:lnTo>
                    <a:pt x="4531" y="681"/>
                  </a:lnTo>
                  <a:lnTo>
                    <a:pt x="4535" y="702"/>
                  </a:lnTo>
                  <a:lnTo>
                    <a:pt x="4538" y="721"/>
                  </a:lnTo>
                  <a:lnTo>
                    <a:pt x="4543" y="740"/>
                  </a:lnTo>
                  <a:lnTo>
                    <a:pt x="4548" y="759"/>
                  </a:lnTo>
                  <a:lnTo>
                    <a:pt x="4553" y="775"/>
                  </a:lnTo>
                  <a:lnTo>
                    <a:pt x="4558" y="791"/>
                  </a:lnTo>
                  <a:lnTo>
                    <a:pt x="4566" y="805"/>
                  </a:lnTo>
                  <a:lnTo>
                    <a:pt x="4572" y="819"/>
                  </a:lnTo>
                  <a:lnTo>
                    <a:pt x="4579" y="831"/>
                  </a:lnTo>
                  <a:lnTo>
                    <a:pt x="4588" y="844"/>
                  </a:lnTo>
                  <a:lnTo>
                    <a:pt x="4598" y="857"/>
                  </a:lnTo>
                  <a:lnTo>
                    <a:pt x="4608" y="868"/>
                  </a:lnTo>
                  <a:lnTo>
                    <a:pt x="4620" y="879"/>
                  </a:lnTo>
                  <a:lnTo>
                    <a:pt x="4631" y="889"/>
                  </a:lnTo>
                  <a:lnTo>
                    <a:pt x="4644" y="897"/>
                  </a:lnTo>
                  <a:lnTo>
                    <a:pt x="4658" y="906"/>
                  </a:lnTo>
                  <a:lnTo>
                    <a:pt x="4672" y="913"/>
                  </a:lnTo>
                  <a:lnTo>
                    <a:pt x="4688" y="919"/>
                  </a:lnTo>
                  <a:lnTo>
                    <a:pt x="4703" y="924"/>
                  </a:lnTo>
                  <a:lnTo>
                    <a:pt x="4720" y="929"/>
                  </a:lnTo>
                  <a:lnTo>
                    <a:pt x="4739" y="933"/>
                  </a:lnTo>
                  <a:lnTo>
                    <a:pt x="4756" y="936"/>
                  </a:lnTo>
                  <a:lnTo>
                    <a:pt x="4776" y="938"/>
                  </a:lnTo>
                  <a:lnTo>
                    <a:pt x="4795" y="940"/>
                  </a:lnTo>
                  <a:lnTo>
                    <a:pt x="4817" y="940"/>
                  </a:lnTo>
                  <a:lnTo>
                    <a:pt x="4838" y="940"/>
                  </a:lnTo>
                  <a:lnTo>
                    <a:pt x="4858" y="938"/>
                  </a:lnTo>
                  <a:lnTo>
                    <a:pt x="4877" y="936"/>
                  </a:lnTo>
                  <a:lnTo>
                    <a:pt x="4896" y="933"/>
                  </a:lnTo>
                  <a:lnTo>
                    <a:pt x="4913" y="929"/>
                  </a:lnTo>
                  <a:lnTo>
                    <a:pt x="4931" y="924"/>
                  </a:lnTo>
                  <a:lnTo>
                    <a:pt x="4947" y="919"/>
                  </a:lnTo>
                  <a:lnTo>
                    <a:pt x="4962" y="913"/>
                  </a:lnTo>
                  <a:lnTo>
                    <a:pt x="4977" y="906"/>
                  </a:lnTo>
                  <a:lnTo>
                    <a:pt x="4991" y="897"/>
                  </a:lnTo>
                  <a:lnTo>
                    <a:pt x="5004" y="889"/>
                  </a:lnTo>
                  <a:lnTo>
                    <a:pt x="5016" y="879"/>
                  </a:lnTo>
                  <a:lnTo>
                    <a:pt x="5027" y="868"/>
                  </a:lnTo>
                  <a:lnTo>
                    <a:pt x="5038" y="857"/>
                  </a:lnTo>
                  <a:lnTo>
                    <a:pt x="5048" y="844"/>
                  </a:lnTo>
                  <a:lnTo>
                    <a:pt x="5057" y="831"/>
                  </a:lnTo>
                  <a:lnTo>
                    <a:pt x="5065" y="819"/>
                  </a:lnTo>
                  <a:lnTo>
                    <a:pt x="5072" y="805"/>
                  </a:lnTo>
                  <a:lnTo>
                    <a:pt x="5078" y="790"/>
                  </a:lnTo>
                  <a:lnTo>
                    <a:pt x="5084" y="774"/>
                  </a:lnTo>
                  <a:lnTo>
                    <a:pt x="5089" y="758"/>
                  </a:lnTo>
                  <a:lnTo>
                    <a:pt x="5095" y="740"/>
                  </a:lnTo>
                  <a:lnTo>
                    <a:pt x="5100" y="721"/>
                  </a:lnTo>
                  <a:lnTo>
                    <a:pt x="5104" y="702"/>
                  </a:lnTo>
                  <a:lnTo>
                    <a:pt x="5107" y="680"/>
                  </a:lnTo>
                  <a:lnTo>
                    <a:pt x="5110" y="658"/>
                  </a:lnTo>
                  <a:lnTo>
                    <a:pt x="5113" y="635"/>
                  </a:lnTo>
                  <a:lnTo>
                    <a:pt x="5115" y="612"/>
                  </a:lnTo>
                  <a:lnTo>
                    <a:pt x="5118" y="562"/>
                  </a:lnTo>
                  <a:lnTo>
                    <a:pt x="5119" y="507"/>
                  </a:lnTo>
                  <a:close/>
                  <a:moveTo>
                    <a:pt x="5229" y="507"/>
                  </a:moveTo>
                  <a:lnTo>
                    <a:pt x="5229" y="539"/>
                  </a:lnTo>
                  <a:lnTo>
                    <a:pt x="5228" y="569"/>
                  </a:lnTo>
                  <a:lnTo>
                    <a:pt x="5226" y="599"/>
                  </a:lnTo>
                  <a:lnTo>
                    <a:pt x="5224" y="627"/>
                  </a:lnTo>
                  <a:lnTo>
                    <a:pt x="5221" y="655"/>
                  </a:lnTo>
                  <a:lnTo>
                    <a:pt x="5218" y="682"/>
                  </a:lnTo>
                  <a:lnTo>
                    <a:pt x="5214" y="707"/>
                  </a:lnTo>
                  <a:lnTo>
                    <a:pt x="5208" y="732"/>
                  </a:lnTo>
                  <a:lnTo>
                    <a:pt x="5203" y="755"/>
                  </a:lnTo>
                  <a:lnTo>
                    <a:pt x="5197" y="777"/>
                  </a:lnTo>
                  <a:lnTo>
                    <a:pt x="5190" y="799"/>
                  </a:lnTo>
                  <a:lnTo>
                    <a:pt x="5183" y="819"/>
                  </a:lnTo>
                  <a:lnTo>
                    <a:pt x="5174" y="838"/>
                  </a:lnTo>
                  <a:lnTo>
                    <a:pt x="5166" y="857"/>
                  </a:lnTo>
                  <a:lnTo>
                    <a:pt x="5157" y="873"/>
                  </a:lnTo>
                  <a:lnTo>
                    <a:pt x="5146" y="890"/>
                  </a:lnTo>
                  <a:lnTo>
                    <a:pt x="5134" y="908"/>
                  </a:lnTo>
                  <a:lnTo>
                    <a:pt x="5120" y="924"/>
                  </a:lnTo>
                  <a:lnTo>
                    <a:pt x="5105" y="941"/>
                  </a:lnTo>
                  <a:lnTo>
                    <a:pt x="5089" y="955"/>
                  </a:lnTo>
                  <a:lnTo>
                    <a:pt x="5073" y="968"/>
                  </a:lnTo>
                  <a:lnTo>
                    <a:pt x="5054" y="980"/>
                  </a:lnTo>
                  <a:lnTo>
                    <a:pt x="5036" y="991"/>
                  </a:lnTo>
                  <a:lnTo>
                    <a:pt x="5015" y="1001"/>
                  </a:lnTo>
                  <a:lnTo>
                    <a:pt x="4994" y="1010"/>
                  </a:lnTo>
                  <a:lnTo>
                    <a:pt x="4972" y="1017"/>
                  </a:lnTo>
                  <a:lnTo>
                    <a:pt x="4949" y="1024"/>
                  </a:lnTo>
                  <a:lnTo>
                    <a:pt x="4925" y="1029"/>
                  </a:lnTo>
                  <a:lnTo>
                    <a:pt x="4899" y="1033"/>
                  </a:lnTo>
                  <a:lnTo>
                    <a:pt x="4873" y="1036"/>
                  </a:lnTo>
                  <a:lnTo>
                    <a:pt x="4845" y="1037"/>
                  </a:lnTo>
                  <a:lnTo>
                    <a:pt x="4817" y="1038"/>
                  </a:lnTo>
                  <a:lnTo>
                    <a:pt x="4788" y="1037"/>
                  </a:lnTo>
                  <a:lnTo>
                    <a:pt x="4761" y="1036"/>
                  </a:lnTo>
                  <a:lnTo>
                    <a:pt x="4735" y="1033"/>
                  </a:lnTo>
                  <a:lnTo>
                    <a:pt x="4710" y="1029"/>
                  </a:lnTo>
                  <a:lnTo>
                    <a:pt x="4686" y="1024"/>
                  </a:lnTo>
                  <a:lnTo>
                    <a:pt x="4663" y="1017"/>
                  </a:lnTo>
                  <a:lnTo>
                    <a:pt x="4640" y="1010"/>
                  </a:lnTo>
                  <a:lnTo>
                    <a:pt x="4620" y="1001"/>
                  </a:lnTo>
                  <a:lnTo>
                    <a:pt x="4600" y="991"/>
                  </a:lnTo>
                  <a:lnTo>
                    <a:pt x="4581" y="980"/>
                  </a:lnTo>
                  <a:lnTo>
                    <a:pt x="4563" y="968"/>
                  </a:lnTo>
                  <a:lnTo>
                    <a:pt x="4546" y="955"/>
                  </a:lnTo>
                  <a:lnTo>
                    <a:pt x="4531" y="941"/>
                  </a:lnTo>
                  <a:lnTo>
                    <a:pt x="4516" y="924"/>
                  </a:lnTo>
                  <a:lnTo>
                    <a:pt x="4503" y="908"/>
                  </a:lnTo>
                  <a:lnTo>
                    <a:pt x="4490" y="890"/>
                  </a:lnTo>
                  <a:lnTo>
                    <a:pt x="4480" y="873"/>
                  </a:lnTo>
                  <a:lnTo>
                    <a:pt x="4471" y="857"/>
                  </a:lnTo>
                  <a:lnTo>
                    <a:pt x="4462" y="838"/>
                  </a:lnTo>
                  <a:lnTo>
                    <a:pt x="4455" y="820"/>
                  </a:lnTo>
                  <a:lnTo>
                    <a:pt x="4448" y="799"/>
                  </a:lnTo>
                  <a:lnTo>
                    <a:pt x="4440" y="778"/>
                  </a:lnTo>
                  <a:lnTo>
                    <a:pt x="4434" y="755"/>
                  </a:lnTo>
                  <a:lnTo>
                    <a:pt x="4429" y="733"/>
                  </a:lnTo>
                  <a:lnTo>
                    <a:pt x="4425" y="708"/>
                  </a:lnTo>
                  <a:lnTo>
                    <a:pt x="4421" y="682"/>
                  </a:lnTo>
                  <a:lnTo>
                    <a:pt x="4417" y="656"/>
                  </a:lnTo>
                  <a:lnTo>
                    <a:pt x="4415" y="628"/>
                  </a:lnTo>
                  <a:lnTo>
                    <a:pt x="4412" y="599"/>
                  </a:lnTo>
                  <a:lnTo>
                    <a:pt x="4410" y="570"/>
                  </a:lnTo>
                  <a:lnTo>
                    <a:pt x="4409" y="539"/>
                  </a:lnTo>
                  <a:lnTo>
                    <a:pt x="4409" y="507"/>
                  </a:lnTo>
                  <a:lnTo>
                    <a:pt x="4409" y="478"/>
                  </a:lnTo>
                  <a:lnTo>
                    <a:pt x="4410" y="449"/>
                  </a:lnTo>
                  <a:lnTo>
                    <a:pt x="4412" y="422"/>
                  </a:lnTo>
                  <a:lnTo>
                    <a:pt x="4415" y="395"/>
                  </a:lnTo>
                  <a:lnTo>
                    <a:pt x="4417" y="370"/>
                  </a:lnTo>
                  <a:lnTo>
                    <a:pt x="4421" y="346"/>
                  </a:lnTo>
                  <a:lnTo>
                    <a:pt x="4425" y="322"/>
                  </a:lnTo>
                  <a:lnTo>
                    <a:pt x="4429" y="299"/>
                  </a:lnTo>
                  <a:lnTo>
                    <a:pt x="4434" y="276"/>
                  </a:lnTo>
                  <a:lnTo>
                    <a:pt x="4440" y="256"/>
                  </a:lnTo>
                  <a:lnTo>
                    <a:pt x="4448" y="236"/>
                  </a:lnTo>
                  <a:lnTo>
                    <a:pt x="4455" y="216"/>
                  </a:lnTo>
                  <a:lnTo>
                    <a:pt x="4462" y="198"/>
                  </a:lnTo>
                  <a:lnTo>
                    <a:pt x="4471" y="181"/>
                  </a:lnTo>
                  <a:lnTo>
                    <a:pt x="4480" y="165"/>
                  </a:lnTo>
                  <a:lnTo>
                    <a:pt x="4490" y="149"/>
                  </a:lnTo>
                  <a:lnTo>
                    <a:pt x="4503" y="130"/>
                  </a:lnTo>
                  <a:lnTo>
                    <a:pt x="4516" y="114"/>
                  </a:lnTo>
                  <a:lnTo>
                    <a:pt x="4532" y="98"/>
                  </a:lnTo>
                  <a:lnTo>
                    <a:pt x="4547" y="84"/>
                  </a:lnTo>
                  <a:lnTo>
                    <a:pt x="4564" y="70"/>
                  </a:lnTo>
                  <a:lnTo>
                    <a:pt x="4582" y="58"/>
                  </a:lnTo>
                  <a:lnTo>
                    <a:pt x="4601" y="48"/>
                  </a:lnTo>
                  <a:lnTo>
                    <a:pt x="4621" y="37"/>
                  </a:lnTo>
                  <a:lnTo>
                    <a:pt x="4641" y="29"/>
                  </a:lnTo>
                  <a:lnTo>
                    <a:pt x="4664" y="21"/>
                  </a:lnTo>
                  <a:lnTo>
                    <a:pt x="4687" y="14"/>
                  </a:lnTo>
                  <a:lnTo>
                    <a:pt x="4711" y="9"/>
                  </a:lnTo>
                  <a:lnTo>
                    <a:pt x="4735" y="5"/>
                  </a:lnTo>
                  <a:lnTo>
                    <a:pt x="4761" y="3"/>
                  </a:lnTo>
                  <a:lnTo>
                    <a:pt x="4788" y="1"/>
                  </a:lnTo>
                  <a:lnTo>
                    <a:pt x="4817" y="0"/>
                  </a:lnTo>
                  <a:lnTo>
                    <a:pt x="4845" y="1"/>
                  </a:lnTo>
                  <a:lnTo>
                    <a:pt x="4872" y="3"/>
                  </a:lnTo>
                  <a:lnTo>
                    <a:pt x="4898" y="5"/>
                  </a:lnTo>
                  <a:lnTo>
                    <a:pt x="4924" y="9"/>
                  </a:lnTo>
                  <a:lnTo>
                    <a:pt x="4948" y="14"/>
                  </a:lnTo>
                  <a:lnTo>
                    <a:pt x="4970" y="21"/>
                  </a:lnTo>
                  <a:lnTo>
                    <a:pt x="4993" y="29"/>
                  </a:lnTo>
                  <a:lnTo>
                    <a:pt x="5014" y="37"/>
                  </a:lnTo>
                  <a:lnTo>
                    <a:pt x="5035" y="48"/>
                  </a:lnTo>
                  <a:lnTo>
                    <a:pt x="5053" y="58"/>
                  </a:lnTo>
                  <a:lnTo>
                    <a:pt x="5072" y="70"/>
                  </a:lnTo>
                  <a:lnTo>
                    <a:pt x="5088" y="84"/>
                  </a:lnTo>
                  <a:lnTo>
                    <a:pt x="5105" y="98"/>
                  </a:lnTo>
                  <a:lnTo>
                    <a:pt x="5119" y="114"/>
                  </a:lnTo>
                  <a:lnTo>
                    <a:pt x="5134" y="130"/>
                  </a:lnTo>
                  <a:lnTo>
                    <a:pt x="5146" y="149"/>
                  </a:lnTo>
                  <a:lnTo>
                    <a:pt x="5157" y="165"/>
                  </a:lnTo>
                  <a:lnTo>
                    <a:pt x="5166" y="181"/>
                  </a:lnTo>
                  <a:lnTo>
                    <a:pt x="5174" y="199"/>
                  </a:lnTo>
                  <a:lnTo>
                    <a:pt x="5183" y="216"/>
                  </a:lnTo>
                  <a:lnTo>
                    <a:pt x="5190" y="236"/>
                  </a:lnTo>
                  <a:lnTo>
                    <a:pt x="5197" y="256"/>
                  </a:lnTo>
                  <a:lnTo>
                    <a:pt x="5203" y="277"/>
                  </a:lnTo>
                  <a:lnTo>
                    <a:pt x="5208" y="299"/>
                  </a:lnTo>
                  <a:lnTo>
                    <a:pt x="5214" y="322"/>
                  </a:lnTo>
                  <a:lnTo>
                    <a:pt x="5218" y="346"/>
                  </a:lnTo>
                  <a:lnTo>
                    <a:pt x="5221" y="370"/>
                  </a:lnTo>
                  <a:lnTo>
                    <a:pt x="5224" y="396"/>
                  </a:lnTo>
                  <a:lnTo>
                    <a:pt x="5226" y="422"/>
                  </a:lnTo>
                  <a:lnTo>
                    <a:pt x="5228" y="450"/>
                  </a:lnTo>
                  <a:lnTo>
                    <a:pt x="5229" y="478"/>
                  </a:lnTo>
                  <a:lnTo>
                    <a:pt x="5229" y="507"/>
                  </a:lnTo>
                  <a:close/>
                  <a:moveTo>
                    <a:pt x="4209" y="1015"/>
                  </a:moveTo>
                  <a:lnTo>
                    <a:pt x="4101" y="1015"/>
                  </a:lnTo>
                  <a:lnTo>
                    <a:pt x="4101" y="22"/>
                  </a:lnTo>
                  <a:lnTo>
                    <a:pt x="4209" y="22"/>
                  </a:lnTo>
                  <a:lnTo>
                    <a:pt x="4209" y="1015"/>
                  </a:lnTo>
                  <a:close/>
                  <a:moveTo>
                    <a:pt x="3901" y="838"/>
                  </a:moveTo>
                  <a:lnTo>
                    <a:pt x="3889" y="862"/>
                  </a:lnTo>
                  <a:lnTo>
                    <a:pt x="3876" y="885"/>
                  </a:lnTo>
                  <a:lnTo>
                    <a:pt x="3862" y="907"/>
                  </a:lnTo>
                  <a:lnTo>
                    <a:pt x="3846" y="925"/>
                  </a:lnTo>
                  <a:lnTo>
                    <a:pt x="3830" y="944"/>
                  </a:lnTo>
                  <a:lnTo>
                    <a:pt x="3812" y="960"/>
                  </a:lnTo>
                  <a:lnTo>
                    <a:pt x="3793" y="975"/>
                  </a:lnTo>
                  <a:lnTo>
                    <a:pt x="3772" y="988"/>
                  </a:lnTo>
                  <a:lnTo>
                    <a:pt x="3750" y="1000"/>
                  </a:lnTo>
                  <a:lnTo>
                    <a:pt x="3727" y="1010"/>
                  </a:lnTo>
                  <a:lnTo>
                    <a:pt x="3703" y="1018"/>
                  </a:lnTo>
                  <a:lnTo>
                    <a:pt x="3678" y="1026"/>
                  </a:lnTo>
                  <a:lnTo>
                    <a:pt x="3650" y="1031"/>
                  </a:lnTo>
                  <a:lnTo>
                    <a:pt x="3622" y="1035"/>
                  </a:lnTo>
                  <a:lnTo>
                    <a:pt x="3593" y="1037"/>
                  </a:lnTo>
                  <a:lnTo>
                    <a:pt x="3562" y="1038"/>
                  </a:lnTo>
                  <a:lnTo>
                    <a:pt x="3533" y="1037"/>
                  </a:lnTo>
                  <a:lnTo>
                    <a:pt x="3506" y="1036"/>
                  </a:lnTo>
                  <a:lnTo>
                    <a:pt x="3480" y="1033"/>
                  </a:lnTo>
                  <a:lnTo>
                    <a:pt x="3454" y="1029"/>
                  </a:lnTo>
                  <a:lnTo>
                    <a:pt x="3430" y="1024"/>
                  </a:lnTo>
                  <a:lnTo>
                    <a:pt x="3408" y="1017"/>
                  </a:lnTo>
                  <a:lnTo>
                    <a:pt x="3385" y="1009"/>
                  </a:lnTo>
                  <a:lnTo>
                    <a:pt x="3364" y="1001"/>
                  </a:lnTo>
                  <a:lnTo>
                    <a:pt x="3344" y="990"/>
                  </a:lnTo>
                  <a:lnTo>
                    <a:pt x="3325" y="979"/>
                  </a:lnTo>
                  <a:lnTo>
                    <a:pt x="3307" y="967"/>
                  </a:lnTo>
                  <a:lnTo>
                    <a:pt x="3290" y="953"/>
                  </a:lnTo>
                  <a:lnTo>
                    <a:pt x="3274" y="939"/>
                  </a:lnTo>
                  <a:lnTo>
                    <a:pt x="3260" y="923"/>
                  </a:lnTo>
                  <a:lnTo>
                    <a:pt x="3245" y="906"/>
                  </a:lnTo>
                  <a:lnTo>
                    <a:pt x="3233" y="887"/>
                  </a:lnTo>
                  <a:lnTo>
                    <a:pt x="3223" y="871"/>
                  </a:lnTo>
                  <a:lnTo>
                    <a:pt x="3214" y="855"/>
                  </a:lnTo>
                  <a:lnTo>
                    <a:pt x="3206" y="837"/>
                  </a:lnTo>
                  <a:lnTo>
                    <a:pt x="3197" y="818"/>
                  </a:lnTo>
                  <a:lnTo>
                    <a:pt x="3190" y="798"/>
                  </a:lnTo>
                  <a:lnTo>
                    <a:pt x="3184" y="777"/>
                  </a:lnTo>
                  <a:lnTo>
                    <a:pt x="3178" y="757"/>
                  </a:lnTo>
                  <a:lnTo>
                    <a:pt x="3173" y="734"/>
                  </a:lnTo>
                  <a:lnTo>
                    <a:pt x="3167" y="710"/>
                  </a:lnTo>
                  <a:lnTo>
                    <a:pt x="3163" y="685"/>
                  </a:lnTo>
                  <a:lnTo>
                    <a:pt x="3160" y="660"/>
                  </a:lnTo>
                  <a:lnTo>
                    <a:pt x="3157" y="633"/>
                  </a:lnTo>
                  <a:lnTo>
                    <a:pt x="3155" y="606"/>
                  </a:lnTo>
                  <a:lnTo>
                    <a:pt x="3154" y="579"/>
                  </a:lnTo>
                  <a:lnTo>
                    <a:pt x="3153" y="548"/>
                  </a:lnTo>
                  <a:lnTo>
                    <a:pt x="3153" y="518"/>
                  </a:lnTo>
                  <a:lnTo>
                    <a:pt x="3153" y="486"/>
                  </a:lnTo>
                  <a:lnTo>
                    <a:pt x="3154" y="456"/>
                  </a:lnTo>
                  <a:lnTo>
                    <a:pt x="3155" y="426"/>
                  </a:lnTo>
                  <a:lnTo>
                    <a:pt x="3158" y="397"/>
                  </a:lnTo>
                  <a:lnTo>
                    <a:pt x="3161" y="370"/>
                  </a:lnTo>
                  <a:lnTo>
                    <a:pt x="3164" y="344"/>
                  </a:lnTo>
                  <a:lnTo>
                    <a:pt x="3168" y="319"/>
                  </a:lnTo>
                  <a:lnTo>
                    <a:pt x="3174" y="294"/>
                  </a:lnTo>
                  <a:lnTo>
                    <a:pt x="3180" y="270"/>
                  </a:lnTo>
                  <a:lnTo>
                    <a:pt x="3186" y="248"/>
                  </a:lnTo>
                  <a:lnTo>
                    <a:pt x="3193" y="228"/>
                  </a:lnTo>
                  <a:lnTo>
                    <a:pt x="3201" y="207"/>
                  </a:lnTo>
                  <a:lnTo>
                    <a:pt x="3209" y="188"/>
                  </a:lnTo>
                  <a:lnTo>
                    <a:pt x="3218" y="170"/>
                  </a:lnTo>
                  <a:lnTo>
                    <a:pt x="3227" y="153"/>
                  </a:lnTo>
                  <a:lnTo>
                    <a:pt x="3238" y="137"/>
                  </a:lnTo>
                  <a:lnTo>
                    <a:pt x="3250" y="120"/>
                  </a:lnTo>
                  <a:lnTo>
                    <a:pt x="3264" y="105"/>
                  </a:lnTo>
                  <a:lnTo>
                    <a:pt x="3278" y="91"/>
                  </a:lnTo>
                  <a:lnTo>
                    <a:pt x="3294" y="78"/>
                  </a:lnTo>
                  <a:lnTo>
                    <a:pt x="3309" y="65"/>
                  </a:lnTo>
                  <a:lnTo>
                    <a:pt x="3327" y="54"/>
                  </a:lnTo>
                  <a:lnTo>
                    <a:pt x="3345" y="43"/>
                  </a:lnTo>
                  <a:lnTo>
                    <a:pt x="3364" y="34"/>
                  </a:lnTo>
                  <a:lnTo>
                    <a:pt x="3385" y="27"/>
                  </a:lnTo>
                  <a:lnTo>
                    <a:pt x="3405" y="20"/>
                  </a:lnTo>
                  <a:lnTo>
                    <a:pt x="3427" y="13"/>
                  </a:lnTo>
                  <a:lnTo>
                    <a:pt x="3450" y="9"/>
                  </a:lnTo>
                  <a:lnTo>
                    <a:pt x="3475" y="5"/>
                  </a:lnTo>
                  <a:lnTo>
                    <a:pt x="3500" y="2"/>
                  </a:lnTo>
                  <a:lnTo>
                    <a:pt x="3526" y="1"/>
                  </a:lnTo>
                  <a:lnTo>
                    <a:pt x="3552" y="0"/>
                  </a:lnTo>
                  <a:lnTo>
                    <a:pt x="3573" y="1"/>
                  </a:lnTo>
                  <a:lnTo>
                    <a:pt x="3593" y="2"/>
                  </a:lnTo>
                  <a:lnTo>
                    <a:pt x="3612" y="3"/>
                  </a:lnTo>
                  <a:lnTo>
                    <a:pt x="3631" y="6"/>
                  </a:lnTo>
                  <a:lnTo>
                    <a:pt x="3650" y="8"/>
                  </a:lnTo>
                  <a:lnTo>
                    <a:pt x="3667" y="12"/>
                  </a:lnTo>
                  <a:lnTo>
                    <a:pt x="3684" y="17"/>
                  </a:lnTo>
                  <a:lnTo>
                    <a:pt x="3700" y="22"/>
                  </a:lnTo>
                  <a:lnTo>
                    <a:pt x="3717" y="28"/>
                  </a:lnTo>
                  <a:lnTo>
                    <a:pt x="3732" y="34"/>
                  </a:lnTo>
                  <a:lnTo>
                    <a:pt x="3746" y="41"/>
                  </a:lnTo>
                  <a:lnTo>
                    <a:pt x="3760" y="49"/>
                  </a:lnTo>
                  <a:lnTo>
                    <a:pt x="3774" y="57"/>
                  </a:lnTo>
                  <a:lnTo>
                    <a:pt x="3786" y="66"/>
                  </a:lnTo>
                  <a:lnTo>
                    <a:pt x="3799" y="76"/>
                  </a:lnTo>
                  <a:lnTo>
                    <a:pt x="3810" y="87"/>
                  </a:lnTo>
                  <a:lnTo>
                    <a:pt x="3819" y="95"/>
                  </a:lnTo>
                  <a:lnTo>
                    <a:pt x="3828" y="105"/>
                  </a:lnTo>
                  <a:lnTo>
                    <a:pt x="3836" y="114"/>
                  </a:lnTo>
                  <a:lnTo>
                    <a:pt x="3843" y="124"/>
                  </a:lnTo>
                  <a:lnTo>
                    <a:pt x="3851" y="135"/>
                  </a:lnTo>
                  <a:lnTo>
                    <a:pt x="3857" y="145"/>
                  </a:lnTo>
                  <a:lnTo>
                    <a:pt x="3863" y="155"/>
                  </a:lnTo>
                  <a:lnTo>
                    <a:pt x="3868" y="167"/>
                  </a:lnTo>
                  <a:lnTo>
                    <a:pt x="3873" y="178"/>
                  </a:lnTo>
                  <a:lnTo>
                    <a:pt x="3877" y="189"/>
                  </a:lnTo>
                  <a:lnTo>
                    <a:pt x="3882" y="201"/>
                  </a:lnTo>
                  <a:lnTo>
                    <a:pt x="3885" y="213"/>
                  </a:lnTo>
                  <a:lnTo>
                    <a:pt x="3888" y="226"/>
                  </a:lnTo>
                  <a:lnTo>
                    <a:pt x="3890" y="238"/>
                  </a:lnTo>
                  <a:lnTo>
                    <a:pt x="3892" y="251"/>
                  </a:lnTo>
                  <a:lnTo>
                    <a:pt x="3893" y="265"/>
                  </a:lnTo>
                  <a:lnTo>
                    <a:pt x="3794" y="265"/>
                  </a:lnTo>
                  <a:lnTo>
                    <a:pt x="3789" y="244"/>
                  </a:lnTo>
                  <a:lnTo>
                    <a:pt x="3784" y="226"/>
                  </a:lnTo>
                  <a:lnTo>
                    <a:pt x="3778" y="208"/>
                  </a:lnTo>
                  <a:lnTo>
                    <a:pt x="3770" y="191"/>
                  </a:lnTo>
                  <a:lnTo>
                    <a:pt x="3759" y="177"/>
                  </a:lnTo>
                  <a:lnTo>
                    <a:pt x="3748" y="164"/>
                  </a:lnTo>
                  <a:lnTo>
                    <a:pt x="3736" y="151"/>
                  </a:lnTo>
                  <a:lnTo>
                    <a:pt x="3721" y="140"/>
                  </a:lnTo>
                  <a:lnTo>
                    <a:pt x="3706" y="130"/>
                  </a:lnTo>
                  <a:lnTo>
                    <a:pt x="3688" y="121"/>
                  </a:lnTo>
                  <a:lnTo>
                    <a:pt x="3668" y="114"/>
                  </a:lnTo>
                  <a:lnTo>
                    <a:pt x="3649" y="109"/>
                  </a:lnTo>
                  <a:lnTo>
                    <a:pt x="3626" y="103"/>
                  </a:lnTo>
                  <a:lnTo>
                    <a:pt x="3602" y="100"/>
                  </a:lnTo>
                  <a:lnTo>
                    <a:pt x="3577" y="98"/>
                  </a:lnTo>
                  <a:lnTo>
                    <a:pt x="3550" y="98"/>
                  </a:lnTo>
                  <a:lnTo>
                    <a:pt x="3529" y="98"/>
                  </a:lnTo>
                  <a:lnTo>
                    <a:pt x="3508" y="99"/>
                  </a:lnTo>
                  <a:lnTo>
                    <a:pt x="3488" y="102"/>
                  </a:lnTo>
                  <a:lnTo>
                    <a:pt x="3469" y="106"/>
                  </a:lnTo>
                  <a:lnTo>
                    <a:pt x="3451" y="110"/>
                  </a:lnTo>
                  <a:lnTo>
                    <a:pt x="3433" y="115"/>
                  </a:lnTo>
                  <a:lnTo>
                    <a:pt x="3417" y="121"/>
                  </a:lnTo>
                  <a:lnTo>
                    <a:pt x="3401" y="127"/>
                  </a:lnTo>
                  <a:lnTo>
                    <a:pt x="3387" y="136"/>
                  </a:lnTo>
                  <a:lnTo>
                    <a:pt x="3373" y="144"/>
                  </a:lnTo>
                  <a:lnTo>
                    <a:pt x="3361" y="154"/>
                  </a:lnTo>
                  <a:lnTo>
                    <a:pt x="3349" y="165"/>
                  </a:lnTo>
                  <a:lnTo>
                    <a:pt x="3338" y="176"/>
                  </a:lnTo>
                  <a:lnTo>
                    <a:pt x="3328" y="188"/>
                  </a:lnTo>
                  <a:lnTo>
                    <a:pt x="3319" y="202"/>
                  </a:lnTo>
                  <a:lnTo>
                    <a:pt x="3310" y="216"/>
                  </a:lnTo>
                  <a:lnTo>
                    <a:pt x="3305" y="228"/>
                  </a:lnTo>
                  <a:lnTo>
                    <a:pt x="3300" y="240"/>
                  </a:lnTo>
                  <a:lnTo>
                    <a:pt x="3295" y="254"/>
                  </a:lnTo>
                  <a:lnTo>
                    <a:pt x="3291" y="268"/>
                  </a:lnTo>
                  <a:lnTo>
                    <a:pt x="3286" y="284"/>
                  </a:lnTo>
                  <a:lnTo>
                    <a:pt x="3282" y="300"/>
                  </a:lnTo>
                  <a:lnTo>
                    <a:pt x="3279" y="318"/>
                  </a:lnTo>
                  <a:lnTo>
                    <a:pt x="3276" y="336"/>
                  </a:lnTo>
                  <a:lnTo>
                    <a:pt x="3271" y="376"/>
                  </a:lnTo>
                  <a:lnTo>
                    <a:pt x="3267" y="419"/>
                  </a:lnTo>
                  <a:lnTo>
                    <a:pt x="3265" y="467"/>
                  </a:lnTo>
                  <a:lnTo>
                    <a:pt x="3264" y="518"/>
                  </a:lnTo>
                  <a:lnTo>
                    <a:pt x="3265" y="567"/>
                  </a:lnTo>
                  <a:lnTo>
                    <a:pt x="3267" y="612"/>
                  </a:lnTo>
                  <a:lnTo>
                    <a:pt x="3271" y="654"/>
                  </a:lnTo>
                  <a:lnTo>
                    <a:pt x="3276" y="692"/>
                  </a:lnTo>
                  <a:lnTo>
                    <a:pt x="3279" y="710"/>
                  </a:lnTo>
                  <a:lnTo>
                    <a:pt x="3283" y="728"/>
                  </a:lnTo>
                  <a:lnTo>
                    <a:pt x="3288" y="743"/>
                  </a:lnTo>
                  <a:lnTo>
                    <a:pt x="3292" y="759"/>
                  </a:lnTo>
                  <a:lnTo>
                    <a:pt x="3297" y="773"/>
                  </a:lnTo>
                  <a:lnTo>
                    <a:pt x="3302" y="787"/>
                  </a:lnTo>
                  <a:lnTo>
                    <a:pt x="3307" y="800"/>
                  </a:lnTo>
                  <a:lnTo>
                    <a:pt x="3313" y="811"/>
                  </a:lnTo>
                  <a:lnTo>
                    <a:pt x="3323" y="827"/>
                  </a:lnTo>
                  <a:lnTo>
                    <a:pt x="3332" y="841"/>
                  </a:lnTo>
                  <a:lnTo>
                    <a:pt x="3342" y="855"/>
                  </a:lnTo>
                  <a:lnTo>
                    <a:pt x="3355" y="867"/>
                  </a:lnTo>
                  <a:lnTo>
                    <a:pt x="3367" y="880"/>
                  </a:lnTo>
                  <a:lnTo>
                    <a:pt x="3380" y="890"/>
                  </a:lnTo>
                  <a:lnTo>
                    <a:pt x="3394" y="899"/>
                  </a:lnTo>
                  <a:lnTo>
                    <a:pt x="3410" y="908"/>
                  </a:lnTo>
                  <a:lnTo>
                    <a:pt x="3425" y="915"/>
                  </a:lnTo>
                  <a:lnTo>
                    <a:pt x="3442" y="922"/>
                  </a:lnTo>
                  <a:lnTo>
                    <a:pt x="3460" y="927"/>
                  </a:lnTo>
                  <a:lnTo>
                    <a:pt x="3479" y="931"/>
                  </a:lnTo>
                  <a:lnTo>
                    <a:pt x="3498" y="936"/>
                  </a:lnTo>
                  <a:lnTo>
                    <a:pt x="3518" y="938"/>
                  </a:lnTo>
                  <a:lnTo>
                    <a:pt x="3539" y="940"/>
                  </a:lnTo>
                  <a:lnTo>
                    <a:pt x="3562" y="940"/>
                  </a:lnTo>
                  <a:lnTo>
                    <a:pt x="3585" y="939"/>
                  </a:lnTo>
                  <a:lnTo>
                    <a:pt x="3606" y="938"/>
                  </a:lnTo>
                  <a:lnTo>
                    <a:pt x="3628" y="935"/>
                  </a:lnTo>
                  <a:lnTo>
                    <a:pt x="3648" y="930"/>
                  </a:lnTo>
                  <a:lnTo>
                    <a:pt x="3667" y="925"/>
                  </a:lnTo>
                  <a:lnTo>
                    <a:pt x="3686" y="918"/>
                  </a:lnTo>
                  <a:lnTo>
                    <a:pt x="3703" y="911"/>
                  </a:lnTo>
                  <a:lnTo>
                    <a:pt x="3719" y="901"/>
                  </a:lnTo>
                  <a:lnTo>
                    <a:pt x="3735" y="891"/>
                  </a:lnTo>
                  <a:lnTo>
                    <a:pt x="3749" y="880"/>
                  </a:lnTo>
                  <a:lnTo>
                    <a:pt x="3763" y="867"/>
                  </a:lnTo>
                  <a:lnTo>
                    <a:pt x="3776" y="854"/>
                  </a:lnTo>
                  <a:lnTo>
                    <a:pt x="3787" y="839"/>
                  </a:lnTo>
                  <a:lnTo>
                    <a:pt x="3798" y="823"/>
                  </a:lnTo>
                  <a:lnTo>
                    <a:pt x="3808" y="805"/>
                  </a:lnTo>
                  <a:lnTo>
                    <a:pt x="3816" y="787"/>
                  </a:lnTo>
                  <a:lnTo>
                    <a:pt x="3901" y="838"/>
                  </a:lnTo>
                  <a:close/>
                  <a:moveTo>
                    <a:pt x="2782" y="606"/>
                  </a:moveTo>
                  <a:lnTo>
                    <a:pt x="2645" y="231"/>
                  </a:lnTo>
                  <a:lnTo>
                    <a:pt x="2636" y="207"/>
                  </a:lnTo>
                  <a:lnTo>
                    <a:pt x="2629" y="183"/>
                  </a:lnTo>
                  <a:lnTo>
                    <a:pt x="2622" y="157"/>
                  </a:lnTo>
                  <a:lnTo>
                    <a:pt x="2616" y="130"/>
                  </a:lnTo>
                  <a:lnTo>
                    <a:pt x="2610" y="158"/>
                  </a:lnTo>
                  <a:lnTo>
                    <a:pt x="2602" y="184"/>
                  </a:lnTo>
                  <a:lnTo>
                    <a:pt x="2595" y="208"/>
                  </a:lnTo>
                  <a:lnTo>
                    <a:pt x="2587" y="231"/>
                  </a:lnTo>
                  <a:lnTo>
                    <a:pt x="2448" y="606"/>
                  </a:lnTo>
                  <a:lnTo>
                    <a:pt x="2782" y="606"/>
                  </a:lnTo>
                  <a:close/>
                  <a:moveTo>
                    <a:pt x="3048" y="1015"/>
                  </a:moveTo>
                  <a:lnTo>
                    <a:pt x="2935" y="1015"/>
                  </a:lnTo>
                  <a:lnTo>
                    <a:pt x="2820" y="707"/>
                  </a:lnTo>
                  <a:lnTo>
                    <a:pt x="2411" y="707"/>
                  </a:lnTo>
                  <a:lnTo>
                    <a:pt x="2296" y="1015"/>
                  </a:lnTo>
                  <a:lnTo>
                    <a:pt x="2186" y="1015"/>
                  </a:lnTo>
                  <a:lnTo>
                    <a:pt x="2554" y="22"/>
                  </a:lnTo>
                  <a:lnTo>
                    <a:pt x="2682" y="22"/>
                  </a:lnTo>
                  <a:lnTo>
                    <a:pt x="3048" y="1015"/>
                  </a:lnTo>
                  <a:close/>
                  <a:moveTo>
                    <a:pt x="2039" y="1015"/>
                  </a:moveTo>
                  <a:lnTo>
                    <a:pt x="1937" y="1015"/>
                  </a:lnTo>
                  <a:lnTo>
                    <a:pt x="1339" y="190"/>
                  </a:lnTo>
                  <a:lnTo>
                    <a:pt x="1343" y="206"/>
                  </a:lnTo>
                  <a:lnTo>
                    <a:pt x="1346" y="221"/>
                  </a:lnTo>
                  <a:lnTo>
                    <a:pt x="1348" y="236"/>
                  </a:lnTo>
                  <a:lnTo>
                    <a:pt x="1349" y="250"/>
                  </a:lnTo>
                  <a:lnTo>
                    <a:pt x="1349" y="1015"/>
                  </a:lnTo>
                  <a:lnTo>
                    <a:pt x="1241" y="1015"/>
                  </a:lnTo>
                  <a:lnTo>
                    <a:pt x="1241" y="22"/>
                  </a:lnTo>
                  <a:lnTo>
                    <a:pt x="1344" y="22"/>
                  </a:lnTo>
                  <a:lnTo>
                    <a:pt x="1940" y="844"/>
                  </a:lnTo>
                  <a:lnTo>
                    <a:pt x="1936" y="828"/>
                  </a:lnTo>
                  <a:lnTo>
                    <a:pt x="1934" y="812"/>
                  </a:lnTo>
                  <a:lnTo>
                    <a:pt x="1932" y="801"/>
                  </a:lnTo>
                  <a:lnTo>
                    <a:pt x="1932" y="791"/>
                  </a:lnTo>
                  <a:lnTo>
                    <a:pt x="1932" y="22"/>
                  </a:lnTo>
                  <a:lnTo>
                    <a:pt x="2039" y="22"/>
                  </a:lnTo>
                  <a:lnTo>
                    <a:pt x="2039" y="1015"/>
                  </a:lnTo>
                  <a:close/>
                  <a:moveTo>
                    <a:pt x="1014" y="1015"/>
                  </a:moveTo>
                  <a:lnTo>
                    <a:pt x="906" y="1015"/>
                  </a:lnTo>
                  <a:lnTo>
                    <a:pt x="906" y="22"/>
                  </a:lnTo>
                  <a:lnTo>
                    <a:pt x="1014" y="22"/>
                  </a:lnTo>
                  <a:lnTo>
                    <a:pt x="1014" y="1015"/>
                  </a:lnTo>
                  <a:close/>
                  <a:moveTo>
                    <a:pt x="604" y="721"/>
                  </a:moveTo>
                  <a:lnTo>
                    <a:pt x="603" y="700"/>
                  </a:lnTo>
                  <a:lnTo>
                    <a:pt x="600" y="679"/>
                  </a:lnTo>
                  <a:lnTo>
                    <a:pt x="598" y="670"/>
                  </a:lnTo>
                  <a:lnTo>
                    <a:pt x="595" y="660"/>
                  </a:lnTo>
                  <a:lnTo>
                    <a:pt x="592" y="651"/>
                  </a:lnTo>
                  <a:lnTo>
                    <a:pt x="589" y="643"/>
                  </a:lnTo>
                  <a:lnTo>
                    <a:pt x="585" y="634"/>
                  </a:lnTo>
                  <a:lnTo>
                    <a:pt x="581" y="626"/>
                  </a:lnTo>
                  <a:lnTo>
                    <a:pt x="576" y="619"/>
                  </a:lnTo>
                  <a:lnTo>
                    <a:pt x="571" y="612"/>
                  </a:lnTo>
                  <a:lnTo>
                    <a:pt x="564" y="604"/>
                  </a:lnTo>
                  <a:lnTo>
                    <a:pt x="558" y="598"/>
                  </a:lnTo>
                  <a:lnTo>
                    <a:pt x="551" y="592"/>
                  </a:lnTo>
                  <a:lnTo>
                    <a:pt x="544" y="587"/>
                  </a:lnTo>
                  <a:lnTo>
                    <a:pt x="536" y="581"/>
                  </a:lnTo>
                  <a:lnTo>
                    <a:pt x="528" y="575"/>
                  </a:lnTo>
                  <a:lnTo>
                    <a:pt x="520" y="571"/>
                  </a:lnTo>
                  <a:lnTo>
                    <a:pt x="511" y="567"/>
                  </a:lnTo>
                  <a:lnTo>
                    <a:pt x="491" y="559"/>
                  </a:lnTo>
                  <a:lnTo>
                    <a:pt x="469" y="553"/>
                  </a:lnTo>
                  <a:lnTo>
                    <a:pt x="446" y="547"/>
                  </a:lnTo>
                  <a:lnTo>
                    <a:pt x="421" y="544"/>
                  </a:lnTo>
                  <a:lnTo>
                    <a:pt x="394" y="542"/>
                  </a:lnTo>
                  <a:lnTo>
                    <a:pt x="365" y="541"/>
                  </a:lnTo>
                  <a:lnTo>
                    <a:pt x="109" y="541"/>
                  </a:lnTo>
                  <a:lnTo>
                    <a:pt x="109" y="920"/>
                  </a:lnTo>
                  <a:lnTo>
                    <a:pt x="350" y="920"/>
                  </a:lnTo>
                  <a:lnTo>
                    <a:pt x="384" y="919"/>
                  </a:lnTo>
                  <a:lnTo>
                    <a:pt x="415" y="917"/>
                  </a:lnTo>
                  <a:lnTo>
                    <a:pt x="443" y="913"/>
                  </a:lnTo>
                  <a:lnTo>
                    <a:pt x="470" y="909"/>
                  </a:lnTo>
                  <a:lnTo>
                    <a:pt x="482" y="906"/>
                  </a:lnTo>
                  <a:lnTo>
                    <a:pt x="493" y="902"/>
                  </a:lnTo>
                  <a:lnTo>
                    <a:pt x="503" y="898"/>
                  </a:lnTo>
                  <a:lnTo>
                    <a:pt x="514" y="894"/>
                  </a:lnTo>
                  <a:lnTo>
                    <a:pt x="523" y="890"/>
                  </a:lnTo>
                  <a:lnTo>
                    <a:pt x="532" y="885"/>
                  </a:lnTo>
                  <a:lnTo>
                    <a:pt x="540" y="881"/>
                  </a:lnTo>
                  <a:lnTo>
                    <a:pt x="547" y="874"/>
                  </a:lnTo>
                  <a:lnTo>
                    <a:pt x="554" y="869"/>
                  </a:lnTo>
                  <a:lnTo>
                    <a:pt x="560" y="863"/>
                  </a:lnTo>
                  <a:lnTo>
                    <a:pt x="566" y="856"/>
                  </a:lnTo>
                  <a:lnTo>
                    <a:pt x="572" y="849"/>
                  </a:lnTo>
                  <a:lnTo>
                    <a:pt x="577" y="840"/>
                  </a:lnTo>
                  <a:lnTo>
                    <a:pt x="582" y="832"/>
                  </a:lnTo>
                  <a:lnTo>
                    <a:pt x="586" y="824"/>
                  </a:lnTo>
                  <a:lnTo>
                    <a:pt x="589" y="814"/>
                  </a:lnTo>
                  <a:lnTo>
                    <a:pt x="593" y="804"/>
                  </a:lnTo>
                  <a:lnTo>
                    <a:pt x="595" y="794"/>
                  </a:lnTo>
                  <a:lnTo>
                    <a:pt x="599" y="782"/>
                  </a:lnTo>
                  <a:lnTo>
                    <a:pt x="601" y="772"/>
                  </a:lnTo>
                  <a:lnTo>
                    <a:pt x="603" y="747"/>
                  </a:lnTo>
                  <a:lnTo>
                    <a:pt x="604" y="721"/>
                  </a:lnTo>
                  <a:close/>
                  <a:moveTo>
                    <a:pt x="555" y="278"/>
                  </a:moveTo>
                  <a:lnTo>
                    <a:pt x="554" y="256"/>
                  </a:lnTo>
                  <a:lnTo>
                    <a:pt x="552" y="235"/>
                  </a:lnTo>
                  <a:lnTo>
                    <a:pt x="550" y="226"/>
                  </a:lnTo>
                  <a:lnTo>
                    <a:pt x="547" y="216"/>
                  </a:lnTo>
                  <a:lnTo>
                    <a:pt x="544" y="207"/>
                  </a:lnTo>
                  <a:lnTo>
                    <a:pt x="541" y="199"/>
                  </a:lnTo>
                  <a:lnTo>
                    <a:pt x="536" y="190"/>
                  </a:lnTo>
                  <a:lnTo>
                    <a:pt x="532" y="183"/>
                  </a:lnTo>
                  <a:lnTo>
                    <a:pt x="527" y="176"/>
                  </a:lnTo>
                  <a:lnTo>
                    <a:pt x="522" y="170"/>
                  </a:lnTo>
                  <a:lnTo>
                    <a:pt x="517" y="164"/>
                  </a:lnTo>
                  <a:lnTo>
                    <a:pt x="511" y="157"/>
                  </a:lnTo>
                  <a:lnTo>
                    <a:pt x="503" y="152"/>
                  </a:lnTo>
                  <a:lnTo>
                    <a:pt x="497" y="148"/>
                  </a:lnTo>
                  <a:lnTo>
                    <a:pt x="485" y="141"/>
                  </a:lnTo>
                  <a:lnTo>
                    <a:pt x="470" y="136"/>
                  </a:lnTo>
                  <a:lnTo>
                    <a:pt x="455" y="130"/>
                  </a:lnTo>
                  <a:lnTo>
                    <a:pt x="437" y="126"/>
                  </a:lnTo>
                  <a:lnTo>
                    <a:pt x="417" y="123"/>
                  </a:lnTo>
                  <a:lnTo>
                    <a:pt x="397" y="121"/>
                  </a:lnTo>
                  <a:lnTo>
                    <a:pt x="374" y="119"/>
                  </a:lnTo>
                  <a:lnTo>
                    <a:pt x="350" y="119"/>
                  </a:lnTo>
                  <a:lnTo>
                    <a:pt x="109" y="119"/>
                  </a:lnTo>
                  <a:lnTo>
                    <a:pt x="109" y="444"/>
                  </a:lnTo>
                  <a:lnTo>
                    <a:pt x="365" y="444"/>
                  </a:lnTo>
                  <a:lnTo>
                    <a:pt x="388" y="443"/>
                  </a:lnTo>
                  <a:lnTo>
                    <a:pt x="409" y="441"/>
                  </a:lnTo>
                  <a:lnTo>
                    <a:pt x="430" y="438"/>
                  </a:lnTo>
                  <a:lnTo>
                    <a:pt x="448" y="434"/>
                  </a:lnTo>
                  <a:lnTo>
                    <a:pt x="465" y="427"/>
                  </a:lnTo>
                  <a:lnTo>
                    <a:pt x="481" y="420"/>
                  </a:lnTo>
                  <a:lnTo>
                    <a:pt x="495" y="412"/>
                  </a:lnTo>
                  <a:lnTo>
                    <a:pt x="507" y="403"/>
                  </a:lnTo>
                  <a:lnTo>
                    <a:pt x="519" y="391"/>
                  </a:lnTo>
                  <a:lnTo>
                    <a:pt x="528" y="379"/>
                  </a:lnTo>
                  <a:lnTo>
                    <a:pt x="536" y="365"/>
                  </a:lnTo>
                  <a:lnTo>
                    <a:pt x="544" y="351"/>
                  </a:lnTo>
                  <a:lnTo>
                    <a:pt x="549" y="334"/>
                  </a:lnTo>
                  <a:lnTo>
                    <a:pt x="552" y="317"/>
                  </a:lnTo>
                  <a:lnTo>
                    <a:pt x="555" y="298"/>
                  </a:lnTo>
                  <a:lnTo>
                    <a:pt x="555" y="278"/>
                  </a:lnTo>
                  <a:close/>
                  <a:moveTo>
                    <a:pt x="712" y="721"/>
                  </a:moveTo>
                  <a:lnTo>
                    <a:pt x="711" y="739"/>
                  </a:lnTo>
                  <a:lnTo>
                    <a:pt x="710" y="757"/>
                  </a:lnTo>
                  <a:lnTo>
                    <a:pt x="709" y="774"/>
                  </a:lnTo>
                  <a:lnTo>
                    <a:pt x="706" y="790"/>
                  </a:lnTo>
                  <a:lnTo>
                    <a:pt x="703" y="806"/>
                  </a:lnTo>
                  <a:lnTo>
                    <a:pt x="700" y="822"/>
                  </a:lnTo>
                  <a:lnTo>
                    <a:pt x="695" y="836"/>
                  </a:lnTo>
                  <a:lnTo>
                    <a:pt x="690" y="850"/>
                  </a:lnTo>
                  <a:lnTo>
                    <a:pt x="683" y="863"/>
                  </a:lnTo>
                  <a:lnTo>
                    <a:pt x="677" y="877"/>
                  </a:lnTo>
                  <a:lnTo>
                    <a:pt x="669" y="889"/>
                  </a:lnTo>
                  <a:lnTo>
                    <a:pt x="662" y="900"/>
                  </a:lnTo>
                  <a:lnTo>
                    <a:pt x="652" y="912"/>
                  </a:lnTo>
                  <a:lnTo>
                    <a:pt x="643" y="922"/>
                  </a:lnTo>
                  <a:lnTo>
                    <a:pt x="633" y="932"/>
                  </a:lnTo>
                  <a:lnTo>
                    <a:pt x="621" y="942"/>
                  </a:lnTo>
                  <a:lnTo>
                    <a:pt x="610" y="951"/>
                  </a:lnTo>
                  <a:lnTo>
                    <a:pt x="598" y="959"/>
                  </a:lnTo>
                  <a:lnTo>
                    <a:pt x="585" y="968"/>
                  </a:lnTo>
                  <a:lnTo>
                    <a:pt x="571" y="974"/>
                  </a:lnTo>
                  <a:lnTo>
                    <a:pt x="556" y="981"/>
                  </a:lnTo>
                  <a:lnTo>
                    <a:pt x="542" y="987"/>
                  </a:lnTo>
                  <a:lnTo>
                    <a:pt x="525" y="992"/>
                  </a:lnTo>
                  <a:lnTo>
                    <a:pt x="509" y="998"/>
                  </a:lnTo>
                  <a:lnTo>
                    <a:pt x="491" y="1002"/>
                  </a:lnTo>
                  <a:lnTo>
                    <a:pt x="473" y="1005"/>
                  </a:lnTo>
                  <a:lnTo>
                    <a:pt x="455" y="1009"/>
                  </a:lnTo>
                  <a:lnTo>
                    <a:pt x="435" y="1011"/>
                  </a:lnTo>
                  <a:lnTo>
                    <a:pt x="415" y="1013"/>
                  </a:lnTo>
                  <a:lnTo>
                    <a:pt x="394" y="1014"/>
                  </a:lnTo>
                  <a:lnTo>
                    <a:pt x="373" y="1015"/>
                  </a:lnTo>
                  <a:lnTo>
                    <a:pt x="350" y="1015"/>
                  </a:lnTo>
                  <a:lnTo>
                    <a:pt x="0" y="1015"/>
                  </a:lnTo>
                  <a:lnTo>
                    <a:pt x="0" y="22"/>
                  </a:lnTo>
                  <a:lnTo>
                    <a:pt x="350" y="22"/>
                  </a:lnTo>
                  <a:lnTo>
                    <a:pt x="370" y="22"/>
                  </a:lnTo>
                  <a:lnTo>
                    <a:pt x="388" y="23"/>
                  </a:lnTo>
                  <a:lnTo>
                    <a:pt x="406" y="24"/>
                  </a:lnTo>
                  <a:lnTo>
                    <a:pt x="424" y="26"/>
                  </a:lnTo>
                  <a:lnTo>
                    <a:pt x="441" y="28"/>
                  </a:lnTo>
                  <a:lnTo>
                    <a:pt x="457" y="31"/>
                  </a:lnTo>
                  <a:lnTo>
                    <a:pt x="473" y="34"/>
                  </a:lnTo>
                  <a:lnTo>
                    <a:pt x="488" y="38"/>
                  </a:lnTo>
                  <a:lnTo>
                    <a:pt x="502" y="42"/>
                  </a:lnTo>
                  <a:lnTo>
                    <a:pt x="517" y="47"/>
                  </a:lnTo>
                  <a:lnTo>
                    <a:pt x="529" y="52"/>
                  </a:lnTo>
                  <a:lnTo>
                    <a:pt x="543" y="58"/>
                  </a:lnTo>
                  <a:lnTo>
                    <a:pt x="554" y="64"/>
                  </a:lnTo>
                  <a:lnTo>
                    <a:pt x="565" y="71"/>
                  </a:lnTo>
                  <a:lnTo>
                    <a:pt x="577" y="79"/>
                  </a:lnTo>
                  <a:lnTo>
                    <a:pt x="587" y="86"/>
                  </a:lnTo>
                  <a:lnTo>
                    <a:pt x="597" y="94"/>
                  </a:lnTo>
                  <a:lnTo>
                    <a:pt x="605" y="103"/>
                  </a:lnTo>
                  <a:lnTo>
                    <a:pt x="613" y="113"/>
                  </a:lnTo>
                  <a:lnTo>
                    <a:pt x="621" y="122"/>
                  </a:lnTo>
                  <a:lnTo>
                    <a:pt x="629" y="132"/>
                  </a:lnTo>
                  <a:lnTo>
                    <a:pt x="635" y="143"/>
                  </a:lnTo>
                  <a:lnTo>
                    <a:pt x="641" y="154"/>
                  </a:lnTo>
                  <a:lnTo>
                    <a:pt x="646" y="166"/>
                  </a:lnTo>
                  <a:lnTo>
                    <a:pt x="650" y="178"/>
                  </a:lnTo>
                  <a:lnTo>
                    <a:pt x="654" y="191"/>
                  </a:lnTo>
                  <a:lnTo>
                    <a:pt x="658" y="205"/>
                  </a:lnTo>
                  <a:lnTo>
                    <a:pt x="661" y="218"/>
                  </a:lnTo>
                  <a:lnTo>
                    <a:pt x="663" y="233"/>
                  </a:lnTo>
                  <a:lnTo>
                    <a:pt x="665" y="247"/>
                  </a:lnTo>
                  <a:lnTo>
                    <a:pt x="665" y="263"/>
                  </a:lnTo>
                  <a:lnTo>
                    <a:pt x="666" y="278"/>
                  </a:lnTo>
                  <a:lnTo>
                    <a:pt x="665" y="296"/>
                  </a:lnTo>
                  <a:lnTo>
                    <a:pt x="664" y="313"/>
                  </a:lnTo>
                  <a:lnTo>
                    <a:pt x="662" y="328"/>
                  </a:lnTo>
                  <a:lnTo>
                    <a:pt x="659" y="344"/>
                  </a:lnTo>
                  <a:lnTo>
                    <a:pt x="654" y="358"/>
                  </a:lnTo>
                  <a:lnTo>
                    <a:pt x="649" y="373"/>
                  </a:lnTo>
                  <a:lnTo>
                    <a:pt x="644" y="386"/>
                  </a:lnTo>
                  <a:lnTo>
                    <a:pt x="638" y="398"/>
                  </a:lnTo>
                  <a:lnTo>
                    <a:pt x="630" y="411"/>
                  </a:lnTo>
                  <a:lnTo>
                    <a:pt x="621" y="422"/>
                  </a:lnTo>
                  <a:lnTo>
                    <a:pt x="612" y="433"/>
                  </a:lnTo>
                  <a:lnTo>
                    <a:pt x="602" y="443"/>
                  </a:lnTo>
                  <a:lnTo>
                    <a:pt x="591" y="452"/>
                  </a:lnTo>
                  <a:lnTo>
                    <a:pt x="579" y="462"/>
                  </a:lnTo>
                  <a:lnTo>
                    <a:pt x="566" y="469"/>
                  </a:lnTo>
                  <a:lnTo>
                    <a:pt x="553" y="477"/>
                  </a:lnTo>
                  <a:lnTo>
                    <a:pt x="546" y="480"/>
                  </a:lnTo>
                  <a:lnTo>
                    <a:pt x="536" y="482"/>
                  </a:lnTo>
                  <a:lnTo>
                    <a:pt x="527" y="484"/>
                  </a:lnTo>
                  <a:lnTo>
                    <a:pt x="516" y="485"/>
                  </a:lnTo>
                  <a:lnTo>
                    <a:pt x="526" y="485"/>
                  </a:lnTo>
                  <a:lnTo>
                    <a:pt x="535" y="486"/>
                  </a:lnTo>
                  <a:lnTo>
                    <a:pt x="544" y="488"/>
                  </a:lnTo>
                  <a:lnTo>
                    <a:pt x="553" y="491"/>
                  </a:lnTo>
                  <a:lnTo>
                    <a:pt x="572" y="499"/>
                  </a:lnTo>
                  <a:lnTo>
                    <a:pt x="590" y="507"/>
                  </a:lnTo>
                  <a:lnTo>
                    <a:pt x="607" y="516"/>
                  </a:lnTo>
                  <a:lnTo>
                    <a:pt x="622" y="527"/>
                  </a:lnTo>
                  <a:lnTo>
                    <a:pt x="637" y="537"/>
                  </a:lnTo>
                  <a:lnTo>
                    <a:pt x="650" y="550"/>
                  </a:lnTo>
                  <a:lnTo>
                    <a:pt x="662" y="563"/>
                  </a:lnTo>
                  <a:lnTo>
                    <a:pt x="672" y="576"/>
                  </a:lnTo>
                  <a:lnTo>
                    <a:pt x="681" y="591"/>
                  </a:lnTo>
                  <a:lnTo>
                    <a:pt x="690" y="607"/>
                  </a:lnTo>
                  <a:lnTo>
                    <a:pt x="697" y="624"/>
                  </a:lnTo>
                  <a:lnTo>
                    <a:pt x="702" y="642"/>
                  </a:lnTo>
                  <a:lnTo>
                    <a:pt x="706" y="660"/>
                  </a:lnTo>
                  <a:lnTo>
                    <a:pt x="709" y="679"/>
                  </a:lnTo>
                  <a:lnTo>
                    <a:pt x="711" y="700"/>
                  </a:lnTo>
                  <a:lnTo>
                    <a:pt x="712" y="7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4649457" y="6101443"/>
            <a:ext cx="51054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100" i="1" u="none" dirty="0" smtClean="0">
                <a:solidFill>
                  <a:srgbClr val="000000"/>
                </a:solidFill>
                <a:latin typeface="Trebuchet MS" pitchFamily="34" charset="0"/>
              </a:rPr>
              <a:t>Fonte: * Resenha Energética Brasileira - Exercício de 2012 (MME, 2013)</a:t>
            </a:r>
          </a:p>
          <a:p>
            <a:pPr eaLnBrk="1" hangingPunct="1"/>
            <a:r>
              <a:rPr lang="pt-BR" sz="1100" i="1" u="none" dirty="0" smtClean="0">
                <a:solidFill>
                  <a:srgbClr val="000000"/>
                </a:solidFill>
                <a:latin typeface="Trebuchet MS" pitchFamily="34" charset="0"/>
              </a:rPr>
              <a:t>             ** Plano Decenal de Energia Elétrica 2021 (MME/EPE, 2012)</a:t>
            </a:r>
          </a:p>
          <a:p>
            <a:pPr eaLnBrk="1" hangingPunct="1"/>
            <a:r>
              <a:rPr lang="pt-BR" sz="1100" i="1" u="none" dirty="0" smtClean="0">
                <a:solidFill>
                  <a:srgbClr val="000000"/>
                </a:solidFill>
                <a:latin typeface="Trebuchet MS" pitchFamily="34" charset="0"/>
              </a:rPr>
              <a:t>             *** Plano Nacional de Energia 2030 (MME/EPE, 2007)</a:t>
            </a:r>
          </a:p>
        </p:txBody>
      </p:sp>
      <p:sp>
        <p:nvSpPr>
          <p:cNvPr id="15" name="Retângulo 5"/>
          <p:cNvSpPr>
            <a:spLocks noChangeArrowheads="1"/>
          </p:cNvSpPr>
          <p:nvPr/>
        </p:nvSpPr>
        <p:spPr bwMode="auto">
          <a:xfrm>
            <a:off x="0" y="1047690"/>
            <a:ext cx="9906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2000" b="1" u="none" dirty="0" smtClean="0">
                <a:solidFill>
                  <a:srgbClr val="FFFFFF">
                    <a:lumMod val="50000"/>
                  </a:srgbClr>
                </a:solidFill>
                <a:latin typeface="Trebuchet MS" pitchFamily="34" charset="0"/>
              </a:rPr>
              <a:t>CAPACIDADE INSTALADA DE GERAÇÃO DE ENERGIA ELÉTRICA (MW)</a:t>
            </a:r>
            <a:endParaRPr lang="pt-BR" sz="2000" dirty="0" smtClean="0">
              <a:solidFill>
                <a:srgbClr val="FFFFFF">
                  <a:lumMod val="50000"/>
                </a:srgb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2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4953000" y="533400"/>
            <a:ext cx="4800600" cy="5943600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Retângulo de cantos arredondados 1"/>
          <p:cNvSpPr/>
          <p:nvPr/>
        </p:nvSpPr>
        <p:spPr>
          <a:xfrm>
            <a:off x="119063" y="2209800"/>
            <a:ext cx="3962400" cy="2743200"/>
          </a:xfrm>
          <a:prstGeom prst="roundRect">
            <a:avLst/>
          </a:prstGeom>
          <a:solidFill>
            <a:schemeClr val="accent1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953000" y="914400"/>
            <a:ext cx="4572000" cy="5334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2857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2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Aproveitamento e otimização dos recursos energéticos;</a:t>
            </a:r>
          </a:p>
          <a:p>
            <a:pPr algn="just" eaLnBrk="1" hangingPunct="1">
              <a:spcBef>
                <a:spcPts val="2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Transformação dos recursos energéticos em renda;</a:t>
            </a:r>
          </a:p>
          <a:p>
            <a:pPr algn="just" eaLnBrk="1" hangingPunct="1">
              <a:spcBef>
                <a:spcPts val="2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Aproveitamento das diversidades hidrológicas e de carga;</a:t>
            </a:r>
          </a:p>
          <a:p>
            <a:pPr algn="just" eaLnBrk="1" hangingPunct="1">
              <a:spcBef>
                <a:spcPts val="2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Suprimento de carências (locais ou nacionais);</a:t>
            </a:r>
          </a:p>
          <a:p>
            <a:pPr algn="just" eaLnBrk="1" hangingPunct="1">
              <a:spcBef>
                <a:spcPts val="2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Aumento da qualidade e da confiabilidade do suprimento;</a:t>
            </a:r>
          </a:p>
          <a:p>
            <a:pPr algn="just" eaLnBrk="1" hangingPunct="1">
              <a:spcBef>
                <a:spcPts val="2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Ganhos de escala na produção e no uso de infraestrutura;</a:t>
            </a:r>
          </a:p>
          <a:p>
            <a:pPr algn="just" eaLnBrk="1" hangingPunct="1">
              <a:spcBef>
                <a:spcPts val="2000"/>
              </a:spcBef>
              <a:buClr>
                <a:schemeClr val="accent6"/>
              </a:buClr>
              <a:buSzPct val="80000"/>
              <a:buFont typeface="Wingdings" pitchFamily="2" charset="2"/>
              <a:buChar char="§"/>
              <a:defRPr/>
            </a:pPr>
            <a:r>
              <a:rPr lang="pt-BR" i="0" u="none" dirty="0" smtClean="0">
                <a:latin typeface="Trebuchet MS" pitchFamily="34" charset="0"/>
              </a:rPr>
              <a:t>Redução de custos totais a longo prazo.</a:t>
            </a:r>
            <a:endParaRPr lang="pt-BR" b="1" i="0" u="none" dirty="0" smtClean="0">
              <a:solidFill>
                <a:srgbClr val="FF3300"/>
              </a:solidFill>
              <a:latin typeface="Trebuchet MS" pitchFamily="34" charset="0"/>
            </a:endParaRPr>
          </a:p>
        </p:txBody>
      </p:sp>
      <p:sp>
        <p:nvSpPr>
          <p:cNvPr id="56325" name="Text Box 4"/>
          <p:cNvSpPr txBox="1">
            <a:spLocks noChangeArrowheads="1"/>
          </p:cNvSpPr>
          <p:nvPr/>
        </p:nvSpPr>
        <p:spPr bwMode="auto">
          <a:xfrm>
            <a:off x="228600" y="2689225"/>
            <a:ext cx="3581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2000"/>
              </a:spcBef>
            </a:pPr>
            <a:r>
              <a:rPr lang="pt-BR" sz="2000" b="1" u="none">
                <a:latin typeface="Trebuchet MS" pitchFamily="34" charset="0"/>
              </a:rPr>
              <a:t>Integração energética entre</a:t>
            </a:r>
          </a:p>
          <a:p>
            <a:pPr algn="ctr" eaLnBrk="1" hangingPunct="1">
              <a:lnSpc>
                <a:spcPct val="80000"/>
              </a:lnSpc>
              <a:spcBef>
                <a:spcPts val="2000"/>
              </a:spcBef>
            </a:pPr>
            <a:r>
              <a:rPr lang="pt-BR" sz="2000" b="1" u="none">
                <a:latin typeface="Trebuchet MS" pitchFamily="34" charset="0"/>
              </a:rPr>
              <a:t>países possibilita benefícios </a:t>
            </a:r>
          </a:p>
          <a:p>
            <a:pPr algn="ctr" eaLnBrk="1" hangingPunct="1">
              <a:lnSpc>
                <a:spcPct val="80000"/>
              </a:lnSpc>
              <a:spcBef>
                <a:spcPts val="2000"/>
              </a:spcBef>
            </a:pPr>
            <a:r>
              <a:rPr lang="pt-BR" sz="2000" b="1" u="none">
                <a:latin typeface="Trebuchet MS" pitchFamily="34" charset="0"/>
              </a:rPr>
              <a:t>econômicos, sociais e</a:t>
            </a:r>
          </a:p>
          <a:p>
            <a:pPr algn="ctr" eaLnBrk="1" hangingPunct="1">
              <a:lnSpc>
                <a:spcPct val="80000"/>
              </a:lnSpc>
              <a:spcBef>
                <a:spcPts val="2000"/>
              </a:spcBef>
            </a:pPr>
            <a:r>
              <a:rPr lang="pt-BR" sz="2000" b="1" u="none">
                <a:latin typeface="Trebuchet MS" pitchFamily="34" charset="0"/>
              </a:rPr>
              <a:t>ambientais</a:t>
            </a:r>
          </a:p>
        </p:txBody>
      </p:sp>
      <p:sp>
        <p:nvSpPr>
          <p:cNvPr id="7173" name="PubCross"/>
          <p:cNvSpPr>
            <a:spLocks noEditPoints="1" noChangeArrowheads="1"/>
          </p:cNvSpPr>
          <p:nvPr/>
        </p:nvSpPr>
        <p:spPr bwMode="auto">
          <a:xfrm>
            <a:off x="4191000" y="3005138"/>
            <a:ext cx="623888" cy="5762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8161 w 21600"/>
              <a:gd name="T13" fmla="*/ 7767 h 21600"/>
              <a:gd name="T14" fmla="*/ 13439 w 21600"/>
              <a:gd name="T15" fmla="*/ 1383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161" y="0"/>
                </a:moveTo>
                <a:lnTo>
                  <a:pt x="8161" y="7767"/>
                </a:lnTo>
                <a:lnTo>
                  <a:pt x="0" y="7767"/>
                </a:lnTo>
                <a:lnTo>
                  <a:pt x="0" y="13833"/>
                </a:lnTo>
                <a:lnTo>
                  <a:pt x="8161" y="13833"/>
                </a:lnTo>
                <a:lnTo>
                  <a:pt x="8161" y="21600"/>
                </a:lnTo>
                <a:lnTo>
                  <a:pt x="13439" y="21600"/>
                </a:lnTo>
                <a:lnTo>
                  <a:pt x="13439" y="13833"/>
                </a:lnTo>
                <a:lnTo>
                  <a:pt x="21600" y="13833"/>
                </a:lnTo>
                <a:lnTo>
                  <a:pt x="21600" y="7767"/>
                </a:lnTo>
                <a:lnTo>
                  <a:pt x="13439" y="7767"/>
                </a:lnTo>
                <a:lnTo>
                  <a:pt x="13439" y="0"/>
                </a:lnTo>
                <a:lnTo>
                  <a:pt x="8161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rgbClr val="809F2C"/>
            </a:solidFill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/>
          <a:lstStyle/>
          <a:p>
            <a:pPr>
              <a:defRPr/>
            </a:pPr>
            <a:endParaRPr lang="pt-BR">
              <a:solidFill>
                <a:schemeClr val="accent6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685800" y="404813"/>
            <a:ext cx="8948738" cy="503237"/>
          </a:xfrm>
        </p:spPr>
        <p:txBody>
          <a:bodyPr/>
          <a:lstStyle/>
          <a:p>
            <a:pPr algn="l" eaLnBrk="1" hangingPunct="1">
              <a:defRPr/>
            </a:pPr>
            <a:r>
              <a:rPr sz="32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Por</a:t>
            </a:r>
            <a:r>
              <a:rPr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sz="32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que</a:t>
            </a:r>
            <a:r>
              <a:rPr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pt-BR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sz="32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ntegrar</a:t>
            </a:r>
            <a:r>
              <a:rPr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?</a:t>
            </a:r>
            <a:endParaRPr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3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Tema2">
  <a:themeElements>
    <a:clrScheme name="t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Tema2">
  <a:themeElements>
    <a:clrScheme name="t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Tema2">
  <a:themeElements>
    <a:clrScheme name="t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Tema2">
  <a:themeElements>
    <a:clrScheme name="t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2">
  <a:themeElements>
    <a:clrScheme name="t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r1">
  <a:themeElements>
    <a:clrScheme name="t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9F2C"/>
        </a:solidFill>
        <a:ln w="9525" cap="flat" cmpd="sng" algn="ctr">
          <a:solidFill>
            <a:srgbClr val="809F2C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9F2C"/>
        </a:solidFill>
        <a:ln w="9525" cap="flat" cmpd="sng" algn="ctr">
          <a:solidFill>
            <a:srgbClr val="809F2C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r1">
  <a:themeElements>
    <a:clrScheme name="t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9F2C"/>
        </a:solidFill>
        <a:ln w="9525" cap="flat" cmpd="sng" algn="ctr">
          <a:solidFill>
            <a:srgbClr val="809F2C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9F2C"/>
        </a:solidFill>
        <a:ln w="9525" cap="flat" cmpd="sng" algn="ctr">
          <a:solidFill>
            <a:srgbClr val="809F2C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ema3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ndulações">
  <a:themeElements>
    <a:clrScheme name="Ondulações 3">
      <a:dk1>
        <a:srgbClr val="008080"/>
      </a:dk1>
      <a:lt1>
        <a:srgbClr val="FFFFFF"/>
      </a:lt1>
      <a:dk2>
        <a:srgbClr val="006666"/>
      </a:dk2>
      <a:lt2>
        <a:srgbClr val="FFFFCC"/>
      </a:lt2>
      <a:accent1>
        <a:srgbClr val="0099FF"/>
      </a:accent1>
      <a:accent2>
        <a:srgbClr val="008080"/>
      </a:accent2>
      <a:accent3>
        <a:srgbClr val="AAB8B8"/>
      </a:accent3>
      <a:accent4>
        <a:srgbClr val="DADADA"/>
      </a:accent4>
      <a:accent5>
        <a:srgbClr val="AACAFF"/>
      </a:accent5>
      <a:accent6>
        <a:srgbClr val="007373"/>
      </a:accent6>
      <a:hlink>
        <a:srgbClr val="1ACE9F"/>
      </a:hlink>
      <a:folHlink>
        <a:srgbClr val="A5B5CD"/>
      </a:folHlink>
    </a:clrScheme>
    <a:fontScheme name="Ondulaçõ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ndulações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3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4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5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6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dulações 7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Tema2">
  <a:themeElements>
    <a:clrScheme name="t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10576</TotalTime>
  <Words>1811</Words>
  <Application>Microsoft Office PowerPoint</Application>
  <PresentationFormat>Papel A4 (210 x 297 mm)</PresentationFormat>
  <Paragraphs>503</Paragraphs>
  <Slides>45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14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45</vt:i4>
      </vt:variant>
    </vt:vector>
  </HeadingPairs>
  <TitlesOfParts>
    <vt:vector size="62" baseType="lpstr">
      <vt:lpstr>Tema3</vt:lpstr>
      <vt:lpstr>3_Design padrão</vt:lpstr>
      <vt:lpstr>4_Design padrão</vt:lpstr>
      <vt:lpstr>Tema2</vt:lpstr>
      <vt:lpstr>tr1</vt:lpstr>
      <vt:lpstr>1_tr1</vt:lpstr>
      <vt:lpstr>1_Tema3</vt:lpstr>
      <vt:lpstr>Ondulações</vt:lpstr>
      <vt:lpstr>2_Tema2</vt:lpstr>
      <vt:lpstr>1_Tema2</vt:lpstr>
      <vt:lpstr>3_Tema do Office</vt:lpstr>
      <vt:lpstr>3_Tema2</vt:lpstr>
      <vt:lpstr>4_Tema2</vt:lpstr>
      <vt:lpstr>5_Tema2</vt:lpstr>
      <vt:lpstr>Pacote</vt:lpstr>
      <vt:lpstr>Planilha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integrar?</vt:lpstr>
      <vt:lpstr>Preocupações na Integração</vt:lpstr>
      <vt:lpstr>Características da Integração</vt:lpstr>
      <vt:lpstr>Apresentação do PowerPoint</vt:lpstr>
      <vt:lpstr>Qual a situação da América do Sul?</vt:lpstr>
      <vt:lpstr>Situação da América do Sul</vt:lpstr>
      <vt:lpstr>  Resumindo...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Private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de Paiva Vidal</dc:creator>
  <cp:lastModifiedBy>Usuário do Windows</cp:lastModifiedBy>
  <cp:revision>387</cp:revision>
  <cp:lastPrinted>2013-07-24T13:25:26Z</cp:lastPrinted>
  <dcterms:created xsi:type="dcterms:W3CDTF">2007-09-14T23:05:42Z</dcterms:created>
  <dcterms:modified xsi:type="dcterms:W3CDTF">2013-10-24T13:13:47Z</dcterms:modified>
</cp:coreProperties>
</file>