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2" r:id="rId16"/>
    <p:sldId id="261" r:id="rId17"/>
    <p:sldId id="275" r:id="rId18"/>
    <p:sldId id="264" r:id="rId19"/>
    <p:sldId id="26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67BB-13C4-4E27-B07D-F6927102AD6E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2066DE-CDBC-40A2-9751-4795ADBA123A}">
      <dgm:prSet phldrT="[Texto]"/>
      <dgm:spPr/>
      <dgm:t>
        <a:bodyPr/>
        <a:lstStyle/>
        <a:p>
          <a:r>
            <a:rPr lang="en-US" dirty="0" smtClean="0"/>
            <a:t>Vestibular </a:t>
          </a:r>
          <a:r>
            <a:rPr lang="en-US" dirty="0" err="1" smtClean="0"/>
            <a:t>próprio</a:t>
          </a:r>
          <a:endParaRPr lang="pt-BR" dirty="0"/>
        </a:p>
      </dgm:t>
    </dgm:pt>
    <dgm:pt modelId="{DACB0745-F620-4BBE-8554-0523B0D7A0F1}" type="parTrans" cxnId="{C303552D-1875-41AC-AF62-E65EEA56F958}">
      <dgm:prSet/>
      <dgm:spPr/>
      <dgm:t>
        <a:bodyPr/>
        <a:lstStyle/>
        <a:p>
          <a:endParaRPr lang="pt-BR"/>
        </a:p>
      </dgm:t>
    </dgm:pt>
    <dgm:pt modelId="{D35F987C-B832-485F-9063-D81E43468E06}" type="sibTrans" cxnId="{C303552D-1875-41AC-AF62-E65EEA56F958}">
      <dgm:prSet/>
      <dgm:spPr/>
      <dgm:t>
        <a:bodyPr/>
        <a:lstStyle/>
        <a:p>
          <a:endParaRPr lang="pt-BR"/>
        </a:p>
      </dgm:t>
    </dgm:pt>
    <dgm:pt modelId="{3F3C0429-6F46-436F-9147-8BE18A7CF98D}">
      <dgm:prSet phldrT="[Texto]"/>
      <dgm:spPr/>
      <dgm:t>
        <a:bodyPr/>
        <a:lstStyle/>
        <a:p>
          <a:r>
            <a:rPr lang="en-US" dirty="0" err="1" smtClean="0"/>
            <a:t>Adesão</a:t>
          </a:r>
          <a:r>
            <a:rPr lang="en-US" dirty="0" smtClean="0"/>
            <a:t> </a:t>
          </a:r>
          <a:r>
            <a:rPr lang="en-US" dirty="0" err="1" smtClean="0"/>
            <a:t>ao</a:t>
          </a:r>
          <a:r>
            <a:rPr lang="en-US" dirty="0" smtClean="0"/>
            <a:t> </a:t>
          </a:r>
          <a:r>
            <a:rPr lang="en-US" dirty="0" err="1" smtClean="0"/>
            <a:t>SiSU</a:t>
          </a:r>
          <a:endParaRPr lang="pt-BR" dirty="0"/>
        </a:p>
      </dgm:t>
    </dgm:pt>
    <dgm:pt modelId="{1F2378CF-0387-41D2-8677-A81575EE8C38}" type="parTrans" cxnId="{6EB67B42-BC3D-4F36-89B8-13F3EB6C4C3F}">
      <dgm:prSet/>
      <dgm:spPr/>
      <dgm:t>
        <a:bodyPr/>
        <a:lstStyle/>
        <a:p>
          <a:endParaRPr lang="pt-BR"/>
        </a:p>
      </dgm:t>
    </dgm:pt>
    <dgm:pt modelId="{9263EDD4-1618-499E-BB4D-00BE04E3872B}" type="sibTrans" cxnId="{6EB67B42-BC3D-4F36-89B8-13F3EB6C4C3F}">
      <dgm:prSet/>
      <dgm:spPr/>
      <dgm:t>
        <a:bodyPr/>
        <a:lstStyle/>
        <a:p>
          <a:endParaRPr lang="pt-BR"/>
        </a:p>
      </dgm:t>
    </dgm:pt>
    <dgm:pt modelId="{70EF0317-0575-413A-A14B-4641AAD06FAD}" type="pres">
      <dgm:prSet presAssocID="{EC7667BB-13C4-4E27-B07D-F6927102AD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FF4467-C29F-4C6B-8AD4-7B19F4763F3A}" type="pres">
      <dgm:prSet presAssocID="{922066DE-CDBC-40A2-9751-4795ADBA123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16236F-FF75-4082-9F5F-2FC0BED49FE8}" type="pres">
      <dgm:prSet presAssocID="{3F3C0429-6F46-436F-9147-8BE18A7CF98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3A6C2E-E0B5-4159-AAAF-63B7AB49C784}" type="presOf" srcId="{3F3C0429-6F46-436F-9147-8BE18A7CF98D}" destId="{0D16236F-FF75-4082-9F5F-2FC0BED49FE8}" srcOrd="0" destOrd="0" presId="urn:microsoft.com/office/officeart/2005/8/layout/arrow1"/>
    <dgm:cxn modelId="{6EB67B42-BC3D-4F36-89B8-13F3EB6C4C3F}" srcId="{EC7667BB-13C4-4E27-B07D-F6927102AD6E}" destId="{3F3C0429-6F46-436F-9147-8BE18A7CF98D}" srcOrd="1" destOrd="0" parTransId="{1F2378CF-0387-41D2-8677-A81575EE8C38}" sibTransId="{9263EDD4-1618-499E-BB4D-00BE04E3872B}"/>
    <dgm:cxn modelId="{060BDF94-F24B-4210-AF20-4679A41A203D}" type="presOf" srcId="{EC7667BB-13C4-4E27-B07D-F6927102AD6E}" destId="{70EF0317-0575-413A-A14B-4641AAD06FAD}" srcOrd="0" destOrd="0" presId="urn:microsoft.com/office/officeart/2005/8/layout/arrow1"/>
    <dgm:cxn modelId="{C303552D-1875-41AC-AF62-E65EEA56F958}" srcId="{EC7667BB-13C4-4E27-B07D-F6927102AD6E}" destId="{922066DE-CDBC-40A2-9751-4795ADBA123A}" srcOrd="0" destOrd="0" parTransId="{DACB0745-F620-4BBE-8554-0523B0D7A0F1}" sibTransId="{D35F987C-B832-485F-9063-D81E43468E06}"/>
    <dgm:cxn modelId="{2A1D0472-F5FD-45C3-A511-82305AF235B1}" type="presOf" srcId="{922066DE-CDBC-40A2-9751-4795ADBA123A}" destId="{17FF4467-C29F-4C6B-8AD4-7B19F4763F3A}" srcOrd="0" destOrd="0" presId="urn:microsoft.com/office/officeart/2005/8/layout/arrow1"/>
    <dgm:cxn modelId="{2FE30742-3D1F-434C-AD86-68CF9BC6CA63}" type="presParOf" srcId="{70EF0317-0575-413A-A14B-4641AAD06FAD}" destId="{17FF4467-C29F-4C6B-8AD4-7B19F4763F3A}" srcOrd="0" destOrd="0" presId="urn:microsoft.com/office/officeart/2005/8/layout/arrow1"/>
    <dgm:cxn modelId="{7F18C7BD-0F75-4F67-A6F2-6E17CEF2F1C6}" type="presParOf" srcId="{70EF0317-0575-413A-A14B-4641AAD06FAD}" destId="{0D16236F-FF75-4082-9F5F-2FC0BED49FE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842F4-CD93-49D3-8607-E6A781E1B5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F6214D-E8DE-427E-A485-E963FE225C88}">
      <dgm:prSet phldrT="[Texto]"/>
      <dgm:spPr/>
      <dgm:t>
        <a:bodyPr/>
        <a:lstStyle/>
        <a:p>
          <a:r>
            <a:rPr lang="en-US" dirty="0" err="1" smtClean="0"/>
            <a:t>Ônus</a:t>
          </a:r>
          <a:r>
            <a:rPr lang="en-US" dirty="0" smtClean="0"/>
            <a:t> do vestibular</a:t>
          </a:r>
          <a:endParaRPr lang="pt-BR" dirty="0"/>
        </a:p>
      </dgm:t>
    </dgm:pt>
    <dgm:pt modelId="{D2F978F8-EE69-478F-A3FE-9AA02FD75997}" type="parTrans" cxnId="{FF1A8E23-6148-4968-AA4A-C136ECE954DA}">
      <dgm:prSet/>
      <dgm:spPr/>
      <dgm:t>
        <a:bodyPr/>
        <a:lstStyle/>
        <a:p>
          <a:endParaRPr lang="pt-BR"/>
        </a:p>
      </dgm:t>
    </dgm:pt>
    <dgm:pt modelId="{0BEEA0F0-A3FE-4E1B-8449-3624AB22D685}" type="sibTrans" cxnId="{FF1A8E23-6148-4968-AA4A-C136ECE954DA}">
      <dgm:prSet/>
      <dgm:spPr/>
      <dgm:t>
        <a:bodyPr/>
        <a:lstStyle/>
        <a:p>
          <a:endParaRPr lang="pt-BR"/>
        </a:p>
      </dgm:t>
    </dgm:pt>
    <dgm:pt modelId="{934C7252-9B7E-4DBF-A3D9-927934452FA6}">
      <dgm:prSet phldrT="[Texto]"/>
      <dgm:spPr/>
      <dgm:t>
        <a:bodyPr/>
        <a:lstStyle/>
        <a:p>
          <a:r>
            <a:rPr lang="en-US" dirty="0" err="1" smtClean="0"/>
            <a:t>Preocupações</a:t>
          </a:r>
          <a:r>
            <a:rPr lang="en-US" dirty="0" smtClean="0"/>
            <a:t> com a </a:t>
          </a:r>
          <a:r>
            <a:rPr lang="en-US" dirty="0" err="1" smtClean="0"/>
            <a:t>elaboração</a:t>
          </a:r>
          <a:endParaRPr lang="pt-BR" dirty="0"/>
        </a:p>
      </dgm:t>
    </dgm:pt>
    <dgm:pt modelId="{247847D6-596B-4E56-A5F0-415178CB31DC}" type="parTrans" cxnId="{032A8E65-DE73-4247-B2D0-C8A24D87C29C}">
      <dgm:prSet/>
      <dgm:spPr/>
      <dgm:t>
        <a:bodyPr/>
        <a:lstStyle/>
        <a:p>
          <a:endParaRPr lang="pt-BR"/>
        </a:p>
      </dgm:t>
    </dgm:pt>
    <dgm:pt modelId="{FB85D828-744C-4F0A-BAA2-5F01A09512B9}" type="sibTrans" cxnId="{032A8E65-DE73-4247-B2D0-C8A24D87C29C}">
      <dgm:prSet/>
      <dgm:spPr/>
      <dgm:t>
        <a:bodyPr/>
        <a:lstStyle/>
        <a:p>
          <a:endParaRPr lang="pt-BR"/>
        </a:p>
      </dgm:t>
    </dgm:pt>
    <dgm:pt modelId="{3543A480-2C86-4EAF-9ECE-179A0554E24B}">
      <dgm:prSet phldrT="[Texto]"/>
      <dgm:spPr/>
      <dgm:t>
        <a:bodyPr/>
        <a:lstStyle/>
        <a:p>
          <a:r>
            <a:rPr lang="en-US" dirty="0" err="1" smtClean="0"/>
            <a:t>Segurança</a:t>
          </a:r>
          <a:r>
            <a:rPr lang="en-US" dirty="0" smtClean="0"/>
            <a:t> e </a:t>
          </a:r>
          <a:r>
            <a:rPr lang="en-US" dirty="0" err="1" smtClean="0"/>
            <a:t>logística</a:t>
          </a:r>
          <a:r>
            <a:rPr lang="en-US" dirty="0" smtClean="0"/>
            <a:t> </a:t>
          </a:r>
          <a:r>
            <a:rPr lang="en-US" dirty="0" err="1" smtClean="0"/>
            <a:t>da</a:t>
          </a:r>
          <a:r>
            <a:rPr lang="en-US" dirty="0" smtClean="0"/>
            <a:t> </a:t>
          </a:r>
          <a:r>
            <a:rPr lang="en-US" dirty="0" err="1" smtClean="0"/>
            <a:t>aplicação</a:t>
          </a:r>
          <a:endParaRPr lang="pt-BR" dirty="0"/>
        </a:p>
      </dgm:t>
    </dgm:pt>
    <dgm:pt modelId="{8ABEEE60-B2DB-49A4-87E6-442FE963DFC7}" type="parTrans" cxnId="{21E59B55-AE3F-4053-AC1A-B9D7AE5F3686}">
      <dgm:prSet/>
      <dgm:spPr/>
      <dgm:t>
        <a:bodyPr/>
        <a:lstStyle/>
        <a:p>
          <a:endParaRPr lang="pt-BR"/>
        </a:p>
      </dgm:t>
    </dgm:pt>
    <dgm:pt modelId="{C57C836D-254B-4A3A-BD29-210938417802}" type="sibTrans" cxnId="{21E59B55-AE3F-4053-AC1A-B9D7AE5F3686}">
      <dgm:prSet/>
      <dgm:spPr/>
      <dgm:t>
        <a:bodyPr/>
        <a:lstStyle/>
        <a:p>
          <a:endParaRPr lang="pt-BR"/>
        </a:p>
      </dgm:t>
    </dgm:pt>
    <dgm:pt modelId="{D23DCDFF-AF37-4130-ADA2-746DF286EB04}">
      <dgm:prSet phldrT="[Texto]"/>
      <dgm:spPr/>
      <dgm:t>
        <a:bodyPr/>
        <a:lstStyle/>
        <a:p>
          <a:r>
            <a:rPr lang="en-US" dirty="0" err="1" smtClean="0"/>
            <a:t>Excelência</a:t>
          </a:r>
          <a:r>
            <a:rPr lang="en-US" dirty="0" smtClean="0"/>
            <a:t> </a:t>
          </a:r>
          <a:r>
            <a:rPr lang="en-US" dirty="0" err="1" smtClean="0"/>
            <a:t>pedagógica</a:t>
          </a:r>
          <a:endParaRPr lang="pt-BR" dirty="0"/>
        </a:p>
      </dgm:t>
    </dgm:pt>
    <dgm:pt modelId="{BE5F8559-0D7A-459F-A579-D06ED0F2A7F5}" type="parTrans" cxnId="{36252CC1-547B-44BD-BF2F-B83F666690E0}">
      <dgm:prSet/>
      <dgm:spPr/>
      <dgm:t>
        <a:bodyPr/>
        <a:lstStyle/>
        <a:p>
          <a:endParaRPr lang="pt-BR"/>
        </a:p>
      </dgm:t>
    </dgm:pt>
    <dgm:pt modelId="{6AF77FEA-4A67-442F-9AED-72A21BA0BD62}" type="sibTrans" cxnId="{36252CC1-547B-44BD-BF2F-B83F666690E0}">
      <dgm:prSet/>
      <dgm:spPr/>
      <dgm:t>
        <a:bodyPr/>
        <a:lstStyle/>
        <a:p>
          <a:endParaRPr lang="pt-BR"/>
        </a:p>
      </dgm:t>
    </dgm:pt>
    <dgm:pt modelId="{E98F34DC-3445-4612-B96F-92AFA9CA2B87}">
      <dgm:prSet phldrT="[Texto]"/>
      <dgm:spPr/>
      <dgm:t>
        <a:bodyPr/>
        <a:lstStyle/>
        <a:p>
          <a:r>
            <a:rPr lang="en-US" dirty="0" err="1" smtClean="0"/>
            <a:t>Elaboração</a:t>
          </a:r>
          <a:r>
            <a:rPr lang="en-US" dirty="0" smtClean="0"/>
            <a:t> </a:t>
          </a:r>
          <a:r>
            <a:rPr lang="en-US" dirty="0" err="1" smtClean="0"/>
            <a:t>acadêmica</a:t>
          </a:r>
          <a:endParaRPr lang="pt-BR" dirty="0"/>
        </a:p>
      </dgm:t>
    </dgm:pt>
    <dgm:pt modelId="{F5116742-CA87-4A88-8C9D-42D977BEF2F5}" type="parTrans" cxnId="{DA49E193-36A3-41BE-8B85-8983525C871D}">
      <dgm:prSet/>
      <dgm:spPr/>
      <dgm:t>
        <a:bodyPr/>
        <a:lstStyle/>
        <a:p>
          <a:endParaRPr lang="pt-BR"/>
        </a:p>
      </dgm:t>
    </dgm:pt>
    <dgm:pt modelId="{D2B3DFC1-137C-4CB1-A0DA-AF4EF75763AA}" type="sibTrans" cxnId="{DA49E193-36A3-41BE-8B85-8983525C871D}">
      <dgm:prSet/>
      <dgm:spPr/>
      <dgm:t>
        <a:bodyPr/>
        <a:lstStyle/>
        <a:p>
          <a:endParaRPr lang="pt-BR"/>
        </a:p>
      </dgm:t>
    </dgm:pt>
    <dgm:pt modelId="{5396EE76-609D-46A9-9A70-729E077EA724}">
      <dgm:prSet phldrT="[Texto]"/>
      <dgm:spPr/>
      <dgm:t>
        <a:bodyPr/>
        <a:lstStyle/>
        <a:p>
          <a:r>
            <a:rPr lang="en-US" dirty="0" err="1" smtClean="0"/>
            <a:t>Avaliação</a:t>
          </a:r>
          <a:r>
            <a:rPr lang="en-US" dirty="0" smtClean="0"/>
            <a:t> </a:t>
          </a:r>
          <a:r>
            <a:rPr lang="en-US" dirty="0" err="1" smtClean="0"/>
            <a:t>inclusiva</a:t>
          </a:r>
          <a:endParaRPr lang="pt-BR" dirty="0"/>
        </a:p>
      </dgm:t>
    </dgm:pt>
    <dgm:pt modelId="{F9BD3897-62B4-4C6A-8F17-13C7889F55A5}" type="parTrans" cxnId="{A5671CE9-C475-4B6D-A935-9DFEA57EA82B}">
      <dgm:prSet/>
      <dgm:spPr/>
      <dgm:t>
        <a:bodyPr/>
        <a:lstStyle/>
        <a:p>
          <a:endParaRPr lang="pt-BR"/>
        </a:p>
      </dgm:t>
    </dgm:pt>
    <dgm:pt modelId="{A35D9778-3E27-445C-A89F-F6FAD4966745}" type="sibTrans" cxnId="{A5671CE9-C475-4B6D-A935-9DFEA57EA82B}">
      <dgm:prSet/>
      <dgm:spPr/>
      <dgm:t>
        <a:bodyPr/>
        <a:lstStyle/>
        <a:p>
          <a:endParaRPr lang="pt-BR"/>
        </a:p>
      </dgm:t>
    </dgm:pt>
    <dgm:pt modelId="{5389E893-9193-4619-B53F-1B1A7C6C60F6}">
      <dgm:prSet phldrT="[Texto]"/>
      <dgm:spPr/>
      <dgm:t>
        <a:bodyPr/>
        <a:lstStyle/>
        <a:p>
          <a:r>
            <a:rPr lang="en-US" dirty="0" err="1" smtClean="0"/>
            <a:t>Assistência</a:t>
          </a:r>
          <a:r>
            <a:rPr lang="en-US" dirty="0" smtClean="0"/>
            <a:t>  </a:t>
          </a:r>
          <a:r>
            <a:rPr lang="en-US" dirty="0" err="1" smtClean="0"/>
            <a:t>estudantil</a:t>
          </a:r>
          <a:endParaRPr lang="pt-BR" dirty="0"/>
        </a:p>
      </dgm:t>
    </dgm:pt>
    <dgm:pt modelId="{D13513E9-7E0C-4474-8AE2-210246BAE1AF}" type="parTrans" cxnId="{F86F74FC-DB1E-49D2-B5E2-5F2211C32357}">
      <dgm:prSet/>
      <dgm:spPr/>
      <dgm:t>
        <a:bodyPr/>
        <a:lstStyle/>
        <a:p>
          <a:endParaRPr lang="pt-BR"/>
        </a:p>
      </dgm:t>
    </dgm:pt>
    <dgm:pt modelId="{C3DA3EE5-13E9-4EB7-BA1C-3D8B07B2BEFA}" type="sibTrans" cxnId="{F86F74FC-DB1E-49D2-B5E2-5F2211C32357}">
      <dgm:prSet/>
      <dgm:spPr/>
      <dgm:t>
        <a:bodyPr/>
        <a:lstStyle/>
        <a:p>
          <a:endParaRPr lang="pt-BR"/>
        </a:p>
      </dgm:t>
    </dgm:pt>
    <dgm:pt modelId="{B6AF8260-EFE2-4558-9BD1-AB2217C2D42F}">
      <dgm:prSet phldrT="[Texto]"/>
      <dgm:spPr/>
      <dgm:t>
        <a:bodyPr/>
        <a:lstStyle/>
        <a:p>
          <a:r>
            <a:rPr lang="en-US" dirty="0" err="1" smtClean="0"/>
            <a:t>Participação</a:t>
          </a:r>
          <a:r>
            <a:rPr lang="en-US" dirty="0" smtClean="0"/>
            <a:t> no PNAEST</a:t>
          </a:r>
          <a:endParaRPr lang="pt-BR" dirty="0"/>
        </a:p>
      </dgm:t>
    </dgm:pt>
    <dgm:pt modelId="{C1B3F0A5-B9D0-43B7-A63F-15EBE721C508}" type="parTrans" cxnId="{FE5684AD-E6D4-4982-840B-E1FBDD223715}">
      <dgm:prSet/>
      <dgm:spPr/>
      <dgm:t>
        <a:bodyPr/>
        <a:lstStyle/>
        <a:p>
          <a:endParaRPr lang="pt-BR"/>
        </a:p>
      </dgm:t>
    </dgm:pt>
    <dgm:pt modelId="{62C6A536-D7C4-4C50-8DBA-94F8C133D282}" type="sibTrans" cxnId="{FE5684AD-E6D4-4982-840B-E1FBDD223715}">
      <dgm:prSet/>
      <dgm:spPr/>
      <dgm:t>
        <a:bodyPr/>
        <a:lstStyle/>
        <a:p>
          <a:endParaRPr lang="pt-BR"/>
        </a:p>
      </dgm:t>
    </dgm:pt>
    <dgm:pt modelId="{630088BF-51E5-4B0C-834D-259C96B15E30}">
      <dgm:prSet phldrT="[Texto]"/>
      <dgm:spPr/>
      <dgm:t>
        <a:bodyPr/>
        <a:lstStyle/>
        <a:p>
          <a:r>
            <a:rPr lang="en-US" dirty="0" err="1" smtClean="0"/>
            <a:t>Financiamento</a:t>
          </a:r>
          <a:r>
            <a:rPr lang="en-US" dirty="0" smtClean="0"/>
            <a:t> federal</a:t>
          </a:r>
          <a:endParaRPr lang="pt-BR" dirty="0"/>
        </a:p>
      </dgm:t>
    </dgm:pt>
    <dgm:pt modelId="{B421DCFF-5A76-4E30-B946-974625161B07}" type="parTrans" cxnId="{17AC2A00-0585-4F40-ABF3-3A8F22D9F3BB}">
      <dgm:prSet/>
      <dgm:spPr/>
      <dgm:t>
        <a:bodyPr/>
        <a:lstStyle/>
        <a:p>
          <a:endParaRPr lang="pt-BR"/>
        </a:p>
      </dgm:t>
    </dgm:pt>
    <dgm:pt modelId="{0B46D68F-13A5-4D4B-BDEE-BB7FD2777ABB}" type="sibTrans" cxnId="{17AC2A00-0585-4F40-ABF3-3A8F22D9F3BB}">
      <dgm:prSet/>
      <dgm:spPr/>
      <dgm:t>
        <a:bodyPr/>
        <a:lstStyle/>
        <a:p>
          <a:endParaRPr lang="pt-BR"/>
        </a:p>
      </dgm:t>
    </dgm:pt>
    <dgm:pt modelId="{4D05684A-3914-413F-BC61-88BB296F7675}" type="pres">
      <dgm:prSet presAssocID="{B48842F4-CD93-49D3-8607-E6A781E1B5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CDA128-C71E-4EAA-96D1-8C6D79F763DF}" type="pres">
      <dgm:prSet presAssocID="{C4F6214D-E8DE-427E-A485-E963FE225C88}" presName="linNode" presStyleCnt="0"/>
      <dgm:spPr/>
    </dgm:pt>
    <dgm:pt modelId="{2B530005-ED2E-43AD-8B1D-C5035735002A}" type="pres">
      <dgm:prSet presAssocID="{C4F6214D-E8DE-427E-A485-E963FE225C8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19195-065D-44D2-AE12-AAF20E6D7A93}" type="pres">
      <dgm:prSet presAssocID="{C4F6214D-E8DE-427E-A485-E963FE225C8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7AC348-35B6-44E8-B0C0-B4E042F93CCC}" type="pres">
      <dgm:prSet presAssocID="{0BEEA0F0-A3FE-4E1B-8449-3624AB22D685}" presName="sp" presStyleCnt="0"/>
      <dgm:spPr/>
    </dgm:pt>
    <dgm:pt modelId="{669BAA1D-5136-4647-8484-F5E57D767804}" type="pres">
      <dgm:prSet presAssocID="{D23DCDFF-AF37-4130-ADA2-746DF286EB04}" presName="linNode" presStyleCnt="0"/>
      <dgm:spPr/>
    </dgm:pt>
    <dgm:pt modelId="{B3C1C8BE-3C22-47E1-8CEC-0A19B25F2646}" type="pres">
      <dgm:prSet presAssocID="{D23DCDFF-AF37-4130-ADA2-746DF286EB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36C8F1-78E9-4FE9-B793-802647DC6BB5}" type="pres">
      <dgm:prSet presAssocID="{D23DCDFF-AF37-4130-ADA2-746DF286EB0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00693D-403B-454A-94F1-FE46E169998D}" type="pres">
      <dgm:prSet presAssocID="{6AF77FEA-4A67-442F-9AED-72A21BA0BD62}" presName="sp" presStyleCnt="0"/>
      <dgm:spPr/>
    </dgm:pt>
    <dgm:pt modelId="{CD8755D0-F8CA-4D78-A657-9E198E7F582D}" type="pres">
      <dgm:prSet presAssocID="{5389E893-9193-4619-B53F-1B1A7C6C60F6}" presName="linNode" presStyleCnt="0"/>
      <dgm:spPr/>
    </dgm:pt>
    <dgm:pt modelId="{F3F08E5C-A18A-44B7-8918-AAF32F3482C3}" type="pres">
      <dgm:prSet presAssocID="{5389E893-9193-4619-B53F-1B1A7C6C60F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7077E2-4506-465C-B00F-F0A96229EA30}" type="pres">
      <dgm:prSet presAssocID="{5389E893-9193-4619-B53F-1B1A7C6C60F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671CE9-C475-4B6D-A935-9DFEA57EA82B}" srcId="{D23DCDFF-AF37-4130-ADA2-746DF286EB04}" destId="{5396EE76-609D-46A9-9A70-729E077EA724}" srcOrd="1" destOrd="0" parTransId="{F9BD3897-62B4-4C6A-8F17-13C7889F55A5}" sibTransId="{A35D9778-3E27-445C-A89F-F6FAD4966745}"/>
    <dgm:cxn modelId="{3771FD6D-C1C4-4A31-B4B5-A5E146DA86DD}" type="presOf" srcId="{B6AF8260-EFE2-4558-9BD1-AB2217C2D42F}" destId="{A57077E2-4506-465C-B00F-F0A96229EA30}" srcOrd="0" destOrd="0" presId="urn:microsoft.com/office/officeart/2005/8/layout/vList5"/>
    <dgm:cxn modelId="{032A8E65-DE73-4247-B2D0-C8A24D87C29C}" srcId="{C4F6214D-E8DE-427E-A485-E963FE225C88}" destId="{934C7252-9B7E-4DBF-A3D9-927934452FA6}" srcOrd="0" destOrd="0" parTransId="{247847D6-596B-4E56-A5F0-415178CB31DC}" sibTransId="{FB85D828-744C-4F0A-BAA2-5F01A09512B9}"/>
    <dgm:cxn modelId="{FF1A8E23-6148-4968-AA4A-C136ECE954DA}" srcId="{B48842F4-CD93-49D3-8607-E6A781E1B55A}" destId="{C4F6214D-E8DE-427E-A485-E963FE225C88}" srcOrd="0" destOrd="0" parTransId="{D2F978F8-EE69-478F-A3FE-9AA02FD75997}" sibTransId="{0BEEA0F0-A3FE-4E1B-8449-3624AB22D685}"/>
    <dgm:cxn modelId="{10CE2E5C-E1F7-4284-AC6B-93B088718D71}" type="presOf" srcId="{D23DCDFF-AF37-4130-ADA2-746DF286EB04}" destId="{B3C1C8BE-3C22-47E1-8CEC-0A19B25F2646}" srcOrd="0" destOrd="0" presId="urn:microsoft.com/office/officeart/2005/8/layout/vList5"/>
    <dgm:cxn modelId="{DA49E193-36A3-41BE-8B85-8983525C871D}" srcId="{D23DCDFF-AF37-4130-ADA2-746DF286EB04}" destId="{E98F34DC-3445-4612-B96F-92AFA9CA2B87}" srcOrd="0" destOrd="0" parTransId="{F5116742-CA87-4A88-8C9D-42D977BEF2F5}" sibTransId="{D2B3DFC1-137C-4CB1-A0DA-AF4EF75763AA}"/>
    <dgm:cxn modelId="{9443F7E1-5C65-4614-A6F4-74623ED6B7E4}" type="presOf" srcId="{3543A480-2C86-4EAF-9ECE-179A0554E24B}" destId="{8C119195-065D-44D2-AE12-AAF20E6D7A93}" srcOrd="0" destOrd="1" presId="urn:microsoft.com/office/officeart/2005/8/layout/vList5"/>
    <dgm:cxn modelId="{454337F1-19AB-4CD0-9F73-FD515D1CA8CA}" type="presOf" srcId="{E98F34DC-3445-4612-B96F-92AFA9CA2B87}" destId="{2C36C8F1-78E9-4FE9-B793-802647DC6BB5}" srcOrd="0" destOrd="0" presId="urn:microsoft.com/office/officeart/2005/8/layout/vList5"/>
    <dgm:cxn modelId="{A10AE080-EB37-45DC-833A-BD8DD1B4544D}" type="presOf" srcId="{C4F6214D-E8DE-427E-A485-E963FE225C88}" destId="{2B530005-ED2E-43AD-8B1D-C5035735002A}" srcOrd="0" destOrd="0" presId="urn:microsoft.com/office/officeart/2005/8/layout/vList5"/>
    <dgm:cxn modelId="{84EF8E6E-1D06-4B6B-9101-18F4D8CF92C6}" type="presOf" srcId="{934C7252-9B7E-4DBF-A3D9-927934452FA6}" destId="{8C119195-065D-44D2-AE12-AAF20E6D7A93}" srcOrd="0" destOrd="0" presId="urn:microsoft.com/office/officeart/2005/8/layout/vList5"/>
    <dgm:cxn modelId="{F5F4B905-0D5D-49C3-9ACB-36EA5E80D9DD}" type="presOf" srcId="{630088BF-51E5-4B0C-834D-259C96B15E30}" destId="{A57077E2-4506-465C-B00F-F0A96229EA30}" srcOrd="0" destOrd="1" presId="urn:microsoft.com/office/officeart/2005/8/layout/vList5"/>
    <dgm:cxn modelId="{FE5684AD-E6D4-4982-840B-E1FBDD223715}" srcId="{5389E893-9193-4619-B53F-1B1A7C6C60F6}" destId="{B6AF8260-EFE2-4558-9BD1-AB2217C2D42F}" srcOrd="0" destOrd="0" parTransId="{C1B3F0A5-B9D0-43B7-A63F-15EBE721C508}" sibTransId="{62C6A536-D7C4-4C50-8DBA-94F8C133D282}"/>
    <dgm:cxn modelId="{F86F74FC-DB1E-49D2-B5E2-5F2211C32357}" srcId="{B48842F4-CD93-49D3-8607-E6A781E1B55A}" destId="{5389E893-9193-4619-B53F-1B1A7C6C60F6}" srcOrd="2" destOrd="0" parTransId="{D13513E9-7E0C-4474-8AE2-210246BAE1AF}" sibTransId="{C3DA3EE5-13E9-4EB7-BA1C-3D8B07B2BEFA}"/>
    <dgm:cxn modelId="{C07FDB4E-031D-4637-8D70-AC9201D1043B}" type="presOf" srcId="{5389E893-9193-4619-B53F-1B1A7C6C60F6}" destId="{F3F08E5C-A18A-44B7-8918-AAF32F3482C3}" srcOrd="0" destOrd="0" presId="urn:microsoft.com/office/officeart/2005/8/layout/vList5"/>
    <dgm:cxn modelId="{17AC2A00-0585-4F40-ABF3-3A8F22D9F3BB}" srcId="{5389E893-9193-4619-B53F-1B1A7C6C60F6}" destId="{630088BF-51E5-4B0C-834D-259C96B15E30}" srcOrd="1" destOrd="0" parTransId="{B421DCFF-5A76-4E30-B946-974625161B07}" sibTransId="{0B46D68F-13A5-4D4B-BDEE-BB7FD2777ABB}"/>
    <dgm:cxn modelId="{36252CC1-547B-44BD-BF2F-B83F666690E0}" srcId="{B48842F4-CD93-49D3-8607-E6A781E1B55A}" destId="{D23DCDFF-AF37-4130-ADA2-746DF286EB04}" srcOrd="1" destOrd="0" parTransId="{BE5F8559-0D7A-459F-A579-D06ED0F2A7F5}" sibTransId="{6AF77FEA-4A67-442F-9AED-72A21BA0BD62}"/>
    <dgm:cxn modelId="{0D244633-CEF7-4110-8FF4-65E9D3BECD0B}" type="presOf" srcId="{5396EE76-609D-46A9-9A70-729E077EA724}" destId="{2C36C8F1-78E9-4FE9-B793-802647DC6BB5}" srcOrd="0" destOrd="1" presId="urn:microsoft.com/office/officeart/2005/8/layout/vList5"/>
    <dgm:cxn modelId="{21E59B55-AE3F-4053-AC1A-B9D7AE5F3686}" srcId="{C4F6214D-E8DE-427E-A485-E963FE225C88}" destId="{3543A480-2C86-4EAF-9ECE-179A0554E24B}" srcOrd="1" destOrd="0" parTransId="{8ABEEE60-B2DB-49A4-87E6-442FE963DFC7}" sibTransId="{C57C836D-254B-4A3A-BD29-210938417802}"/>
    <dgm:cxn modelId="{32305245-48B4-4F1F-976F-06749760DFB3}" type="presOf" srcId="{B48842F4-CD93-49D3-8607-E6A781E1B55A}" destId="{4D05684A-3914-413F-BC61-88BB296F7675}" srcOrd="0" destOrd="0" presId="urn:microsoft.com/office/officeart/2005/8/layout/vList5"/>
    <dgm:cxn modelId="{E0F60AA7-2C84-4613-8D10-A067FDD17137}" type="presParOf" srcId="{4D05684A-3914-413F-BC61-88BB296F7675}" destId="{1DCDA128-C71E-4EAA-96D1-8C6D79F763DF}" srcOrd="0" destOrd="0" presId="urn:microsoft.com/office/officeart/2005/8/layout/vList5"/>
    <dgm:cxn modelId="{A3257D40-166F-41A3-B164-B1C2455FD6C4}" type="presParOf" srcId="{1DCDA128-C71E-4EAA-96D1-8C6D79F763DF}" destId="{2B530005-ED2E-43AD-8B1D-C5035735002A}" srcOrd="0" destOrd="0" presId="urn:microsoft.com/office/officeart/2005/8/layout/vList5"/>
    <dgm:cxn modelId="{B7603572-972E-4691-96F1-0950C55B328A}" type="presParOf" srcId="{1DCDA128-C71E-4EAA-96D1-8C6D79F763DF}" destId="{8C119195-065D-44D2-AE12-AAF20E6D7A93}" srcOrd="1" destOrd="0" presId="urn:microsoft.com/office/officeart/2005/8/layout/vList5"/>
    <dgm:cxn modelId="{EB4A9EF5-C708-4024-A538-0025C9D5FB08}" type="presParOf" srcId="{4D05684A-3914-413F-BC61-88BB296F7675}" destId="{CD7AC348-35B6-44E8-B0C0-B4E042F93CCC}" srcOrd="1" destOrd="0" presId="urn:microsoft.com/office/officeart/2005/8/layout/vList5"/>
    <dgm:cxn modelId="{4BB61DC4-5642-439A-88E8-1335CE7B95D6}" type="presParOf" srcId="{4D05684A-3914-413F-BC61-88BB296F7675}" destId="{669BAA1D-5136-4647-8484-F5E57D767804}" srcOrd="2" destOrd="0" presId="urn:microsoft.com/office/officeart/2005/8/layout/vList5"/>
    <dgm:cxn modelId="{D7B0E4FE-612F-48A8-9FF3-E2BC23CA1EE2}" type="presParOf" srcId="{669BAA1D-5136-4647-8484-F5E57D767804}" destId="{B3C1C8BE-3C22-47E1-8CEC-0A19B25F2646}" srcOrd="0" destOrd="0" presId="urn:microsoft.com/office/officeart/2005/8/layout/vList5"/>
    <dgm:cxn modelId="{03167AE6-0820-459A-83C8-18051F97CD58}" type="presParOf" srcId="{669BAA1D-5136-4647-8484-F5E57D767804}" destId="{2C36C8F1-78E9-4FE9-B793-802647DC6BB5}" srcOrd="1" destOrd="0" presId="urn:microsoft.com/office/officeart/2005/8/layout/vList5"/>
    <dgm:cxn modelId="{4A6AD98C-A1A6-449A-AD74-281C4575CAF2}" type="presParOf" srcId="{4D05684A-3914-413F-BC61-88BB296F7675}" destId="{7400693D-403B-454A-94F1-FE46E169998D}" srcOrd="3" destOrd="0" presId="urn:microsoft.com/office/officeart/2005/8/layout/vList5"/>
    <dgm:cxn modelId="{EE9ED499-0C7F-429C-ADB5-C6792C4FCE99}" type="presParOf" srcId="{4D05684A-3914-413F-BC61-88BB296F7675}" destId="{CD8755D0-F8CA-4D78-A657-9E198E7F582D}" srcOrd="4" destOrd="0" presId="urn:microsoft.com/office/officeart/2005/8/layout/vList5"/>
    <dgm:cxn modelId="{AE8B4D89-EB49-4314-A1E4-E4A0F472657F}" type="presParOf" srcId="{CD8755D0-F8CA-4D78-A657-9E198E7F582D}" destId="{F3F08E5C-A18A-44B7-8918-AAF32F3482C3}" srcOrd="0" destOrd="0" presId="urn:microsoft.com/office/officeart/2005/8/layout/vList5"/>
    <dgm:cxn modelId="{16E5693E-3409-4170-98BF-1C09821522B6}" type="presParOf" srcId="{CD8755D0-F8CA-4D78-A657-9E198E7F582D}" destId="{A57077E2-4506-465C-B00F-F0A96229EA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4467-C29F-4C6B-8AD4-7B19F4763F3A}">
      <dsp:nvSpPr>
        <dsp:cNvPr id="0" name=""/>
        <dsp:cNvSpPr/>
      </dsp:nvSpPr>
      <dsp:spPr>
        <a:xfrm rot="16200000">
          <a:off x="342" y="304030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Vestibular </a:t>
          </a:r>
          <a:r>
            <a:rPr lang="en-US" sz="4200" kern="1200" dirty="0" err="1" smtClean="0"/>
            <a:t>próprio</a:t>
          </a:r>
          <a:endParaRPr lang="pt-BR" sz="4200" kern="1200" dirty="0"/>
        </a:p>
      </dsp:txBody>
      <dsp:txXfrm rot="5400000">
        <a:off x="685976" y="1283505"/>
        <a:ext cx="3232267" cy="1958950"/>
      </dsp:txXfrm>
    </dsp:sp>
    <dsp:sp modelId="{0D16236F-FF75-4082-9F5F-2FC0BED49FE8}">
      <dsp:nvSpPr>
        <dsp:cNvPr id="0" name=""/>
        <dsp:cNvSpPr/>
      </dsp:nvSpPr>
      <dsp:spPr>
        <a:xfrm rot="5400000">
          <a:off x="4311357" y="304030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Adesão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ao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SiSU</a:t>
          </a:r>
          <a:endParaRPr lang="pt-BR" sz="4200" kern="1200" dirty="0"/>
        </a:p>
      </dsp:txBody>
      <dsp:txXfrm rot="-5400000">
        <a:off x="4311358" y="1283505"/>
        <a:ext cx="3232267" cy="1958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19195-065D-44D2-AE12-AAF20E6D7A93}">
      <dsp:nvSpPr>
        <dsp:cNvPr id="0" name=""/>
        <dsp:cNvSpPr/>
      </dsp:nvSpPr>
      <dsp:spPr>
        <a:xfrm rot="5400000">
          <a:off x="5234905" y="-1961495"/>
          <a:ext cx="128189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Preocupações</a:t>
          </a:r>
          <a:r>
            <a:rPr lang="en-US" sz="2400" kern="1200" dirty="0" smtClean="0"/>
            <a:t> com a </a:t>
          </a:r>
          <a:r>
            <a:rPr lang="en-US" sz="2400" kern="1200" dirty="0" err="1" smtClean="0"/>
            <a:t>elaboração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Segurança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logística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aplicação</a:t>
          </a:r>
          <a:endParaRPr lang="pt-BR" sz="2400" kern="1200" dirty="0"/>
        </a:p>
      </dsp:txBody>
      <dsp:txXfrm rot="-5400000">
        <a:off x="3110746" y="225241"/>
        <a:ext cx="5467637" cy="1156740"/>
      </dsp:txXfrm>
    </dsp:sp>
    <dsp:sp modelId="{2B530005-ED2E-43AD-8B1D-C5035735002A}">
      <dsp:nvSpPr>
        <dsp:cNvPr id="0" name=""/>
        <dsp:cNvSpPr/>
      </dsp:nvSpPr>
      <dsp:spPr>
        <a:xfrm>
          <a:off x="0" y="2427"/>
          <a:ext cx="3110745" cy="1602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Ônus</a:t>
          </a:r>
          <a:r>
            <a:rPr lang="en-US" sz="3500" kern="1200" dirty="0" smtClean="0"/>
            <a:t> do vestibular</a:t>
          </a:r>
          <a:endParaRPr lang="pt-BR" sz="3500" kern="1200" dirty="0"/>
        </a:p>
      </dsp:txBody>
      <dsp:txXfrm>
        <a:off x="78221" y="80648"/>
        <a:ext cx="2954303" cy="1445926"/>
      </dsp:txXfrm>
    </dsp:sp>
    <dsp:sp modelId="{2C36C8F1-78E9-4FE9-B793-802647DC6BB5}">
      <dsp:nvSpPr>
        <dsp:cNvPr id="0" name=""/>
        <dsp:cNvSpPr/>
      </dsp:nvSpPr>
      <dsp:spPr>
        <a:xfrm rot="5400000">
          <a:off x="5234905" y="-279008"/>
          <a:ext cx="128189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Elaboração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acadêmica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Avaliação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inclusiva</a:t>
          </a:r>
          <a:endParaRPr lang="pt-BR" sz="2400" kern="1200" dirty="0"/>
        </a:p>
      </dsp:txBody>
      <dsp:txXfrm rot="-5400000">
        <a:off x="3110746" y="1907728"/>
        <a:ext cx="5467637" cy="1156740"/>
      </dsp:txXfrm>
    </dsp:sp>
    <dsp:sp modelId="{B3C1C8BE-3C22-47E1-8CEC-0A19B25F2646}">
      <dsp:nvSpPr>
        <dsp:cNvPr id="0" name=""/>
        <dsp:cNvSpPr/>
      </dsp:nvSpPr>
      <dsp:spPr>
        <a:xfrm>
          <a:off x="0" y="1684914"/>
          <a:ext cx="3110745" cy="1602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Excelência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pedagógica</a:t>
          </a:r>
          <a:endParaRPr lang="pt-BR" sz="3500" kern="1200" dirty="0"/>
        </a:p>
      </dsp:txBody>
      <dsp:txXfrm>
        <a:off x="78221" y="1763135"/>
        <a:ext cx="2954303" cy="1445926"/>
      </dsp:txXfrm>
    </dsp:sp>
    <dsp:sp modelId="{A57077E2-4506-465C-B00F-F0A96229EA30}">
      <dsp:nvSpPr>
        <dsp:cNvPr id="0" name=""/>
        <dsp:cNvSpPr/>
      </dsp:nvSpPr>
      <dsp:spPr>
        <a:xfrm rot="5400000">
          <a:off x="5234905" y="1403478"/>
          <a:ext cx="128189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Participação</a:t>
          </a:r>
          <a:r>
            <a:rPr lang="en-US" sz="2400" kern="1200" dirty="0" smtClean="0"/>
            <a:t> no PNAEST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Financiamento</a:t>
          </a:r>
          <a:r>
            <a:rPr lang="en-US" sz="2400" kern="1200" dirty="0" smtClean="0"/>
            <a:t> federal</a:t>
          </a:r>
          <a:endParaRPr lang="pt-BR" sz="2400" kern="1200" dirty="0"/>
        </a:p>
      </dsp:txBody>
      <dsp:txXfrm rot="-5400000">
        <a:off x="3110746" y="3590215"/>
        <a:ext cx="5467637" cy="1156740"/>
      </dsp:txXfrm>
    </dsp:sp>
    <dsp:sp modelId="{F3F08E5C-A18A-44B7-8918-AAF32F3482C3}">
      <dsp:nvSpPr>
        <dsp:cNvPr id="0" name=""/>
        <dsp:cNvSpPr/>
      </dsp:nvSpPr>
      <dsp:spPr>
        <a:xfrm>
          <a:off x="0" y="3367401"/>
          <a:ext cx="3110745" cy="1602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Assistência</a:t>
          </a:r>
          <a:r>
            <a:rPr lang="en-US" sz="3500" kern="1200" dirty="0" smtClean="0"/>
            <a:t>  </a:t>
          </a:r>
          <a:r>
            <a:rPr lang="en-US" sz="3500" kern="1200" dirty="0" err="1" smtClean="0"/>
            <a:t>estudantil</a:t>
          </a:r>
          <a:endParaRPr lang="pt-BR" sz="3500" kern="1200" dirty="0"/>
        </a:p>
      </dsp:txBody>
      <dsp:txXfrm>
        <a:off x="78221" y="3445622"/>
        <a:ext cx="2954303" cy="1445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65F6E2-1E2C-4882-AF37-471004714F8C}" type="datetimeFigureOut">
              <a:rPr lang="pt-BR" smtClean="0"/>
              <a:pPr/>
              <a:t>25/10/13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D26F35-AE87-4203-8BB5-C406970CFB48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420888"/>
            <a:ext cx="7435552" cy="211683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Adesão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SiSU</a:t>
            </a:r>
            <a:r>
              <a:rPr lang="en-US" dirty="0" smtClean="0">
                <a:solidFill>
                  <a:srgbClr val="00B050"/>
                </a:solidFill>
              </a:rPr>
              <a:t>: o </a:t>
            </a:r>
            <a:r>
              <a:rPr lang="en-US" dirty="0" err="1" smtClean="0">
                <a:solidFill>
                  <a:srgbClr val="00B050"/>
                </a:solidFill>
              </a:rPr>
              <a:t>que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mudou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para</a:t>
            </a:r>
            <a:r>
              <a:rPr lang="en-US" dirty="0" smtClean="0">
                <a:solidFill>
                  <a:srgbClr val="00B050"/>
                </a:solidFill>
              </a:rPr>
              <a:t> UESPI?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7772400" cy="201622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Prof. Francisco </a:t>
            </a:r>
            <a:r>
              <a:rPr lang="en-US" sz="2800" b="1" dirty="0" err="1" smtClean="0">
                <a:solidFill>
                  <a:schemeClr val="tx1"/>
                </a:solidFill>
              </a:rPr>
              <a:t>Soares</a:t>
            </a:r>
            <a:r>
              <a:rPr lang="en-US" sz="2800" b="1" dirty="0" smtClean="0">
                <a:solidFill>
                  <a:schemeClr val="tx1"/>
                </a:solidFill>
              </a:rPr>
              <a:t> Santos </a:t>
            </a:r>
            <a:r>
              <a:rPr lang="en-US" sz="2800" b="1" dirty="0" err="1" smtClean="0">
                <a:solidFill>
                  <a:schemeClr val="tx1"/>
                </a:solidFill>
              </a:rPr>
              <a:t>Filho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1800" b="1" dirty="0" err="1" smtClean="0">
                <a:solidFill>
                  <a:schemeClr val="bg1"/>
                </a:solidFill>
              </a:rPr>
              <a:t>Pr</a:t>
            </a:r>
            <a:r>
              <a:rPr lang="en-US" sz="1800" b="1" dirty="0" err="1" smtClean="0">
                <a:solidFill>
                  <a:schemeClr val="bg1"/>
                </a:solidFill>
              </a:rPr>
              <a:t>ó-Reitor</a:t>
            </a:r>
            <a:r>
              <a:rPr lang="en-US" sz="1800" b="1" dirty="0" smtClean="0">
                <a:solidFill>
                  <a:schemeClr val="bg1"/>
                </a:solidFill>
              </a:rPr>
              <a:t> de </a:t>
            </a:r>
            <a:r>
              <a:rPr lang="en-US" sz="1800" b="1" dirty="0" err="1" smtClean="0">
                <a:solidFill>
                  <a:schemeClr val="bg1"/>
                </a:solidFill>
              </a:rPr>
              <a:t>Ensino</a:t>
            </a:r>
            <a:r>
              <a:rPr lang="en-US" sz="1800" b="1" dirty="0" smtClean="0">
                <a:solidFill>
                  <a:schemeClr val="bg1"/>
                </a:solidFill>
              </a:rPr>
              <a:t> e </a:t>
            </a:r>
            <a:r>
              <a:rPr lang="en-US" sz="1800" b="1" dirty="0" err="1" smtClean="0">
                <a:solidFill>
                  <a:schemeClr val="bg1"/>
                </a:solidFill>
              </a:rPr>
              <a:t>Graduação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Prof</a:t>
            </a:r>
            <a:r>
              <a:rPr lang="en-US" sz="2000" b="1" dirty="0" smtClean="0">
                <a:solidFill>
                  <a:srgbClr val="FFFF00"/>
                </a:solidFill>
              </a:rPr>
              <a:t>. Carlos Alberto Pereira </a:t>
            </a:r>
            <a:r>
              <a:rPr lang="en-US" sz="2000" b="1" dirty="0" err="1" smtClean="0">
                <a:solidFill>
                  <a:srgbClr val="FFFF00"/>
                </a:solidFill>
              </a:rPr>
              <a:t>da</a:t>
            </a:r>
            <a:r>
              <a:rPr lang="en-US" sz="2000" b="1" dirty="0" smtClean="0">
                <a:solidFill>
                  <a:srgbClr val="FFFF00"/>
                </a:solidFill>
              </a:rPr>
              <a:t> Silva</a:t>
            </a:r>
          </a:p>
          <a:p>
            <a:r>
              <a:rPr lang="en-US" sz="1800" b="1" dirty="0" err="1" smtClean="0">
                <a:solidFill>
                  <a:srgbClr val="FFFF00"/>
                </a:solidFill>
              </a:rPr>
              <a:t>Reitor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da</a:t>
            </a:r>
            <a:r>
              <a:rPr lang="en-US" sz="1800" b="1" dirty="0" smtClean="0">
                <a:solidFill>
                  <a:srgbClr val="FFFF00"/>
                </a:solidFill>
              </a:rPr>
              <a:t> UESPI</a:t>
            </a:r>
          </a:p>
          <a:p>
            <a:endParaRPr lang="pt-BR" sz="1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proparnaiba.com/sites/default/files/images/uespi_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78538" cy="227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73164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As </a:t>
            </a:r>
            <a:r>
              <a:rPr lang="en-US" dirty="0" err="1" smtClean="0"/>
              <a:t>chamadas</a:t>
            </a:r>
            <a:r>
              <a:rPr lang="en-US" dirty="0" smtClean="0"/>
              <a:t> </a:t>
            </a:r>
            <a:r>
              <a:rPr lang="en-US" dirty="0" err="1" smtClean="0"/>
              <a:t>seguintes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tranquilas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preenchem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rapidamente</a:t>
            </a:r>
            <a:r>
              <a:rPr lang="en-US" dirty="0" smtClean="0"/>
              <a:t> as </a:t>
            </a:r>
            <a:r>
              <a:rPr lang="en-US" dirty="0" err="1" smtClean="0"/>
              <a:t>vagas</a:t>
            </a:r>
            <a:r>
              <a:rPr lang="en-US" dirty="0" smtClean="0"/>
              <a:t>.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Rotina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nova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leva</a:t>
            </a:r>
            <a:r>
              <a:rPr lang="en-US" dirty="0" smtClean="0"/>
              <a:t> de </a:t>
            </a:r>
            <a:r>
              <a:rPr lang="en-US" dirty="0" err="1" smtClean="0"/>
              <a:t>desistência</a:t>
            </a:r>
            <a:r>
              <a:rPr lang="en-US" dirty="0" smtClean="0"/>
              <a:t>, </a:t>
            </a:r>
            <a:r>
              <a:rPr lang="en-US" dirty="0" err="1" smtClean="0"/>
              <a:t>cujas</a:t>
            </a:r>
            <a:r>
              <a:rPr lang="en-US" dirty="0" smtClean="0"/>
              <a:t> </a:t>
            </a:r>
            <a:r>
              <a:rPr lang="en-US" dirty="0" err="1" smtClean="0"/>
              <a:t>vagas</a:t>
            </a:r>
            <a:r>
              <a:rPr lang="en-US" dirty="0" smtClean="0"/>
              <a:t> </a:t>
            </a:r>
            <a:r>
              <a:rPr lang="en-US" dirty="0" err="1" smtClean="0"/>
              <a:t>precisam</a:t>
            </a:r>
            <a:r>
              <a:rPr lang="en-US" dirty="0" smtClean="0"/>
              <a:t> ser </a:t>
            </a:r>
            <a:r>
              <a:rPr lang="en-US" dirty="0" err="1" smtClean="0"/>
              <a:t>rapidamente</a:t>
            </a:r>
            <a:r>
              <a:rPr lang="en-US" dirty="0" smtClean="0"/>
              <a:t> </a:t>
            </a:r>
            <a:r>
              <a:rPr lang="en-US" dirty="0" err="1" smtClean="0"/>
              <a:t>reofertadas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seguinte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desistem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a </a:t>
            </a:r>
            <a:r>
              <a:rPr lang="en-US" dirty="0" err="1" smtClean="0"/>
              <a:t>matrícula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frequentam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primeiros</a:t>
            </a:r>
            <a:r>
              <a:rPr lang="en-US" dirty="0" smtClean="0"/>
              <a:t> 15 </a:t>
            </a:r>
            <a:r>
              <a:rPr lang="en-US" dirty="0" err="1" smtClean="0"/>
              <a:t>dias</a:t>
            </a:r>
            <a:r>
              <a:rPr lang="en-US" dirty="0" smtClean="0"/>
              <a:t> de aula, </a:t>
            </a:r>
            <a:r>
              <a:rPr lang="en-US" dirty="0" err="1" smtClean="0"/>
              <a:t>atrapalham</a:t>
            </a:r>
            <a:r>
              <a:rPr lang="en-US" dirty="0" smtClean="0"/>
              <a:t>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ocupam</a:t>
            </a:r>
            <a:r>
              <a:rPr lang="en-US" dirty="0" smtClean="0"/>
              <a:t> </a:t>
            </a:r>
            <a:r>
              <a:rPr lang="en-US" dirty="0" err="1" smtClean="0"/>
              <a:t>parcialmente</a:t>
            </a:r>
            <a:r>
              <a:rPr lang="en-US" dirty="0" smtClean="0"/>
              <a:t> as </a:t>
            </a:r>
            <a:r>
              <a:rPr lang="en-US" dirty="0" err="1" smtClean="0"/>
              <a:t>vagas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Como as </a:t>
            </a:r>
            <a:r>
              <a:rPr lang="en-US" dirty="0" err="1" smtClean="0"/>
              <a:t>desistências</a:t>
            </a:r>
            <a:r>
              <a:rPr lang="en-US" dirty="0" smtClean="0"/>
              <a:t> </a:t>
            </a:r>
            <a:r>
              <a:rPr lang="en-US" dirty="0" err="1" smtClean="0"/>
              <a:t>demoram</a:t>
            </a:r>
            <a:r>
              <a:rPr lang="en-US" dirty="0" smtClean="0"/>
              <a:t> a ser </a:t>
            </a:r>
            <a:r>
              <a:rPr lang="en-US" dirty="0" err="1" smtClean="0"/>
              <a:t>registradas</a:t>
            </a:r>
            <a:r>
              <a:rPr lang="en-US" dirty="0" smtClean="0"/>
              <a:t> no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dá</a:t>
            </a:r>
            <a:r>
              <a:rPr lang="en-US" dirty="0" smtClean="0"/>
              <a:t> tempo </a:t>
            </a:r>
            <a:r>
              <a:rPr lang="en-US" dirty="0" err="1" smtClean="0"/>
              <a:t>chamar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remanejar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de um </a:t>
            </a:r>
            <a:r>
              <a:rPr lang="en-US" dirty="0" err="1" smtClean="0"/>
              <a:t>período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outro</a:t>
            </a:r>
            <a:r>
              <a:rPr lang="en-US" dirty="0" smtClean="0"/>
              <a:t>.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torna</a:t>
            </a:r>
            <a:r>
              <a:rPr lang="en-US" dirty="0" smtClean="0"/>
              <a:t> as </a:t>
            </a:r>
            <a:r>
              <a:rPr lang="en-US" dirty="0" err="1" smtClean="0"/>
              <a:t>vagas</a:t>
            </a:r>
            <a:r>
              <a:rPr lang="en-US" dirty="0" smtClean="0"/>
              <a:t> </a:t>
            </a:r>
            <a:r>
              <a:rPr lang="en-US" dirty="0" err="1" smtClean="0"/>
              <a:t>ociosas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Desvantagens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Rotina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É </a:t>
            </a:r>
            <a:r>
              <a:rPr lang="en-US" dirty="0" err="1" smtClean="0"/>
              <a:t>importantíssimo</a:t>
            </a:r>
            <a:r>
              <a:rPr lang="en-US" dirty="0" smtClean="0"/>
              <a:t>, antes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adesão</a:t>
            </a:r>
            <a:r>
              <a:rPr lang="en-US" dirty="0" smtClean="0"/>
              <a:t>, </a:t>
            </a:r>
            <a:r>
              <a:rPr lang="en-US" dirty="0" err="1" smtClean="0"/>
              <a:t>revisar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 </a:t>
            </a:r>
            <a:r>
              <a:rPr lang="en-US" dirty="0" err="1" smtClean="0"/>
              <a:t>da</a:t>
            </a:r>
            <a:r>
              <a:rPr lang="en-US" dirty="0" smtClean="0"/>
              <a:t> IES no e-MEC. </a:t>
            </a:r>
            <a:r>
              <a:rPr lang="en-US" dirty="0" err="1" smtClean="0"/>
              <a:t>Falhas</a:t>
            </a:r>
            <a:r>
              <a:rPr lang="en-US" dirty="0" smtClean="0"/>
              <a:t> no e-MEC </a:t>
            </a:r>
            <a:r>
              <a:rPr lang="en-US" dirty="0" err="1" smtClean="0"/>
              <a:t>implicam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falhas</a:t>
            </a:r>
            <a:r>
              <a:rPr lang="en-US" dirty="0" smtClean="0"/>
              <a:t> no </a:t>
            </a:r>
            <a:r>
              <a:rPr lang="en-US" dirty="0" err="1" smtClean="0"/>
              <a:t>SiSU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com </a:t>
            </a:r>
            <a:r>
              <a:rPr lang="en-US" dirty="0" err="1" smtClean="0"/>
              <a:t>perfeição</a:t>
            </a:r>
            <a:r>
              <a:rPr lang="en-US" dirty="0" smtClean="0"/>
              <a:t>. O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modificações</a:t>
            </a:r>
            <a:r>
              <a:rPr lang="en-US" dirty="0" smtClean="0"/>
              <a:t> e </a:t>
            </a:r>
            <a:r>
              <a:rPr lang="en-US" dirty="0" err="1" smtClean="0"/>
              <a:t>atualizações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real.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de se </a:t>
            </a:r>
            <a:r>
              <a:rPr lang="en-US" dirty="0" err="1" smtClean="0"/>
              <a:t>perdoar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do volume de </a:t>
            </a:r>
            <a:r>
              <a:rPr lang="en-US" dirty="0" err="1" smtClean="0"/>
              <a:t>informações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tranquilidade</a:t>
            </a:r>
            <a:r>
              <a:rPr lang="en-US" dirty="0" smtClean="0"/>
              <a:t> a </a:t>
            </a:r>
            <a:r>
              <a:rPr lang="en-US" dirty="0" err="1" smtClean="0"/>
              <a:t>subdelegação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seleção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Destaques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/>
          <a:lstStyle/>
          <a:p>
            <a:r>
              <a:rPr lang="en-US" b="1" dirty="0" err="1" smtClean="0"/>
              <a:t>Nossos</a:t>
            </a:r>
            <a:r>
              <a:rPr lang="en-US" b="1" dirty="0" smtClean="0"/>
              <a:t> </a:t>
            </a:r>
            <a:r>
              <a:rPr lang="en-US" b="1" dirty="0" err="1" smtClean="0"/>
              <a:t>estudantes</a:t>
            </a:r>
            <a:r>
              <a:rPr lang="en-US" b="1" dirty="0" smtClean="0"/>
              <a:t> </a:t>
            </a:r>
            <a:r>
              <a:rPr lang="en-US" b="1" dirty="0" err="1" smtClean="0"/>
              <a:t>vão</a:t>
            </a:r>
            <a:r>
              <a:rPr lang="en-US" b="1" dirty="0" smtClean="0"/>
              <a:t> </a:t>
            </a:r>
            <a:r>
              <a:rPr lang="en-US" b="1" dirty="0" err="1" smtClean="0"/>
              <a:t>perder</a:t>
            </a:r>
            <a:r>
              <a:rPr lang="en-US" b="1" dirty="0" smtClean="0"/>
              <a:t> </a:t>
            </a:r>
            <a:r>
              <a:rPr lang="en-US" b="1" dirty="0" err="1" smtClean="0"/>
              <a:t>vagas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estudantes</a:t>
            </a:r>
            <a:r>
              <a:rPr lang="en-US" b="1" dirty="0" smtClean="0"/>
              <a:t> de </a:t>
            </a:r>
            <a:r>
              <a:rPr lang="en-US" b="1" dirty="0" err="1" smtClean="0"/>
              <a:t>outros</a:t>
            </a:r>
            <a:r>
              <a:rPr lang="en-US" b="1" dirty="0" smtClean="0"/>
              <a:t> </a:t>
            </a:r>
            <a:r>
              <a:rPr lang="en-US" b="1" dirty="0" err="1" smtClean="0"/>
              <a:t>lugares</a:t>
            </a:r>
            <a:r>
              <a:rPr lang="en-US" b="1" dirty="0" smtClean="0"/>
              <a:t>.</a:t>
            </a:r>
          </a:p>
          <a:p>
            <a:pPr lvl="1"/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falácia</a:t>
            </a:r>
            <a:r>
              <a:rPr lang="en-US" dirty="0" smtClean="0"/>
              <a:t>. A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Pró-Reitoria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e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Graduação</a:t>
            </a:r>
            <a:r>
              <a:rPr lang="en-US" dirty="0" smtClean="0"/>
              <a:t> </a:t>
            </a:r>
            <a:r>
              <a:rPr lang="en-US" dirty="0" err="1" smtClean="0"/>
              <a:t>mapeou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mostrarei</a:t>
            </a:r>
            <a:r>
              <a:rPr lang="en-US" dirty="0" smtClean="0"/>
              <a:t> a </a:t>
            </a:r>
            <a:r>
              <a:rPr lang="en-US" dirty="0" err="1" smtClean="0"/>
              <a:t>seguir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Os </a:t>
            </a:r>
            <a:r>
              <a:rPr lang="en-US" b="1" dirty="0" err="1" smtClean="0"/>
              <a:t>conteúdos</a:t>
            </a:r>
            <a:r>
              <a:rPr lang="en-US" b="1" dirty="0" smtClean="0"/>
              <a:t> </a:t>
            </a:r>
            <a:r>
              <a:rPr lang="en-US" b="1" dirty="0" err="1" smtClean="0"/>
              <a:t>regionais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serão</a:t>
            </a:r>
            <a:r>
              <a:rPr lang="en-US" b="1" dirty="0" smtClean="0"/>
              <a:t> </a:t>
            </a:r>
            <a:r>
              <a:rPr lang="en-US" b="1" dirty="0" err="1" smtClean="0"/>
              <a:t>abordados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prova</a:t>
            </a:r>
            <a:r>
              <a:rPr lang="en-US" b="1" dirty="0" smtClean="0"/>
              <a:t>.</a:t>
            </a:r>
          </a:p>
          <a:p>
            <a:pPr lvl="1"/>
            <a:r>
              <a:rPr lang="en-US" dirty="0" err="1" smtClean="0"/>
              <a:t>Dificilmente</a:t>
            </a:r>
            <a:r>
              <a:rPr lang="en-US" dirty="0" smtClean="0"/>
              <a:t> </a:t>
            </a:r>
            <a:r>
              <a:rPr lang="en-US" dirty="0" err="1" smtClean="0"/>
              <a:t>cobrarão</a:t>
            </a:r>
            <a:r>
              <a:rPr lang="en-US" dirty="0" smtClean="0"/>
              <a:t> </a:t>
            </a:r>
            <a:r>
              <a:rPr lang="en-US" dirty="0" err="1" smtClean="0"/>
              <a:t>coisas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r>
              <a:rPr lang="en-US" dirty="0" smtClean="0"/>
              <a:t>, </a:t>
            </a:r>
            <a:r>
              <a:rPr lang="en-US" dirty="0" err="1" smtClean="0"/>
              <a:t>Geografia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História</a:t>
            </a:r>
            <a:r>
              <a:rPr lang="en-US" dirty="0" smtClean="0"/>
              <a:t> do </a:t>
            </a:r>
            <a:r>
              <a:rPr lang="en-US" dirty="0" err="1" smtClean="0"/>
              <a:t>lugar</a:t>
            </a:r>
            <a:r>
              <a:rPr lang="en-US" dirty="0" smtClean="0"/>
              <a:t>.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cabe</a:t>
            </a:r>
            <a:r>
              <a:rPr lang="en-US" dirty="0" smtClean="0"/>
              <a:t> a Universidade </a:t>
            </a:r>
            <a:r>
              <a:rPr lang="en-US" dirty="0" err="1" smtClean="0"/>
              <a:t>promover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integração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sociedade</a:t>
            </a:r>
            <a:r>
              <a:rPr lang="en-US" dirty="0" smtClean="0"/>
              <a:t> com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cultura</a:t>
            </a:r>
            <a:r>
              <a:rPr lang="en-US" dirty="0" smtClean="0"/>
              <a:t> e </a:t>
            </a:r>
            <a:r>
              <a:rPr lang="en-US" dirty="0" err="1" smtClean="0"/>
              <a:t>particularidades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Lendas</a:t>
            </a:r>
            <a:r>
              <a:rPr lang="en-US" dirty="0" smtClean="0"/>
              <a:t> </a:t>
            </a:r>
            <a:r>
              <a:rPr lang="en-US" dirty="0" err="1" smtClean="0"/>
              <a:t>urbanas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envolvem</a:t>
            </a:r>
            <a:r>
              <a:rPr lang="en-US" dirty="0" smtClean="0"/>
              <a:t> a </a:t>
            </a:r>
            <a:r>
              <a:rPr lang="en-US" dirty="0" err="1" smtClean="0"/>
              <a:t>adesão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SiSU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origem</a:t>
            </a:r>
            <a:r>
              <a:rPr lang="en-US" dirty="0" smtClean="0"/>
              <a:t> dos </a:t>
            </a:r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selecionados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ENEM </a:t>
            </a:r>
            <a:r>
              <a:rPr lang="en-US" dirty="0" err="1" smtClean="0"/>
              <a:t>na</a:t>
            </a:r>
            <a:r>
              <a:rPr lang="en-US" dirty="0" smtClean="0"/>
              <a:t> UESPI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85591" y="3363760"/>
            <a:ext cx="5218857" cy="272953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Com dados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Diretoria</a:t>
            </a:r>
            <a:r>
              <a:rPr lang="en-US" sz="2400" dirty="0" smtClean="0"/>
              <a:t> de </a:t>
            </a:r>
            <a:r>
              <a:rPr lang="en-US" sz="2400" dirty="0" err="1" smtClean="0"/>
              <a:t>Assuntos</a:t>
            </a:r>
            <a:r>
              <a:rPr lang="en-US" sz="2400" dirty="0" smtClean="0"/>
              <a:t> </a:t>
            </a:r>
            <a:r>
              <a:rPr lang="en-US" sz="2400" dirty="0" err="1" smtClean="0"/>
              <a:t>Acadêmicos</a:t>
            </a:r>
            <a:r>
              <a:rPr lang="en-US" sz="2400" dirty="0" smtClean="0"/>
              <a:t> (DAA)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Pró-Reitoria</a:t>
            </a:r>
            <a:r>
              <a:rPr lang="en-US" sz="2400" dirty="0" smtClean="0"/>
              <a:t> de </a:t>
            </a:r>
            <a:r>
              <a:rPr lang="en-US" sz="2400" dirty="0" err="1" smtClean="0"/>
              <a:t>Ensino</a:t>
            </a:r>
            <a:r>
              <a:rPr lang="en-US" sz="2400" dirty="0" smtClean="0"/>
              <a:t> e </a:t>
            </a:r>
            <a:r>
              <a:rPr lang="en-US" sz="2400" dirty="0" err="1" smtClean="0"/>
              <a:t>Graduação</a:t>
            </a:r>
            <a:r>
              <a:rPr lang="en-US" sz="2400" dirty="0" smtClean="0"/>
              <a:t>  (PREG) </a:t>
            </a:r>
            <a:r>
              <a:rPr lang="en-US" sz="2400" dirty="0" err="1" smtClean="0"/>
              <a:t>da</a:t>
            </a:r>
            <a:r>
              <a:rPr lang="en-US" sz="2400" dirty="0" smtClean="0"/>
              <a:t> Universidade </a:t>
            </a:r>
            <a:r>
              <a:rPr lang="en-US" sz="2400" dirty="0" err="1" smtClean="0"/>
              <a:t>Estadual</a:t>
            </a:r>
            <a:r>
              <a:rPr lang="en-US" sz="2400" dirty="0" smtClean="0"/>
              <a:t> do </a:t>
            </a:r>
            <a:r>
              <a:rPr lang="en-US" sz="2400" dirty="0" err="1" smtClean="0"/>
              <a:t>Piauí</a:t>
            </a:r>
            <a:r>
              <a:rPr lang="en-US" sz="2400" dirty="0" smtClean="0"/>
              <a:t> (UESPI)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Chamadas</a:t>
            </a:r>
            <a:r>
              <a:rPr lang="en-US" sz="3200" dirty="0" smtClean="0"/>
              <a:t> </a:t>
            </a:r>
            <a:r>
              <a:rPr lang="en-US" sz="3200" dirty="0" err="1" smtClean="0"/>
              <a:t>iniciais</a:t>
            </a:r>
            <a:r>
              <a:rPr lang="en-US" sz="3200" dirty="0" smtClean="0"/>
              <a:t> do </a:t>
            </a:r>
            <a:r>
              <a:rPr lang="en-US" sz="3200" dirty="0" err="1" smtClean="0"/>
              <a:t>SiSU</a:t>
            </a:r>
            <a:r>
              <a:rPr lang="en-US" sz="3200" dirty="0" smtClean="0"/>
              <a:t> (</a:t>
            </a:r>
            <a:r>
              <a:rPr lang="en-US" sz="3200" dirty="0" err="1" smtClean="0"/>
              <a:t>estudantes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Estado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Federação</a:t>
            </a:r>
            <a:r>
              <a:rPr lang="en-US" sz="3200" dirty="0" smtClean="0"/>
              <a:t>)</a:t>
            </a:r>
            <a:endParaRPr lang="pt-BR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528392" cy="484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77619"/>
            <a:ext cx="3816424" cy="50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4427984" y="1340768"/>
            <a:ext cx="72008" cy="51845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5"/>
          <p:cNvSpPr/>
          <p:nvPr/>
        </p:nvSpPr>
        <p:spPr>
          <a:xfrm>
            <a:off x="683568" y="1628800"/>
            <a:ext cx="352839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83568" y="2060848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83568" y="2420888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88024" y="2348880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83568" y="2780928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83568" y="3861048"/>
            <a:ext cx="352839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7650"/>
            <a:ext cx="7920880" cy="64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 l="55710" t="29993" r="17114" b="19043"/>
          <a:stretch>
            <a:fillRect/>
          </a:stretch>
        </p:blipFill>
        <p:spPr bwMode="auto">
          <a:xfrm>
            <a:off x="1331640" y="404664"/>
            <a:ext cx="64807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148064" y="4653136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PI, MA, CE, BA, PE, TO (83</a:t>
            </a:r>
            <a:r>
              <a:rPr lang="pt-BR" b="1" dirty="0" smtClean="0">
                <a:solidFill>
                  <a:schemeClr val="bg1"/>
                </a:solidFill>
              </a:rPr>
              <a:t>%)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/>
              <a:t>Matriculados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SiSU</a:t>
            </a:r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4644008" y="1340768"/>
            <a:ext cx="72008" cy="51845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528392" cy="49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152" y="1412776"/>
            <a:ext cx="3564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683568" y="1412776"/>
            <a:ext cx="352839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83568" y="1844824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83568" y="2204864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83568" y="5589240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3568" y="2564904"/>
            <a:ext cx="35283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83568" y="3717032"/>
            <a:ext cx="352839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81958"/>
            <a:ext cx="7235539" cy="60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5260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UESPI </a:t>
            </a:r>
            <a:r>
              <a:rPr lang="en-US" sz="3200" dirty="0" err="1" smtClean="0"/>
              <a:t>foi</a:t>
            </a:r>
            <a:r>
              <a:rPr lang="en-US" sz="3200" dirty="0" smtClean="0"/>
              <a:t> </a:t>
            </a:r>
            <a:r>
              <a:rPr lang="en-US" sz="3200" dirty="0" err="1" smtClean="0"/>
              <a:t>criada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atuar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Formação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Professores</a:t>
            </a:r>
            <a:r>
              <a:rPr lang="en-US" sz="3200" dirty="0" smtClean="0"/>
              <a:t> (1986).</a:t>
            </a:r>
          </a:p>
          <a:p>
            <a:r>
              <a:rPr lang="en-US" sz="3200" dirty="0" smtClean="0"/>
              <a:t>Na </a:t>
            </a:r>
            <a:r>
              <a:rPr lang="en-US" sz="3200" dirty="0" err="1" smtClean="0"/>
              <a:t>década</a:t>
            </a:r>
            <a:r>
              <a:rPr lang="en-US" sz="3200" dirty="0" smtClean="0"/>
              <a:t> de 1990 </a:t>
            </a:r>
            <a:r>
              <a:rPr lang="en-US" sz="3200" dirty="0" err="1" smtClean="0"/>
              <a:t>passou</a:t>
            </a:r>
            <a:r>
              <a:rPr lang="en-US" sz="3200" dirty="0" smtClean="0"/>
              <a:t> a </a:t>
            </a:r>
            <a:r>
              <a:rPr lang="en-US" sz="3200" dirty="0" err="1" smtClean="0"/>
              <a:t>oferecer</a:t>
            </a:r>
            <a:r>
              <a:rPr lang="en-US" sz="3200" dirty="0" smtClean="0"/>
              <a:t> </a:t>
            </a:r>
            <a:r>
              <a:rPr lang="en-US" sz="3200" dirty="0" err="1" smtClean="0"/>
              <a:t>Bacharelados</a:t>
            </a:r>
            <a:r>
              <a:rPr lang="en-US" sz="3200" dirty="0" smtClean="0"/>
              <a:t>.</a:t>
            </a:r>
          </a:p>
          <a:p>
            <a:r>
              <a:rPr lang="en-US" sz="3200" dirty="0" err="1"/>
              <a:t>Sua</a:t>
            </a:r>
            <a:r>
              <a:rPr lang="en-US" sz="3200" dirty="0"/>
              <a:t> </a:t>
            </a:r>
            <a:r>
              <a:rPr lang="en-US" sz="3200" dirty="0" err="1"/>
              <a:t>capilaridade</a:t>
            </a:r>
            <a:r>
              <a:rPr lang="en-US" sz="3200" dirty="0"/>
              <a:t> </a:t>
            </a:r>
            <a:r>
              <a:rPr lang="en-US" sz="3200" dirty="0" err="1"/>
              <a:t>atingiu</a:t>
            </a:r>
            <a:r>
              <a:rPr lang="en-US" sz="3200" dirty="0"/>
              <a:t> </a:t>
            </a:r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/>
              <a:t>de 50 </a:t>
            </a:r>
            <a:r>
              <a:rPr lang="en-US" sz="3200" dirty="0" err="1"/>
              <a:t>unidades</a:t>
            </a:r>
            <a:r>
              <a:rPr lang="en-US" sz="3200" dirty="0"/>
              <a:t> </a:t>
            </a:r>
            <a:r>
              <a:rPr lang="en-US" sz="3200" dirty="0" smtClean="0"/>
              <a:t>no </a:t>
            </a:r>
            <a:r>
              <a:rPr lang="en-US" sz="3200" dirty="0" err="1"/>
              <a:t>Piauí</a:t>
            </a:r>
            <a:r>
              <a:rPr lang="en-US" sz="3200" dirty="0"/>
              <a:t>, </a:t>
            </a:r>
            <a:r>
              <a:rPr lang="en-US" sz="3200" dirty="0" err="1"/>
              <a:t>Maranhão</a:t>
            </a:r>
            <a:r>
              <a:rPr lang="en-US" sz="3200" dirty="0"/>
              <a:t> e Bahia</a:t>
            </a:r>
            <a:r>
              <a:rPr lang="en-US" sz="3200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Histórico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UESPI (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tópicos</a:t>
            </a:r>
            <a:r>
              <a:rPr lang="en-US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59632" y="332656"/>
            <a:ext cx="6624736" cy="6264696"/>
            <a:chOff x="1259632" y="332656"/>
            <a:chExt cx="6624736" cy="6264696"/>
          </a:xfrm>
        </p:grpSpPr>
        <p:pic>
          <p:nvPicPr>
            <p:cNvPr id="2" name="Imagem 1"/>
            <p:cNvPicPr/>
            <p:nvPr/>
          </p:nvPicPr>
          <p:blipFill>
            <a:blip r:embed="rId2" cstate="print"/>
            <a:srcRect l="32404" t="32282" r="37715" b="13539"/>
            <a:stretch>
              <a:fillRect/>
            </a:stretch>
          </p:blipFill>
          <p:spPr bwMode="auto">
            <a:xfrm>
              <a:off x="1259632" y="332656"/>
              <a:ext cx="6624736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aixaDeTexto 2"/>
            <p:cNvSpPr txBox="1"/>
            <p:nvPr/>
          </p:nvSpPr>
          <p:spPr>
            <a:xfrm>
              <a:off x="1907704" y="3524815"/>
              <a:ext cx="54726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98% </a:t>
              </a:r>
            </a:p>
            <a:p>
              <a:r>
                <a:rPr lang="en-US" sz="3600" dirty="0" smtClean="0">
                  <a:solidFill>
                    <a:schemeClr val="bg1"/>
                  </a:solidFill>
                </a:rPr>
                <a:t>(PI, MA, CE, BA, PE, TO)</a:t>
              </a:r>
              <a:endParaRPr lang="pt-BR" sz="3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feita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cursos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 rot="20636687">
            <a:off x="770885" y="2164964"/>
            <a:ext cx="2160240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Medicina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 rot="20498774">
            <a:off x="703997" y="3558848"/>
            <a:ext cx="2160240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Fisioterapia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91880" y="4293096"/>
            <a:ext cx="2160240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Direito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 rot="20375887">
            <a:off x="6454787" y="4835652"/>
            <a:ext cx="2160240" cy="936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Engenharia</a:t>
            </a:r>
            <a:r>
              <a:rPr lang="en-US" dirty="0" smtClean="0"/>
              <a:t> Civil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 rot="20469662">
            <a:off x="848853" y="4905492"/>
            <a:ext cx="2160240" cy="93610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Enfermagem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91880" y="2708920"/>
            <a:ext cx="2160240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Odontologia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 rot="20458143">
            <a:off x="6300192" y="2060848"/>
            <a:ext cx="216024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20490841">
            <a:off x="6320857" y="3531301"/>
            <a:ext cx="2160240" cy="9361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Psicologia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Medicina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528" y="1628800"/>
          <a:ext cx="3528391" cy="4320486"/>
        </p:xfrm>
        <a:graphic>
          <a:graphicData uri="http://schemas.openxmlformats.org/drawingml/2006/table">
            <a:tbl>
              <a:tblPr/>
              <a:tblGrid>
                <a:gridCol w="504483"/>
                <a:gridCol w="2344898"/>
                <a:gridCol w="367422"/>
                <a:gridCol w="155794"/>
                <a:gridCol w="155794"/>
              </a:tblGrid>
              <a:tr h="22739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TERESINA (TORQUATO NETO)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MEDICINA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7394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BA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Bahia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Ceará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DF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Distrito Federal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GO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Goiás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MT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Mato Grosso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MG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Minas Gerais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PR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Paraná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Pernambuco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RJ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Rio de Janeiro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RS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Rio Grande do Sul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SC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Santa Catarina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SP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São Paulo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Tocantins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94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agem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13028"/>
            <a:ext cx="4907706" cy="6027311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4221088"/>
            <a:ext cx="3168352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95536" y="4005064"/>
            <a:ext cx="31683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5536" y="3068960"/>
            <a:ext cx="31683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5536" y="2420888"/>
            <a:ext cx="31683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95536" y="2204864"/>
            <a:ext cx="31683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95536" y="5373216"/>
            <a:ext cx="31683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1907704" y="5777880"/>
            <a:ext cx="1368152" cy="747464"/>
          </a:xfrm>
          <a:prstGeom prst="wedgeRoundRectCallout">
            <a:avLst>
              <a:gd name="adj1" fmla="val -96373"/>
              <a:gd name="adj2" fmla="val -768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136055" y="601199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58,33%</a:t>
            </a:r>
            <a:endParaRPr lang="pt-BR" dirty="0"/>
          </a:p>
        </p:txBody>
      </p:sp>
      <p:sp>
        <p:nvSpPr>
          <p:cNvPr id="16" name="Explosão 2 15"/>
          <p:cNvSpPr/>
          <p:nvPr/>
        </p:nvSpPr>
        <p:spPr>
          <a:xfrm>
            <a:off x="2699792" y="0"/>
            <a:ext cx="2664296" cy="1872208"/>
          </a:xfrm>
          <a:prstGeom prst="irregularSeal2">
            <a:avLst/>
          </a:prstGeom>
          <a:solidFill>
            <a:srgbClr val="F4F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ENADE 5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Fisioterapia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395536" y="2780928"/>
          <a:ext cx="3168352" cy="1512168"/>
        </p:xfrm>
        <a:graphic>
          <a:graphicData uri="http://schemas.openxmlformats.org/drawingml/2006/table">
            <a:tbl>
              <a:tblPr/>
              <a:tblGrid>
                <a:gridCol w="638111"/>
                <a:gridCol w="1757070"/>
                <a:gridCol w="492947"/>
                <a:gridCol w="140112"/>
                <a:gridCol w="140112"/>
              </a:tblGrid>
              <a:tr h="252028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TERESINA (TORQUATO NETO)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FISIOTERAPIA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50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8081" r="9473" b="1416"/>
          <a:stretch>
            <a:fillRect/>
          </a:stretch>
        </p:blipFill>
        <p:spPr bwMode="auto">
          <a:xfrm>
            <a:off x="3563888" y="1628800"/>
            <a:ext cx="5112568" cy="4968552"/>
          </a:xfrm>
          <a:prstGeom prst="rect">
            <a:avLst/>
          </a:prstGeom>
          <a:noFill/>
        </p:spPr>
      </p:pic>
      <p:sp>
        <p:nvSpPr>
          <p:cNvPr id="8" name="Explosão 2 7"/>
          <p:cNvSpPr/>
          <p:nvPr/>
        </p:nvSpPr>
        <p:spPr>
          <a:xfrm>
            <a:off x="3347864" y="0"/>
            <a:ext cx="2664296" cy="1872208"/>
          </a:xfrm>
          <a:prstGeom prst="irregularSeal2">
            <a:avLst/>
          </a:prstGeom>
          <a:solidFill>
            <a:srgbClr val="F4F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ENADE 5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Explosão 2 8"/>
          <p:cNvSpPr/>
          <p:nvPr/>
        </p:nvSpPr>
        <p:spPr>
          <a:xfrm>
            <a:off x="6084168" y="0"/>
            <a:ext cx="3059832" cy="1872208"/>
          </a:xfrm>
          <a:prstGeom prst="irregularSeal2">
            <a:avLst/>
          </a:prstGeom>
          <a:solidFill>
            <a:srgbClr val="F4F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MELHOR DO BRASIL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Enfermagem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139952" y="1556792"/>
          <a:ext cx="3008630" cy="1028700"/>
        </p:xfrm>
        <a:graphic>
          <a:graphicData uri="http://schemas.openxmlformats.org/drawingml/2006/table">
            <a:tbl>
              <a:tblPr/>
              <a:tblGrid>
                <a:gridCol w="760730"/>
                <a:gridCol w="990600"/>
                <a:gridCol w="304800"/>
                <a:gridCol w="609600"/>
                <a:gridCol w="342900"/>
              </a:tblGrid>
              <a:tr h="17145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TERESINA (TORQUATO NETO)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ENFERMAGEM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50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5031" r="16036"/>
          <a:stretch>
            <a:fillRect/>
          </a:stretch>
        </p:blipFill>
        <p:spPr bwMode="auto">
          <a:xfrm>
            <a:off x="6372200" y="188640"/>
            <a:ext cx="2448272" cy="2718453"/>
          </a:xfrm>
          <a:prstGeom prst="rect">
            <a:avLst/>
          </a:prstGeom>
          <a:noFill/>
        </p:spPr>
      </p:pic>
      <p:pic>
        <p:nvPicPr>
          <p:cNvPr id="11" name="Imagem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r="7054" b="5162"/>
          <a:stretch>
            <a:fillRect/>
          </a:stretch>
        </p:blipFill>
        <p:spPr bwMode="auto">
          <a:xfrm>
            <a:off x="251520" y="1412776"/>
            <a:ext cx="2952328" cy="3672408"/>
          </a:xfrm>
          <a:prstGeom prst="rect">
            <a:avLst/>
          </a:prstGeom>
          <a:noFill/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23528" y="4797152"/>
          <a:ext cx="2586036" cy="1371600"/>
        </p:xfrm>
        <a:graphic>
          <a:graphicData uri="http://schemas.openxmlformats.org/drawingml/2006/table">
            <a:tbl>
              <a:tblPr/>
              <a:tblGrid>
                <a:gridCol w="427232"/>
                <a:gridCol w="1575914"/>
                <a:gridCol w="354290"/>
                <a:gridCol w="114300"/>
                <a:gridCol w="114300"/>
              </a:tblGrid>
              <a:tr h="17145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PICOS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ENFERMAGEM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Ceará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Pernambuco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Pará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11448" r="10038" b="4872"/>
          <a:stretch>
            <a:fillRect/>
          </a:stretch>
        </p:blipFill>
        <p:spPr bwMode="auto">
          <a:xfrm>
            <a:off x="3923928" y="3068960"/>
            <a:ext cx="2808312" cy="3240360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6084168" y="5445224"/>
          <a:ext cx="2584662" cy="1200150"/>
        </p:xfrm>
        <a:graphic>
          <a:graphicData uri="http://schemas.openxmlformats.org/drawingml/2006/table">
            <a:tbl>
              <a:tblPr/>
              <a:tblGrid>
                <a:gridCol w="485398"/>
                <a:gridCol w="1468530"/>
                <a:gridCol w="402134"/>
                <a:gridCol w="114300"/>
                <a:gridCol w="114300"/>
              </a:tblGrid>
              <a:tr h="17145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PARNAÍBA 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ENFERMAGEM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Ceará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SP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São Paulo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Odontologia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395536" y="3789040"/>
          <a:ext cx="3240361" cy="1944216"/>
        </p:xfrm>
        <a:graphic>
          <a:graphicData uri="http://schemas.openxmlformats.org/drawingml/2006/table">
            <a:tbl>
              <a:tblPr/>
              <a:tblGrid>
                <a:gridCol w="652612"/>
                <a:gridCol w="1797004"/>
                <a:gridCol w="504151"/>
                <a:gridCol w="143297"/>
                <a:gridCol w="143297"/>
              </a:tblGrid>
              <a:tr h="24302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PARNAÍBA 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ODONTOLOGIA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3027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BA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Bahia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Ceará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Imagem 12"/>
          <p:cNvPicPr>
            <a:picLocks noChangeAspect="1" noChangeArrowheads="1"/>
          </p:cNvPicPr>
          <p:nvPr/>
        </p:nvPicPr>
        <p:blipFill>
          <a:blip r:embed="rId2" cstate="print"/>
          <a:srcRect l="3347" t="8974" r="8120" b="4276"/>
          <a:stretch>
            <a:fillRect/>
          </a:stretch>
        </p:blipFill>
        <p:spPr bwMode="auto">
          <a:xfrm>
            <a:off x="4283968" y="1916832"/>
            <a:ext cx="3960440" cy="4176464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Direito</a:t>
            </a:r>
            <a:r>
              <a:rPr lang="en-US" dirty="0" smtClean="0">
                <a:solidFill>
                  <a:schemeClr val="bg1"/>
                </a:solidFill>
              </a:rPr>
              <a:t> (Teresina)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Imagem 2"/>
          <p:cNvPicPr>
            <a:picLocks noChangeAspect="1" noChangeArrowheads="1"/>
          </p:cNvPicPr>
          <p:nvPr/>
        </p:nvPicPr>
        <p:blipFill>
          <a:blip r:embed="rId2" cstate="print"/>
          <a:srcRect l="14000" t="2396" r="8001" b="1757"/>
          <a:stretch>
            <a:fillRect/>
          </a:stretch>
        </p:blipFill>
        <p:spPr bwMode="auto">
          <a:xfrm>
            <a:off x="5148064" y="836712"/>
            <a:ext cx="3672408" cy="3766572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Imagem 3"/>
          <p:cNvPicPr>
            <a:picLocks noChangeAspect="1" noChangeArrowheads="1"/>
          </p:cNvPicPr>
          <p:nvPr/>
        </p:nvPicPr>
        <p:blipFill>
          <a:blip r:embed="rId3" cstate="print"/>
          <a:srcRect l="14000" t="11981" r="10001"/>
          <a:stretch>
            <a:fillRect/>
          </a:stretch>
        </p:blipFill>
        <p:spPr bwMode="auto">
          <a:xfrm>
            <a:off x="311113" y="3645024"/>
            <a:ext cx="3323764" cy="3212976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3131840" y="5229200"/>
          <a:ext cx="3168352" cy="1340766"/>
        </p:xfrm>
        <a:graphic>
          <a:graphicData uri="http://schemas.openxmlformats.org/drawingml/2006/table">
            <a:tbl>
              <a:tblPr/>
              <a:tblGrid>
                <a:gridCol w="711942"/>
                <a:gridCol w="1082486"/>
                <a:gridCol w="333072"/>
                <a:gridCol w="666145"/>
                <a:gridCol w="374707"/>
              </a:tblGrid>
              <a:tr h="223461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TERESINA (TORQUATO NETO)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DIREITO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461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69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461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80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461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3131840" y="1556792"/>
          <a:ext cx="3221221" cy="1872208"/>
        </p:xfrm>
        <a:graphic>
          <a:graphicData uri="http://schemas.openxmlformats.org/drawingml/2006/table">
            <a:tbl>
              <a:tblPr/>
              <a:tblGrid>
                <a:gridCol w="556317"/>
                <a:gridCol w="1174364"/>
                <a:gridCol w="361343"/>
                <a:gridCol w="722686"/>
                <a:gridCol w="406511"/>
              </a:tblGrid>
              <a:tr h="23402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CLÓVIS MOURA 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DIREITO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61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Pará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SC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Santa Catarina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70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5" name="Grupo 24"/>
          <p:cNvGrpSpPr/>
          <p:nvPr/>
        </p:nvGrpSpPr>
        <p:grpSpPr>
          <a:xfrm>
            <a:off x="251520" y="1124744"/>
            <a:ext cx="3240360" cy="3024336"/>
            <a:chOff x="251520" y="1124744"/>
            <a:chExt cx="3240360" cy="3024336"/>
          </a:xfrm>
        </p:grpSpPr>
        <p:sp>
          <p:nvSpPr>
            <p:cNvPr id="21" name="Explosão 2 20"/>
            <p:cNvSpPr/>
            <p:nvPr/>
          </p:nvSpPr>
          <p:spPr>
            <a:xfrm>
              <a:off x="251520" y="1124744"/>
              <a:ext cx="3240360" cy="3024336"/>
            </a:xfrm>
            <a:prstGeom prst="irregularSeal2">
              <a:avLst/>
            </a:prstGeom>
            <a:solidFill>
              <a:srgbClr val="F4FD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CURSOS SELO</a:t>
              </a:r>
            </a:p>
            <a:p>
              <a:pPr algn="ctr"/>
              <a:endParaRPr lang="pt-B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http://2.bp.blogspot.com/-njJjLAI3FCI/UXvO_2MDWqI/AAAAAAAAQ-g/3cnryvX_hnQ/s640/oa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77091">
              <a:off x="967430" y="2924944"/>
              <a:ext cx="1300314" cy="5262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Educação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Física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2564904"/>
          <a:ext cx="3312367" cy="2088233"/>
        </p:xfrm>
        <a:graphic>
          <a:graphicData uri="http://schemas.openxmlformats.org/drawingml/2006/table">
            <a:tbl>
              <a:tblPr/>
              <a:tblGrid>
                <a:gridCol w="744303"/>
                <a:gridCol w="1131689"/>
                <a:gridCol w="348212"/>
                <a:gridCol w="696424"/>
                <a:gridCol w="391739"/>
              </a:tblGrid>
              <a:tr h="29831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TERESINA (TORQUATO NETO)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EDUCAÇÃO FÍSICA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BA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Bahia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58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65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699" r="13449" b="3144"/>
          <a:stretch>
            <a:fillRect/>
          </a:stretch>
        </p:blipFill>
        <p:spPr bwMode="auto">
          <a:xfrm>
            <a:off x="3995936" y="1700808"/>
            <a:ext cx="424847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Psicologia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11560" y="2852936"/>
          <a:ext cx="3092531" cy="2125960"/>
        </p:xfrm>
        <a:graphic>
          <a:graphicData uri="http://schemas.openxmlformats.org/drawingml/2006/table">
            <a:tbl>
              <a:tblPr/>
              <a:tblGrid>
                <a:gridCol w="622839"/>
                <a:gridCol w="1715023"/>
                <a:gridCol w="481151"/>
                <a:gridCol w="136759"/>
                <a:gridCol w="136759"/>
              </a:tblGrid>
              <a:tr h="26574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TERESINA (TORQUATO NETO)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PSICOLOGIA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745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Tocantins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Ceará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45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50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45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m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7154" r="6000" b="5567"/>
          <a:stretch>
            <a:fillRect/>
          </a:stretch>
        </p:blipFill>
        <p:spPr bwMode="auto">
          <a:xfrm>
            <a:off x="3923928" y="1412776"/>
            <a:ext cx="46805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Engenharia</a:t>
            </a:r>
            <a:r>
              <a:rPr lang="en-US" dirty="0" smtClean="0">
                <a:solidFill>
                  <a:schemeClr val="bg1"/>
                </a:solidFill>
              </a:rPr>
              <a:t> Civil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95536" y="3068960"/>
          <a:ext cx="3312368" cy="2088233"/>
        </p:xfrm>
        <a:graphic>
          <a:graphicData uri="http://schemas.openxmlformats.org/drawingml/2006/table">
            <a:tbl>
              <a:tblPr/>
              <a:tblGrid>
                <a:gridCol w="656498"/>
                <a:gridCol w="1854943"/>
                <a:gridCol w="507977"/>
                <a:gridCol w="146475"/>
                <a:gridCol w="146475"/>
              </a:tblGrid>
              <a:tr h="29831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TERESINA (TORQUATO NETO) </a:t>
                      </a: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| ENGENHARIA CIVIL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Maranhão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Piauí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SP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São Paulo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Total: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1521" r="9236" b="2665"/>
          <a:stretch>
            <a:fillRect/>
          </a:stretch>
        </p:blipFill>
        <p:spPr bwMode="auto">
          <a:xfrm>
            <a:off x="4211960" y="1340768"/>
            <a:ext cx="43204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481328"/>
            <a:ext cx="8496944" cy="5188032"/>
          </a:xfrm>
        </p:spPr>
        <p:txBody>
          <a:bodyPr>
            <a:normAutofit fontScale="92500"/>
          </a:bodyPr>
          <a:lstStyle/>
          <a:p>
            <a:pPr algn="just"/>
            <a:endParaRPr lang="en-US" sz="2800" dirty="0" smtClean="0"/>
          </a:p>
          <a:p>
            <a:r>
              <a:rPr lang="en-US" sz="3200" dirty="0" err="1"/>
              <a:t>Concurso</a:t>
            </a:r>
            <a:r>
              <a:rPr lang="en-US" sz="3200" dirty="0"/>
              <a:t> Vestibular:</a:t>
            </a:r>
          </a:p>
          <a:p>
            <a:pPr lvl="1"/>
            <a:r>
              <a:rPr lang="en-US" sz="2800" dirty="0" err="1"/>
              <a:t>Quatro</a:t>
            </a:r>
            <a:r>
              <a:rPr lang="en-US" sz="2800" dirty="0"/>
              <a:t> </a:t>
            </a:r>
            <a:r>
              <a:rPr lang="en-US" sz="2800" dirty="0" err="1"/>
              <a:t>dias</a:t>
            </a:r>
            <a:r>
              <a:rPr lang="en-US" sz="2800" dirty="0"/>
              <a:t> de </a:t>
            </a:r>
            <a:r>
              <a:rPr lang="en-US" sz="2800" dirty="0" err="1"/>
              <a:t>provas</a:t>
            </a:r>
            <a:r>
              <a:rPr lang="en-US" sz="2800" dirty="0"/>
              <a:t>. </a:t>
            </a:r>
            <a:r>
              <a:rPr lang="en-US" sz="2800" dirty="0" err="1"/>
              <a:t>Todas</a:t>
            </a:r>
            <a:r>
              <a:rPr lang="en-US" sz="2800" dirty="0"/>
              <a:t> as </a:t>
            </a:r>
            <a:r>
              <a:rPr lang="en-US" sz="2800" dirty="0" err="1"/>
              <a:t>áreas</a:t>
            </a:r>
            <a:r>
              <a:rPr lang="en-US" sz="2800" dirty="0"/>
              <a:t> do </a:t>
            </a:r>
            <a:r>
              <a:rPr lang="en-US" sz="2800" dirty="0" err="1"/>
              <a:t>conhecimento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Dois</a:t>
            </a:r>
            <a:r>
              <a:rPr lang="en-US" sz="2800" dirty="0"/>
              <a:t> </a:t>
            </a:r>
            <a:r>
              <a:rPr lang="en-US" sz="2800" dirty="0" err="1"/>
              <a:t>dias</a:t>
            </a:r>
            <a:r>
              <a:rPr lang="en-US" sz="2800" dirty="0"/>
              <a:t> de </a:t>
            </a:r>
            <a:r>
              <a:rPr lang="en-US" sz="2800" dirty="0" err="1"/>
              <a:t>provas</a:t>
            </a:r>
            <a:r>
              <a:rPr lang="en-US" sz="2800" dirty="0"/>
              <a:t>. </a:t>
            </a:r>
            <a:r>
              <a:rPr lang="pt-BR" sz="2800" dirty="0"/>
              <a:t>Apenas áreas específicas:</a:t>
            </a:r>
            <a:r>
              <a:rPr lang="en-US" sz="2800" dirty="0"/>
              <a:t> </a:t>
            </a:r>
            <a:r>
              <a:rPr lang="en-US" sz="2800" dirty="0" err="1"/>
              <a:t>linguagem</a:t>
            </a:r>
            <a:r>
              <a:rPr lang="en-US" sz="2800" dirty="0"/>
              <a:t> (</a:t>
            </a:r>
            <a:r>
              <a:rPr lang="en-US" sz="2800" dirty="0" err="1"/>
              <a:t>Português</a:t>
            </a:r>
            <a:r>
              <a:rPr lang="en-US" sz="2800" dirty="0"/>
              <a:t>, </a:t>
            </a:r>
            <a:r>
              <a:rPr lang="en-US" sz="2800" dirty="0" err="1"/>
              <a:t>Língua</a:t>
            </a:r>
            <a:r>
              <a:rPr lang="en-US" sz="2800" dirty="0"/>
              <a:t> </a:t>
            </a:r>
            <a:r>
              <a:rPr lang="en-US" sz="2800" dirty="0" err="1"/>
              <a:t>Estrangeira</a:t>
            </a:r>
            <a:r>
              <a:rPr lang="en-US" sz="2800" dirty="0"/>
              <a:t> e </a:t>
            </a:r>
            <a:r>
              <a:rPr lang="en-US" sz="2800" dirty="0" err="1"/>
              <a:t>Redação</a:t>
            </a:r>
            <a:r>
              <a:rPr lang="en-US" sz="2800" dirty="0"/>
              <a:t>) e </a:t>
            </a:r>
            <a:r>
              <a:rPr lang="en-US" sz="2800" dirty="0" err="1"/>
              <a:t>conhecimento</a:t>
            </a:r>
            <a:r>
              <a:rPr lang="en-US" sz="2800" dirty="0"/>
              <a:t> </a:t>
            </a:r>
            <a:r>
              <a:rPr lang="en-US" sz="2800" dirty="0" err="1"/>
              <a:t>específico</a:t>
            </a:r>
            <a:r>
              <a:rPr lang="en-US" sz="2800" dirty="0"/>
              <a:t> (de </a:t>
            </a:r>
            <a:r>
              <a:rPr lang="en-US" sz="2800" dirty="0" err="1"/>
              <a:t>acordo</a:t>
            </a:r>
            <a:r>
              <a:rPr lang="en-US" sz="2800" dirty="0"/>
              <a:t> com a </a:t>
            </a:r>
            <a:r>
              <a:rPr lang="en-US" sz="2800" dirty="0" err="1"/>
              <a:t>área</a:t>
            </a:r>
            <a:r>
              <a:rPr lang="en-US" sz="2800" dirty="0"/>
              <a:t> de </a:t>
            </a:r>
            <a:r>
              <a:rPr lang="en-US" sz="2800" dirty="0" err="1"/>
              <a:t>preferência</a:t>
            </a:r>
            <a:r>
              <a:rPr lang="en-US" sz="2800" dirty="0"/>
              <a:t> do </a:t>
            </a:r>
            <a:r>
              <a:rPr lang="en-US" sz="2800" dirty="0" err="1"/>
              <a:t>candidato</a:t>
            </a:r>
            <a:r>
              <a:rPr lang="en-US" sz="2800" dirty="0"/>
              <a:t>).</a:t>
            </a:r>
          </a:p>
          <a:p>
            <a:pPr algn="just"/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razão</a:t>
            </a:r>
            <a:r>
              <a:rPr lang="en-US" sz="2800" dirty="0" smtClean="0"/>
              <a:t> </a:t>
            </a:r>
            <a:r>
              <a:rPr lang="en-US" sz="2800" dirty="0" err="1" smtClean="0"/>
              <a:t>desta</a:t>
            </a:r>
            <a:r>
              <a:rPr lang="en-US" sz="2800" dirty="0" smtClean="0"/>
              <a:t> </a:t>
            </a:r>
            <a:r>
              <a:rPr lang="en-US" sz="2800" dirty="0" err="1" smtClean="0"/>
              <a:t>especificidade</a:t>
            </a:r>
            <a:r>
              <a:rPr lang="en-US" sz="2800" dirty="0" smtClean="0"/>
              <a:t>, o vestibular da UESPI </a:t>
            </a:r>
            <a:r>
              <a:rPr lang="en-US" sz="2800" dirty="0" err="1" smtClean="0"/>
              <a:t>chegou</a:t>
            </a:r>
            <a:r>
              <a:rPr lang="en-US" sz="2800" dirty="0" smtClean="0"/>
              <a:t> a ser o </a:t>
            </a:r>
            <a:r>
              <a:rPr lang="en-US" sz="2800" dirty="0" err="1" smtClean="0"/>
              <a:t>segundo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concorrido</a:t>
            </a:r>
            <a:r>
              <a:rPr lang="en-US" sz="2800" dirty="0" smtClean="0"/>
              <a:t> do </a:t>
            </a:r>
            <a:r>
              <a:rPr lang="en-US" sz="2800" dirty="0" err="1" smtClean="0"/>
              <a:t>Brasil</a:t>
            </a:r>
            <a:r>
              <a:rPr lang="en-US" sz="2800" dirty="0" smtClean="0"/>
              <a:t> e o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concorrido</a:t>
            </a:r>
            <a:r>
              <a:rPr lang="en-US" sz="2800" dirty="0" smtClean="0"/>
              <a:t> da </a:t>
            </a:r>
            <a:r>
              <a:rPr lang="en-US" sz="2800" dirty="0" err="1" smtClean="0"/>
              <a:t>região</a:t>
            </a:r>
            <a:r>
              <a:rPr lang="en-US" sz="2800" dirty="0" smtClean="0"/>
              <a:t> </a:t>
            </a:r>
            <a:r>
              <a:rPr lang="en-US" sz="2800" dirty="0" err="1" smtClean="0"/>
              <a:t>Nordeste</a:t>
            </a:r>
            <a:r>
              <a:rPr lang="en-US" sz="2800" dirty="0" smtClean="0"/>
              <a:t>.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Histórico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UESPI (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tópicos</a:t>
            </a:r>
            <a:r>
              <a:rPr lang="en-US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 </a:t>
            </a:r>
            <a:r>
              <a:rPr lang="en-US" sz="3200" dirty="0" err="1" smtClean="0"/>
              <a:t>método</a:t>
            </a:r>
            <a:r>
              <a:rPr lang="en-US" sz="3200" dirty="0" smtClean="0"/>
              <a:t> de </a:t>
            </a:r>
            <a:r>
              <a:rPr lang="en-US" sz="3200" dirty="0" err="1" smtClean="0"/>
              <a:t>acesso</a:t>
            </a:r>
            <a:r>
              <a:rPr lang="en-US" sz="3200" dirty="0" smtClean="0"/>
              <a:t> é </a:t>
            </a:r>
            <a:r>
              <a:rPr lang="en-US" sz="3200" dirty="0" err="1" smtClean="0"/>
              <a:t>tão</a:t>
            </a:r>
            <a:r>
              <a:rPr lang="en-US" sz="3200" dirty="0" smtClean="0"/>
              <a:t> </a:t>
            </a:r>
            <a:r>
              <a:rPr lang="en-US" sz="3200" dirty="0" err="1" smtClean="0"/>
              <a:t>bom</a:t>
            </a:r>
            <a:r>
              <a:rPr lang="en-US" sz="3200" dirty="0" smtClean="0"/>
              <a:t> </a:t>
            </a:r>
            <a:r>
              <a:rPr lang="en-US" sz="3200" dirty="0" err="1" smtClean="0"/>
              <a:t>quanto</a:t>
            </a:r>
            <a:r>
              <a:rPr lang="en-US" sz="3200" dirty="0" smtClean="0"/>
              <a:t> o Vestibular.</a:t>
            </a:r>
          </a:p>
          <a:p>
            <a:r>
              <a:rPr lang="en-US" sz="3200" dirty="0" err="1" smtClean="0"/>
              <a:t>Há</a:t>
            </a:r>
            <a:r>
              <a:rPr lang="en-US" sz="3200" dirty="0" smtClean="0"/>
              <a:t> </a:t>
            </a:r>
            <a:r>
              <a:rPr lang="en-US" sz="3200" dirty="0" err="1" smtClean="0"/>
              <a:t>subdelegação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responsabilidade</a:t>
            </a:r>
            <a:r>
              <a:rPr lang="en-US" sz="3200" dirty="0" smtClean="0"/>
              <a:t> </a:t>
            </a:r>
            <a:r>
              <a:rPr lang="en-US" sz="3200" dirty="0" err="1" smtClean="0"/>
              <a:t>pelo</a:t>
            </a:r>
            <a:r>
              <a:rPr lang="en-US" sz="3200" dirty="0" smtClean="0"/>
              <a:t> </a:t>
            </a:r>
            <a:r>
              <a:rPr lang="en-US" sz="3200" dirty="0" err="1" smtClean="0"/>
              <a:t>acesso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, </a:t>
            </a:r>
            <a:r>
              <a:rPr lang="en-US" sz="3200" dirty="0" err="1" smtClean="0"/>
              <a:t>até</a:t>
            </a:r>
            <a:r>
              <a:rPr lang="en-US" sz="3200" dirty="0" smtClean="0"/>
              <a:t> agora, </a:t>
            </a:r>
            <a:r>
              <a:rPr lang="en-US" sz="3200" dirty="0" err="1" smtClean="0"/>
              <a:t>funcionou</a:t>
            </a:r>
            <a:r>
              <a:rPr lang="en-US" sz="3200" dirty="0" smtClean="0"/>
              <a:t> </a:t>
            </a:r>
            <a:r>
              <a:rPr lang="en-US" sz="3200" dirty="0" err="1" smtClean="0"/>
              <a:t>muito</a:t>
            </a:r>
            <a:r>
              <a:rPr lang="en-US" sz="3200" dirty="0" smtClean="0"/>
              <a:t> </a:t>
            </a:r>
            <a:r>
              <a:rPr lang="en-US" sz="3200" dirty="0" err="1" smtClean="0"/>
              <a:t>bem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Não</a:t>
            </a:r>
            <a:r>
              <a:rPr lang="en-US" sz="3200" dirty="0" smtClean="0"/>
              <a:t> </a:t>
            </a:r>
            <a:r>
              <a:rPr lang="en-US" sz="3200" dirty="0" err="1" smtClean="0"/>
              <a:t>foram</a:t>
            </a:r>
            <a:r>
              <a:rPr lang="en-US" sz="3200" dirty="0" smtClean="0"/>
              <a:t> </a:t>
            </a:r>
            <a:r>
              <a:rPr lang="en-US" sz="3200" dirty="0" err="1" smtClean="0"/>
              <a:t>evidenciadas</a:t>
            </a:r>
            <a:r>
              <a:rPr lang="en-US" sz="3200" dirty="0" smtClean="0"/>
              <a:t> as </a:t>
            </a:r>
            <a:r>
              <a:rPr lang="en-US" sz="3200" dirty="0" err="1" smtClean="0"/>
              <a:t>perdas</a:t>
            </a:r>
            <a:r>
              <a:rPr lang="en-US" sz="3200" dirty="0" smtClean="0"/>
              <a:t> de </a:t>
            </a:r>
            <a:r>
              <a:rPr lang="en-US" sz="3200" dirty="0" err="1" smtClean="0"/>
              <a:t>vagas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estudantes</a:t>
            </a:r>
            <a:r>
              <a:rPr lang="en-US" sz="3200" dirty="0" smtClean="0"/>
              <a:t> de </a:t>
            </a:r>
            <a:r>
              <a:rPr lang="en-US" sz="3200" dirty="0" err="1" smtClean="0"/>
              <a:t>outros</a:t>
            </a:r>
            <a:r>
              <a:rPr lang="en-US" sz="3200" dirty="0" smtClean="0"/>
              <a:t> </a:t>
            </a:r>
            <a:r>
              <a:rPr lang="en-US" sz="3200" dirty="0" err="1" smtClean="0"/>
              <a:t>locais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 IES </a:t>
            </a:r>
            <a:r>
              <a:rPr lang="en-US" sz="3200" dirty="0" err="1" smtClean="0"/>
              <a:t>está</a:t>
            </a:r>
            <a:r>
              <a:rPr lang="en-US" sz="3200" dirty="0" smtClean="0"/>
              <a:t> </a:t>
            </a:r>
            <a:r>
              <a:rPr lang="en-US" sz="3200" dirty="0" err="1" smtClean="0"/>
              <a:t>credenciada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receber</a:t>
            </a:r>
            <a:r>
              <a:rPr lang="en-US" sz="3200" dirty="0" smtClean="0"/>
              <a:t>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do PNAEST – MEC.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</a:t>
            </a:r>
            <a:r>
              <a:rPr lang="en-US" dirty="0" err="1" smtClean="0"/>
              <a:t>guisa</a:t>
            </a:r>
            <a:r>
              <a:rPr lang="en-US" dirty="0" smtClean="0"/>
              <a:t> de </a:t>
            </a:r>
            <a:r>
              <a:rPr lang="en-US" dirty="0" err="1" smtClean="0"/>
              <a:t>conclusão</a:t>
            </a:r>
            <a:r>
              <a:rPr lang="en-US" dirty="0" smtClean="0"/>
              <a:t>…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900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Até</a:t>
            </a:r>
            <a:r>
              <a:rPr lang="en-US" sz="4800" dirty="0" smtClean="0"/>
              <a:t> o </a:t>
            </a:r>
            <a:r>
              <a:rPr lang="en-US" sz="4800" dirty="0" err="1" smtClean="0"/>
              <a:t>momento</a:t>
            </a:r>
            <a:r>
              <a:rPr lang="en-US" sz="4800" dirty="0" smtClean="0"/>
              <a:t>, </a:t>
            </a:r>
            <a:r>
              <a:rPr lang="en-US" sz="4800" dirty="0" err="1" smtClean="0"/>
              <a:t>podemos</a:t>
            </a:r>
            <a:r>
              <a:rPr lang="en-US" sz="4800" dirty="0" smtClean="0"/>
              <a:t> </a:t>
            </a:r>
            <a:r>
              <a:rPr lang="en-US" sz="4800" dirty="0" err="1" smtClean="0"/>
              <a:t>dizer</a:t>
            </a:r>
            <a:r>
              <a:rPr lang="en-US" sz="4800" dirty="0" smtClean="0"/>
              <a:t> </a:t>
            </a:r>
            <a:r>
              <a:rPr lang="en-US" sz="4800" dirty="0" err="1" smtClean="0"/>
              <a:t>que</a:t>
            </a:r>
            <a:r>
              <a:rPr lang="en-US" sz="4800" dirty="0" smtClean="0"/>
              <a:t> </a:t>
            </a:r>
            <a:r>
              <a:rPr lang="en-US" sz="4800" dirty="0" err="1" smtClean="0"/>
              <a:t>acertamos</a:t>
            </a:r>
            <a:r>
              <a:rPr lang="en-US" sz="4800" dirty="0" smtClean="0"/>
              <a:t> </a:t>
            </a:r>
            <a:r>
              <a:rPr lang="en-US" sz="4800" dirty="0" err="1" smtClean="0"/>
              <a:t>ao</a:t>
            </a:r>
            <a:r>
              <a:rPr lang="en-US" sz="4800" dirty="0" smtClean="0"/>
              <a:t> </a:t>
            </a:r>
            <a:r>
              <a:rPr lang="en-US" sz="4800" dirty="0" err="1" smtClean="0"/>
              <a:t>aderir</a:t>
            </a:r>
            <a:r>
              <a:rPr lang="en-US" sz="4800" dirty="0" smtClean="0"/>
              <a:t> </a:t>
            </a:r>
            <a:r>
              <a:rPr lang="en-US" sz="4800" dirty="0" err="1" smtClean="0"/>
              <a:t>ao</a:t>
            </a:r>
            <a:r>
              <a:rPr lang="en-US" sz="4800" dirty="0" smtClean="0"/>
              <a:t> </a:t>
            </a:r>
            <a:r>
              <a:rPr lang="en-US" sz="4800" dirty="0" err="1" smtClean="0"/>
              <a:t>Sistema</a:t>
            </a:r>
            <a:r>
              <a:rPr lang="en-US" sz="4800" dirty="0" smtClean="0"/>
              <a:t> de </a:t>
            </a:r>
            <a:r>
              <a:rPr lang="en-US" sz="4800" dirty="0" err="1" smtClean="0"/>
              <a:t>Seleção</a:t>
            </a:r>
            <a:r>
              <a:rPr lang="en-US" sz="4800" dirty="0" smtClean="0"/>
              <a:t> </a:t>
            </a:r>
            <a:r>
              <a:rPr lang="en-US" sz="4800" dirty="0" err="1" smtClean="0"/>
              <a:t>Unificada</a:t>
            </a:r>
            <a:r>
              <a:rPr lang="en-US" sz="4800" dirty="0" smtClean="0"/>
              <a:t> (</a:t>
            </a:r>
            <a:r>
              <a:rPr lang="en-US" sz="4800" dirty="0" err="1" smtClean="0"/>
              <a:t>SiSU</a:t>
            </a:r>
            <a:r>
              <a:rPr lang="en-US" sz="4800" dirty="0" smtClean="0"/>
              <a:t>) do </a:t>
            </a:r>
            <a:r>
              <a:rPr lang="en-US" sz="4800" dirty="0" err="1" smtClean="0"/>
              <a:t>Ministério</a:t>
            </a:r>
            <a:r>
              <a:rPr lang="en-US" sz="4800" dirty="0" smtClean="0"/>
              <a:t> </a:t>
            </a:r>
            <a:r>
              <a:rPr lang="en-US" sz="4800" dirty="0" err="1" smtClean="0"/>
              <a:t>da</a:t>
            </a:r>
            <a:r>
              <a:rPr lang="en-US" sz="4800" dirty="0" smtClean="0"/>
              <a:t> </a:t>
            </a:r>
            <a:r>
              <a:rPr lang="en-US" sz="4800" dirty="0" err="1" smtClean="0"/>
              <a:t>Educação</a:t>
            </a:r>
            <a:r>
              <a:rPr lang="en-US" sz="4800" dirty="0" smtClean="0"/>
              <a:t> (MEC).</a:t>
            </a:r>
            <a:endParaRPr lang="pt-BR" sz="4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Portanto</a:t>
            </a:r>
            <a:r>
              <a:rPr lang="en-US" dirty="0" smtClean="0"/>
              <a:t>…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Universidade </a:t>
            </a:r>
            <a:r>
              <a:rPr lang="en-US" dirty="0" err="1" smtClean="0"/>
              <a:t>Estadual</a:t>
            </a:r>
            <a:r>
              <a:rPr lang="en-US" dirty="0" smtClean="0"/>
              <a:t> do </a:t>
            </a:r>
            <a:r>
              <a:rPr lang="en-US" dirty="0" err="1" smtClean="0"/>
              <a:t>Piauí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reitoria@uespi.br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preg.uespi@gmail.com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635896" y="1444294"/>
            <a:ext cx="5328593" cy="3941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Elaboração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Carlos Alberto Pereira </a:t>
            </a:r>
            <a:r>
              <a:rPr lang="en-US" b="1" dirty="0" err="1" smtClean="0"/>
              <a:t>da</a:t>
            </a:r>
            <a:r>
              <a:rPr lang="en-US" b="1" dirty="0" smtClean="0"/>
              <a:t> Silva </a:t>
            </a:r>
            <a:r>
              <a:rPr lang="en-US" dirty="0" smtClean="0"/>
              <a:t>(</a:t>
            </a:r>
            <a:r>
              <a:rPr lang="en-US" dirty="0" err="1" smtClean="0"/>
              <a:t>Reitor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Francisco Soares Santos-</a:t>
            </a:r>
            <a:r>
              <a:rPr lang="en-US" b="1" dirty="0" err="1" smtClean="0"/>
              <a:t>Filho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Pró-Reitor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e </a:t>
            </a:r>
            <a:r>
              <a:rPr lang="en-US" dirty="0" err="1" smtClean="0"/>
              <a:t>Graduação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Adélia</a:t>
            </a:r>
            <a:r>
              <a:rPr lang="en-US" b="1" dirty="0" smtClean="0"/>
              <a:t> Costa Leal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smtClean="0"/>
              <a:t>Diretora </a:t>
            </a:r>
            <a:r>
              <a:rPr lang="en-US" dirty="0" smtClean="0"/>
              <a:t>de </a:t>
            </a:r>
            <a:r>
              <a:rPr lang="en-US" dirty="0" err="1" smtClean="0"/>
              <a:t>Assuntos</a:t>
            </a:r>
            <a:r>
              <a:rPr lang="en-US" dirty="0" smtClean="0"/>
              <a:t> </a:t>
            </a:r>
            <a:r>
              <a:rPr lang="en-US" dirty="0" err="1" smtClean="0"/>
              <a:t>Acadêmicos</a:t>
            </a:r>
            <a:r>
              <a:rPr lang="en-US" dirty="0" smtClean="0"/>
              <a:t>)</a:t>
            </a:r>
            <a:endParaRPr lang="pt-BR" dirty="0"/>
          </a:p>
        </p:txBody>
      </p:sp>
      <p:pic>
        <p:nvPicPr>
          <p:cNvPr id="7" name="Picture 2" descr="http://www.proparnaiba.com/sites/default/files/images/uespi_brasao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3486"/>
            <a:ext cx="2736304" cy="420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O vestibular </a:t>
            </a:r>
            <a:r>
              <a:rPr lang="en-US" sz="3200" dirty="0" err="1" smtClean="0"/>
              <a:t>arrecadava</a:t>
            </a:r>
            <a:r>
              <a:rPr lang="en-US" sz="3200" dirty="0" smtClean="0"/>
              <a:t>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</a:t>
            </a:r>
            <a:r>
              <a:rPr lang="en-US" sz="3200" dirty="0" err="1" smtClean="0"/>
              <a:t>suficientes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custear</a:t>
            </a:r>
            <a:r>
              <a:rPr lang="en-US" sz="3200" dirty="0" smtClean="0"/>
              <a:t> </a:t>
            </a:r>
            <a:r>
              <a:rPr lang="en-US" sz="3200" dirty="0" err="1" smtClean="0"/>
              <a:t>todas</a:t>
            </a:r>
            <a:r>
              <a:rPr lang="en-US" sz="3200" dirty="0" smtClean="0"/>
              <a:t> as </a:t>
            </a:r>
            <a:r>
              <a:rPr lang="en-US" sz="3200" dirty="0" err="1" smtClean="0"/>
              <a:t>despesas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A </a:t>
            </a:r>
            <a:r>
              <a:rPr lang="en-US" sz="3200" dirty="0" err="1" smtClean="0"/>
              <a:t>implantação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legislação</a:t>
            </a:r>
            <a:r>
              <a:rPr lang="en-US" sz="3200" dirty="0" smtClean="0"/>
              <a:t> </a:t>
            </a:r>
            <a:r>
              <a:rPr lang="en-US" sz="3200" dirty="0" err="1" smtClean="0"/>
              <a:t>estadual</a:t>
            </a:r>
            <a:r>
              <a:rPr lang="en-US" sz="3200" dirty="0" smtClean="0"/>
              <a:t> </a:t>
            </a:r>
            <a:r>
              <a:rPr lang="en-US" sz="3200" dirty="0" err="1" smtClean="0"/>
              <a:t>concedeu</a:t>
            </a:r>
            <a:r>
              <a:rPr lang="en-US" sz="3200" dirty="0" smtClean="0"/>
              <a:t> </a:t>
            </a:r>
            <a:r>
              <a:rPr lang="en-US" sz="3200" dirty="0" err="1" smtClean="0"/>
              <a:t>descontos</a:t>
            </a:r>
            <a:r>
              <a:rPr lang="en-US" sz="3200" dirty="0" smtClean="0"/>
              <a:t> </a:t>
            </a:r>
            <a:r>
              <a:rPr lang="en-US" sz="3200" dirty="0" err="1" smtClean="0"/>
              <a:t>nas</a:t>
            </a:r>
            <a:r>
              <a:rPr lang="en-US" sz="3200" dirty="0" smtClean="0"/>
              <a:t> </a:t>
            </a:r>
            <a:r>
              <a:rPr lang="en-US" sz="3200" dirty="0" err="1" smtClean="0"/>
              <a:t>taxas</a:t>
            </a:r>
            <a:r>
              <a:rPr lang="en-US" sz="3200" dirty="0" smtClean="0"/>
              <a:t> a </a:t>
            </a:r>
            <a:r>
              <a:rPr lang="en-US" sz="3200" dirty="0" err="1" smtClean="0"/>
              <a:t>diferentes</a:t>
            </a:r>
            <a:r>
              <a:rPr lang="en-US" sz="3200" dirty="0" smtClean="0"/>
              <a:t> </a:t>
            </a:r>
            <a:r>
              <a:rPr lang="en-US" sz="3200" dirty="0" err="1" smtClean="0"/>
              <a:t>segmentos</a:t>
            </a:r>
            <a:r>
              <a:rPr lang="en-US" sz="3200" dirty="0" smtClean="0"/>
              <a:t> </a:t>
            </a:r>
            <a:r>
              <a:rPr lang="en-US" sz="3200" dirty="0" err="1" smtClean="0"/>
              <a:t>sociais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err="1" smtClean="0"/>
              <a:t>Além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redução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receita</a:t>
            </a:r>
            <a:r>
              <a:rPr lang="en-US" sz="3200" dirty="0" smtClean="0"/>
              <a:t> </a:t>
            </a:r>
            <a:r>
              <a:rPr lang="en-US" sz="3200" dirty="0" err="1" smtClean="0"/>
              <a:t>ocorreu</a:t>
            </a:r>
            <a:r>
              <a:rPr lang="en-US" sz="3200" dirty="0" smtClean="0"/>
              <a:t> a </a:t>
            </a:r>
            <a:r>
              <a:rPr lang="en-US" sz="3200" dirty="0" err="1" smtClean="0"/>
              <a:t>ampliação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despesas</a:t>
            </a:r>
            <a:r>
              <a:rPr lang="en-US" sz="3200" dirty="0" smtClean="0"/>
              <a:t> com </a:t>
            </a:r>
            <a:r>
              <a:rPr lang="en-US" sz="3200" dirty="0" err="1" smtClean="0"/>
              <a:t>segurança</a:t>
            </a:r>
            <a:r>
              <a:rPr lang="en-US" sz="3200" dirty="0" smtClean="0"/>
              <a:t> </a:t>
            </a:r>
            <a:r>
              <a:rPr lang="en-US" sz="3200" dirty="0" err="1" smtClean="0"/>
              <a:t>eletrônica</a:t>
            </a:r>
            <a:r>
              <a:rPr lang="en-US" sz="3200" dirty="0" smtClean="0"/>
              <a:t> e </a:t>
            </a:r>
            <a:r>
              <a:rPr lang="en-US" sz="3200" dirty="0" err="1" smtClean="0"/>
              <a:t>outros</a:t>
            </a:r>
            <a:r>
              <a:rPr lang="en-US" sz="3200" dirty="0" smtClean="0"/>
              <a:t> </a:t>
            </a:r>
            <a:r>
              <a:rPr lang="en-US" sz="3200" dirty="0" err="1" smtClean="0"/>
              <a:t>itens</a:t>
            </a:r>
            <a:r>
              <a:rPr lang="en-US" sz="3200" dirty="0" smtClean="0"/>
              <a:t>.</a:t>
            </a:r>
            <a:r>
              <a:rPr lang="en-US" dirty="0" smtClean="0"/>
              <a:t> 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Inexequibilidade</a:t>
            </a:r>
            <a:r>
              <a:rPr lang="en-US" dirty="0" smtClean="0"/>
              <a:t> do </a:t>
            </a:r>
            <a:r>
              <a:rPr lang="en-US" dirty="0" err="1" smtClean="0"/>
              <a:t>certame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Seleção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IES: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a </a:t>
            </a:r>
            <a:r>
              <a:rPr lang="en-US" dirty="0" err="1" smtClean="0"/>
              <a:t>seguir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481138"/>
          <a:ext cx="8640960" cy="4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Vantagens</a:t>
            </a:r>
            <a:r>
              <a:rPr lang="en-US" dirty="0" smtClean="0"/>
              <a:t> </a:t>
            </a:r>
            <a:r>
              <a:rPr lang="en-US" dirty="0" err="1" smtClean="0"/>
              <a:t>imediatas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adesão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Adesão</a:t>
            </a:r>
            <a:r>
              <a:rPr lang="en-US" sz="3600" dirty="0" smtClean="0"/>
              <a:t> </a:t>
            </a:r>
            <a:r>
              <a:rPr lang="en-US" sz="3600" dirty="0" err="1" smtClean="0"/>
              <a:t>eletrônica</a:t>
            </a:r>
            <a:r>
              <a:rPr lang="en-US" sz="3600" dirty="0" smtClean="0"/>
              <a:t> </a:t>
            </a:r>
            <a:r>
              <a:rPr lang="en-US" sz="3600" dirty="0" err="1" smtClean="0"/>
              <a:t>da</a:t>
            </a:r>
            <a:r>
              <a:rPr lang="en-US" sz="3600" dirty="0" smtClean="0"/>
              <a:t> IES</a:t>
            </a:r>
          </a:p>
          <a:p>
            <a:pPr lvl="1" algn="just"/>
            <a:r>
              <a:rPr lang="en-US" sz="3600" dirty="0" err="1" smtClean="0"/>
              <a:t>Representante</a:t>
            </a:r>
            <a:r>
              <a:rPr lang="en-US" sz="3600" dirty="0" smtClean="0"/>
              <a:t> legal</a:t>
            </a:r>
          </a:p>
          <a:p>
            <a:pPr lvl="1" algn="just"/>
            <a:r>
              <a:rPr lang="en-US" sz="3600" dirty="0" err="1" smtClean="0"/>
              <a:t>Representante</a:t>
            </a:r>
            <a:r>
              <a:rPr lang="en-US" sz="3600" dirty="0" smtClean="0"/>
              <a:t> </a:t>
            </a:r>
            <a:r>
              <a:rPr lang="en-US" sz="3600" dirty="0" err="1" smtClean="0"/>
              <a:t>institucional</a:t>
            </a:r>
            <a:endParaRPr lang="en-US" sz="3600" dirty="0" smtClean="0"/>
          </a:p>
          <a:p>
            <a:pPr lvl="1" algn="just"/>
            <a:r>
              <a:rPr lang="en-US" sz="3600" dirty="0" err="1" smtClean="0"/>
              <a:t>Representantes</a:t>
            </a:r>
            <a:r>
              <a:rPr lang="en-US" sz="3600" dirty="0" smtClean="0"/>
              <a:t> </a:t>
            </a:r>
            <a:r>
              <a:rPr lang="en-US" sz="3600" dirty="0" err="1" smtClean="0"/>
              <a:t>operacionais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Reuniões</a:t>
            </a:r>
            <a:r>
              <a:rPr lang="en-US" sz="3600" dirty="0" smtClean="0"/>
              <a:t> </a:t>
            </a:r>
            <a:r>
              <a:rPr lang="en-US" sz="3600" dirty="0" err="1" smtClean="0"/>
              <a:t>preparatórias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Treinamentos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Acesso</a:t>
            </a:r>
            <a:r>
              <a:rPr lang="en-US" sz="3600" dirty="0" smtClean="0"/>
              <a:t> SISUGESTÃO </a:t>
            </a: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rotina</a:t>
            </a:r>
            <a:r>
              <a:rPr lang="en-US" dirty="0" smtClean="0"/>
              <a:t> de </a:t>
            </a:r>
            <a:r>
              <a:rPr lang="en-US" dirty="0" err="1" smtClean="0"/>
              <a:t>adesão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/>
          <a:lstStyle/>
          <a:p>
            <a:r>
              <a:rPr lang="en-US" dirty="0" smtClean="0"/>
              <a:t>Os </a:t>
            </a:r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prestam</a:t>
            </a:r>
            <a:r>
              <a:rPr lang="en-US" dirty="0" smtClean="0"/>
              <a:t> o ENEM.</a:t>
            </a:r>
          </a:p>
          <a:p>
            <a:pPr algn="just"/>
            <a:r>
              <a:rPr lang="en-US" dirty="0" smtClean="0"/>
              <a:t>De posse dos </a:t>
            </a:r>
            <a:r>
              <a:rPr lang="en-US" dirty="0" err="1" smtClean="0"/>
              <a:t>resultados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 smtClean="0"/>
              <a:t> do </a:t>
            </a:r>
            <a:r>
              <a:rPr lang="en-US" dirty="0" err="1" smtClean="0"/>
              <a:t>curso</a:t>
            </a:r>
            <a:r>
              <a:rPr lang="en-US" dirty="0" smtClean="0"/>
              <a:t> (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opções</a:t>
            </a:r>
            <a:r>
              <a:rPr lang="en-US" dirty="0" smtClean="0"/>
              <a:t>), </a:t>
            </a:r>
            <a:r>
              <a:rPr lang="en-US" dirty="0" err="1" smtClean="0"/>
              <a:t>turno</a:t>
            </a:r>
            <a:r>
              <a:rPr lang="en-US" dirty="0" smtClean="0"/>
              <a:t> e </a:t>
            </a:r>
            <a:r>
              <a:rPr lang="en-US" dirty="0" err="1" smtClean="0"/>
              <a:t>instituição</a:t>
            </a:r>
            <a:r>
              <a:rPr lang="en-US" dirty="0" smtClean="0"/>
              <a:t> no site do </a:t>
            </a:r>
            <a:r>
              <a:rPr lang="en-US" dirty="0" err="1" smtClean="0"/>
              <a:t>SiSU</a:t>
            </a:r>
            <a:r>
              <a:rPr lang="en-US" dirty="0" smtClean="0"/>
              <a:t> (sisu.mec.gov.br)</a:t>
            </a:r>
          </a:p>
          <a:p>
            <a:pPr algn="just"/>
            <a:r>
              <a:rPr lang="en-US" dirty="0" smtClean="0"/>
              <a:t>Na data </a:t>
            </a:r>
            <a:r>
              <a:rPr lang="en-US" dirty="0" err="1" smtClean="0"/>
              <a:t>limite</a:t>
            </a:r>
            <a:r>
              <a:rPr lang="en-US" dirty="0" smtClean="0"/>
              <a:t> do </a:t>
            </a:r>
            <a:r>
              <a:rPr lang="en-US" dirty="0" err="1" smtClean="0"/>
              <a:t>edital</a:t>
            </a:r>
            <a:r>
              <a:rPr lang="en-US" dirty="0" smtClean="0"/>
              <a:t>,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trava</a:t>
            </a:r>
            <a:r>
              <a:rPr lang="en-US" dirty="0" smtClean="0"/>
              <a:t> e </a:t>
            </a:r>
            <a:r>
              <a:rPr lang="en-US" dirty="0" err="1" smtClean="0"/>
              <a:t>divulga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Sai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1</a:t>
            </a:r>
            <a:r>
              <a:rPr lang="en-US" baseline="30000" dirty="0" smtClean="0"/>
              <a:t>a.</a:t>
            </a:r>
            <a:r>
              <a:rPr lang="en-US" dirty="0" smtClean="0"/>
              <a:t> </a:t>
            </a:r>
            <a:r>
              <a:rPr lang="en-US" dirty="0" err="1" smtClean="0"/>
              <a:t>Chamada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Após</a:t>
            </a:r>
            <a:r>
              <a:rPr lang="en-US" dirty="0" smtClean="0"/>
              <a:t> a </a:t>
            </a:r>
            <a:r>
              <a:rPr lang="en-US" dirty="0" err="1" smtClean="0"/>
              <a:t>matrícula</a:t>
            </a:r>
            <a:r>
              <a:rPr lang="en-US" dirty="0" smtClean="0"/>
              <a:t>, as </a:t>
            </a:r>
            <a:r>
              <a:rPr lang="en-US" dirty="0" err="1" smtClean="0"/>
              <a:t>vagas</a:t>
            </a:r>
            <a:r>
              <a:rPr lang="en-US" dirty="0" smtClean="0"/>
              <a:t> </a:t>
            </a:r>
            <a:r>
              <a:rPr lang="en-US" dirty="0" err="1" smtClean="0"/>
              <a:t>ociosas</a:t>
            </a:r>
            <a:r>
              <a:rPr lang="en-US" dirty="0" smtClean="0"/>
              <a:t> </a:t>
            </a:r>
            <a:r>
              <a:rPr lang="en-US" dirty="0" err="1" smtClean="0"/>
              <a:t>voltam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contemplados</a:t>
            </a:r>
            <a:r>
              <a:rPr lang="en-US" dirty="0" smtClean="0"/>
              <a:t> </a:t>
            </a:r>
            <a:r>
              <a:rPr lang="en-US" dirty="0" err="1" smtClean="0"/>
              <a:t>fazerem</a:t>
            </a:r>
            <a:r>
              <a:rPr lang="en-US" dirty="0" smtClean="0"/>
              <a:t> nova </a:t>
            </a:r>
            <a:r>
              <a:rPr lang="en-US" dirty="0" err="1" smtClean="0"/>
              <a:t>escolha</a:t>
            </a:r>
            <a:r>
              <a:rPr lang="en-US" dirty="0" smtClean="0"/>
              <a:t>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Rotina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Na data </a:t>
            </a:r>
            <a:r>
              <a:rPr lang="en-US" dirty="0" err="1" smtClean="0"/>
              <a:t>limite</a:t>
            </a:r>
            <a:r>
              <a:rPr lang="en-US" dirty="0" smtClean="0"/>
              <a:t> do </a:t>
            </a:r>
            <a:r>
              <a:rPr lang="en-US" dirty="0" err="1" smtClean="0"/>
              <a:t>edital</a:t>
            </a:r>
            <a:r>
              <a:rPr lang="en-US" dirty="0" smtClean="0"/>
              <a:t>,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trava</a:t>
            </a:r>
            <a:r>
              <a:rPr lang="en-US" dirty="0" smtClean="0"/>
              <a:t> e </a:t>
            </a:r>
            <a:r>
              <a:rPr lang="en-US" dirty="0" err="1" smtClean="0"/>
              <a:t>divulga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Sai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2</a:t>
            </a:r>
            <a:r>
              <a:rPr lang="en-US" baseline="30000" dirty="0" smtClean="0"/>
              <a:t>a.</a:t>
            </a:r>
            <a:r>
              <a:rPr lang="en-US" dirty="0" smtClean="0"/>
              <a:t> </a:t>
            </a:r>
            <a:r>
              <a:rPr lang="en-US" dirty="0" err="1" smtClean="0"/>
              <a:t>Chamada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Após</a:t>
            </a:r>
            <a:r>
              <a:rPr lang="en-US" dirty="0" smtClean="0"/>
              <a:t> a </a:t>
            </a:r>
            <a:r>
              <a:rPr lang="en-US" dirty="0" err="1" smtClean="0"/>
              <a:t>matrícula</a:t>
            </a:r>
            <a:r>
              <a:rPr lang="en-US" dirty="0" smtClean="0"/>
              <a:t>, as </a:t>
            </a:r>
            <a:r>
              <a:rPr lang="en-US" dirty="0" err="1" smtClean="0"/>
              <a:t>vagas</a:t>
            </a:r>
            <a:r>
              <a:rPr lang="en-US" dirty="0" smtClean="0"/>
              <a:t> </a:t>
            </a:r>
            <a:r>
              <a:rPr lang="en-US" dirty="0" err="1" smtClean="0"/>
              <a:t>ociosas</a:t>
            </a:r>
            <a:r>
              <a:rPr lang="en-US" dirty="0" smtClean="0"/>
              <a:t> </a:t>
            </a:r>
            <a:r>
              <a:rPr lang="en-US" dirty="0" err="1" smtClean="0"/>
              <a:t>voltam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contemplados</a:t>
            </a:r>
            <a:r>
              <a:rPr lang="en-US" dirty="0" smtClean="0"/>
              <a:t> </a:t>
            </a:r>
            <a:r>
              <a:rPr lang="en-US" dirty="0" err="1" smtClean="0"/>
              <a:t>fazerem</a:t>
            </a:r>
            <a:r>
              <a:rPr lang="en-US" dirty="0" smtClean="0"/>
              <a:t> nova </a:t>
            </a:r>
            <a:r>
              <a:rPr lang="en-US" dirty="0" err="1" smtClean="0"/>
              <a:t>escolha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Antes </a:t>
            </a:r>
            <a:r>
              <a:rPr lang="en-US" dirty="0" err="1" smtClean="0"/>
              <a:t>da</a:t>
            </a:r>
            <a:r>
              <a:rPr lang="en-US" dirty="0" smtClean="0"/>
              <a:t> 3</a:t>
            </a:r>
            <a:r>
              <a:rPr lang="en-US" baseline="30000" dirty="0" smtClean="0"/>
              <a:t>a.</a:t>
            </a:r>
            <a:r>
              <a:rPr lang="en-US" dirty="0" smtClean="0"/>
              <a:t>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a </a:t>
            </a:r>
            <a:r>
              <a:rPr lang="en-US" dirty="0" err="1" smtClean="0"/>
              <a:t>confirmação</a:t>
            </a:r>
            <a:r>
              <a:rPr lang="en-US" dirty="0" smtClean="0"/>
              <a:t> </a:t>
            </a:r>
            <a:r>
              <a:rPr lang="en-US" dirty="0" err="1" smtClean="0"/>
              <a:t>presencial</a:t>
            </a:r>
            <a:r>
              <a:rPr lang="en-US" dirty="0" smtClean="0"/>
              <a:t>.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chamados</a:t>
            </a:r>
            <a:r>
              <a:rPr lang="en-US" dirty="0" smtClean="0"/>
              <a:t> </a:t>
            </a:r>
            <a:r>
              <a:rPr lang="en-US" dirty="0" err="1" smtClean="0"/>
              <a:t>candidatos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10 X o </a:t>
            </a:r>
            <a:r>
              <a:rPr lang="en-US" dirty="0" err="1" smtClean="0"/>
              <a:t>número</a:t>
            </a:r>
            <a:r>
              <a:rPr lang="en-US" dirty="0" smtClean="0"/>
              <a:t> de  </a:t>
            </a:r>
            <a:r>
              <a:rPr lang="en-US" dirty="0" err="1" smtClean="0"/>
              <a:t>vagas</a:t>
            </a:r>
            <a:r>
              <a:rPr lang="en-US" dirty="0" smtClean="0"/>
              <a:t> </a:t>
            </a:r>
            <a:r>
              <a:rPr lang="en-US" dirty="0" err="1" smtClean="0"/>
              <a:t>ociosas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Rotina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623</TotalTime>
  <Words>1153</Words>
  <Application>Microsoft Macintosh PowerPoint</Application>
  <PresentationFormat>On-screen Show (4:3)</PresentationFormat>
  <Paragraphs>299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Concurso</vt:lpstr>
      <vt:lpstr>Adesão ao SiSU: o que mudou para UESPI?</vt:lpstr>
      <vt:lpstr>Histórico da UESPI (em tópicos)</vt:lpstr>
      <vt:lpstr>Histórico da UESPI (em tópicos)</vt:lpstr>
      <vt:lpstr>Inexequibilidade do certame</vt:lpstr>
      <vt:lpstr>Seleção da IES: dois caminhos a seguir</vt:lpstr>
      <vt:lpstr>Vantagens imediatas da adesão</vt:lpstr>
      <vt:lpstr>Elementos da rotina de adesão</vt:lpstr>
      <vt:lpstr>Rotina do processo</vt:lpstr>
      <vt:lpstr>Rotina do processo</vt:lpstr>
      <vt:lpstr>Rotina do processo</vt:lpstr>
      <vt:lpstr>Desvantagens da Rotina</vt:lpstr>
      <vt:lpstr>Destaques importantes</vt:lpstr>
      <vt:lpstr>Lendas urbanas que envolvem a adesão ao SiSU</vt:lpstr>
      <vt:lpstr>Estudo sobre a origem dos estudantes selecionados pelo ENEM na UESPI</vt:lpstr>
      <vt:lpstr>Chamadas iniciais do SiSU (estudantes por Estado da Federação)</vt:lpstr>
      <vt:lpstr>PowerPoint Presentation</vt:lpstr>
      <vt:lpstr>PowerPoint Presentation</vt:lpstr>
      <vt:lpstr>Matriculados pelo SiSU</vt:lpstr>
      <vt:lpstr>PowerPoint Presentation</vt:lpstr>
      <vt:lpstr>PowerPoint Presentation</vt:lpstr>
      <vt:lpstr>Análise feita a partir de alguns cursos</vt:lpstr>
      <vt:lpstr>Medicina</vt:lpstr>
      <vt:lpstr>Fisioterapia</vt:lpstr>
      <vt:lpstr>Enfermagem</vt:lpstr>
      <vt:lpstr>Odontologia</vt:lpstr>
      <vt:lpstr>Direito (Teresina)</vt:lpstr>
      <vt:lpstr>Educação Física</vt:lpstr>
      <vt:lpstr>Psicologia</vt:lpstr>
      <vt:lpstr>Engenharia Civil</vt:lpstr>
      <vt:lpstr>À guisa de conclusão…</vt:lpstr>
      <vt:lpstr>Portanto…</vt:lpstr>
      <vt:lpstr>Universidade Estadual do Piauí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adesão da UESPI ao SiSU: medida acertada?</dc:title>
  <dc:creator>Padrão</dc:creator>
  <cp:lastModifiedBy>carlos alberto  silva</cp:lastModifiedBy>
  <cp:revision>19</cp:revision>
  <dcterms:created xsi:type="dcterms:W3CDTF">2013-05-27T13:51:17Z</dcterms:created>
  <dcterms:modified xsi:type="dcterms:W3CDTF">2013-10-25T11:01:06Z</dcterms:modified>
</cp:coreProperties>
</file>