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11" name="10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9" name="8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4" name="3 Marcador de pie de página"/>
          <p:cNvSpPr>
            <a:spLocks noGrp="1"/>
          </p:cNvSpPr>
          <p:nvPr>
            <p:ph type="ftr" sz="quarter" idx="11"/>
          </p:nvPr>
        </p:nvSpPr>
        <p:spPr/>
        <p:txBody>
          <a:bodyPr/>
          <a:lstStyle>
            <a:extLst/>
          </a:lstStyle>
          <a:p>
            <a:endParaRPr kumimoji="0" lang="en-US"/>
          </a:p>
        </p:txBody>
      </p:sp>
      <p:sp>
        <p:nvSpPr>
          <p:cNvPr id="5" name="4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3" name="2 Marcador de pie de página"/>
          <p:cNvSpPr>
            <a:spLocks noGrp="1"/>
          </p:cNvSpPr>
          <p:nvPr>
            <p:ph type="ftr" sz="quarter" idx="11"/>
          </p:nvPr>
        </p:nvSpPr>
        <p:spPr/>
        <p:txBody>
          <a:bodyPr/>
          <a:lstStyle>
            <a:extLst/>
          </a:lstStyle>
          <a:p>
            <a:endParaRPr kumimoji="0" lang="en-US"/>
          </a:p>
        </p:txBody>
      </p:sp>
      <p:sp>
        <p:nvSpPr>
          <p:cNvPr id="4" name="3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AB02A5-4FE5-49D9-9E24-09F23B90C450}" type="datetimeFigureOut">
              <a:rPr lang="en-US" smtClean="0"/>
              <a:pPr/>
              <a:t>5/13/2013</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6294C92D-0306-4E69-9CD3-20855E849650}" type="slidenum">
              <a:rPr kumimoji="0" lang="en-US" smtClean="0"/>
              <a:pPr/>
              <a:t>‹Nº›</a:t>
            </a:fld>
            <a:endParaRPr kumimoji="0"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eaLnBrk="1" latinLnBrk="0" hangingPunct="1"/>
            <a:fld id="{54AB02A5-4FE5-49D9-9E24-09F23B90C450}" type="datetimeFigureOut">
              <a:rPr lang="en-US" smtClean="0"/>
              <a:pPr algn="r" eaLnBrk="1" latinLnBrk="0" hangingPunct="1"/>
              <a:t>5/13/2013</a:t>
            </a:fld>
            <a:endParaRPr lang="en-US" sz="1200">
              <a:solidFill>
                <a:schemeClr val="bg2">
                  <a:shade val="50000"/>
                </a:schemeClr>
              </a:solidFill>
            </a:endParaRPr>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sz="1200">
              <a:solidFill>
                <a:schemeClr val="bg2">
                  <a:shade val="50000"/>
                </a:schemeClr>
              </a:solidFill>
              <a:effectLst/>
            </a:endParaRPr>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ctr" eaLnBrk="1" latinLnBrk="0" hangingPunct="1"/>
            <a:fld id="{6294C92D-0306-4E69-9CD3-20855E849650}" type="slidenum">
              <a:rPr kumimoji="0" lang="en-US" smtClean="0"/>
              <a:pPr algn="ctr" eaLnBrk="1" latinLnBrk="0" hangingPunct="1"/>
              <a:t>‹Nº›</a:t>
            </a:fld>
            <a:endParaRPr kumimoji="0" lang="en-US" sz="1200">
              <a:solidFill>
                <a:schemeClr val="bg2">
                  <a:shade val="50000"/>
                </a:schemeClr>
              </a:solidFill>
              <a:effectLst/>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PY" sz="6000" dirty="0" smtClean="0"/>
              <a:t>ZICOSUR UNIVERSITARIO</a:t>
            </a:r>
            <a:endParaRPr lang="es-PY" sz="6000"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PROGRAMAS</a:t>
            </a:r>
            <a:endParaRPr lang="es-PY" dirty="0"/>
          </a:p>
        </p:txBody>
      </p:sp>
      <p:sp>
        <p:nvSpPr>
          <p:cNvPr id="3" name="2 Marcador de contenido"/>
          <p:cNvSpPr>
            <a:spLocks noGrp="1"/>
          </p:cNvSpPr>
          <p:nvPr>
            <p:ph idx="1"/>
          </p:nvPr>
        </p:nvSpPr>
        <p:spPr/>
        <p:txBody>
          <a:bodyPr>
            <a:normAutofit fontScale="25000" lnSpcReduction="20000"/>
          </a:bodyPr>
          <a:lstStyle/>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b="1" dirty="0" smtClean="0">
                <a:solidFill>
                  <a:srgbClr val="000000"/>
                </a:solidFill>
                <a:latin typeface="Verdana" pitchFamily="34" charset="0"/>
                <a:ea typeface="Verdana" pitchFamily="34" charset="0"/>
                <a:cs typeface="Verdana" pitchFamily="34" charset="0"/>
              </a:rPr>
              <a:t>Destinatarios:</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dirty="0" smtClean="0">
                <a:solidFill>
                  <a:srgbClr val="000000"/>
                </a:solidFill>
                <a:latin typeface="Verdana" pitchFamily="34" charset="0"/>
                <a:ea typeface="Verdana" pitchFamily="34" charset="0"/>
                <a:cs typeface="Verdana" pitchFamily="34" charset="0"/>
              </a:rPr>
              <a:t>Docentes Universitarios, que acrediten experiencia y trayectoria académica de un mínimo de tres años en el eje temático que proponga.</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5500" b="1" dirty="0" smtClean="0">
              <a:solidFill>
                <a:srgbClr val="000000"/>
              </a:solidFill>
              <a:latin typeface="Verdana" pitchFamily="34" charset="0"/>
              <a:ea typeface="Verdana" pitchFamily="34" charset="0"/>
              <a:cs typeface="Verdana" pitchFamily="34" charset="0"/>
            </a:endParaRP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b="1" dirty="0" smtClean="0">
                <a:solidFill>
                  <a:srgbClr val="000000"/>
                </a:solidFill>
                <a:latin typeface="Verdana" pitchFamily="34" charset="0"/>
                <a:ea typeface="Verdana" pitchFamily="34" charset="0"/>
                <a:cs typeface="Verdana" pitchFamily="34" charset="0"/>
              </a:rPr>
              <a:t>Proceso de Selección:</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dirty="0" smtClean="0">
                <a:solidFill>
                  <a:srgbClr val="000000"/>
                </a:solidFill>
                <a:latin typeface="Verdana" pitchFamily="34" charset="0"/>
                <a:ea typeface="Verdana" pitchFamily="34" charset="0"/>
                <a:cs typeface="Verdana" pitchFamily="34" charset="0"/>
              </a:rPr>
              <a:t>La Universidad de destino seleccionará al docente.</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5500" b="1" dirty="0" smtClean="0">
              <a:solidFill>
                <a:srgbClr val="000000"/>
              </a:solidFill>
              <a:latin typeface="Verdana" pitchFamily="34" charset="0"/>
              <a:ea typeface="Verdana" pitchFamily="34" charset="0"/>
              <a:cs typeface="Verdana" pitchFamily="34" charset="0"/>
            </a:endParaRPr>
          </a:p>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b="1" dirty="0" smtClean="0">
                <a:solidFill>
                  <a:srgbClr val="000000"/>
                </a:solidFill>
                <a:latin typeface="Verdana" pitchFamily="34" charset="0"/>
                <a:ea typeface="Verdana" pitchFamily="34" charset="0"/>
                <a:cs typeface="Verdana" pitchFamily="34" charset="0"/>
              </a:rPr>
              <a:t>Documentación a presentar:</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dirty="0" err="1" smtClean="0">
                <a:solidFill>
                  <a:srgbClr val="000000"/>
                </a:solidFill>
                <a:latin typeface="Verdana" pitchFamily="34" charset="0"/>
                <a:ea typeface="Verdana" pitchFamily="34" charset="0"/>
                <a:cs typeface="Verdana" pitchFamily="34" charset="0"/>
              </a:rPr>
              <a:t>Curriculum</a:t>
            </a:r>
            <a:r>
              <a:rPr lang="es-ES" sz="5500" dirty="0" smtClean="0">
                <a:solidFill>
                  <a:srgbClr val="000000"/>
                </a:solidFill>
                <a:latin typeface="Verdana" pitchFamily="34" charset="0"/>
                <a:ea typeface="Verdana" pitchFamily="34" charset="0"/>
                <a:cs typeface="Verdana" pitchFamily="34" charset="0"/>
              </a:rPr>
              <a:t> Vitae</a:t>
            </a:r>
          </a:p>
          <a:p>
            <a:pPr>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5500" dirty="0" smtClean="0">
                <a:solidFill>
                  <a:srgbClr val="000000"/>
                </a:solidFill>
                <a:latin typeface="Verdana" pitchFamily="34" charset="0"/>
                <a:ea typeface="Verdana" pitchFamily="34" charset="0"/>
                <a:cs typeface="Verdana" pitchFamily="34" charset="0"/>
              </a:rPr>
              <a:t>Proyecto a realizar.</a:t>
            </a:r>
          </a:p>
          <a:p>
            <a:endParaRPr lang="es-PY"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ESTADO ACTUAL</a:t>
            </a:r>
            <a:endParaRPr lang="es-PY" dirty="0"/>
          </a:p>
        </p:txBody>
      </p:sp>
      <p:sp>
        <p:nvSpPr>
          <p:cNvPr id="3" name="2 Marcador de contenido"/>
          <p:cNvSpPr>
            <a:spLocks noGrp="1"/>
          </p:cNvSpPr>
          <p:nvPr>
            <p:ph idx="1"/>
          </p:nvPr>
        </p:nvSpPr>
        <p:spPr/>
        <p:txBody>
          <a:bodyPr/>
          <a:lstStyle/>
          <a:p>
            <a:r>
              <a:rPr lang="es-PY" dirty="0" smtClean="0"/>
              <a:t>EL 29 DE ABRIL EN LA REUNIÓN DE Chilecito-Argentina se designó a las Universidades que realizarán el intercambio: son 11 Argentinas, 7 Brasileras, y 6 de Paraguay.</a:t>
            </a:r>
          </a:p>
          <a:p>
            <a:r>
              <a:rPr lang="es-PY" dirty="0" smtClean="0"/>
              <a:t>Como mínimo las Universidades deben realizar el intercambio 2013 en dos modalidades.</a:t>
            </a:r>
            <a:endParaRPr lang="es-PY" dirty="0"/>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INTERCAMBIO ESTUDIANTIL</a:t>
            </a:r>
            <a:endParaRPr lang="es-PY" dirty="0"/>
          </a:p>
        </p:txBody>
      </p:sp>
      <p:sp>
        <p:nvSpPr>
          <p:cNvPr id="3" name="2 Marcador de contenido"/>
          <p:cNvSpPr>
            <a:spLocks noGrp="1"/>
          </p:cNvSpPr>
          <p:nvPr>
            <p:ph idx="1"/>
          </p:nvPr>
        </p:nvSpPr>
        <p:spPr/>
        <p:txBody>
          <a:bodyPr>
            <a:normAutofit fontScale="92500"/>
          </a:bodyPr>
          <a:lstStyle/>
          <a:p>
            <a:r>
              <a:rPr lang="es-PY" dirty="0" smtClean="0"/>
              <a:t>Este programa fue tratado en la reunión del 29 de abril, y se ha aprobado. No obstante esta en estudio la tabla de equivalencias de calificaciones, costos estimados de traslados y estadías de estudiantes, y las condiciones del intercambio. Estos puntos serán tratados en la reunión de noviembre-2013.</a:t>
            </a:r>
          </a:p>
          <a:p>
            <a:r>
              <a:rPr lang="es-PY" dirty="0" smtClean="0"/>
              <a:t>Este segundo semestre del 2013 se podrán hacer intercambios en forma piloto entre las universidades de la red que acuerden.</a:t>
            </a:r>
            <a:endParaRPr lang="es-PY" dirty="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INTERCAMBIO ESTUDIANTIL</a:t>
            </a:r>
            <a:endParaRPr lang="es-PY" dirty="0"/>
          </a:p>
        </p:txBody>
      </p:sp>
      <p:sp>
        <p:nvSpPr>
          <p:cNvPr id="3" name="2 Marcador de contenido"/>
          <p:cNvSpPr>
            <a:spLocks noGrp="1"/>
          </p:cNvSpPr>
          <p:nvPr>
            <p:ph idx="1"/>
          </p:nvPr>
        </p:nvSpPr>
        <p:spPr/>
        <p:txBody>
          <a:bodyPr/>
          <a:lstStyle/>
          <a:p>
            <a:r>
              <a:rPr lang="es-PY" dirty="0" smtClean="0"/>
              <a:t>La Universidad de origen debe asumir gastos de traslados y seguro.</a:t>
            </a:r>
          </a:p>
          <a:p>
            <a:r>
              <a:rPr lang="es-PY" dirty="0" smtClean="0"/>
              <a:t>La Universidad de destino debe financiar la estadía, alimentación y traslado interno del estudiante. Además se debe exonerar a los estudiantes de todo arancel relacionado a al actividad académica.</a:t>
            </a:r>
            <a:endParaRPr lang="es-PY" dirty="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Y" dirty="0" smtClean="0"/>
              <a:t>MOVILIDAD DEL PERSONAL DE GESTIÓN UNIVERSITARIA</a:t>
            </a:r>
            <a:endParaRPr lang="es-PY" dirty="0"/>
          </a:p>
        </p:txBody>
      </p:sp>
      <p:sp>
        <p:nvSpPr>
          <p:cNvPr id="3" name="2 Marcador de contenido"/>
          <p:cNvSpPr>
            <a:spLocks noGrp="1"/>
          </p:cNvSpPr>
          <p:nvPr>
            <p:ph idx="1"/>
          </p:nvPr>
        </p:nvSpPr>
        <p:spPr/>
        <p:txBody>
          <a:bodyPr/>
          <a:lstStyle/>
          <a:p>
            <a:r>
              <a:rPr lang="es-PY" dirty="0" smtClean="0"/>
              <a:t>En la última reunión se aprobó la movilidad del personal de gestión de las Universidades miembros. El programa posee las mismas características de la movilidad docente. El segundo semestre del 2013 se realiza en su fase piloto, y el mismo será ratificado en la reunión de noviembre.</a:t>
            </a:r>
            <a:endParaRPr lang="es-PY" dirty="0"/>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SECRETARÍA PERMANENTE</a:t>
            </a:r>
            <a:endParaRPr lang="es-PY" dirty="0"/>
          </a:p>
        </p:txBody>
      </p:sp>
      <p:sp>
        <p:nvSpPr>
          <p:cNvPr id="3" name="2 Marcador de contenido"/>
          <p:cNvSpPr>
            <a:spLocks noGrp="1"/>
          </p:cNvSpPr>
          <p:nvPr>
            <p:ph idx="1"/>
          </p:nvPr>
        </p:nvSpPr>
        <p:spPr/>
        <p:txBody>
          <a:bodyPr/>
          <a:lstStyle/>
          <a:p>
            <a:r>
              <a:rPr lang="es-PY" dirty="0" smtClean="0"/>
              <a:t>Actualmente la red ZICOSUR cuenta con una secretaría ejecutiva que apoya a la presidencia. </a:t>
            </a:r>
          </a:p>
          <a:p>
            <a:r>
              <a:rPr lang="es-PY" dirty="0" smtClean="0"/>
              <a:t>En la última reunión de Abril se dio entrada al proyecto de creación de la SECRETARÍA PERMANENTE. El mismo será tratado en noviembre.</a:t>
            </a:r>
            <a:endParaRPr lang="es-PY"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zicosur.org.ar/Nueva_ZICOSUR/Mapas/division%20politica.jpg"/>
          <p:cNvPicPr>
            <a:picLocks noChangeAspect="1" noChangeArrowheads="1"/>
          </p:cNvPicPr>
          <p:nvPr/>
        </p:nvPicPr>
        <p:blipFill>
          <a:blip r:embed="rId2" cstate="print"/>
          <a:srcRect/>
          <a:stretch>
            <a:fillRect/>
          </a:stretch>
        </p:blipFill>
        <p:spPr bwMode="auto">
          <a:xfrm>
            <a:off x="0" y="692696"/>
            <a:ext cx="9144000" cy="5495926"/>
          </a:xfrm>
          <a:prstGeom prst="rect">
            <a:avLst/>
          </a:prstGeom>
          <a:noFill/>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PY" dirty="0" smtClean="0"/>
              <a:t>QUE ES ZICOSUR</a:t>
            </a:r>
            <a:endParaRPr lang="es-PY" dirty="0"/>
          </a:p>
        </p:txBody>
      </p:sp>
      <p:sp>
        <p:nvSpPr>
          <p:cNvPr id="4" name="3 Marcador de contenido"/>
          <p:cNvSpPr>
            <a:spLocks noGrp="1"/>
          </p:cNvSpPr>
          <p:nvPr>
            <p:ph idx="1"/>
          </p:nvPr>
        </p:nvSpPr>
        <p:spPr/>
        <p:txBody>
          <a:bodyPr>
            <a:normAutofit fontScale="85000" lnSpcReduction="20000"/>
          </a:bodyPr>
          <a:lstStyle/>
          <a:p>
            <a:r>
              <a:rPr lang="es-PY" dirty="0" smtClean="0"/>
              <a:t>El ZICOSUR universitario es una red de Universidades de Argentina, Bolivia, Brasil, Chile y Paraguay, quienes vienen activando en programas conjuntos para fortalecer la integración regional académica y al fin consolidar el intercambio en áreas de la docencia, investigación y extensión. </a:t>
            </a:r>
          </a:p>
          <a:p>
            <a:r>
              <a:rPr lang="es-PY" dirty="0" smtClean="0"/>
              <a:t>El ZICOSUR UNIVERSITARIO, forma parte del ZICOSUR AMPLIADO, y por ende objetiva contribuir al desarrollo de las regiones respectivas, articulando acciones y políticas con los gobiernos regionales, sectores empresariales, y productivos, así como toda la población civil.</a:t>
            </a:r>
            <a:endParaRPr lang="es-PY"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UNIVERSIDADES MIEMBROS</a:t>
            </a:r>
            <a:endParaRPr lang="es-PY" dirty="0"/>
          </a:p>
        </p:txBody>
      </p:sp>
      <p:sp>
        <p:nvSpPr>
          <p:cNvPr id="3" name="2 Marcador de contenido"/>
          <p:cNvSpPr>
            <a:spLocks noGrp="1"/>
          </p:cNvSpPr>
          <p:nvPr>
            <p:ph idx="1"/>
          </p:nvPr>
        </p:nvSpPr>
        <p:spPr/>
        <p:txBody>
          <a:bodyPr>
            <a:normAutofit fontScale="92500" lnSpcReduction="10000"/>
          </a:bodyPr>
          <a:lstStyle/>
          <a:p>
            <a:r>
              <a:rPr lang="es-PY" dirty="0" smtClean="0">
                <a:solidFill>
                  <a:srgbClr val="FF0000"/>
                </a:solidFill>
              </a:rPr>
              <a:t>ARGENTINA</a:t>
            </a:r>
            <a:r>
              <a:rPr lang="es-PY" dirty="0" smtClean="0"/>
              <a:t>: Universidad Nacional de Jujuy, Universidad Nacional del Nordeste, Universidad Nacional de Tucumán, Universidad Nacional de Chilecito, Universidad Nacional de Formosa, Universidad Nacional de Misiones, Universidad Nacional de Salta, Universidad Nacional de </a:t>
            </a:r>
            <a:r>
              <a:rPr lang="es-PY" dirty="0" err="1" smtClean="0"/>
              <a:t>Cordoba</a:t>
            </a:r>
            <a:r>
              <a:rPr lang="es-PY" dirty="0" smtClean="0"/>
              <a:t>, Universidad Nacional del Chaco Austral, Universidad Nacional de Santiago del Estero, Universidad Nacional de Catamarca.</a:t>
            </a:r>
            <a:endParaRPr lang="es-PY"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UNIVERSIDADES MIEMBROS</a:t>
            </a:r>
            <a:endParaRPr lang="es-PY" dirty="0"/>
          </a:p>
        </p:txBody>
      </p:sp>
      <p:sp>
        <p:nvSpPr>
          <p:cNvPr id="3" name="2 Marcador de contenido"/>
          <p:cNvSpPr>
            <a:spLocks noGrp="1"/>
          </p:cNvSpPr>
          <p:nvPr>
            <p:ph idx="1"/>
          </p:nvPr>
        </p:nvSpPr>
        <p:spPr/>
        <p:txBody>
          <a:bodyPr/>
          <a:lstStyle/>
          <a:p>
            <a:r>
              <a:rPr lang="es-PY" dirty="0" smtClean="0">
                <a:solidFill>
                  <a:srgbClr val="FF0000"/>
                </a:solidFill>
              </a:rPr>
              <a:t>BRASIL</a:t>
            </a:r>
            <a:r>
              <a:rPr lang="es-PY" dirty="0" smtClean="0"/>
              <a:t>: Universidad Estadual de Ponta Grosa, Universidad Estadual de londrina, Universidad Estadual Norte de Paraná, Universidad Estadual Do Centro Oeste – UNICENTRO, Universidad Estadual de </a:t>
            </a:r>
            <a:r>
              <a:rPr lang="es-PY" dirty="0" err="1" smtClean="0"/>
              <a:t>Maringá</a:t>
            </a:r>
            <a:r>
              <a:rPr lang="es-PY" dirty="0" smtClean="0"/>
              <a:t>, Universidad Estadual Do Oeste Do Paraná – UNIOESTE, Universidad Estadual Do Paraná</a:t>
            </a:r>
            <a:endParaRPr lang="es-PY"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UNIVERSIDADES MIEMBROS</a:t>
            </a:r>
            <a:endParaRPr lang="es-PY" dirty="0"/>
          </a:p>
        </p:txBody>
      </p:sp>
      <p:sp>
        <p:nvSpPr>
          <p:cNvPr id="3" name="2 Marcador de contenido"/>
          <p:cNvSpPr>
            <a:spLocks noGrp="1"/>
          </p:cNvSpPr>
          <p:nvPr>
            <p:ph idx="1"/>
          </p:nvPr>
        </p:nvSpPr>
        <p:spPr/>
        <p:txBody>
          <a:bodyPr/>
          <a:lstStyle/>
          <a:p>
            <a:r>
              <a:rPr lang="es-PY" dirty="0" smtClean="0">
                <a:solidFill>
                  <a:srgbClr val="FF0000"/>
                </a:solidFill>
              </a:rPr>
              <a:t>PARAGUAY</a:t>
            </a:r>
            <a:r>
              <a:rPr lang="es-PY" dirty="0" smtClean="0"/>
              <a:t>: Universidad Nacional de Pilar, Universidad Nacional del Este, Universidad Nacional de Itapúa, Universidad Nacional de Asunción, Universidad Nacional de Canindeyú, Universidad Nacional de concepción.</a:t>
            </a:r>
            <a:endParaRPr lang="es-PY"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AUTORIDADES</a:t>
            </a:r>
            <a:endParaRPr lang="es-PY" dirty="0"/>
          </a:p>
        </p:txBody>
      </p:sp>
      <p:sp>
        <p:nvSpPr>
          <p:cNvPr id="3" name="2 Marcador de contenido"/>
          <p:cNvSpPr>
            <a:spLocks noGrp="1"/>
          </p:cNvSpPr>
          <p:nvPr>
            <p:ph idx="1"/>
          </p:nvPr>
        </p:nvSpPr>
        <p:spPr/>
        <p:txBody>
          <a:bodyPr/>
          <a:lstStyle/>
          <a:p>
            <a:r>
              <a:rPr lang="es-PY" dirty="0" smtClean="0"/>
              <a:t>PRESIDENCIA: Prof. </a:t>
            </a:r>
            <a:r>
              <a:rPr lang="es-PY" dirty="0" err="1" smtClean="0"/>
              <a:t>Hildegardo</a:t>
            </a:r>
            <a:r>
              <a:rPr lang="es-PY" dirty="0" smtClean="0"/>
              <a:t> </a:t>
            </a:r>
            <a:r>
              <a:rPr lang="es-PY" dirty="0" err="1" smtClean="0"/>
              <a:t>Gonzalez</a:t>
            </a:r>
            <a:r>
              <a:rPr lang="es-PY" dirty="0" smtClean="0"/>
              <a:t>. Rector de la Universidad nacional de Itapúa. </a:t>
            </a:r>
            <a:r>
              <a:rPr lang="es-PY" dirty="0" err="1" smtClean="0"/>
              <a:t>Py</a:t>
            </a:r>
            <a:r>
              <a:rPr lang="es-PY" dirty="0" smtClean="0"/>
              <a:t>.</a:t>
            </a:r>
          </a:p>
          <a:p>
            <a:r>
              <a:rPr lang="es-PY" dirty="0" smtClean="0"/>
              <a:t>VICEPRESIDENCIA: Prof. </a:t>
            </a:r>
            <a:r>
              <a:rPr lang="es-PY" dirty="0" err="1" smtClean="0"/>
              <a:t>Victor</a:t>
            </a:r>
            <a:r>
              <a:rPr lang="es-PY" dirty="0" smtClean="0"/>
              <a:t> </a:t>
            </a:r>
            <a:r>
              <a:rPr lang="es-PY" dirty="0" err="1" smtClean="0"/>
              <a:t>Britez</a:t>
            </a:r>
            <a:r>
              <a:rPr lang="es-PY" dirty="0" smtClean="0"/>
              <a:t> Chamorro. Rector de la Universidad Nacional del Este, </a:t>
            </a:r>
            <a:r>
              <a:rPr lang="es-PY" dirty="0" err="1" smtClean="0"/>
              <a:t>Py</a:t>
            </a:r>
            <a:r>
              <a:rPr lang="es-PY" dirty="0" smtClean="0"/>
              <a:t>.</a:t>
            </a:r>
            <a:endParaRPr lang="es-PY"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PROGRAMAS</a:t>
            </a:r>
            <a:endParaRPr lang="es-PY" dirty="0"/>
          </a:p>
        </p:txBody>
      </p:sp>
      <p:sp>
        <p:nvSpPr>
          <p:cNvPr id="3" name="2 Marcador de contenido"/>
          <p:cNvSpPr>
            <a:spLocks noGrp="1"/>
          </p:cNvSpPr>
          <p:nvPr>
            <p:ph idx="1"/>
          </p:nvPr>
        </p:nvSpPr>
        <p:spPr>
          <a:xfrm>
            <a:off x="502920" y="530352"/>
            <a:ext cx="8183880" cy="4914872"/>
          </a:xfrm>
        </p:spPr>
        <p:txBody>
          <a:bodyPr>
            <a:normAutofit fontScale="92500" lnSpcReduction="10000"/>
          </a:bodyPr>
          <a:lstStyle/>
          <a:p>
            <a:r>
              <a:rPr lang="es-PY" dirty="0" smtClean="0">
                <a:latin typeface="Verdana" pitchFamily="34" charset="0"/>
                <a:ea typeface="Verdana" pitchFamily="34" charset="0"/>
                <a:cs typeface="Verdana" pitchFamily="34" charset="0"/>
              </a:rPr>
              <a:t>INTERCAMBIO DOCENTE:</a:t>
            </a:r>
          </a:p>
          <a:p>
            <a:pPr lvl="1"/>
            <a:r>
              <a:rPr lang="es-PY" b="1" dirty="0" smtClean="0">
                <a:latin typeface="Verdana" pitchFamily="34" charset="0"/>
                <a:ea typeface="Verdana" pitchFamily="34" charset="0"/>
                <a:cs typeface="Verdana" pitchFamily="34" charset="0"/>
              </a:rPr>
              <a:t>Objetivos del programa: </a:t>
            </a:r>
            <a:r>
              <a:rPr lang="es-PY" dirty="0" smtClean="0">
                <a:latin typeface="Verdana" pitchFamily="34" charset="0"/>
                <a:ea typeface="Verdana" pitchFamily="34" charset="0"/>
                <a:cs typeface="Verdana" pitchFamily="34" charset="0"/>
              </a:rPr>
              <a:t>Fortalecer la integración académica regional; </a:t>
            </a:r>
          </a:p>
          <a:p>
            <a:pPr lvl="1"/>
            <a:r>
              <a:rPr lang="es-PY" dirty="0" smtClean="0">
                <a:latin typeface="Verdana" pitchFamily="34" charset="0"/>
                <a:ea typeface="Verdana" pitchFamily="34" charset="0"/>
                <a:cs typeface="Verdana" pitchFamily="34" charset="0"/>
              </a:rPr>
              <a:t>Propiciar el intercambio de experiencias en la docencia, investigación y extensión;</a:t>
            </a:r>
          </a:p>
          <a:p>
            <a:pPr lvl="1"/>
            <a:r>
              <a:rPr lang="es-PY" dirty="0" smtClean="0">
                <a:latin typeface="Verdana" pitchFamily="34" charset="0"/>
                <a:ea typeface="Verdana" pitchFamily="34" charset="0"/>
                <a:cs typeface="Verdana" pitchFamily="34" charset="0"/>
              </a:rPr>
              <a:t>Fomentar y/o consolidar redes temáticas de docencia y/o investigación.</a:t>
            </a:r>
          </a:p>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b="1" dirty="0" smtClean="0">
                <a:solidFill>
                  <a:srgbClr val="000000"/>
                </a:solidFill>
                <a:latin typeface="Verdana" pitchFamily="34" charset="0"/>
                <a:ea typeface="Verdana" pitchFamily="34" charset="0"/>
                <a:cs typeface="Verdana" pitchFamily="34" charset="0"/>
              </a:rPr>
              <a:t>			Financiamiento:</a:t>
            </a:r>
          </a:p>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dirty="0" smtClean="0">
                <a:solidFill>
                  <a:srgbClr val="000000"/>
                </a:solidFill>
                <a:latin typeface="Verdana" pitchFamily="34" charset="0"/>
                <a:ea typeface="Verdana" pitchFamily="34" charset="0"/>
                <a:cs typeface="Verdana" pitchFamily="34" charset="0"/>
              </a:rPr>
              <a:t>			La Universidad de Origen solventará los traslados del docente seleccionado. La Universidad de Destino brindará alojamiento y manutención alimentaria al docente que recibe.</a:t>
            </a:r>
          </a:p>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s-ES" sz="2400" dirty="0" smtClean="0">
              <a:solidFill>
                <a:srgbClr val="000000"/>
              </a:solidFill>
              <a:latin typeface="Verdana" pitchFamily="34" charset="0"/>
              <a:ea typeface="Verdana" pitchFamily="34" charset="0"/>
              <a:cs typeface="Verdana" pitchFamily="34" charset="0"/>
            </a:endParaRPr>
          </a:p>
          <a:p>
            <a:pPr lvl="1"/>
            <a:endParaRPr lang="es-PY"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smtClean="0"/>
              <a:t>PROGRAMAS</a:t>
            </a:r>
            <a:endParaRPr lang="es-PY" dirty="0"/>
          </a:p>
        </p:txBody>
      </p:sp>
      <p:sp>
        <p:nvSpPr>
          <p:cNvPr id="3" name="2 Marcador de contenido"/>
          <p:cNvSpPr>
            <a:spLocks noGrp="1"/>
          </p:cNvSpPr>
          <p:nvPr>
            <p:ph idx="1"/>
          </p:nvPr>
        </p:nvSpPr>
        <p:spPr/>
        <p:txBody>
          <a:bodyPr/>
          <a:lstStyle/>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b="1" dirty="0" smtClean="0">
                <a:solidFill>
                  <a:srgbClr val="000000"/>
                </a:solidFill>
                <a:latin typeface="Verdana" pitchFamily="34" charset="0"/>
                <a:ea typeface="Verdana" pitchFamily="34" charset="0"/>
                <a:cs typeface="Verdana" pitchFamily="34" charset="0"/>
              </a:rPr>
              <a:t>		Duración:</a:t>
            </a:r>
          </a:p>
          <a:p>
            <a:pPr algn="just">
              <a:lnSpc>
                <a:spcPct val="15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400" dirty="0" smtClean="0">
                <a:solidFill>
                  <a:srgbClr val="000000"/>
                </a:solidFill>
                <a:latin typeface="Verdana" pitchFamily="34" charset="0"/>
                <a:ea typeface="Verdana" pitchFamily="34" charset="0"/>
                <a:cs typeface="Verdana" pitchFamily="34" charset="0"/>
              </a:rPr>
              <a:t>				Cada docente se moviliza por un período mínimo de 15 (quince) días y máximo de 30 (treinta) días para desarrollar actividades de grado, posgrado, investigación y extensión.</a:t>
            </a:r>
          </a:p>
          <a:p>
            <a:endParaRPr lang="es-PY"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108</TotalTime>
  <Words>615</Words>
  <Application>Microsoft Office PowerPoint</Application>
  <PresentationFormat>Presentación en pantalla (4:3)</PresentationFormat>
  <Paragraphs>47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Aspecto</vt:lpstr>
      <vt:lpstr>ZICOSUR UNIVERSITARIO</vt:lpstr>
      <vt:lpstr>Diapositiva 2</vt:lpstr>
      <vt:lpstr>QUE ES ZICOSUR</vt:lpstr>
      <vt:lpstr>UNIVERSIDADES MIEMBROS</vt:lpstr>
      <vt:lpstr>UNIVERSIDADES MIEMBROS</vt:lpstr>
      <vt:lpstr>UNIVERSIDADES MIEMBROS</vt:lpstr>
      <vt:lpstr>AUTORIDADES</vt:lpstr>
      <vt:lpstr>PROGRAMAS</vt:lpstr>
      <vt:lpstr>PROGRAMAS</vt:lpstr>
      <vt:lpstr>PROGRAMAS</vt:lpstr>
      <vt:lpstr>ESTADO ACTUAL</vt:lpstr>
      <vt:lpstr>INTERCAMBIO ESTUDIANTIL</vt:lpstr>
      <vt:lpstr>INTERCAMBIO ESTUDIANTIL</vt:lpstr>
      <vt:lpstr>MOVILIDAD DEL PERSONAL DE GESTIÓN UNIVERSITARIA</vt:lpstr>
      <vt:lpstr>SECRETARÍA PERMANENTE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ZICOSUR</dc:title>
  <dc:creator>Usuario</dc:creator>
  <cp:lastModifiedBy>Usuario</cp:lastModifiedBy>
  <cp:revision>16</cp:revision>
  <dcterms:created xsi:type="dcterms:W3CDTF">2013-05-13T14:53:22Z</dcterms:created>
  <dcterms:modified xsi:type="dcterms:W3CDTF">2013-05-13T16:43:33Z</dcterms:modified>
</cp:coreProperties>
</file>