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84" r:id="rId2"/>
    <p:sldId id="331" r:id="rId3"/>
    <p:sldId id="392" r:id="rId4"/>
    <p:sldId id="449" r:id="rId5"/>
    <p:sldId id="450" r:id="rId6"/>
    <p:sldId id="448" r:id="rId7"/>
    <p:sldId id="447" r:id="rId8"/>
    <p:sldId id="445" r:id="rId9"/>
    <p:sldId id="446" r:id="rId10"/>
    <p:sldId id="438" r:id="rId11"/>
    <p:sldId id="434" r:id="rId12"/>
    <p:sldId id="439" r:id="rId13"/>
    <p:sldId id="440" r:id="rId14"/>
    <p:sldId id="428" r:id="rId15"/>
    <p:sldId id="427" r:id="rId16"/>
    <p:sldId id="435" r:id="rId17"/>
    <p:sldId id="393" r:id="rId18"/>
    <p:sldId id="403" r:id="rId19"/>
    <p:sldId id="394" r:id="rId20"/>
    <p:sldId id="396" r:id="rId21"/>
    <p:sldId id="399" r:id="rId22"/>
    <p:sldId id="400" r:id="rId23"/>
    <p:sldId id="402" r:id="rId24"/>
    <p:sldId id="404" r:id="rId25"/>
    <p:sldId id="405" r:id="rId26"/>
    <p:sldId id="406" r:id="rId27"/>
    <p:sldId id="407" r:id="rId28"/>
    <p:sldId id="408" r:id="rId29"/>
    <p:sldId id="409" r:id="rId30"/>
    <p:sldId id="410" r:id="rId31"/>
    <p:sldId id="411" r:id="rId32"/>
    <p:sldId id="412" r:id="rId33"/>
    <p:sldId id="413" r:id="rId34"/>
    <p:sldId id="414" r:id="rId35"/>
    <p:sldId id="415" r:id="rId36"/>
    <p:sldId id="416" r:id="rId37"/>
    <p:sldId id="417" r:id="rId38"/>
    <p:sldId id="418" r:id="rId39"/>
    <p:sldId id="419" r:id="rId40"/>
    <p:sldId id="451" r:id="rId41"/>
    <p:sldId id="300" r:id="rId42"/>
  </p:sldIdLst>
  <p:sldSz cx="9144000" cy="6858000" type="screen4x3"/>
  <p:notesSz cx="6819900" cy="99314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14" autoAdjust="0"/>
    <p:restoredTop sz="92443" autoAdjust="0"/>
  </p:normalViewPr>
  <p:slideViewPr>
    <p:cSldViewPr>
      <p:cViewPr>
        <p:scale>
          <a:sx n="80" d="100"/>
          <a:sy n="80" d="100"/>
        </p:scale>
        <p:origin x="-210" y="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Users\rubensmartins\Documents\Dados%20INEP%20Censo\MUNICIPIOS_SEM_EDUCACAO_SUPERIOR_2011_2012.xls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66%</a:t>
                    </a:r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 dirty="0"/>
                      <a:t>34%</a:t>
                    </a:r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'2012'!$Q$24:$R$24</c:f>
              <c:strCache>
                <c:ptCount val="2"/>
                <c:pt idx="0">
                  <c:v>Sem ES</c:v>
                </c:pt>
                <c:pt idx="1">
                  <c:v>Com ES</c:v>
                </c:pt>
              </c:strCache>
            </c:strRef>
          </c:cat>
          <c:val>
            <c:numRef>
              <c:f>'2012'!$Q$51:$R$51</c:f>
              <c:numCache>
                <c:formatCode>_(* #,##0_);_(* \(#,##0\);_(* "-"_);_(@_)</c:formatCode>
                <c:ptCount val="2"/>
                <c:pt idx="0">
                  <c:v>3662</c:v>
                </c:pt>
                <c:pt idx="1">
                  <c:v>1897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pt-BR"/>
        </a:p>
      </c:txPr>
    </c:legend>
    <c:plotVisOnly val="1"/>
    <c:dispBlanksAs val="zero"/>
  </c:chart>
  <c:txPr>
    <a:bodyPr/>
    <a:lstStyle/>
    <a:p>
      <a:pPr>
        <a:defRPr sz="1400"/>
      </a:pPr>
      <a:endParaRPr lang="pt-BR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B4CED-4BEB-44C8-ACB9-3851C6D9AE2D}" type="doc">
      <dgm:prSet loTypeId="urn:microsoft.com/office/officeart/2005/8/layout/cycle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3E04A98-640E-433E-8DF3-5589C7A79FC6}">
      <dgm:prSet phldrT="[Texto]"/>
      <dgm:spPr/>
      <dgm:t>
        <a:bodyPr/>
        <a:lstStyle/>
        <a:p>
          <a:r>
            <a:rPr lang="pt-BR" b="1" dirty="0" smtClean="0">
              <a:latin typeface="Baskerville Old Face" pitchFamily="18" charset="0"/>
            </a:rPr>
            <a:t>MEC</a:t>
          </a:r>
          <a:endParaRPr lang="pt-BR" b="1" dirty="0">
            <a:latin typeface="Baskerville Old Face" pitchFamily="18" charset="0"/>
          </a:endParaRPr>
        </a:p>
      </dgm:t>
    </dgm:pt>
    <dgm:pt modelId="{706C0148-6241-4E15-B486-8DC94B6A84DC}" type="parTrans" cxnId="{2819E397-A2A3-4109-8A2D-66B119C78C38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8F611546-A6FC-4B73-A52B-744D02E9F34D}" type="sibTrans" cxnId="{2819E397-A2A3-4109-8A2D-66B119C78C38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B8726566-A1DA-413E-BF83-D3B9831758FA}">
      <dgm:prSet phldrT="[Texto]"/>
      <dgm:spPr/>
      <dgm:t>
        <a:bodyPr/>
        <a:lstStyle/>
        <a:p>
          <a:r>
            <a:rPr lang="pt-BR" b="1" dirty="0" smtClean="0">
              <a:latin typeface="Baskerville Old Face" pitchFamily="18" charset="0"/>
            </a:rPr>
            <a:t>SERES </a:t>
          </a:r>
          <a:endParaRPr lang="pt-BR" b="1" dirty="0">
            <a:latin typeface="Baskerville Old Face" pitchFamily="18" charset="0"/>
          </a:endParaRPr>
        </a:p>
      </dgm:t>
    </dgm:pt>
    <dgm:pt modelId="{9956DFFC-1E23-4E5D-9F76-7C16B6524ADE}" type="parTrans" cxnId="{EAB33BCC-DFAC-4366-93A7-1388C6AF3054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F11905B0-2A44-4FE7-BDAE-AFF68BAB24B8}" type="sibTrans" cxnId="{EAB33BCC-DFAC-4366-93A7-1388C6AF3054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C8553C58-989D-41F6-A6E9-4677B6DEBB6C}">
      <dgm:prSet phldrT="[Texto]"/>
      <dgm:spPr/>
      <dgm:t>
        <a:bodyPr/>
        <a:lstStyle/>
        <a:p>
          <a:r>
            <a:rPr lang="pt-BR" b="1" dirty="0" smtClean="0">
              <a:latin typeface="Baskerville Old Face" pitchFamily="18" charset="0"/>
            </a:rPr>
            <a:t>CONAES</a:t>
          </a:r>
          <a:endParaRPr lang="pt-BR" b="1" dirty="0">
            <a:latin typeface="Baskerville Old Face" pitchFamily="18" charset="0"/>
          </a:endParaRPr>
        </a:p>
      </dgm:t>
    </dgm:pt>
    <dgm:pt modelId="{379260C2-8793-47FD-9CB0-40CF43F6D679}" type="parTrans" cxnId="{0E36FF0A-4BED-4E0D-A760-65433C243C98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BC795A9E-328C-45DF-9CF0-F5E30CF01623}" type="sibTrans" cxnId="{0E36FF0A-4BED-4E0D-A760-65433C243C98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63DBF6C1-69D3-428F-A675-552E4ACBB063}">
      <dgm:prSet phldrT="[Texto]"/>
      <dgm:spPr/>
      <dgm:t>
        <a:bodyPr/>
        <a:lstStyle/>
        <a:p>
          <a:r>
            <a:rPr lang="pt-BR" b="1" dirty="0" smtClean="0">
              <a:latin typeface="Baskerville Old Face" pitchFamily="18" charset="0"/>
            </a:rPr>
            <a:t>CTAA</a:t>
          </a:r>
          <a:endParaRPr lang="pt-BR" b="1" dirty="0">
            <a:latin typeface="Baskerville Old Face" pitchFamily="18" charset="0"/>
          </a:endParaRPr>
        </a:p>
      </dgm:t>
    </dgm:pt>
    <dgm:pt modelId="{290F6D9B-2A07-4549-834C-FD93A314438D}" type="parTrans" cxnId="{10B7E662-1978-4A92-A0EB-1AC348B0E73E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CE7E3BE5-1FC1-48D2-8035-735709680E1C}" type="sibTrans" cxnId="{10B7E662-1978-4A92-A0EB-1AC348B0E73E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76976B78-310C-4189-BCFF-40989B88D6D6}">
      <dgm:prSet phldrT="[Texto]"/>
      <dgm:spPr/>
      <dgm:t>
        <a:bodyPr/>
        <a:lstStyle/>
        <a:p>
          <a:r>
            <a:rPr lang="pt-BR" b="1" dirty="0" smtClean="0">
              <a:latin typeface="Baskerville Old Face" pitchFamily="18" charset="0"/>
            </a:rPr>
            <a:t>INEP</a:t>
          </a:r>
          <a:endParaRPr lang="pt-BR" b="1" dirty="0">
            <a:latin typeface="Baskerville Old Face" pitchFamily="18" charset="0"/>
          </a:endParaRPr>
        </a:p>
      </dgm:t>
    </dgm:pt>
    <dgm:pt modelId="{B5EC16EB-CF19-4BC9-9D90-1B765BEDF5B0}" type="sibTrans" cxnId="{2827A9F7-FAB4-4D3B-B8E6-4459A324FFAB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3FC7E41A-7AC3-4948-844E-CCF15BB8C506}" type="parTrans" cxnId="{2827A9F7-FAB4-4D3B-B8E6-4459A324FFAB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CD264B2A-C614-4BC2-BEC9-0CCDE0828B0D}">
      <dgm:prSet phldrT="[Texto]"/>
      <dgm:spPr/>
      <dgm:t>
        <a:bodyPr/>
        <a:lstStyle/>
        <a:p>
          <a:r>
            <a:rPr lang="pt-BR" b="1" dirty="0" smtClean="0">
              <a:latin typeface="Baskerville Old Face" pitchFamily="18" charset="0"/>
            </a:rPr>
            <a:t>CNE</a:t>
          </a:r>
          <a:endParaRPr lang="pt-BR" b="1" dirty="0">
            <a:latin typeface="Baskerville Old Face" pitchFamily="18" charset="0"/>
          </a:endParaRPr>
        </a:p>
      </dgm:t>
    </dgm:pt>
    <dgm:pt modelId="{B5608A84-1394-4030-B9E9-B31523C1D078}" type="sibTrans" cxnId="{7564574F-7018-40F9-9509-11D8883D84B4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47B6BF00-6874-4CB5-8995-42BB1289F41C}" type="parTrans" cxnId="{7564574F-7018-40F9-9509-11D8883D84B4}">
      <dgm:prSet/>
      <dgm:spPr/>
      <dgm:t>
        <a:bodyPr/>
        <a:lstStyle/>
        <a:p>
          <a:endParaRPr lang="pt-BR" b="1">
            <a:latin typeface="Baskerville Old Face" pitchFamily="18" charset="0"/>
          </a:endParaRPr>
        </a:p>
      </dgm:t>
    </dgm:pt>
    <dgm:pt modelId="{C12F5AC3-E3E0-473D-9B5C-9C4F0B5FAA19}" type="pres">
      <dgm:prSet presAssocID="{DFFB4CED-4BEB-44C8-ACB9-3851C6D9AE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E4128A0-6139-42B4-8E4C-DFF73D0C89F5}" type="pres">
      <dgm:prSet presAssocID="{53E04A98-640E-433E-8DF3-5589C7A79FC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6EDE1DE-6527-4964-A5D5-C8478FBBF403}" type="pres">
      <dgm:prSet presAssocID="{53E04A98-640E-433E-8DF3-5589C7A79FC6}" presName="spNode" presStyleCnt="0"/>
      <dgm:spPr/>
      <dgm:t>
        <a:bodyPr/>
        <a:lstStyle/>
        <a:p>
          <a:endParaRPr lang="pt-BR"/>
        </a:p>
      </dgm:t>
    </dgm:pt>
    <dgm:pt modelId="{E1D55F94-0BDF-4DF8-9E90-99F3CE52BBDC}" type="pres">
      <dgm:prSet presAssocID="{8F611546-A6FC-4B73-A52B-744D02E9F34D}" presName="sibTrans" presStyleLbl="sibTrans1D1" presStyleIdx="0" presStyleCnt="6"/>
      <dgm:spPr/>
      <dgm:t>
        <a:bodyPr/>
        <a:lstStyle/>
        <a:p>
          <a:endParaRPr lang="pt-BR"/>
        </a:p>
      </dgm:t>
    </dgm:pt>
    <dgm:pt modelId="{EFC36240-8173-466C-B7D3-5F164BDC4EDB}" type="pres">
      <dgm:prSet presAssocID="{C8553C58-989D-41F6-A6E9-4677B6DEBB6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DBA169D-9EAA-4A72-83BF-D2C419C1798F}" type="pres">
      <dgm:prSet presAssocID="{C8553C58-989D-41F6-A6E9-4677B6DEBB6C}" presName="spNode" presStyleCnt="0"/>
      <dgm:spPr/>
      <dgm:t>
        <a:bodyPr/>
        <a:lstStyle/>
        <a:p>
          <a:endParaRPr lang="pt-BR"/>
        </a:p>
      </dgm:t>
    </dgm:pt>
    <dgm:pt modelId="{8C29C867-BB77-4B14-A057-158A3858F64B}" type="pres">
      <dgm:prSet presAssocID="{BC795A9E-328C-45DF-9CF0-F5E30CF01623}" presName="sibTrans" presStyleLbl="sibTrans1D1" presStyleIdx="1" presStyleCnt="6"/>
      <dgm:spPr/>
      <dgm:t>
        <a:bodyPr/>
        <a:lstStyle/>
        <a:p>
          <a:endParaRPr lang="pt-BR"/>
        </a:p>
      </dgm:t>
    </dgm:pt>
    <dgm:pt modelId="{ADC19446-D7D5-47E7-BDA6-B61246F79D74}" type="pres">
      <dgm:prSet presAssocID="{76976B78-310C-4189-BCFF-40989B88D6D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DEBA3D-F95F-4189-8E6A-6C5B8B4A8243}" type="pres">
      <dgm:prSet presAssocID="{76976B78-310C-4189-BCFF-40989B88D6D6}" presName="spNode" presStyleCnt="0"/>
      <dgm:spPr/>
      <dgm:t>
        <a:bodyPr/>
        <a:lstStyle/>
        <a:p>
          <a:endParaRPr lang="pt-BR"/>
        </a:p>
      </dgm:t>
    </dgm:pt>
    <dgm:pt modelId="{AE1F39F6-831B-4BF3-AC13-1F4EA9DC2D63}" type="pres">
      <dgm:prSet presAssocID="{B5EC16EB-CF19-4BC9-9D90-1B765BEDF5B0}" presName="sibTrans" presStyleLbl="sibTrans1D1" presStyleIdx="2" presStyleCnt="6"/>
      <dgm:spPr/>
      <dgm:t>
        <a:bodyPr/>
        <a:lstStyle/>
        <a:p>
          <a:endParaRPr lang="pt-BR"/>
        </a:p>
      </dgm:t>
    </dgm:pt>
    <dgm:pt modelId="{8F3B73B9-B8E9-4EB0-81B8-565C3D8E18BC}" type="pres">
      <dgm:prSet presAssocID="{63DBF6C1-69D3-428F-A675-552E4ACBB06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1F9FD5-B57F-4698-8225-548D1199591B}" type="pres">
      <dgm:prSet presAssocID="{63DBF6C1-69D3-428F-A675-552E4ACBB063}" presName="spNode" presStyleCnt="0"/>
      <dgm:spPr/>
      <dgm:t>
        <a:bodyPr/>
        <a:lstStyle/>
        <a:p>
          <a:endParaRPr lang="pt-BR"/>
        </a:p>
      </dgm:t>
    </dgm:pt>
    <dgm:pt modelId="{8720CA85-4C8A-4F70-AD1B-1CCEC26BA894}" type="pres">
      <dgm:prSet presAssocID="{CE7E3BE5-1FC1-48D2-8035-735709680E1C}" presName="sibTrans" presStyleLbl="sibTrans1D1" presStyleIdx="3" presStyleCnt="6"/>
      <dgm:spPr/>
      <dgm:t>
        <a:bodyPr/>
        <a:lstStyle/>
        <a:p>
          <a:endParaRPr lang="pt-BR"/>
        </a:p>
      </dgm:t>
    </dgm:pt>
    <dgm:pt modelId="{7668D435-E556-4C10-8646-2CB04EF40084}" type="pres">
      <dgm:prSet presAssocID="{B8726566-A1DA-413E-BF83-D3B9831758FA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548DF3-D12B-4328-951F-AF051BC6FD47}" type="pres">
      <dgm:prSet presAssocID="{B8726566-A1DA-413E-BF83-D3B9831758FA}" presName="spNode" presStyleCnt="0"/>
      <dgm:spPr/>
      <dgm:t>
        <a:bodyPr/>
        <a:lstStyle/>
        <a:p>
          <a:endParaRPr lang="pt-BR"/>
        </a:p>
      </dgm:t>
    </dgm:pt>
    <dgm:pt modelId="{FE5BD6B9-2001-493A-A9DB-F71CE5AB7651}" type="pres">
      <dgm:prSet presAssocID="{F11905B0-2A44-4FE7-BDAE-AFF68BAB24B8}" presName="sibTrans" presStyleLbl="sibTrans1D1" presStyleIdx="4" presStyleCnt="6"/>
      <dgm:spPr/>
      <dgm:t>
        <a:bodyPr/>
        <a:lstStyle/>
        <a:p>
          <a:endParaRPr lang="pt-BR"/>
        </a:p>
      </dgm:t>
    </dgm:pt>
    <dgm:pt modelId="{4CE25FB1-5880-4898-BC46-2A463A40D030}" type="pres">
      <dgm:prSet presAssocID="{CD264B2A-C614-4BC2-BEC9-0CCDE0828B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30F60-6E31-4AF4-926E-3BA69F77B607}" type="pres">
      <dgm:prSet presAssocID="{CD264B2A-C614-4BC2-BEC9-0CCDE0828B0D}" presName="spNode" presStyleCnt="0"/>
      <dgm:spPr/>
      <dgm:t>
        <a:bodyPr/>
        <a:lstStyle/>
        <a:p>
          <a:endParaRPr lang="pt-BR"/>
        </a:p>
      </dgm:t>
    </dgm:pt>
    <dgm:pt modelId="{51859A3D-74C3-47D6-B04E-5FB7913B22E7}" type="pres">
      <dgm:prSet presAssocID="{B5608A84-1394-4030-B9E9-B31523C1D078}" presName="sibTrans" presStyleLbl="sibTrans1D1" presStyleIdx="5" presStyleCnt="6"/>
      <dgm:spPr/>
      <dgm:t>
        <a:bodyPr/>
        <a:lstStyle/>
        <a:p>
          <a:endParaRPr lang="pt-BR"/>
        </a:p>
      </dgm:t>
    </dgm:pt>
  </dgm:ptLst>
  <dgm:cxnLst>
    <dgm:cxn modelId="{6A038081-6B4A-4D94-907F-DB0061D82260}" type="presOf" srcId="{CD264B2A-C614-4BC2-BEC9-0CCDE0828B0D}" destId="{4CE25FB1-5880-4898-BC46-2A463A40D030}" srcOrd="0" destOrd="0" presId="urn:microsoft.com/office/officeart/2005/8/layout/cycle6"/>
    <dgm:cxn modelId="{61FBD9D1-4044-45D1-9D04-9BA95A44DAE1}" type="presOf" srcId="{B8726566-A1DA-413E-BF83-D3B9831758FA}" destId="{7668D435-E556-4C10-8646-2CB04EF40084}" srcOrd="0" destOrd="0" presId="urn:microsoft.com/office/officeart/2005/8/layout/cycle6"/>
    <dgm:cxn modelId="{6441E8F3-3F21-4370-BF5E-40CBF8E884A7}" type="presOf" srcId="{B5EC16EB-CF19-4BC9-9D90-1B765BEDF5B0}" destId="{AE1F39F6-831B-4BF3-AC13-1F4EA9DC2D63}" srcOrd="0" destOrd="0" presId="urn:microsoft.com/office/officeart/2005/8/layout/cycle6"/>
    <dgm:cxn modelId="{10B7E662-1978-4A92-A0EB-1AC348B0E73E}" srcId="{DFFB4CED-4BEB-44C8-ACB9-3851C6D9AE2D}" destId="{63DBF6C1-69D3-428F-A675-552E4ACBB063}" srcOrd="3" destOrd="0" parTransId="{290F6D9B-2A07-4549-834C-FD93A314438D}" sibTransId="{CE7E3BE5-1FC1-48D2-8035-735709680E1C}"/>
    <dgm:cxn modelId="{342B9A8D-BE68-4481-A14F-FBAACFFD319C}" type="presOf" srcId="{C8553C58-989D-41F6-A6E9-4677B6DEBB6C}" destId="{EFC36240-8173-466C-B7D3-5F164BDC4EDB}" srcOrd="0" destOrd="0" presId="urn:microsoft.com/office/officeart/2005/8/layout/cycle6"/>
    <dgm:cxn modelId="{3B62AD26-9011-4490-97C7-DF2DF3C8695F}" type="presOf" srcId="{8F611546-A6FC-4B73-A52B-744D02E9F34D}" destId="{E1D55F94-0BDF-4DF8-9E90-99F3CE52BBDC}" srcOrd="0" destOrd="0" presId="urn:microsoft.com/office/officeart/2005/8/layout/cycle6"/>
    <dgm:cxn modelId="{52992673-3DDC-47EC-A1DA-2994C8C8EC3F}" type="presOf" srcId="{CE7E3BE5-1FC1-48D2-8035-735709680E1C}" destId="{8720CA85-4C8A-4F70-AD1B-1CCEC26BA894}" srcOrd="0" destOrd="0" presId="urn:microsoft.com/office/officeart/2005/8/layout/cycle6"/>
    <dgm:cxn modelId="{EAB33BCC-DFAC-4366-93A7-1388C6AF3054}" srcId="{DFFB4CED-4BEB-44C8-ACB9-3851C6D9AE2D}" destId="{B8726566-A1DA-413E-BF83-D3B9831758FA}" srcOrd="4" destOrd="0" parTransId="{9956DFFC-1E23-4E5D-9F76-7C16B6524ADE}" sibTransId="{F11905B0-2A44-4FE7-BDAE-AFF68BAB24B8}"/>
    <dgm:cxn modelId="{A8A17C22-9B61-4292-B7F2-CE541EE2CA22}" type="presOf" srcId="{B5608A84-1394-4030-B9E9-B31523C1D078}" destId="{51859A3D-74C3-47D6-B04E-5FB7913B22E7}" srcOrd="0" destOrd="0" presId="urn:microsoft.com/office/officeart/2005/8/layout/cycle6"/>
    <dgm:cxn modelId="{A79FBECF-ADAD-41D2-A714-8631945535EB}" type="presOf" srcId="{DFFB4CED-4BEB-44C8-ACB9-3851C6D9AE2D}" destId="{C12F5AC3-E3E0-473D-9B5C-9C4F0B5FAA19}" srcOrd="0" destOrd="0" presId="urn:microsoft.com/office/officeart/2005/8/layout/cycle6"/>
    <dgm:cxn modelId="{69505CF4-2B3B-4F55-B70B-5E27D7449414}" type="presOf" srcId="{63DBF6C1-69D3-428F-A675-552E4ACBB063}" destId="{8F3B73B9-B8E9-4EB0-81B8-565C3D8E18BC}" srcOrd="0" destOrd="0" presId="urn:microsoft.com/office/officeart/2005/8/layout/cycle6"/>
    <dgm:cxn modelId="{4F375C55-F1D7-48DA-A259-5FF5F8CD7A80}" type="presOf" srcId="{F11905B0-2A44-4FE7-BDAE-AFF68BAB24B8}" destId="{FE5BD6B9-2001-493A-A9DB-F71CE5AB7651}" srcOrd="0" destOrd="0" presId="urn:microsoft.com/office/officeart/2005/8/layout/cycle6"/>
    <dgm:cxn modelId="{41B15000-8A2E-4873-B10E-5EDF1623BC5F}" type="presOf" srcId="{BC795A9E-328C-45DF-9CF0-F5E30CF01623}" destId="{8C29C867-BB77-4B14-A057-158A3858F64B}" srcOrd="0" destOrd="0" presId="urn:microsoft.com/office/officeart/2005/8/layout/cycle6"/>
    <dgm:cxn modelId="{0E36FF0A-4BED-4E0D-A760-65433C243C98}" srcId="{DFFB4CED-4BEB-44C8-ACB9-3851C6D9AE2D}" destId="{C8553C58-989D-41F6-A6E9-4677B6DEBB6C}" srcOrd="1" destOrd="0" parTransId="{379260C2-8793-47FD-9CB0-40CF43F6D679}" sibTransId="{BC795A9E-328C-45DF-9CF0-F5E30CF01623}"/>
    <dgm:cxn modelId="{65C9D40B-2982-4249-8CA0-894E8214E2DA}" type="presOf" srcId="{53E04A98-640E-433E-8DF3-5589C7A79FC6}" destId="{AE4128A0-6139-42B4-8E4C-DFF73D0C89F5}" srcOrd="0" destOrd="0" presId="urn:microsoft.com/office/officeart/2005/8/layout/cycle6"/>
    <dgm:cxn modelId="{2819E397-A2A3-4109-8A2D-66B119C78C38}" srcId="{DFFB4CED-4BEB-44C8-ACB9-3851C6D9AE2D}" destId="{53E04A98-640E-433E-8DF3-5589C7A79FC6}" srcOrd="0" destOrd="0" parTransId="{706C0148-6241-4E15-B486-8DC94B6A84DC}" sibTransId="{8F611546-A6FC-4B73-A52B-744D02E9F34D}"/>
    <dgm:cxn modelId="{7564574F-7018-40F9-9509-11D8883D84B4}" srcId="{DFFB4CED-4BEB-44C8-ACB9-3851C6D9AE2D}" destId="{CD264B2A-C614-4BC2-BEC9-0CCDE0828B0D}" srcOrd="5" destOrd="0" parTransId="{47B6BF00-6874-4CB5-8995-42BB1289F41C}" sibTransId="{B5608A84-1394-4030-B9E9-B31523C1D078}"/>
    <dgm:cxn modelId="{2827A9F7-FAB4-4D3B-B8E6-4459A324FFAB}" srcId="{DFFB4CED-4BEB-44C8-ACB9-3851C6D9AE2D}" destId="{76976B78-310C-4189-BCFF-40989B88D6D6}" srcOrd="2" destOrd="0" parTransId="{3FC7E41A-7AC3-4948-844E-CCF15BB8C506}" sibTransId="{B5EC16EB-CF19-4BC9-9D90-1B765BEDF5B0}"/>
    <dgm:cxn modelId="{EE43B3CE-8EBE-412A-8741-46F1C968E9AC}" type="presOf" srcId="{76976B78-310C-4189-BCFF-40989B88D6D6}" destId="{ADC19446-D7D5-47E7-BDA6-B61246F79D74}" srcOrd="0" destOrd="0" presId="urn:microsoft.com/office/officeart/2005/8/layout/cycle6"/>
    <dgm:cxn modelId="{1F68CE34-CE4D-4274-98A0-06DF8EB7077B}" type="presParOf" srcId="{C12F5AC3-E3E0-473D-9B5C-9C4F0B5FAA19}" destId="{AE4128A0-6139-42B4-8E4C-DFF73D0C89F5}" srcOrd="0" destOrd="0" presId="urn:microsoft.com/office/officeart/2005/8/layout/cycle6"/>
    <dgm:cxn modelId="{6579E62E-CB89-421A-AD07-609C78C76E1F}" type="presParOf" srcId="{C12F5AC3-E3E0-473D-9B5C-9C4F0B5FAA19}" destId="{86EDE1DE-6527-4964-A5D5-C8478FBBF403}" srcOrd="1" destOrd="0" presId="urn:microsoft.com/office/officeart/2005/8/layout/cycle6"/>
    <dgm:cxn modelId="{B060511C-76FE-4C99-A8D2-35FB64706CD6}" type="presParOf" srcId="{C12F5AC3-E3E0-473D-9B5C-9C4F0B5FAA19}" destId="{E1D55F94-0BDF-4DF8-9E90-99F3CE52BBDC}" srcOrd="2" destOrd="0" presId="urn:microsoft.com/office/officeart/2005/8/layout/cycle6"/>
    <dgm:cxn modelId="{1341CFBC-33EF-432F-9F46-F98CFC393ACD}" type="presParOf" srcId="{C12F5AC3-E3E0-473D-9B5C-9C4F0B5FAA19}" destId="{EFC36240-8173-466C-B7D3-5F164BDC4EDB}" srcOrd="3" destOrd="0" presId="urn:microsoft.com/office/officeart/2005/8/layout/cycle6"/>
    <dgm:cxn modelId="{743A5454-B70E-4948-8BE8-FA7D7D8E6403}" type="presParOf" srcId="{C12F5AC3-E3E0-473D-9B5C-9C4F0B5FAA19}" destId="{5DBA169D-9EAA-4A72-83BF-D2C419C1798F}" srcOrd="4" destOrd="0" presId="urn:microsoft.com/office/officeart/2005/8/layout/cycle6"/>
    <dgm:cxn modelId="{F2DFE032-1705-47AE-A28B-787A8580D4F5}" type="presParOf" srcId="{C12F5AC3-E3E0-473D-9B5C-9C4F0B5FAA19}" destId="{8C29C867-BB77-4B14-A057-158A3858F64B}" srcOrd="5" destOrd="0" presId="urn:microsoft.com/office/officeart/2005/8/layout/cycle6"/>
    <dgm:cxn modelId="{B584FEF8-5144-4ABE-8702-20836D5920F4}" type="presParOf" srcId="{C12F5AC3-E3E0-473D-9B5C-9C4F0B5FAA19}" destId="{ADC19446-D7D5-47E7-BDA6-B61246F79D74}" srcOrd="6" destOrd="0" presId="urn:microsoft.com/office/officeart/2005/8/layout/cycle6"/>
    <dgm:cxn modelId="{5B155DB7-7CA9-4657-A745-39B21AE6F193}" type="presParOf" srcId="{C12F5AC3-E3E0-473D-9B5C-9C4F0B5FAA19}" destId="{34DEBA3D-F95F-4189-8E6A-6C5B8B4A8243}" srcOrd="7" destOrd="0" presId="urn:microsoft.com/office/officeart/2005/8/layout/cycle6"/>
    <dgm:cxn modelId="{521079BE-0A6A-45F2-9123-A1DC1827B0C0}" type="presParOf" srcId="{C12F5AC3-E3E0-473D-9B5C-9C4F0B5FAA19}" destId="{AE1F39F6-831B-4BF3-AC13-1F4EA9DC2D63}" srcOrd="8" destOrd="0" presId="urn:microsoft.com/office/officeart/2005/8/layout/cycle6"/>
    <dgm:cxn modelId="{A9A4869E-AAD7-4523-AC21-1463999AEDE5}" type="presParOf" srcId="{C12F5AC3-E3E0-473D-9B5C-9C4F0B5FAA19}" destId="{8F3B73B9-B8E9-4EB0-81B8-565C3D8E18BC}" srcOrd="9" destOrd="0" presId="urn:microsoft.com/office/officeart/2005/8/layout/cycle6"/>
    <dgm:cxn modelId="{3F65E233-10B7-4B71-8E21-0DD322823BD9}" type="presParOf" srcId="{C12F5AC3-E3E0-473D-9B5C-9C4F0B5FAA19}" destId="{E01F9FD5-B57F-4698-8225-548D1199591B}" srcOrd="10" destOrd="0" presId="urn:microsoft.com/office/officeart/2005/8/layout/cycle6"/>
    <dgm:cxn modelId="{57EE596D-3BD4-45F0-A26E-3DF36D2E0F88}" type="presParOf" srcId="{C12F5AC3-E3E0-473D-9B5C-9C4F0B5FAA19}" destId="{8720CA85-4C8A-4F70-AD1B-1CCEC26BA894}" srcOrd="11" destOrd="0" presId="urn:microsoft.com/office/officeart/2005/8/layout/cycle6"/>
    <dgm:cxn modelId="{31F77042-E36C-4D78-B87D-864C947229BD}" type="presParOf" srcId="{C12F5AC3-E3E0-473D-9B5C-9C4F0B5FAA19}" destId="{7668D435-E556-4C10-8646-2CB04EF40084}" srcOrd="12" destOrd="0" presId="urn:microsoft.com/office/officeart/2005/8/layout/cycle6"/>
    <dgm:cxn modelId="{A8D61819-EF51-4F82-88D5-CA28B5407A98}" type="presParOf" srcId="{C12F5AC3-E3E0-473D-9B5C-9C4F0B5FAA19}" destId="{5A548DF3-D12B-4328-951F-AF051BC6FD47}" srcOrd="13" destOrd="0" presId="urn:microsoft.com/office/officeart/2005/8/layout/cycle6"/>
    <dgm:cxn modelId="{B50D36F3-C6B5-45AC-BA07-BC16AC52ADB0}" type="presParOf" srcId="{C12F5AC3-E3E0-473D-9B5C-9C4F0B5FAA19}" destId="{FE5BD6B9-2001-493A-A9DB-F71CE5AB7651}" srcOrd="14" destOrd="0" presId="urn:microsoft.com/office/officeart/2005/8/layout/cycle6"/>
    <dgm:cxn modelId="{F26D3C29-F69F-41D8-8206-4F4566FE4E91}" type="presParOf" srcId="{C12F5AC3-E3E0-473D-9B5C-9C4F0B5FAA19}" destId="{4CE25FB1-5880-4898-BC46-2A463A40D030}" srcOrd="15" destOrd="0" presId="urn:microsoft.com/office/officeart/2005/8/layout/cycle6"/>
    <dgm:cxn modelId="{93D257D5-AD26-4A9B-9DA5-1F082D105C50}" type="presParOf" srcId="{C12F5AC3-E3E0-473D-9B5C-9C4F0B5FAA19}" destId="{21C30F60-6E31-4AF4-926E-3BA69F77B607}" srcOrd="16" destOrd="0" presId="urn:microsoft.com/office/officeart/2005/8/layout/cycle6"/>
    <dgm:cxn modelId="{FD03F0A9-AC5D-45E0-90F0-E1325AC88A0D}" type="presParOf" srcId="{C12F5AC3-E3E0-473D-9B5C-9C4F0B5FAA19}" destId="{51859A3D-74C3-47D6-B04E-5FB7913B22E7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8BB8A6-74AE-4D43-B4F4-971108555D6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29B80A9D-AC86-47E7-831D-7D40D782FA97}">
      <dgm:prSet phldrT="[Texto]"/>
      <dgm:spPr/>
      <dgm:t>
        <a:bodyPr/>
        <a:lstStyle/>
        <a:p>
          <a:r>
            <a:rPr lang="pt-BR" dirty="0" smtClean="0"/>
            <a:t>Regulação</a:t>
          </a:r>
          <a:endParaRPr lang="pt-BR" dirty="0"/>
        </a:p>
      </dgm:t>
    </dgm:pt>
    <dgm:pt modelId="{F32974A8-072C-421E-ABF2-FB54E61F56CC}" type="parTrans" cxnId="{490E4A10-A0DF-46C1-AC11-3F1248852136}">
      <dgm:prSet/>
      <dgm:spPr/>
      <dgm:t>
        <a:bodyPr/>
        <a:lstStyle/>
        <a:p>
          <a:endParaRPr lang="pt-BR"/>
        </a:p>
      </dgm:t>
    </dgm:pt>
    <dgm:pt modelId="{DDD3B23A-C498-4B3B-93A5-100CCD5173C2}" type="sibTrans" cxnId="{490E4A10-A0DF-46C1-AC11-3F1248852136}">
      <dgm:prSet/>
      <dgm:spPr/>
      <dgm:t>
        <a:bodyPr/>
        <a:lstStyle/>
        <a:p>
          <a:endParaRPr lang="pt-BR"/>
        </a:p>
      </dgm:t>
    </dgm:pt>
    <dgm:pt modelId="{5BB3E6CD-CFCB-4A48-8D99-61BBBBCAE98E}">
      <dgm:prSet phldrT="[Texto]"/>
      <dgm:spPr/>
      <dgm:t>
        <a:bodyPr/>
        <a:lstStyle/>
        <a:p>
          <a:r>
            <a:rPr lang="pt-BR" dirty="0" smtClean="0"/>
            <a:t>Avaliação</a:t>
          </a:r>
        </a:p>
      </dgm:t>
    </dgm:pt>
    <dgm:pt modelId="{4C3A5E35-FAE2-472C-9282-CE0249959AD6}" type="parTrans" cxnId="{1ADC17BC-D79C-44AE-BC55-5493F59225B0}">
      <dgm:prSet/>
      <dgm:spPr/>
      <dgm:t>
        <a:bodyPr/>
        <a:lstStyle/>
        <a:p>
          <a:endParaRPr lang="pt-BR"/>
        </a:p>
      </dgm:t>
    </dgm:pt>
    <dgm:pt modelId="{75912CF7-0E2C-45EA-88DD-4C040672D2C8}" type="sibTrans" cxnId="{1ADC17BC-D79C-44AE-BC55-5493F59225B0}">
      <dgm:prSet/>
      <dgm:spPr/>
      <dgm:t>
        <a:bodyPr/>
        <a:lstStyle/>
        <a:p>
          <a:endParaRPr lang="pt-BR"/>
        </a:p>
      </dgm:t>
    </dgm:pt>
    <dgm:pt modelId="{C41906E2-65B8-445E-98E3-7E5C19C71D15}">
      <dgm:prSet phldrT="[Texto]"/>
      <dgm:spPr/>
      <dgm:t>
        <a:bodyPr/>
        <a:lstStyle/>
        <a:p>
          <a:r>
            <a:rPr lang="pt-BR" dirty="0" smtClean="0"/>
            <a:t>Supervisão</a:t>
          </a:r>
          <a:endParaRPr lang="pt-BR" dirty="0"/>
        </a:p>
      </dgm:t>
    </dgm:pt>
    <dgm:pt modelId="{3F1296B0-E5F3-4691-8F8D-CF3A6FBF3636}" type="parTrans" cxnId="{81DDA9EE-E2E6-4E1D-A6D9-9439A7C60BE5}">
      <dgm:prSet/>
      <dgm:spPr/>
      <dgm:t>
        <a:bodyPr/>
        <a:lstStyle/>
        <a:p>
          <a:endParaRPr lang="pt-BR"/>
        </a:p>
      </dgm:t>
    </dgm:pt>
    <dgm:pt modelId="{D8E884A1-B93A-482D-896C-928A6AE78051}" type="sibTrans" cxnId="{81DDA9EE-E2E6-4E1D-A6D9-9439A7C60BE5}">
      <dgm:prSet/>
      <dgm:spPr/>
      <dgm:t>
        <a:bodyPr/>
        <a:lstStyle/>
        <a:p>
          <a:endParaRPr lang="pt-BR"/>
        </a:p>
      </dgm:t>
    </dgm:pt>
    <dgm:pt modelId="{B5AB3F1B-B737-44C6-953A-ADE09A972A92}" type="pres">
      <dgm:prSet presAssocID="{418BB8A6-74AE-4D43-B4F4-971108555D64}" presName="Name0" presStyleCnt="0">
        <dgm:presLayoutVars>
          <dgm:dir/>
          <dgm:resizeHandles val="exact"/>
        </dgm:presLayoutVars>
      </dgm:prSet>
      <dgm:spPr/>
    </dgm:pt>
    <dgm:pt modelId="{D78AFB3E-718A-4592-9130-17CB1D03B79F}" type="pres">
      <dgm:prSet presAssocID="{29B80A9D-AC86-47E7-831D-7D40D782FA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009E3D-C820-462A-8BDB-27BBE8F05F1D}" type="pres">
      <dgm:prSet presAssocID="{DDD3B23A-C498-4B3B-93A5-100CCD5173C2}" presName="sibTrans" presStyleLbl="sibTrans2D1" presStyleIdx="0" presStyleCnt="2"/>
      <dgm:spPr/>
      <dgm:t>
        <a:bodyPr/>
        <a:lstStyle/>
        <a:p>
          <a:endParaRPr lang="pt-BR"/>
        </a:p>
      </dgm:t>
    </dgm:pt>
    <dgm:pt modelId="{240583C8-5BCA-45BE-BEBE-85B3099BF3FC}" type="pres">
      <dgm:prSet presAssocID="{DDD3B23A-C498-4B3B-93A5-100CCD5173C2}" presName="connectorText" presStyleLbl="sibTrans2D1" presStyleIdx="0" presStyleCnt="2"/>
      <dgm:spPr/>
      <dgm:t>
        <a:bodyPr/>
        <a:lstStyle/>
        <a:p>
          <a:endParaRPr lang="pt-BR"/>
        </a:p>
      </dgm:t>
    </dgm:pt>
    <dgm:pt modelId="{5BF836DF-BBA5-4D15-AC0C-77092669955D}" type="pres">
      <dgm:prSet presAssocID="{5BB3E6CD-CFCB-4A48-8D99-61BBBBCAE98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636207F-97AE-41EA-9918-1BFB38C43B6F}" type="pres">
      <dgm:prSet presAssocID="{75912CF7-0E2C-45EA-88DD-4C040672D2C8}" presName="sibTrans" presStyleLbl="sibTrans2D1" presStyleIdx="1" presStyleCnt="2"/>
      <dgm:spPr/>
      <dgm:t>
        <a:bodyPr/>
        <a:lstStyle/>
        <a:p>
          <a:endParaRPr lang="pt-BR"/>
        </a:p>
      </dgm:t>
    </dgm:pt>
    <dgm:pt modelId="{5A24A9B9-C1BB-41BB-83CB-2AB3B005BFA1}" type="pres">
      <dgm:prSet presAssocID="{75912CF7-0E2C-45EA-88DD-4C040672D2C8}" presName="connectorText" presStyleLbl="sibTrans2D1" presStyleIdx="1" presStyleCnt="2"/>
      <dgm:spPr/>
      <dgm:t>
        <a:bodyPr/>
        <a:lstStyle/>
        <a:p>
          <a:endParaRPr lang="pt-BR"/>
        </a:p>
      </dgm:t>
    </dgm:pt>
    <dgm:pt modelId="{5CA92FA3-42E8-426F-9902-82483C6996C9}" type="pres">
      <dgm:prSet presAssocID="{C41906E2-65B8-445E-98E3-7E5C19C71D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3324BD8-7E49-4557-A26D-DF615C0304F0}" type="presOf" srcId="{5BB3E6CD-CFCB-4A48-8D99-61BBBBCAE98E}" destId="{5BF836DF-BBA5-4D15-AC0C-77092669955D}" srcOrd="0" destOrd="0" presId="urn:microsoft.com/office/officeart/2005/8/layout/process1"/>
    <dgm:cxn modelId="{4E53DF04-5FA3-4CF8-BE41-A37AF93B281B}" type="presOf" srcId="{29B80A9D-AC86-47E7-831D-7D40D782FA97}" destId="{D78AFB3E-718A-4592-9130-17CB1D03B79F}" srcOrd="0" destOrd="0" presId="urn:microsoft.com/office/officeart/2005/8/layout/process1"/>
    <dgm:cxn modelId="{81DDA9EE-E2E6-4E1D-A6D9-9439A7C60BE5}" srcId="{418BB8A6-74AE-4D43-B4F4-971108555D64}" destId="{C41906E2-65B8-445E-98E3-7E5C19C71D15}" srcOrd="2" destOrd="0" parTransId="{3F1296B0-E5F3-4691-8F8D-CF3A6FBF3636}" sibTransId="{D8E884A1-B93A-482D-896C-928A6AE78051}"/>
    <dgm:cxn modelId="{6A9BB6DD-BA5B-4FF3-979A-4F2BDBCC453F}" type="presOf" srcId="{418BB8A6-74AE-4D43-B4F4-971108555D64}" destId="{B5AB3F1B-B737-44C6-953A-ADE09A972A92}" srcOrd="0" destOrd="0" presId="urn:microsoft.com/office/officeart/2005/8/layout/process1"/>
    <dgm:cxn modelId="{1B33DA93-C0D3-4088-8E7F-E295154EFFFE}" type="presOf" srcId="{75912CF7-0E2C-45EA-88DD-4C040672D2C8}" destId="{F636207F-97AE-41EA-9918-1BFB38C43B6F}" srcOrd="0" destOrd="0" presId="urn:microsoft.com/office/officeart/2005/8/layout/process1"/>
    <dgm:cxn modelId="{490E4A10-A0DF-46C1-AC11-3F1248852136}" srcId="{418BB8A6-74AE-4D43-B4F4-971108555D64}" destId="{29B80A9D-AC86-47E7-831D-7D40D782FA97}" srcOrd="0" destOrd="0" parTransId="{F32974A8-072C-421E-ABF2-FB54E61F56CC}" sibTransId="{DDD3B23A-C498-4B3B-93A5-100CCD5173C2}"/>
    <dgm:cxn modelId="{C99460EA-2F10-4BF3-B279-06FE3299E2C3}" type="presOf" srcId="{75912CF7-0E2C-45EA-88DD-4C040672D2C8}" destId="{5A24A9B9-C1BB-41BB-83CB-2AB3B005BFA1}" srcOrd="1" destOrd="0" presId="urn:microsoft.com/office/officeart/2005/8/layout/process1"/>
    <dgm:cxn modelId="{730729C5-89C3-497B-AA95-935C91324E23}" type="presOf" srcId="{C41906E2-65B8-445E-98E3-7E5C19C71D15}" destId="{5CA92FA3-42E8-426F-9902-82483C6996C9}" srcOrd="0" destOrd="0" presId="urn:microsoft.com/office/officeart/2005/8/layout/process1"/>
    <dgm:cxn modelId="{1ADC17BC-D79C-44AE-BC55-5493F59225B0}" srcId="{418BB8A6-74AE-4D43-B4F4-971108555D64}" destId="{5BB3E6CD-CFCB-4A48-8D99-61BBBBCAE98E}" srcOrd="1" destOrd="0" parTransId="{4C3A5E35-FAE2-472C-9282-CE0249959AD6}" sibTransId="{75912CF7-0E2C-45EA-88DD-4C040672D2C8}"/>
    <dgm:cxn modelId="{C3E99E8F-BB19-4782-A760-A6ED5062B7F6}" type="presOf" srcId="{DDD3B23A-C498-4B3B-93A5-100CCD5173C2}" destId="{BD009E3D-C820-462A-8BDB-27BBE8F05F1D}" srcOrd="0" destOrd="0" presId="urn:microsoft.com/office/officeart/2005/8/layout/process1"/>
    <dgm:cxn modelId="{D75CC9C0-3D16-4420-8A96-CBF4D856DE08}" type="presOf" srcId="{DDD3B23A-C498-4B3B-93A5-100CCD5173C2}" destId="{240583C8-5BCA-45BE-BEBE-85B3099BF3FC}" srcOrd="1" destOrd="0" presId="urn:microsoft.com/office/officeart/2005/8/layout/process1"/>
    <dgm:cxn modelId="{7E797C60-65EE-4506-A451-EEBA75C6E2F3}" type="presParOf" srcId="{B5AB3F1B-B737-44C6-953A-ADE09A972A92}" destId="{D78AFB3E-718A-4592-9130-17CB1D03B79F}" srcOrd="0" destOrd="0" presId="urn:microsoft.com/office/officeart/2005/8/layout/process1"/>
    <dgm:cxn modelId="{78258719-189D-46E4-BFA0-B9DE896C3B1B}" type="presParOf" srcId="{B5AB3F1B-B737-44C6-953A-ADE09A972A92}" destId="{BD009E3D-C820-462A-8BDB-27BBE8F05F1D}" srcOrd="1" destOrd="0" presId="urn:microsoft.com/office/officeart/2005/8/layout/process1"/>
    <dgm:cxn modelId="{802CA986-60C6-4120-A516-DEAC353127C6}" type="presParOf" srcId="{BD009E3D-C820-462A-8BDB-27BBE8F05F1D}" destId="{240583C8-5BCA-45BE-BEBE-85B3099BF3FC}" srcOrd="0" destOrd="0" presId="urn:microsoft.com/office/officeart/2005/8/layout/process1"/>
    <dgm:cxn modelId="{CF0D7A6B-53AE-4893-8B5D-AB7533A1E436}" type="presParOf" srcId="{B5AB3F1B-B737-44C6-953A-ADE09A972A92}" destId="{5BF836DF-BBA5-4D15-AC0C-77092669955D}" srcOrd="2" destOrd="0" presId="urn:microsoft.com/office/officeart/2005/8/layout/process1"/>
    <dgm:cxn modelId="{653391E4-0C3F-41FE-A416-2F934A89A92F}" type="presParOf" srcId="{B5AB3F1B-B737-44C6-953A-ADE09A972A92}" destId="{F636207F-97AE-41EA-9918-1BFB38C43B6F}" srcOrd="3" destOrd="0" presId="urn:microsoft.com/office/officeart/2005/8/layout/process1"/>
    <dgm:cxn modelId="{8F726AC9-CFF3-4C61-94BB-C69FC0698D44}" type="presParOf" srcId="{F636207F-97AE-41EA-9918-1BFB38C43B6F}" destId="{5A24A9B9-C1BB-41BB-83CB-2AB3B005BFA1}" srcOrd="0" destOrd="0" presId="urn:microsoft.com/office/officeart/2005/8/layout/process1"/>
    <dgm:cxn modelId="{9D8E8D63-A4B8-4E9F-BF96-D5428EA8BC82}" type="presParOf" srcId="{B5AB3F1B-B737-44C6-953A-ADE09A972A92}" destId="{5CA92FA3-42E8-426F-9902-82483C6996C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5492D5-EEE8-4878-93B4-B7910D0A5676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A13FCCC-62A5-46B2-9A0B-5BD6248CDEF9}">
      <dgm:prSet custT="1"/>
      <dgm:spPr/>
      <dgm:t>
        <a:bodyPr/>
        <a:lstStyle/>
        <a:p>
          <a:pPr rtl="0"/>
          <a:r>
            <a:rPr lang="pt-BR" sz="1400" dirty="0" smtClean="0"/>
            <a:t>Planejamento e Avaliação Institucional</a:t>
          </a:r>
          <a:endParaRPr lang="pt-BR" sz="1400" dirty="0"/>
        </a:p>
      </dgm:t>
    </dgm:pt>
    <dgm:pt modelId="{81DAA29A-FD10-4C46-B5B9-FCF25CBBEACC}" type="parTrans" cxnId="{129FEDBC-4730-450D-98CE-3638FA43A373}">
      <dgm:prSet/>
      <dgm:spPr/>
      <dgm:t>
        <a:bodyPr/>
        <a:lstStyle/>
        <a:p>
          <a:endParaRPr lang="pt-BR"/>
        </a:p>
      </dgm:t>
    </dgm:pt>
    <dgm:pt modelId="{EA94075B-34ED-46A4-BBC4-87F07F613345}" type="sibTrans" cxnId="{129FEDBC-4730-450D-98CE-3638FA43A373}">
      <dgm:prSet/>
      <dgm:spPr/>
      <dgm:t>
        <a:bodyPr/>
        <a:lstStyle/>
        <a:p>
          <a:endParaRPr lang="pt-BR"/>
        </a:p>
      </dgm:t>
    </dgm:pt>
    <dgm:pt modelId="{CE05DE98-266D-44FC-808D-0850E991DCC0}">
      <dgm:prSet custT="1"/>
      <dgm:spPr/>
      <dgm:t>
        <a:bodyPr/>
        <a:lstStyle/>
        <a:p>
          <a:pPr rtl="0"/>
          <a:r>
            <a:rPr lang="pt-BR" sz="1400" dirty="0" smtClean="0"/>
            <a:t>Desenvolvimento Institucional</a:t>
          </a:r>
          <a:endParaRPr lang="pt-BR" sz="1400" dirty="0"/>
        </a:p>
      </dgm:t>
    </dgm:pt>
    <dgm:pt modelId="{FA6951E6-E12A-4761-8304-968B1676CF6D}" type="parTrans" cxnId="{69225D88-90A3-446A-89CB-92F945C38388}">
      <dgm:prSet/>
      <dgm:spPr/>
      <dgm:t>
        <a:bodyPr/>
        <a:lstStyle/>
        <a:p>
          <a:endParaRPr lang="pt-BR"/>
        </a:p>
      </dgm:t>
    </dgm:pt>
    <dgm:pt modelId="{C26C75B3-4ED8-49D7-9D8E-2B3A8D1924E0}" type="sibTrans" cxnId="{69225D88-90A3-446A-89CB-92F945C38388}">
      <dgm:prSet/>
      <dgm:spPr/>
      <dgm:t>
        <a:bodyPr/>
        <a:lstStyle/>
        <a:p>
          <a:endParaRPr lang="pt-BR"/>
        </a:p>
      </dgm:t>
    </dgm:pt>
    <dgm:pt modelId="{B3592894-D47D-42B4-83DE-E11C2E4191D9}">
      <dgm:prSet custT="1"/>
      <dgm:spPr/>
      <dgm:t>
        <a:bodyPr/>
        <a:lstStyle/>
        <a:p>
          <a:pPr rtl="0"/>
          <a:r>
            <a:rPr lang="pt-BR" sz="1400" dirty="0" smtClean="0"/>
            <a:t>Políticas Acadêmicas</a:t>
          </a:r>
          <a:endParaRPr lang="pt-BR" sz="1400" dirty="0"/>
        </a:p>
      </dgm:t>
    </dgm:pt>
    <dgm:pt modelId="{9DA58CF9-77DF-4696-A6C6-D577DDE9D511}" type="parTrans" cxnId="{AF573D56-ED58-4923-900D-2EF840B57AAB}">
      <dgm:prSet/>
      <dgm:spPr/>
      <dgm:t>
        <a:bodyPr/>
        <a:lstStyle/>
        <a:p>
          <a:endParaRPr lang="pt-BR"/>
        </a:p>
      </dgm:t>
    </dgm:pt>
    <dgm:pt modelId="{6DA17DCC-F5F1-4394-AA37-BAF7A835FA84}" type="sibTrans" cxnId="{AF573D56-ED58-4923-900D-2EF840B57AAB}">
      <dgm:prSet/>
      <dgm:spPr/>
      <dgm:t>
        <a:bodyPr/>
        <a:lstStyle/>
        <a:p>
          <a:endParaRPr lang="pt-BR"/>
        </a:p>
      </dgm:t>
    </dgm:pt>
    <dgm:pt modelId="{A03499B3-5564-4923-88B6-77FED59F71C3}">
      <dgm:prSet custT="1"/>
      <dgm:spPr/>
      <dgm:t>
        <a:bodyPr/>
        <a:lstStyle/>
        <a:p>
          <a:pPr rtl="0"/>
          <a:r>
            <a:rPr lang="pt-BR" sz="1400" dirty="0" smtClean="0"/>
            <a:t>Políticas de Gestão</a:t>
          </a:r>
          <a:endParaRPr lang="pt-BR" sz="1400" dirty="0"/>
        </a:p>
      </dgm:t>
    </dgm:pt>
    <dgm:pt modelId="{710B1AC8-C431-4B62-82CD-ED426B9DCA8A}" type="parTrans" cxnId="{04FFBC62-FF7D-4EB9-BA9F-F569A0C39DE3}">
      <dgm:prSet/>
      <dgm:spPr/>
      <dgm:t>
        <a:bodyPr/>
        <a:lstStyle/>
        <a:p>
          <a:endParaRPr lang="pt-BR"/>
        </a:p>
      </dgm:t>
    </dgm:pt>
    <dgm:pt modelId="{8C30AAE4-D400-4788-87C2-78AC76C3E746}" type="sibTrans" cxnId="{04FFBC62-FF7D-4EB9-BA9F-F569A0C39DE3}">
      <dgm:prSet/>
      <dgm:spPr/>
      <dgm:t>
        <a:bodyPr/>
        <a:lstStyle/>
        <a:p>
          <a:endParaRPr lang="pt-BR"/>
        </a:p>
      </dgm:t>
    </dgm:pt>
    <dgm:pt modelId="{0F06F952-E649-4F57-A14F-992128FE8484}">
      <dgm:prSet custT="1"/>
      <dgm:spPr/>
      <dgm:t>
        <a:bodyPr/>
        <a:lstStyle/>
        <a:p>
          <a:pPr rtl="0"/>
          <a:r>
            <a:rPr lang="pt-BR" sz="1400" dirty="0" smtClean="0"/>
            <a:t>Infraestrutura Física</a:t>
          </a:r>
          <a:endParaRPr lang="pt-BR" sz="1400" dirty="0"/>
        </a:p>
      </dgm:t>
    </dgm:pt>
    <dgm:pt modelId="{4A9DEFB1-0C26-4CE0-8082-05200C005CEA}" type="parTrans" cxnId="{FEB0D375-D59D-4D03-A865-12AF0B04BA70}">
      <dgm:prSet/>
      <dgm:spPr/>
      <dgm:t>
        <a:bodyPr/>
        <a:lstStyle/>
        <a:p>
          <a:endParaRPr lang="pt-BR"/>
        </a:p>
      </dgm:t>
    </dgm:pt>
    <dgm:pt modelId="{AE350A8E-0B1F-4B97-803C-AA742F17BA4F}" type="sibTrans" cxnId="{FEB0D375-D59D-4D03-A865-12AF0B04BA70}">
      <dgm:prSet/>
      <dgm:spPr/>
      <dgm:t>
        <a:bodyPr/>
        <a:lstStyle/>
        <a:p>
          <a:endParaRPr lang="pt-BR"/>
        </a:p>
      </dgm:t>
    </dgm:pt>
    <dgm:pt modelId="{B3952923-5235-4EF8-B90A-78147DC5C4B3}">
      <dgm:prSet custT="1"/>
      <dgm:spPr/>
      <dgm:t>
        <a:bodyPr/>
        <a:lstStyle/>
        <a:p>
          <a:pPr algn="just"/>
          <a:r>
            <a:rPr lang="pt-BR" sz="1400" dirty="0" smtClean="0"/>
            <a:t>Dimensão 8: Planejamento e avaliação</a:t>
          </a:r>
          <a:endParaRPr lang="pt-BR" sz="1400" dirty="0"/>
        </a:p>
      </dgm:t>
    </dgm:pt>
    <dgm:pt modelId="{87E580B9-3BC3-4C6D-A276-24485E728D77}" type="parTrans" cxnId="{D9C3ECD6-CE0F-4C84-9A95-AE57DA34A030}">
      <dgm:prSet/>
      <dgm:spPr/>
      <dgm:t>
        <a:bodyPr/>
        <a:lstStyle/>
        <a:p>
          <a:endParaRPr lang="pt-BR"/>
        </a:p>
      </dgm:t>
    </dgm:pt>
    <dgm:pt modelId="{430EF356-1736-4577-A8EF-A2C83308D1AC}" type="sibTrans" cxnId="{D9C3ECD6-CE0F-4C84-9A95-AE57DA34A030}">
      <dgm:prSet/>
      <dgm:spPr/>
      <dgm:t>
        <a:bodyPr/>
        <a:lstStyle/>
        <a:p>
          <a:endParaRPr lang="pt-BR"/>
        </a:p>
      </dgm:t>
    </dgm:pt>
    <dgm:pt modelId="{2F3EDF64-0FD0-4AF9-9C79-07FF0CB94996}">
      <dgm:prSet custT="1"/>
      <dgm:spPr/>
      <dgm:t>
        <a:bodyPr/>
        <a:lstStyle/>
        <a:p>
          <a:pPr algn="just"/>
          <a:r>
            <a:rPr lang="pt-BR" sz="1400" dirty="0" smtClean="0"/>
            <a:t>Dimensão 1: Missão e plano de desenvolvimento institucional</a:t>
          </a:r>
          <a:endParaRPr lang="pt-BR" sz="1400" dirty="0"/>
        </a:p>
      </dgm:t>
    </dgm:pt>
    <dgm:pt modelId="{10E49314-8468-469B-BBB9-6061DDF4DC0C}" type="parTrans" cxnId="{B9AECDC7-C7ED-4333-93B5-A2AF66D729AD}">
      <dgm:prSet/>
      <dgm:spPr/>
      <dgm:t>
        <a:bodyPr/>
        <a:lstStyle/>
        <a:p>
          <a:endParaRPr lang="pt-BR"/>
        </a:p>
      </dgm:t>
    </dgm:pt>
    <dgm:pt modelId="{8B9D6FE1-ADCA-47CF-9221-FC5644B9813E}" type="sibTrans" cxnId="{B9AECDC7-C7ED-4333-93B5-A2AF66D729AD}">
      <dgm:prSet/>
      <dgm:spPr/>
      <dgm:t>
        <a:bodyPr/>
        <a:lstStyle/>
        <a:p>
          <a:endParaRPr lang="pt-BR"/>
        </a:p>
      </dgm:t>
    </dgm:pt>
    <dgm:pt modelId="{40499CBA-CC55-48EC-82FF-B27D36132FA3}">
      <dgm:prSet custT="1"/>
      <dgm:spPr/>
      <dgm:t>
        <a:bodyPr/>
        <a:lstStyle/>
        <a:p>
          <a:pPr algn="l"/>
          <a:r>
            <a:rPr lang="pt-BR" sz="1400" dirty="0" smtClean="0"/>
            <a:t>Dimensão 3: Responsabilidade social da instituição</a:t>
          </a:r>
          <a:endParaRPr lang="pt-BR" sz="1400" dirty="0"/>
        </a:p>
      </dgm:t>
    </dgm:pt>
    <dgm:pt modelId="{8B50EDAF-B1E4-48EC-9A1F-D1BC78C8794E}" type="parTrans" cxnId="{4ADA86F8-1C93-4BCD-AA04-28AEEF7F0CE8}">
      <dgm:prSet/>
      <dgm:spPr/>
      <dgm:t>
        <a:bodyPr/>
        <a:lstStyle/>
        <a:p>
          <a:endParaRPr lang="pt-BR"/>
        </a:p>
      </dgm:t>
    </dgm:pt>
    <dgm:pt modelId="{A017125C-1A31-47F4-9263-C154DE89BF4C}" type="sibTrans" cxnId="{4ADA86F8-1C93-4BCD-AA04-28AEEF7F0CE8}">
      <dgm:prSet/>
      <dgm:spPr/>
      <dgm:t>
        <a:bodyPr/>
        <a:lstStyle/>
        <a:p>
          <a:endParaRPr lang="pt-BR"/>
        </a:p>
      </dgm:t>
    </dgm:pt>
    <dgm:pt modelId="{D3B05BDF-4257-4663-8F3F-17772900D044}">
      <dgm:prSet custT="1"/>
      <dgm:spPr/>
      <dgm:t>
        <a:bodyPr/>
        <a:lstStyle/>
        <a:p>
          <a:r>
            <a:rPr lang="pt-BR" sz="1400" dirty="0" smtClean="0"/>
            <a:t>Dimensão 2: Políticas para o ensino, a pesquisa e a extensão</a:t>
          </a:r>
          <a:endParaRPr lang="pt-BR" sz="1400" dirty="0"/>
        </a:p>
      </dgm:t>
    </dgm:pt>
    <dgm:pt modelId="{15C9790F-AEF8-4A07-9F7C-C4C4D86665FB}" type="parTrans" cxnId="{1D269945-9976-4F0E-8E8A-139132F7D84D}">
      <dgm:prSet/>
      <dgm:spPr/>
      <dgm:t>
        <a:bodyPr/>
        <a:lstStyle/>
        <a:p>
          <a:endParaRPr lang="pt-BR"/>
        </a:p>
      </dgm:t>
    </dgm:pt>
    <dgm:pt modelId="{DE186B1F-A9BC-4210-88D5-1C10E44934C6}" type="sibTrans" cxnId="{1D269945-9976-4F0E-8E8A-139132F7D84D}">
      <dgm:prSet/>
      <dgm:spPr/>
      <dgm:t>
        <a:bodyPr/>
        <a:lstStyle/>
        <a:p>
          <a:endParaRPr lang="pt-BR"/>
        </a:p>
      </dgm:t>
    </dgm:pt>
    <dgm:pt modelId="{F27B3499-3A0F-4ACC-B379-7D627AF96E0F}">
      <dgm:prSet custT="1"/>
      <dgm:spPr/>
      <dgm:t>
        <a:bodyPr/>
        <a:lstStyle/>
        <a:p>
          <a:r>
            <a:rPr lang="pt-BR" sz="1400" dirty="0" smtClean="0"/>
            <a:t>Dimensão 4: Comunicação com a sociedade</a:t>
          </a:r>
          <a:endParaRPr lang="pt-BR" sz="1400" dirty="0"/>
        </a:p>
      </dgm:t>
    </dgm:pt>
    <dgm:pt modelId="{74AC539B-4992-41A1-9AE8-BE0765B7F629}" type="parTrans" cxnId="{E29D84F7-24C7-43AB-94C2-D0BE14352864}">
      <dgm:prSet/>
      <dgm:spPr/>
      <dgm:t>
        <a:bodyPr/>
        <a:lstStyle/>
        <a:p>
          <a:endParaRPr lang="pt-BR"/>
        </a:p>
      </dgm:t>
    </dgm:pt>
    <dgm:pt modelId="{F2DB5951-2004-4DDA-AE03-FA4E277788FB}" type="sibTrans" cxnId="{E29D84F7-24C7-43AB-94C2-D0BE14352864}">
      <dgm:prSet/>
      <dgm:spPr/>
      <dgm:t>
        <a:bodyPr/>
        <a:lstStyle/>
        <a:p>
          <a:endParaRPr lang="pt-BR"/>
        </a:p>
      </dgm:t>
    </dgm:pt>
    <dgm:pt modelId="{5587E08A-7774-4A6E-AAB1-5A64B3DE6335}">
      <dgm:prSet custT="1"/>
      <dgm:spPr/>
      <dgm:t>
        <a:bodyPr/>
        <a:lstStyle/>
        <a:p>
          <a:r>
            <a:rPr lang="pt-BR" sz="1400" dirty="0" smtClean="0"/>
            <a:t>Dimensão 9: Políticas de atendimento aos discentes</a:t>
          </a:r>
          <a:endParaRPr lang="pt-BR" sz="1400" dirty="0"/>
        </a:p>
      </dgm:t>
    </dgm:pt>
    <dgm:pt modelId="{F7CF58EB-B3F6-4834-BE8E-6F0F625CA054}" type="parTrans" cxnId="{A85B4531-74A8-4D87-8853-D0A6E64CC949}">
      <dgm:prSet/>
      <dgm:spPr/>
      <dgm:t>
        <a:bodyPr/>
        <a:lstStyle/>
        <a:p>
          <a:endParaRPr lang="pt-BR"/>
        </a:p>
      </dgm:t>
    </dgm:pt>
    <dgm:pt modelId="{357A15D1-716D-4964-AAD0-322EDD84E708}" type="sibTrans" cxnId="{A85B4531-74A8-4D87-8853-D0A6E64CC949}">
      <dgm:prSet/>
      <dgm:spPr/>
      <dgm:t>
        <a:bodyPr/>
        <a:lstStyle/>
        <a:p>
          <a:endParaRPr lang="pt-BR"/>
        </a:p>
      </dgm:t>
    </dgm:pt>
    <dgm:pt modelId="{C3375734-6971-45F9-9C1B-38A1E755A556}">
      <dgm:prSet custT="1"/>
      <dgm:spPr/>
      <dgm:t>
        <a:bodyPr/>
        <a:lstStyle/>
        <a:p>
          <a:r>
            <a:rPr lang="pt-BR" sz="1400" dirty="0" smtClean="0"/>
            <a:t>Dimensão 5: Políticas de pessoal</a:t>
          </a:r>
          <a:endParaRPr lang="pt-BR" sz="1400" dirty="0"/>
        </a:p>
      </dgm:t>
    </dgm:pt>
    <dgm:pt modelId="{F1C691F6-AA8A-4941-BDB8-8162C695B099}" type="parTrans" cxnId="{B3BC320A-E80E-48B8-A21E-FDF5B0445502}">
      <dgm:prSet/>
      <dgm:spPr/>
      <dgm:t>
        <a:bodyPr/>
        <a:lstStyle/>
        <a:p>
          <a:endParaRPr lang="pt-BR"/>
        </a:p>
      </dgm:t>
    </dgm:pt>
    <dgm:pt modelId="{E83AFD91-1673-46DD-9E7C-66BA9238D132}" type="sibTrans" cxnId="{B3BC320A-E80E-48B8-A21E-FDF5B0445502}">
      <dgm:prSet/>
      <dgm:spPr/>
      <dgm:t>
        <a:bodyPr/>
        <a:lstStyle/>
        <a:p>
          <a:endParaRPr lang="pt-BR"/>
        </a:p>
      </dgm:t>
    </dgm:pt>
    <dgm:pt modelId="{5A5EBF3F-5C28-4227-B371-45C863A5A0CE}">
      <dgm:prSet custT="1"/>
      <dgm:spPr/>
      <dgm:t>
        <a:bodyPr/>
        <a:lstStyle/>
        <a:p>
          <a:r>
            <a:rPr lang="pt-BR" sz="1400" dirty="0" smtClean="0"/>
            <a:t>Dimensão 6: Organização e gestão da instituição</a:t>
          </a:r>
          <a:endParaRPr lang="pt-BR" sz="1400" dirty="0"/>
        </a:p>
      </dgm:t>
    </dgm:pt>
    <dgm:pt modelId="{4DA33B0E-8DFC-457A-8B63-DC3C40948AF4}" type="parTrans" cxnId="{93C63754-CE8D-4089-BC1C-C8EAE7EF72EA}">
      <dgm:prSet/>
      <dgm:spPr/>
      <dgm:t>
        <a:bodyPr/>
        <a:lstStyle/>
        <a:p>
          <a:endParaRPr lang="pt-BR"/>
        </a:p>
      </dgm:t>
    </dgm:pt>
    <dgm:pt modelId="{610F5A0A-7C4D-44B6-858F-3215BDE98F93}" type="sibTrans" cxnId="{93C63754-CE8D-4089-BC1C-C8EAE7EF72EA}">
      <dgm:prSet/>
      <dgm:spPr/>
      <dgm:t>
        <a:bodyPr/>
        <a:lstStyle/>
        <a:p>
          <a:endParaRPr lang="pt-BR"/>
        </a:p>
      </dgm:t>
    </dgm:pt>
    <dgm:pt modelId="{1B7C1F1C-E36F-4AA5-BE24-5EFE6D3ED7D8}">
      <dgm:prSet custT="1"/>
      <dgm:spPr/>
      <dgm:t>
        <a:bodyPr/>
        <a:lstStyle/>
        <a:p>
          <a:r>
            <a:rPr lang="pt-BR" sz="1400" dirty="0" smtClean="0"/>
            <a:t>Dimensão 10: Sustentabilidade financeira</a:t>
          </a:r>
          <a:endParaRPr lang="pt-BR" sz="1400" dirty="0"/>
        </a:p>
      </dgm:t>
    </dgm:pt>
    <dgm:pt modelId="{9CD96348-CE7D-48CB-9CCD-AED56573F6AA}" type="parTrans" cxnId="{BF593C34-7126-41FF-8CEE-A6FBE47FE1BB}">
      <dgm:prSet/>
      <dgm:spPr/>
      <dgm:t>
        <a:bodyPr/>
        <a:lstStyle/>
        <a:p>
          <a:endParaRPr lang="pt-BR"/>
        </a:p>
      </dgm:t>
    </dgm:pt>
    <dgm:pt modelId="{9CB5C4D4-021F-4F8F-A7B1-32125F88486B}" type="sibTrans" cxnId="{BF593C34-7126-41FF-8CEE-A6FBE47FE1BB}">
      <dgm:prSet/>
      <dgm:spPr/>
      <dgm:t>
        <a:bodyPr/>
        <a:lstStyle/>
        <a:p>
          <a:endParaRPr lang="pt-BR"/>
        </a:p>
      </dgm:t>
    </dgm:pt>
    <dgm:pt modelId="{0C40CA70-03CE-45ED-8FAB-CD714C2A0C4F}">
      <dgm:prSet custT="1"/>
      <dgm:spPr/>
      <dgm:t>
        <a:bodyPr/>
        <a:lstStyle/>
        <a:p>
          <a:r>
            <a:rPr lang="pt-BR" sz="1400" dirty="0" smtClean="0"/>
            <a:t>Dimensão 7: Infraestrutura física</a:t>
          </a:r>
          <a:endParaRPr lang="pt-BR" sz="1400" dirty="0"/>
        </a:p>
      </dgm:t>
    </dgm:pt>
    <dgm:pt modelId="{8D8AA3FA-3394-4F86-9D5E-F9202D41479C}" type="parTrans" cxnId="{C6C1AF7F-0EEB-48C8-BBC4-8AFE9E10E31E}">
      <dgm:prSet/>
      <dgm:spPr/>
      <dgm:t>
        <a:bodyPr/>
        <a:lstStyle/>
        <a:p>
          <a:endParaRPr lang="pt-BR"/>
        </a:p>
      </dgm:t>
    </dgm:pt>
    <dgm:pt modelId="{AD43C218-B965-4BD2-AC0A-25664D4C3864}" type="sibTrans" cxnId="{C6C1AF7F-0EEB-48C8-BBC4-8AFE9E10E31E}">
      <dgm:prSet/>
      <dgm:spPr/>
      <dgm:t>
        <a:bodyPr/>
        <a:lstStyle/>
        <a:p>
          <a:endParaRPr lang="pt-BR"/>
        </a:p>
      </dgm:t>
    </dgm:pt>
    <dgm:pt modelId="{797F2708-788F-4A7D-A9DC-B00A3F6C4AE8}">
      <dgm:prSet custT="1"/>
      <dgm:spPr/>
      <dgm:t>
        <a:bodyPr/>
        <a:lstStyle/>
        <a:p>
          <a:pPr algn="just"/>
          <a:r>
            <a:rPr lang="pt-BR" sz="1400" dirty="0" smtClean="0"/>
            <a:t>Relato Institucional</a:t>
          </a:r>
          <a:endParaRPr lang="pt-BR" sz="1400" dirty="0"/>
        </a:p>
      </dgm:t>
    </dgm:pt>
    <dgm:pt modelId="{9D900644-8117-4A09-BFC5-8A716E6117DD}" type="parTrans" cxnId="{5554DB96-B572-44A8-8A6E-452677A3E2DA}">
      <dgm:prSet/>
      <dgm:spPr/>
      <dgm:t>
        <a:bodyPr/>
        <a:lstStyle/>
        <a:p>
          <a:endParaRPr lang="pt-BR"/>
        </a:p>
      </dgm:t>
    </dgm:pt>
    <dgm:pt modelId="{A3254CBA-5E4E-4DC8-8FA8-4DF31DD0CDAB}" type="sibTrans" cxnId="{5554DB96-B572-44A8-8A6E-452677A3E2DA}">
      <dgm:prSet/>
      <dgm:spPr/>
      <dgm:t>
        <a:bodyPr/>
        <a:lstStyle/>
        <a:p>
          <a:endParaRPr lang="pt-BR"/>
        </a:p>
      </dgm:t>
    </dgm:pt>
    <dgm:pt modelId="{45CFC388-DE18-4178-BBA7-095EFB89AC05}" type="pres">
      <dgm:prSet presAssocID="{D75492D5-EEE8-4878-93B4-B7910D0A567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2F7FD1D-9516-4FF0-87F4-79CB02752920}" type="pres">
      <dgm:prSet presAssocID="{EA13FCCC-62A5-46B2-9A0B-5BD6248CDEF9}" presName="composite" presStyleCnt="0"/>
      <dgm:spPr/>
    </dgm:pt>
    <dgm:pt modelId="{9D7B3ACE-2F0E-49C3-B189-C331BF901011}" type="pres">
      <dgm:prSet presAssocID="{EA13FCCC-62A5-46B2-9A0B-5BD6248CDEF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37FEEF-D752-44DB-9F3B-8B780A6A8884}" type="pres">
      <dgm:prSet presAssocID="{EA13FCCC-62A5-46B2-9A0B-5BD6248CDEF9}" presName="desTx" presStyleLbl="alignAccFollowNode1" presStyleIdx="0" presStyleCnt="5" custScaleX="11716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386D09-C73E-41C1-A505-BD7567327B60}" type="pres">
      <dgm:prSet presAssocID="{EA94075B-34ED-46A4-BBC4-87F07F613345}" presName="space" presStyleCnt="0"/>
      <dgm:spPr/>
    </dgm:pt>
    <dgm:pt modelId="{3FEE8092-10E5-4A32-B287-2661CA868F1C}" type="pres">
      <dgm:prSet presAssocID="{CE05DE98-266D-44FC-808D-0850E991DCC0}" presName="composite" presStyleCnt="0"/>
      <dgm:spPr/>
    </dgm:pt>
    <dgm:pt modelId="{AFF67BC5-3D03-4CAA-8795-8EE65CB41D21}" type="pres">
      <dgm:prSet presAssocID="{CE05DE98-266D-44FC-808D-0850E991DCC0}" presName="parTx" presStyleLbl="alignNode1" presStyleIdx="1" presStyleCnt="5" custScaleX="1166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8440EDD-6E9E-4DC9-AA46-5CC50DAB3F48}" type="pres">
      <dgm:prSet presAssocID="{CE05DE98-266D-44FC-808D-0850E991DCC0}" presName="desTx" presStyleLbl="alignAccFollowNode1" presStyleIdx="1" presStyleCnt="5" custScaleX="1115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3D4E0EE-2303-40A8-A5C4-5DAE0DCEFD7C}" type="pres">
      <dgm:prSet presAssocID="{C26C75B3-4ED8-49D7-9D8E-2B3A8D1924E0}" presName="space" presStyleCnt="0"/>
      <dgm:spPr/>
    </dgm:pt>
    <dgm:pt modelId="{40733C40-AC00-4157-8EB4-3542E0B74298}" type="pres">
      <dgm:prSet presAssocID="{B3592894-D47D-42B4-83DE-E11C2E4191D9}" presName="composite" presStyleCnt="0"/>
      <dgm:spPr/>
    </dgm:pt>
    <dgm:pt modelId="{EACB9FFC-B721-4CE7-B031-8A4A8DF08936}" type="pres">
      <dgm:prSet presAssocID="{B3592894-D47D-42B4-83DE-E11C2E4191D9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AC07AD7-5EEE-4D04-BE11-5D9013C1A6C5}" type="pres">
      <dgm:prSet presAssocID="{B3592894-D47D-42B4-83DE-E11C2E4191D9}" presName="desTx" presStyleLbl="alignAccFollowNode1" presStyleIdx="2" presStyleCnt="5" custScaleX="1080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35BC2C-7EF9-409C-A536-7ADEEE31C727}" type="pres">
      <dgm:prSet presAssocID="{6DA17DCC-F5F1-4394-AA37-BAF7A835FA84}" presName="space" presStyleCnt="0"/>
      <dgm:spPr/>
    </dgm:pt>
    <dgm:pt modelId="{8BBE687A-822D-4B90-ABDB-BA6DFB4966D4}" type="pres">
      <dgm:prSet presAssocID="{A03499B3-5564-4923-88B6-77FED59F71C3}" presName="composite" presStyleCnt="0"/>
      <dgm:spPr/>
    </dgm:pt>
    <dgm:pt modelId="{607379BB-13A9-4A89-AF93-810610F3CA9B}" type="pres">
      <dgm:prSet presAssocID="{A03499B3-5564-4923-88B6-77FED59F71C3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AEB2C14-5949-4CE5-8552-118315EA79B8}" type="pres">
      <dgm:prSet presAssocID="{A03499B3-5564-4923-88B6-77FED59F71C3}" presName="desTx" presStyleLbl="alignAccFollowNode1" presStyleIdx="3" presStyleCnt="5" custScaleX="1160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E3591A-FECB-408F-81A3-427D9E670B73}" type="pres">
      <dgm:prSet presAssocID="{8C30AAE4-D400-4788-87C2-78AC76C3E746}" presName="space" presStyleCnt="0"/>
      <dgm:spPr/>
    </dgm:pt>
    <dgm:pt modelId="{9B52CE32-282D-4968-A74A-7C72F7179AF3}" type="pres">
      <dgm:prSet presAssocID="{0F06F952-E649-4F57-A14F-992128FE8484}" presName="composite" presStyleCnt="0"/>
      <dgm:spPr/>
    </dgm:pt>
    <dgm:pt modelId="{F7114A34-C3C6-4E21-82EF-93B356DFDAEF}" type="pres">
      <dgm:prSet presAssocID="{0F06F952-E649-4F57-A14F-992128FE8484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AAA222C-1C0B-4679-A037-C30976AD60AA}" type="pres">
      <dgm:prSet presAssocID="{0F06F952-E649-4F57-A14F-992128FE8484}" presName="desTx" presStyleLbl="alignAccFollowNode1" presStyleIdx="4" presStyleCnt="5" custScaleX="11143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27183C8-CBC2-4FC8-9B36-53D9FACC3079}" type="presOf" srcId="{B3592894-D47D-42B4-83DE-E11C2E4191D9}" destId="{EACB9FFC-B721-4CE7-B031-8A4A8DF08936}" srcOrd="0" destOrd="0" presId="urn:microsoft.com/office/officeart/2005/8/layout/hList1"/>
    <dgm:cxn modelId="{574B733A-E00E-4468-8214-64E8D875BE0A}" type="presOf" srcId="{A03499B3-5564-4923-88B6-77FED59F71C3}" destId="{607379BB-13A9-4A89-AF93-810610F3CA9B}" srcOrd="0" destOrd="0" presId="urn:microsoft.com/office/officeart/2005/8/layout/hList1"/>
    <dgm:cxn modelId="{EB3CE96F-A697-4252-A033-34F9B8DB6C80}" type="presOf" srcId="{C3375734-6971-45F9-9C1B-38A1E755A556}" destId="{BAEB2C14-5949-4CE5-8552-118315EA79B8}" srcOrd="0" destOrd="0" presId="urn:microsoft.com/office/officeart/2005/8/layout/hList1"/>
    <dgm:cxn modelId="{6B42CBC7-AFF4-4916-A6F4-8BAD80338372}" type="presOf" srcId="{EA13FCCC-62A5-46B2-9A0B-5BD6248CDEF9}" destId="{9D7B3ACE-2F0E-49C3-B189-C331BF901011}" srcOrd="0" destOrd="0" presId="urn:microsoft.com/office/officeart/2005/8/layout/hList1"/>
    <dgm:cxn modelId="{129FEDBC-4730-450D-98CE-3638FA43A373}" srcId="{D75492D5-EEE8-4878-93B4-B7910D0A5676}" destId="{EA13FCCC-62A5-46B2-9A0B-5BD6248CDEF9}" srcOrd="0" destOrd="0" parTransId="{81DAA29A-FD10-4C46-B5B9-FCF25CBBEACC}" sibTransId="{EA94075B-34ED-46A4-BBC4-87F07F613345}"/>
    <dgm:cxn modelId="{41A7D66E-4C32-4515-ABCA-48B6661DF1C8}" type="presOf" srcId="{0F06F952-E649-4F57-A14F-992128FE8484}" destId="{F7114A34-C3C6-4E21-82EF-93B356DFDAEF}" srcOrd="0" destOrd="0" presId="urn:microsoft.com/office/officeart/2005/8/layout/hList1"/>
    <dgm:cxn modelId="{B9AECDC7-C7ED-4333-93B5-A2AF66D729AD}" srcId="{CE05DE98-266D-44FC-808D-0850E991DCC0}" destId="{2F3EDF64-0FD0-4AF9-9C79-07FF0CB94996}" srcOrd="0" destOrd="0" parTransId="{10E49314-8468-469B-BBB9-6061DDF4DC0C}" sibTransId="{8B9D6FE1-ADCA-47CF-9221-FC5644B9813E}"/>
    <dgm:cxn modelId="{D307368A-F7F8-411C-99E2-BE514EF89CBB}" type="presOf" srcId="{0C40CA70-03CE-45ED-8FAB-CD714C2A0C4F}" destId="{7AAA222C-1C0B-4679-A037-C30976AD60AA}" srcOrd="0" destOrd="0" presId="urn:microsoft.com/office/officeart/2005/8/layout/hList1"/>
    <dgm:cxn modelId="{2651CEDF-A2FC-4546-B0F7-6BB7062C0E46}" type="presOf" srcId="{CE05DE98-266D-44FC-808D-0850E991DCC0}" destId="{AFF67BC5-3D03-4CAA-8795-8EE65CB41D21}" srcOrd="0" destOrd="0" presId="urn:microsoft.com/office/officeart/2005/8/layout/hList1"/>
    <dgm:cxn modelId="{444589E0-551D-48C9-9F89-53BDA63EBF4F}" type="presOf" srcId="{D75492D5-EEE8-4878-93B4-B7910D0A5676}" destId="{45CFC388-DE18-4178-BBA7-095EFB89AC05}" srcOrd="0" destOrd="0" presId="urn:microsoft.com/office/officeart/2005/8/layout/hList1"/>
    <dgm:cxn modelId="{D9C3ECD6-CE0F-4C84-9A95-AE57DA34A030}" srcId="{EA13FCCC-62A5-46B2-9A0B-5BD6248CDEF9}" destId="{B3952923-5235-4EF8-B90A-78147DC5C4B3}" srcOrd="0" destOrd="0" parTransId="{87E580B9-3BC3-4C6D-A276-24485E728D77}" sibTransId="{430EF356-1736-4577-A8EF-A2C83308D1AC}"/>
    <dgm:cxn modelId="{2F93861C-8998-4E5D-AC42-E8D502B09DB6}" type="presOf" srcId="{D3B05BDF-4257-4663-8F3F-17772900D044}" destId="{2AC07AD7-5EEE-4D04-BE11-5D9013C1A6C5}" srcOrd="0" destOrd="0" presId="urn:microsoft.com/office/officeart/2005/8/layout/hList1"/>
    <dgm:cxn modelId="{E29D84F7-24C7-43AB-94C2-D0BE14352864}" srcId="{B3592894-D47D-42B4-83DE-E11C2E4191D9}" destId="{F27B3499-3A0F-4ACC-B379-7D627AF96E0F}" srcOrd="1" destOrd="0" parTransId="{74AC539B-4992-41A1-9AE8-BE0765B7F629}" sibTransId="{F2DB5951-2004-4DDA-AE03-FA4E277788FB}"/>
    <dgm:cxn modelId="{C6C1AF7F-0EEB-48C8-BBC4-8AFE9E10E31E}" srcId="{0F06F952-E649-4F57-A14F-992128FE8484}" destId="{0C40CA70-03CE-45ED-8FAB-CD714C2A0C4F}" srcOrd="0" destOrd="0" parTransId="{8D8AA3FA-3394-4F86-9D5E-F9202D41479C}" sibTransId="{AD43C218-B965-4BD2-AC0A-25664D4C3864}"/>
    <dgm:cxn modelId="{FEB0D375-D59D-4D03-A865-12AF0B04BA70}" srcId="{D75492D5-EEE8-4878-93B4-B7910D0A5676}" destId="{0F06F952-E649-4F57-A14F-992128FE8484}" srcOrd="4" destOrd="0" parTransId="{4A9DEFB1-0C26-4CE0-8082-05200C005CEA}" sibTransId="{AE350A8E-0B1F-4B97-803C-AA742F17BA4F}"/>
    <dgm:cxn modelId="{4B577856-983A-4DC5-8C2D-6EFBAA8A2BDD}" type="presOf" srcId="{2F3EDF64-0FD0-4AF9-9C79-07FF0CB94996}" destId="{D8440EDD-6E9E-4DC9-AA46-5CC50DAB3F48}" srcOrd="0" destOrd="0" presId="urn:microsoft.com/office/officeart/2005/8/layout/hList1"/>
    <dgm:cxn modelId="{E48D1D1B-ADEC-4467-B38A-AAB02197CB7C}" type="presOf" srcId="{5587E08A-7774-4A6E-AAB1-5A64B3DE6335}" destId="{2AC07AD7-5EEE-4D04-BE11-5D9013C1A6C5}" srcOrd="0" destOrd="2" presId="urn:microsoft.com/office/officeart/2005/8/layout/hList1"/>
    <dgm:cxn modelId="{4ADA86F8-1C93-4BCD-AA04-28AEEF7F0CE8}" srcId="{CE05DE98-266D-44FC-808D-0850E991DCC0}" destId="{40499CBA-CC55-48EC-82FF-B27D36132FA3}" srcOrd="1" destOrd="0" parTransId="{8B50EDAF-B1E4-48EC-9A1F-D1BC78C8794E}" sibTransId="{A017125C-1A31-47F4-9263-C154DE89BF4C}"/>
    <dgm:cxn modelId="{A06351AD-8A7C-4174-BE3A-939EB312E942}" type="presOf" srcId="{40499CBA-CC55-48EC-82FF-B27D36132FA3}" destId="{D8440EDD-6E9E-4DC9-AA46-5CC50DAB3F48}" srcOrd="0" destOrd="1" presId="urn:microsoft.com/office/officeart/2005/8/layout/hList1"/>
    <dgm:cxn modelId="{2A88E1FE-6300-4473-B5E6-0E895799AABD}" type="presOf" srcId="{1B7C1F1C-E36F-4AA5-BE24-5EFE6D3ED7D8}" destId="{BAEB2C14-5949-4CE5-8552-118315EA79B8}" srcOrd="0" destOrd="2" presId="urn:microsoft.com/office/officeart/2005/8/layout/hList1"/>
    <dgm:cxn modelId="{233FC920-E647-488C-8820-DC26B5A68479}" type="presOf" srcId="{B3952923-5235-4EF8-B90A-78147DC5C4B3}" destId="{CE37FEEF-D752-44DB-9F3B-8B780A6A8884}" srcOrd="0" destOrd="0" presId="urn:microsoft.com/office/officeart/2005/8/layout/hList1"/>
    <dgm:cxn modelId="{04FFBC62-FF7D-4EB9-BA9F-F569A0C39DE3}" srcId="{D75492D5-EEE8-4878-93B4-B7910D0A5676}" destId="{A03499B3-5564-4923-88B6-77FED59F71C3}" srcOrd="3" destOrd="0" parTransId="{710B1AC8-C431-4B62-82CD-ED426B9DCA8A}" sibTransId="{8C30AAE4-D400-4788-87C2-78AC76C3E746}"/>
    <dgm:cxn modelId="{69225D88-90A3-446A-89CB-92F945C38388}" srcId="{D75492D5-EEE8-4878-93B4-B7910D0A5676}" destId="{CE05DE98-266D-44FC-808D-0850E991DCC0}" srcOrd="1" destOrd="0" parTransId="{FA6951E6-E12A-4761-8304-968B1676CF6D}" sibTransId="{C26C75B3-4ED8-49D7-9D8E-2B3A8D1924E0}"/>
    <dgm:cxn modelId="{93C63754-CE8D-4089-BC1C-C8EAE7EF72EA}" srcId="{A03499B3-5564-4923-88B6-77FED59F71C3}" destId="{5A5EBF3F-5C28-4227-B371-45C863A5A0CE}" srcOrd="1" destOrd="0" parTransId="{4DA33B0E-8DFC-457A-8B63-DC3C40948AF4}" sibTransId="{610F5A0A-7C4D-44B6-858F-3215BDE98F93}"/>
    <dgm:cxn modelId="{601D8801-7D53-4A18-9D9D-4DE45858EBE2}" type="presOf" srcId="{5A5EBF3F-5C28-4227-B371-45C863A5A0CE}" destId="{BAEB2C14-5949-4CE5-8552-118315EA79B8}" srcOrd="0" destOrd="1" presId="urn:microsoft.com/office/officeart/2005/8/layout/hList1"/>
    <dgm:cxn modelId="{5554DB96-B572-44A8-8A6E-452677A3E2DA}" srcId="{EA13FCCC-62A5-46B2-9A0B-5BD6248CDEF9}" destId="{797F2708-788F-4A7D-A9DC-B00A3F6C4AE8}" srcOrd="1" destOrd="0" parTransId="{9D900644-8117-4A09-BFC5-8A716E6117DD}" sibTransId="{A3254CBA-5E4E-4DC8-8FA8-4DF31DD0CDAB}"/>
    <dgm:cxn modelId="{FA2A9CA6-D23D-4FAE-ABF9-3E0AB13EE993}" type="presOf" srcId="{797F2708-788F-4A7D-A9DC-B00A3F6C4AE8}" destId="{CE37FEEF-D752-44DB-9F3B-8B780A6A8884}" srcOrd="0" destOrd="1" presId="urn:microsoft.com/office/officeart/2005/8/layout/hList1"/>
    <dgm:cxn modelId="{AF573D56-ED58-4923-900D-2EF840B57AAB}" srcId="{D75492D5-EEE8-4878-93B4-B7910D0A5676}" destId="{B3592894-D47D-42B4-83DE-E11C2E4191D9}" srcOrd="2" destOrd="0" parTransId="{9DA58CF9-77DF-4696-A6C6-D577DDE9D511}" sibTransId="{6DA17DCC-F5F1-4394-AA37-BAF7A835FA84}"/>
    <dgm:cxn modelId="{A85B4531-74A8-4D87-8853-D0A6E64CC949}" srcId="{B3592894-D47D-42B4-83DE-E11C2E4191D9}" destId="{5587E08A-7774-4A6E-AAB1-5A64B3DE6335}" srcOrd="2" destOrd="0" parTransId="{F7CF58EB-B3F6-4834-BE8E-6F0F625CA054}" sibTransId="{357A15D1-716D-4964-AAD0-322EDD84E708}"/>
    <dgm:cxn modelId="{1D269945-9976-4F0E-8E8A-139132F7D84D}" srcId="{B3592894-D47D-42B4-83DE-E11C2E4191D9}" destId="{D3B05BDF-4257-4663-8F3F-17772900D044}" srcOrd="0" destOrd="0" parTransId="{15C9790F-AEF8-4A07-9F7C-C4C4D86665FB}" sibTransId="{DE186B1F-A9BC-4210-88D5-1C10E44934C6}"/>
    <dgm:cxn modelId="{B3BC320A-E80E-48B8-A21E-FDF5B0445502}" srcId="{A03499B3-5564-4923-88B6-77FED59F71C3}" destId="{C3375734-6971-45F9-9C1B-38A1E755A556}" srcOrd="0" destOrd="0" parTransId="{F1C691F6-AA8A-4941-BDB8-8162C695B099}" sibTransId="{E83AFD91-1673-46DD-9E7C-66BA9238D132}"/>
    <dgm:cxn modelId="{BF593C34-7126-41FF-8CEE-A6FBE47FE1BB}" srcId="{A03499B3-5564-4923-88B6-77FED59F71C3}" destId="{1B7C1F1C-E36F-4AA5-BE24-5EFE6D3ED7D8}" srcOrd="2" destOrd="0" parTransId="{9CD96348-CE7D-48CB-9CCD-AED56573F6AA}" sibTransId="{9CB5C4D4-021F-4F8F-A7B1-32125F88486B}"/>
    <dgm:cxn modelId="{EA3A53E1-9BCF-4B1A-956C-AADC910A6623}" type="presOf" srcId="{F27B3499-3A0F-4ACC-B379-7D627AF96E0F}" destId="{2AC07AD7-5EEE-4D04-BE11-5D9013C1A6C5}" srcOrd="0" destOrd="1" presId="urn:microsoft.com/office/officeart/2005/8/layout/hList1"/>
    <dgm:cxn modelId="{2F5FC1C8-486C-4811-8A57-88E8B6E5460C}" type="presParOf" srcId="{45CFC388-DE18-4178-BBA7-095EFB89AC05}" destId="{B2F7FD1D-9516-4FF0-87F4-79CB02752920}" srcOrd="0" destOrd="0" presId="urn:microsoft.com/office/officeart/2005/8/layout/hList1"/>
    <dgm:cxn modelId="{15C4328A-9489-4240-8738-F87726F266FF}" type="presParOf" srcId="{B2F7FD1D-9516-4FF0-87F4-79CB02752920}" destId="{9D7B3ACE-2F0E-49C3-B189-C331BF901011}" srcOrd="0" destOrd="0" presId="urn:microsoft.com/office/officeart/2005/8/layout/hList1"/>
    <dgm:cxn modelId="{0540C0F7-8CFF-40D4-B1B3-15F925F996E7}" type="presParOf" srcId="{B2F7FD1D-9516-4FF0-87F4-79CB02752920}" destId="{CE37FEEF-D752-44DB-9F3B-8B780A6A8884}" srcOrd="1" destOrd="0" presId="urn:microsoft.com/office/officeart/2005/8/layout/hList1"/>
    <dgm:cxn modelId="{C26E11FC-2D8B-46C6-A629-AD22CBBE0D4D}" type="presParOf" srcId="{45CFC388-DE18-4178-BBA7-095EFB89AC05}" destId="{8D386D09-C73E-41C1-A505-BD7567327B60}" srcOrd="1" destOrd="0" presId="urn:microsoft.com/office/officeart/2005/8/layout/hList1"/>
    <dgm:cxn modelId="{68922A36-ED33-4125-9413-A28243012B6B}" type="presParOf" srcId="{45CFC388-DE18-4178-BBA7-095EFB89AC05}" destId="{3FEE8092-10E5-4A32-B287-2661CA868F1C}" srcOrd="2" destOrd="0" presId="urn:microsoft.com/office/officeart/2005/8/layout/hList1"/>
    <dgm:cxn modelId="{6D982CB9-8808-4D48-92AB-2C1ED9F8F0DC}" type="presParOf" srcId="{3FEE8092-10E5-4A32-B287-2661CA868F1C}" destId="{AFF67BC5-3D03-4CAA-8795-8EE65CB41D21}" srcOrd="0" destOrd="0" presId="urn:microsoft.com/office/officeart/2005/8/layout/hList1"/>
    <dgm:cxn modelId="{FE8822DE-9098-4BA6-9BF0-DCC7465DBFC0}" type="presParOf" srcId="{3FEE8092-10E5-4A32-B287-2661CA868F1C}" destId="{D8440EDD-6E9E-4DC9-AA46-5CC50DAB3F48}" srcOrd="1" destOrd="0" presId="urn:microsoft.com/office/officeart/2005/8/layout/hList1"/>
    <dgm:cxn modelId="{470FD584-3414-4AD2-9B1F-986E02B41723}" type="presParOf" srcId="{45CFC388-DE18-4178-BBA7-095EFB89AC05}" destId="{13D4E0EE-2303-40A8-A5C4-5DAE0DCEFD7C}" srcOrd="3" destOrd="0" presId="urn:microsoft.com/office/officeart/2005/8/layout/hList1"/>
    <dgm:cxn modelId="{66FF6450-43A4-400F-8B98-9C7BA6777DBF}" type="presParOf" srcId="{45CFC388-DE18-4178-BBA7-095EFB89AC05}" destId="{40733C40-AC00-4157-8EB4-3542E0B74298}" srcOrd="4" destOrd="0" presId="urn:microsoft.com/office/officeart/2005/8/layout/hList1"/>
    <dgm:cxn modelId="{C78C1CCA-9FBD-40A3-AEAD-C9DECF6E3920}" type="presParOf" srcId="{40733C40-AC00-4157-8EB4-3542E0B74298}" destId="{EACB9FFC-B721-4CE7-B031-8A4A8DF08936}" srcOrd="0" destOrd="0" presId="urn:microsoft.com/office/officeart/2005/8/layout/hList1"/>
    <dgm:cxn modelId="{61CA44E8-8231-4611-ADAF-227C76CB9D5C}" type="presParOf" srcId="{40733C40-AC00-4157-8EB4-3542E0B74298}" destId="{2AC07AD7-5EEE-4D04-BE11-5D9013C1A6C5}" srcOrd="1" destOrd="0" presId="urn:microsoft.com/office/officeart/2005/8/layout/hList1"/>
    <dgm:cxn modelId="{CF29FE2C-0EE2-4B07-BA23-3C7093CEBB41}" type="presParOf" srcId="{45CFC388-DE18-4178-BBA7-095EFB89AC05}" destId="{1635BC2C-7EF9-409C-A536-7ADEEE31C727}" srcOrd="5" destOrd="0" presId="urn:microsoft.com/office/officeart/2005/8/layout/hList1"/>
    <dgm:cxn modelId="{7011E1B5-7BBD-4A62-BE80-107D2BC587CE}" type="presParOf" srcId="{45CFC388-DE18-4178-BBA7-095EFB89AC05}" destId="{8BBE687A-822D-4B90-ABDB-BA6DFB4966D4}" srcOrd="6" destOrd="0" presId="urn:microsoft.com/office/officeart/2005/8/layout/hList1"/>
    <dgm:cxn modelId="{89A50EE2-06BC-42E5-9053-2DFAB44C69D1}" type="presParOf" srcId="{8BBE687A-822D-4B90-ABDB-BA6DFB4966D4}" destId="{607379BB-13A9-4A89-AF93-810610F3CA9B}" srcOrd="0" destOrd="0" presId="urn:microsoft.com/office/officeart/2005/8/layout/hList1"/>
    <dgm:cxn modelId="{CC129443-8E41-4B25-B6EB-A9D64BE769D7}" type="presParOf" srcId="{8BBE687A-822D-4B90-ABDB-BA6DFB4966D4}" destId="{BAEB2C14-5949-4CE5-8552-118315EA79B8}" srcOrd="1" destOrd="0" presId="urn:microsoft.com/office/officeart/2005/8/layout/hList1"/>
    <dgm:cxn modelId="{F1962196-9A4A-4394-BCE0-FF7BA5BEC63A}" type="presParOf" srcId="{45CFC388-DE18-4178-BBA7-095EFB89AC05}" destId="{85E3591A-FECB-408F-81A3-427D9E670B73}" srcOrd="7" destOrd="0" presId="urn:microsoft.com/office/officeart/2005/8/layout/hList1"/>
    <dgm:cxn modelId="{71FFE809-31CF-4620-A6DF-39305432C362}" type="presParOf" srcId="{45CFC388-DE18-4178-BBA7-095EFB89AC05}" destId="{9B52CE32-282D-4968-A74A-7C72F7179AF3}" srcOrd="8" destOrd="0" presId="urn:microsoft.com/office/officeart/2005/8/layout/hList1"/>
    <dgm:cxn modelId="{C4FAA8B0-72A5-4F39-AC8D-B9EE447F4077}" type="presParOf" srcId="{9B52CE32-282D-4968-A74A-7C72F7179AF3}" destId="{F7114A34-C3C6-4E21-82EF-93B356DFDAEF}" srcOrd="0" destOrd="0" presId="urn:microsoft.com/office/officeart/2005/8/layout/hList1"/>
    <dgm:cxn modelId="{BD1036E7-4611-4BFD-A7B0-D56321070F89}" type="presParOf" srcId="{9B52CE32-282D-4968-A74A-7C72F7179AF3}" destId="{7AAA222C-1C0B-4679-A037-C30976AD60A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4128A0-6139-42B4-8E4C-DFF73D0C89F5}">
      <dsp:nvSpPr>
        <dsp:cNvPr id="0" name=""/>
        <dsp:cNvSpPr/>
      </dsp:nvSpPr>
      <dsp:spPr>
        <a:xfrm>
          <a:off x="2853079" y="1580"/>
          <a:ext cx="1216953" cy="791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Baskerville Old Face" pitchFamily="18" charset="0"/>
            </a:rPr>
            <a:t>MEC</a:t>
          </a:r>
          <a:endParaRPr lang="pt-BR" sz="1900" b="1" kern="1200" dirty="0">
            <a:latin typeface="Baskerville Old Face" pitchFamily="18" charset="0"/>
          </a:endParaRPr>
        </a:p>
      </dsp:txBody>
      <dsp:txXfrm>
        <a:off x="2853079" y="1580"/>
        <a:ext cx="1216953" cy="791019"/>
      </dsp:txXfrm>
    </dsp:sp>
    <dsp:sp modelId="{E1D55F94-0BDF-4DF8-9E90-99F3CE52BBDC}">
      <dsp:nvSpPr>
        <dsp:cNvPr id="0" name=""/>
        <dsp:cNvSpPr/>
      </dsp:nvSpPr>
      <dsp:spPr>
        <a:xfrm>
          <a:off x="1595664" y="397089"/>
          <a:ext cx="3731782" cy="3731782"/>
        </a:xfrm>
        <a:custGeom>
          <a:avLst/>
          <a:gdLst/>
          <a:ahLst/>
          <a:cxnLst/>
          <a:rect l="0" t="0" r="0" b="0"/>
          <a:pathLst>
            <a:path>
              <a:moveTo>
                <a:pt x="2482169" y="104712"/>
              </a:moveTo>
              <a:arcTo wR="1865891" hR="1865891" stAng="17357169" swAng="1503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36240-8173-466C-B7D3-5F164BDC4EDB}">
      <dsp:nvSpPr>
        <dsp:cNvPr id="0" name=""/>
        <dsp:cNvSpPr/>
      </dsp:nvSpPr>
      <dsp:spPr>
        <a:xfrm>
          <a:off x="4468988" y="934525"/>
          <a:ext cx="1216953" cy="791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Baskerville Old Face" pitchFamily="18" charset="0"/>
            </a:rPr>
            <a:t>CONAES</a:t>
          </a:r>
          <a:endParaRPr lang="pt-BR" sz="1900" b="1" kern="1200" dirty="0">
            <a:latin typeface="Baskerville Old Face" pitchFamily="18" charset="0"/>
          </a:endParaRPr>
        </a:p>
      </dsp:txBody>
      <dsp:txXfrm>
        <a:off x="4468988" y="934525"/>
        <a:ext cx="1216953" cy="791019"/>
      </dsp:txXfrm>
    </dsp:sp>
    <dsp:sp modelId="{8C29C867-BB77-4B14-A057-158A3858F64B}">
      <dsp:nvSpPr>
        <dsp:cNvPr id="0" name=""/>
        <dsp:cNvSpPr/>
      </dsp:nvSpPr>
      <dsp:spPr>
        <a:xfrm>
          <a:off x="1595664" y="397089"/>
          <a:ext cx="3731782" cy="3731782"/>
        </a:xfrm>
        <a:custGeom>
          <a:avLst/>
          <a:gdLst/>
          <a:ahLst/>
          <a:cxnLst/>
          <a:rect l="0" t="0" r="0" b="0"/>
          <a:pathLst>
            <a:path>
              <a:moveTo>
                <a:pt x="3655773" y="1338757"/>
              </a:moveTo>
              <a:arcTo wR="1865891" hR="1865891" stAng="20615395" swAng="1969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19446-D7D5-47E7-BDA6-B61246F79D74}">
      <dsp:nvSpPr>
        <dsp:cNvPr id="0" name=""/>
        <dsp:cNvSpPr/>
      </dsp:nvSpPr>
      <dsp:spPr>
        <a:xfrm>
          <a:off x="4468988" y="2800416"/>
          <a:ext cx="1216953" cy="791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Baskerville Old Face" pitchFamily="18" charset="0"/>
            </a:rPr>
            <a:t>INEP</a:t>
          </a:r>
          <a:endParaRPr lang="pt-BR" sz="1900" b="1" kern="1200" dirty="0">
            <a:latin typeface="Baskerville Old Face" pitchFamily="18" charset="0"/>
          </a:endParaRPr>
        </a:p>
      </dsp:txBody>
      <dsp:txXfrm>
        <a:off x="4468988" y="2800416"/>
        <a:ext cx="1216953" cy="791019"/>
      </dsp:txXfrm>
    </dsp:sp>
    <dsp:sp modelId="{AE1F39F6-831B-4BF3-AC13-1F4EA9DC2D63}">
      <dsp:nvSpPr>
        <dsp:cNvPr id="0" name=""/>
        <dsp:cNvSpPr/>
      </dsp:nvSpPr>
      <dsp:spPr>
        <a:xfrm>
          <a:off x="1595664" y="397089"/>
          <a:ext cx="3731782" cy="3731782"/>
        </a:xfrm>
        <a:custGeom>
          <a:avLst/>
          <a:gdLst/>
          <a:ahLst/>
          <a:cxnLst/>
          <a:rect l="0" t="0" r="0" b="0"/>
          <a:pathLst>
            <a:path>
              <a:moveTo>
                <a:pt x="3170248" y="3200132"/>
              </a:moveTo>
              <a:arcTo wR="1865891" hR="1865891" stAng="2738934" swAng="1503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3B73B9-B8E9-4EB0-81B8-565C3D8E18BC}">
      <dsp:nvSpPr>
        <dsp:cNvPr id="0" name=""/>
        <dsp:cNvSpPr/>
      </dsp:nvSpPr>
      <dsp:spPr>
        <a:xfrm>
          <a:off x="2853079" y="3733362"/>
          <a:ext cx="1216953" cy="791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Baskerville Old Face" pitchFamily="18" charset="0"/>
            </a:rPr>
            <a:t>CTAA</a:t>
          </a:r>
          <a:endParaRPr lang="pt-BR" sz="1900" b="1" kern="1200" dirty="0">
            <a:latin typeface="Baskerville Old Face" pitchFamily="18" charset="0"/>
          </a:endParaRPr>
        </a:p>
      </dsp:txBody>
      <dsp:txXfrm>
        <a:off x="2853079" y="3733362"/>
        <a:ext cx="1216953" cy="791019"/>
      </dsp:txXfrm>
    </dsp:sp>
    <dsp:sp modelId="{8720CA85-4C8A-4F70-AD1B-1CCEC26BA894}">
      <dsp:nvSpPr>
        <dsp:cNvPr id="0" name=""/>
        <dsp:cNvSpPr/>
      </dsp:nvSpPr>
      <dsp:spPr>
        <a:xfrm>
          <a:off x="1595664" y="397089"/>
          <a:ext cx="3731782" cy="3731782"/>
        </a:xfrm>
        <a:custGeom>
          <a:avLst/>
          <a:gdLst/>
          <a:ahLst/>
          <a:cxnLst/>
          <a:rect l="0" t="0" r="0" b="0"/>
          <a:pathLst>
            <a:path>
              <a:moveTo>
                <a:pt x="1249613" y="3627069"/>
              </a:moveTo>
              <a:arcTo wR="1865891" hR="1865891" stAng="6557169" swAng="1503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D435-E556-4C10-8646-2CB04EF40084}">
      <dsp:nvSpPr>
        <dsp:cNvPr id="0" name=""/>
        <dsp:cNvSpPr/>
      </dsp:nvSpPr>
      <dsp:spPr>
        <a:xfrm>
          <a:off x="1237170" y="2800416"/>
          <a:ext cx="1216953" cy="791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Baskerville Old Face" pitchFamily="18" charset="0"/>
            </a:rPr>
            <a:t>SERES </a:t>
          </a:r>
          <a:endParaRPr lang="pt-BR" sz="1900" b="1" kern="1200" dirty="0">
            <a:latin typeface="Baskerville Old Face" pitchFamily="18" charset="0"/>
          </a:endParaRPr>
        </a:p>
      </dsp:txBody>
      <dsp:txXfrm>
        <a:off x="1237170" y="2800416"/>
        <a:ext cx="1216953" cy="791019"/>
      </dsp:txXfrm>
    </dsp:sp>
    <dsp:sp modelId="{FE5BD6B9-2001-493A-A9DB-F71CE5AB7651}">
      <dsp:nvSpPr>
        <dsp:cNvPr id="0" name=""/>
        <dsp:cNvSpPr/>
      </dsp:nvSpPr>
      <dsp:spPr>
        <a:xfrm>
          <a:off x="1595664" y="397089"/>
          <a:ext cx="3731782" cy="3731782"/>
        </a:xfrm>
        <a:custGeom>
          <a:avLst/>
          <a:gdLst/>
          <a:ahLst/>
          <a:cxnLst/>
          <a:rect l="0" t="0" r="0" b="0"/>
          <a:pathLst>
            <a:path>
              <a:moveTo>
                <a:pt x="76008" y="2393024"/>
              </a:moveTo>
              <a:arcTo wR="1865891" hR="1865891" stAng="9815395" swAng="196921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E25FB1-5880-4898-BC46-2A463A40D030}">
      <dsp:nvSpPr>
        <dsp:cNvPr id="0" name=""/>
        <dsp:cNvSpPr/>
      </dsp:nvSpPr>
      <dsp:spPr>
        <a:xfrm>
          <a:off x="1237170" y="934525"/>
          <a:ext cx="1216953" cy="79101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900" b="1" kern="1200" dirty="0" smtClean="0">
              <a:latin typeface="Baskerville Old Face" pitchFamily="18" charset="0"/>
            </a:rPr>
            <a:t>CNE</a:t>
          </a:r>
          <a:endParaRPr lang="pt-BR" sz="1900" b="1" kern="1200" dirty="0">
            <a:latin typeface="Baskerville Old Face" pitchFamily="18" charset="0"/>
          </a:endParaRPr>
        </a:p>
      </dsp:txBody>
      <dsp:txXfrm>
        <a:off x="1237170" y="934525"/>
        <a:ext cx="1216953" cy="791019"/>
      </dsp:txXfrm>
    </dsp:sp>
    <dsp:sp modelId="{51859A3D-74C3-47D6-B04E-5FB7913B22E7}">
      <dsp:nvSpPr>
        <dsp:cNvPr id="0" name=""/>
        <dsp:cNvSpPr/>
      </dsp:nvSpPr>
      <dsp:spPr>
        <a:xfrm>
          <a:off x="1595664" y="397089"/>
          <a:ext cx="3731782" cy="3731782"/>
        </a:xfrm>
        <a:custGeom>
          <a:avLst/>
          <a:gdLst/>
          <a:ahLst/>
          <a:cxnLst/>
          <a:rect l="0" t="0" r="0" b="0"/>
          <a:pathLst>
            <a:path>
              <a:moveTo>
                <a:pt x="561533" y="531649"/>
              </a:moveTo>
              <a:arcTo wR="1865891" hR="1865891" stAng="13538934" swAng="150389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8AFB3E-718A-4592-9130-17CB1D03B79F}">
      <dsp:nvSpPr>
        <dsp:cNvPr id="0" name=""/>
        <dsp:cNvSpPr/>
      </dsp:nvSpPr>
      <dsp:spPr>
        <a:xfrm>
          <a:off x="6260" y="2030894"/>
          <a:ext cx="1871312" cy="112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Regulação</a:t>
          </a:r>
          <a:endParaRPr lang="pt-BR" sz="2800" kern="1200" dirty="0"/>
        </a:p>
      </dsp:txBody>
      <dsp:txXfrm>
        <a:off x="6260" y="2030894"/>
        <a:ext cx="1871312" cy="1122787"/>
      </dsp:txXfrm>
    </dsp:sp>
    <dsp:sp modelId="{BD009E3D-C820-462A-8BDB-27BBE8F05F1D}">
      <dsp:nvSpPr>
        <dsp:cNvPr id="0" name=""/>
        <dsp:cNvSpPr/>
      </dsp:nvSpPr>
      <dsp:spPr>
        <a:xfrm>
          <a:off x="2064704" y="2360245"/>
          <a:ext cx="396718" cy="464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2064704" y="2360245"/>
        <a:ext cx="396718" cy="464085"/>
      </dsp:txXfrm>
    </dsp:sp>
    <dsp:sp modelId="{5BF836DF-BBA5-4D15-AC0C-77092669955D}">
      <dsp:nvSpPr>
        <dsp:cNvPr id="0" name=""/>
        <dsp:cNvSpPr/>
      </dsp:nvSpPr>
      <dsp:spPr>
        <a:xfrm>
          <a:off x="2626098" y="2030894"/>
          <a:ext cx="1871312" cy="112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Avaliação</a:t>
          </a:r>
        </a:p>
      </dsp:txBody>
      <dsp:txXfrm>
        <a:off x="2626098" y="2030894"/>
        <a:ext cx="1871312" cy="1122787"/>
      </dsp:txXfrm>
    </dsp:sp>
    <dsp:sp modelId="{F636207F-97AE-41EA-9918-1BFB38C43B6F}">
      <dsp:nvSpPr>
        <dsp:cNvPr id="0" name=""/>
        <dsp:cNvSpPr/>
      </dsp:nvSpPr>
      <dsp:spPr>
        <a:xfrm>
          <a:off x="4684541" y="2360245"/>
          <a:ext cx="396718" cy="46408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900" kern="1200"/>
        </a:p>
      </dsp:txBody>
      <dsp:txXfrm>
        <a:off x="4684541" y="2360245"/>
        <a:ext cx="396718" cy="464085"/>
      </dsp:txXfrm>
    </dsp:sp>
    <dsp:sp modelId="{5CA92FA3-42E8-426F-9902-82483C6996C9}">
      <dsp:nvSpPr>
        <dsp:cNvPr id="0" name=""/>
        <dsp:cNvSpPr/>
      </dsp:nvSpPr>
      <dsp:spPr>
        <a:xfrm>
          <a:off x="5245935" y="2030894"/>
          <a:ext cx="1871312" cy="11227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 smtClean="0"/>
            <a:t>Supervisão</a:t>
          </a:r>
          <a:endParaRPr lang="pt-BR" sz="2800" kern="1200" dirty="0"/>
        </a:p>
      </dsp:txBody>
      <dsp:txXfrm>
        <a:off x="5245935" y="2030894"/>
        <a:ext cx="1871312" cy="11227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73936-C023-4041-BA5F-DDECFA512E10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CCCC6-FADA-491F-8AEE-AD206195FDF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66900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211FD-518C-4D9A-9E2B-1C40ACEA135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22E83-61B8-4C29-9C5D-A5C30A9799E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2891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399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B2B1C7-7390-4009-A36A-2357242936C6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312F6B-B9EA-4821-82E7-39672EABC094}" type="slidenum">
              <a:rPr lang="pt-BR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t-BR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22E83-61B8-4C29-9C5D-A5C30A9799EC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7100" y="744538"/>
            <a:ext cx="4965700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911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D8E78A-8CA8-4C61-BE42-616FA104DDCB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855A3-29C2-44EF-9D46-DB657AC27F69}" type="slidenum">
              <a:rPr/>
              <a:pPr>
                <a:defRPr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62854-D1BD-4AF3-8582-B16690C96681}" type="datetimeFigureOut">
              <a:rPr lang="pt-BR" smtClean="0"/>
              <a:pPr/>
              <a:t>9/5/2014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8D44B-AD79-4E3F-889C-A47A656DCDC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diagramData" Target="../diagrams/data1.xml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1071563"/>
            <a:ext cx="7772400" cy="5310187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60000"/>
              </a:lnSpc>
              <a:defRPr/>
            </a:pPr>
            <a:r>
              <a:rPr lang="pt-BR" altLang="pt-BR" sz="4900" b="1" i="1" dirty="0" smtClean="0">
                <a:cs typeface="Arial" pitchFamily="34" charset="0"/>
              </a:rPr>
              <a:t> </a:t>
            </a:r>
            <a:br>
              <a:rPr lang="pt-BR" altLang="pt-BR" sz="4900" b="1" i="1" dirty="0" smtClean="0">
                <a:cs typeface="Arial" pitchFamily="34" charset="0"/>
              </a:rPr>
            </a:br>
            <a:r>
              <a:rPr lang="pt-BR" altLang="pt-BR" sz="4900" b="1" i="1" dirty="0" smtClean="0">
                <a:cs typeface="Arial" pitchFamily="34" charset="0"/>
              </a:rPr>
              <a:t/>
            </a:r>
            <a:br>
              <a:rPr lang="pt-BR" altLang="pt-BR" sz="4900" b="1" i="1" dirty="0" smtClean="0">
                <a:cs typeface="Arial" pitchFamily="34" charset="0"/>
              </a:rPr>
            </a:br>
            <a:r>
              <a:rPr lang="pt-BR" altLang="pt-BR" sz="4900" b="1" i="1" dirty="0">
                <a:cs typeface="Arial" pitchFamily="34" charset="0"/>
              </a:rPr>
              <a:t/>
            </a:r>
            <a:br>
              <a:rPr lang="pt-BR" altLang="pt-BR" sz="4900" b="1" i="1" dirty="0">
                <a:cs typeface="Arial" pitchFamily="34" charset="0"/>
              </a:rPr>
            </a:br>
            <a:r>
              <a:rPr lang="pt-BR" altLang="pt-BR" sz="4900" b="1" i="1" dirty="0" smtClean="0">
                <a:cs typeface="Arial" pitchFamily="34" charset="0"/>
              </a:rPr>
              <a:t/>
            </a:r>
            <a:br>
              <a:rPr lang="pt-BR" altLang="pt-BR" sz="4900" b="1" i="1" dirty="0" smtClean="0">
                <a:cs typeface="Arial" pitchFamily="34" charset="0"/>
              </a:rPr>
            </a:br>
            <a:r>
              <a:rPr lang="pt-BR" altLang="pt-BR" sz="4900" b="1" i="1" dirty="0">
                <a:cs typeface="Arial" pitchFamily="34" charset="0"/>
              </a:rPr>
              <a:t/>
            </a:r>
            <a:br>
              <a:rPr lang="pt-BR" altLang="pt-BR" sz="4900" b="1" i="1" dirty="0">
                <a:cs typeface="Arial" pitchFamily="34" charset="0"/>
              </a:rPr>
            </a:br>
            <a:endParaRPr lang="pt-BR" altLang="pt-BR" sz="4900" b="1" dirty="0" smtClean="0"/>
          </a:p>
        </p:txBody>
      </p:sp>
      <p:sp>
        <p:nvSpPr>
          <p:cNvPr id="4099" name="Subtítulo 2"/>
          <p:cNvSpPr>
            <a:spLocks noGrp="1"/>
          </p:cNvSpPr>
          <p:nvPr>
            <p:ph type="subTitle" idx="4294967295"/>
          </p:nvPr>
        </p:nvSpPr>
        <p:spPr>
          <a:xfrm>
            <a:off x="179512" y="836713"/>
            <a:ext cx="8712967" cy="5305326"/>
          </a:xfrm>
        </p:spPr>
        <p:txBody>
          <a:bodyPr>
            <a:normAutofit/>
          </a:bodyPr>
          <a:lstStyle/>
          <a:p>
            <a:pPr eaLnBrk="1" hangingPunct="1"/>
            <a:endParaRPr lang="pt-BR" altLang="pt-BR" sz="2400" i="1" dirty="0" smtClean="0">
              <a:solidFill>
                <a:schemeClr val="tx1"/>
              </a:solidFill>
            </a:endParaRPr>
          </a:p>
          <a:p>
            <a:pPr algn="r" eaLnBrk="1" hangingPunct="1"/>
            <a:endParaRPr lang="pt-BR" altLang="pt-BR" sz="2000" i="1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pt-BR" altLang="pt-BR" sz="2000" b="1" dirty="0" smtClean="0">
                <a:cs typeface="Arial" charset="0"/>
              </a:rPr>
              <a:t>54° Fórum Nacional de Reitores da ABRUEM</a:t>
            </a:r>
          </a:p>
          <a:p>
            <a:pPr marL="0" indent="0" algn="ctr" eaLnBrk="1" hangingPunct="1">
              <a:buNone/>
            </a:pPr>
            <a:endParaRPr lang="pt-BR" altLang="pt-BR" sz="3600" b="1" dirty="0" smtClean="0">
              <a:latin typeface="+mj-lt"/>
              <a:cs typeface="Arial" charset="0"/>
            </a:endParaRPr>
          </a:p>
          <a:p>
            <a:pPr marL="0" indent="0" algn="ctr" eaLnBrk="1" hangingPunct="1">
              <a:buNone/>
            </a:pPr>
            <a:r>
              <a:rPr lang="pt-BR" altLang="pt-BR" sz="3600" b="1" dirty="0" smtClean="0">
                <a:latin typeface="+mj-lt"/>
                <a:cs typeface="Arial" charset="0"/>
              </a:rPr>
              <a:t>Parâmetros de Avaliação para as Instituições de Educação Superior no País </a:t>
            </a:r>
          </a:p>
          <a:p>
            <a:pPr marL="0" indent="0" eaLnBrk="1" hangingPunct="1">
              <a:buNone/>
            </a:pPr>
            <a:endParaRPr lang="pt-BR" altLang="pt-BR" sz="2800" b="1" dirty="0" smtClean="0">
              <a:latin typeface="+mj-lt"/>
              <a:cs typeface="Arial" charset="0"/>
            </a:endParaRPr>
          </a:p>
          <a:p>
            <a:pPr marL="0" indent="0" eaLnBrk="1" hangingPunct="1">
              <a:buNone/>
            </a:pPr>
            <a:endParaRPr lang="pt-BR" altLang="pt-BR" sz="2800" b="1" dirty="0" smtClean="0">
              <a:latin typeface="+mj-lt"/>
              <a:cs typeface="Arial" charset="0"/>
            </a:endParaRPr>
          </a:p>
          <a:p>
            <a:pPr marL="0" indent="0" algn="r">
              <a:buNone/>
            </a:pPr>
            <a:r>
              <a:rPr lang="pt-BR" altLang="pt-BR" sz="1600" dirty="0" smtClean="0">
                <a:latin typeface="+mj-lt"/>
                <a:cs typeface="Arial" charset="0"/>
              </a:rPr>
              <a:t>João Carlos Pereira da Silva</a:t>
            </a:r>
          </a:p>
          <a:p>
            <a:pPr marL="0" indent="0" algn="r">
              <a:buNone/>
            </a:pPr>
            <a:r>
              <a:rPr lang="pt-BR" altLang="pt-BR" sz="1600" dirty="0" smtClean="0">
                <a:latin typeface="+mj-lt"/>
                <a:cs typeface="Arial" charset="0"/>
              </a:rPr>
              <a:t>Presidente da CONAES</a:t>
            </a:r>
          </a:p>
          <a:p>
            <a:pPr marL="0" indent="0" algn="r">
              <a:buNone/>
            </a:pPr>
            <a:r>
              <a:rPr lang="pt-BR" altLang="pt-BR" sz="1600" dirty="0" smtClean="0">
                <a:latin typeface="+mj-lt"/>
                <a:cs typeface="Arial" charset="0"/>
              </a:rPr>
              <a:t>Campos do Jordão-SP</a:t>
            </a:r>
            <a:endParaRPr lang="pt-BR" altLang="pt-BR" sz="1600" dirty="0">
              <a:latin typeface="+mj-lt"/>
              <a:cs typeface="Arial" charset="0"/>
            </a:endParaRPr>
          </a:p>
          <a:p>
            <a:pPr marL="0" indent="0" algn="ctr" eaLnBrk="1" hangingPunct="1">
              <a:buNone/>
            </a:pPr>
            <a:endParaRPr lang="pt-BR" altLang="pt-BR" sz="2800" b="1" dirty="0" smtClean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pic>
        <p:nvPicPr>
          <p:cNvPr id="4100" name="Imagem 4" descr="inep 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1" name="Grupo 14"/>
          <p:cNvGrpSpPr>
            <a:grpSpLocks/>
          </p:cNvGrpSpPr>
          <p:nvPr/>
        </p:nvGrpSpPr>
        <p:grpSpPr bwMode="auto">
          <a:xfrm>
            <a:off x="0" y="0"/>
            <a:ext cx="9144000" cy="504916"/>
            <a:chOff x="0" y="-1"/>
            <a:chExt cx="9144000" cy="333376"/>
          </a:xfrm>
        </p:grpSpPr>
        <p:sp>
          <p:nvSpPr>
            <p:cNvPr id="19" name="Retângulo 18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4103" name="Imagem 19" descr="inep 2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4" name="Imagem 20" descr="img_ministerio_educacao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18251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+mn-lt"/>
              </a:rPr>
              <a:t>Avaliação da Educação Superior - Principais </a:t>
            </a:r>
            <a:r>
              <a:rPr lang="pt-BR" sz="3200" b="1" dirty="0" smtClean="0">
                <a:latin typeface="+mn-lt"/>
              </a:rPr>
              <a:t>marcos regulatórios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3500462"/>
          </a:xfrm>
        </p:spPr>
        <p:txBody>
          <a:bodyPr>
            <a:normAutofit fontScale="25000" lnSpcReduction="20000"/>
          </a:bodyPr>
          <a:lstStyle/>
          <a:p>
            <a:pPr algn="just"/>
            <a:endParaRPr lang="pt-BR" b="1" dirty="0" smtClean="0">
              <a:latin typeface="+mj-lt"/>
            </a:endParaRPr>
          </a:p>
          <a:p>
            <a:pPr algn="just">
              <a:lnSpc>
                <a:spcPct val="170000"/>
              </a:lnSpc>
            </a:pPr>
            <a:r>
              <a:rPr lang="pt-BR" sz="7200" b="1" dirty="0" smtClean="0"/>
              <a:t>Lei N° 10.861 (</a:t>
            </a:r>
            <a:r>
              <a:rPr lang="pt-BR" sz="7200" b="1" dirty="0" err="1" smtClean="0"/>
              <a:t>Sinaes</a:t>
            </a:r>
            <a:r>
              <a:rPr lang="pt-BR" sz="7200" b="1" dirty="0" smtClean="0"/>
              <a:t>), de 14 de abril de 2004.</a:t>
            </a:r>
          </a:p>
          <a:p>
            <a:pPr algn="just">
              <a:lnSpc>
                <a:spcPct val="170000"/>
              </a:lnSpc>
            </a:pPr>
            <a:endParaRPr lang="pt-BR" sz="7200" b="1" dirty="0" smtClean="0"/>
          </a:p>
          <a:p>
            <a:pPr algn="just">
              <a:lnSpc>
                <a:spcPct val="170000"/>
              </a:lnSpc>
            </a:pPr>
            <a:r>
              <a:rPr lang="pt-BR" sz="7200" b="1" dirty="0" smtClean="0"/>
              <a:t>Decreto 5.773, de 09 de maio de 2006 (</a:t>
            </a:r>
            <a:r>
              <a:rPr lang="pt-BR" sz="7000" b="1" dirty="0" smtClean="0">
                <a:latin typeface="+mj-lt"/>
              </a:rPr>
              <a:t>Dispõe sobre o exercício das funções de regulação, supervisão e avaliação).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pt-BR" sz="4400" b="1" dirty="0">
              <a:latin typeface="+mj-lt"/>
            </a:endParaRPr>
          </a:p>
          <a:p>
            <a:pPr algn="just">
              <a:lnSpc>
                <a:spcPct val="170000"/>
              </a:lnSpc>
            </a:pPr>
            <a:r>
              <a:rPr lang="pt-BR" sz="7200" b="1" dirty="0" smtClean="0"/>
              <a:t>Portaria Normativa N° 40, de 12 de dezembro de 2007, consolidada e republicada em 29 de dezembro de 2010.</a:t>
            </a:r>
            <a:endParaRPr lang="pt-BR" sz="7000" b="1" dirty="0" smtClean="0">
              <a:latin typeface="+mj-lt"/>
            </a:endParaRPr>
          </a:p>
          <a:p>
            <a:pPr marL="0" indent="0" algn="just">
              <a:buNone/>
            </a:pPr>
            <a:endParaRPr lang="pt-BR" sz="4400" b="1" dirty="0" smtClean="0">
              <a:latin typeface="+mj-lt"/>
            </a:endParaRPr>
          </a:p>
          <a:p>
            <a:pPr algn="just">
              <a:buFontTx/>
              <a:buChar char="-"/>
            </a:pPr>
            <a:endParaRPr lang="pt-BR" sz="2800" b="1" dirty="0" smtClean="0">
              <a:latin typeface="+mj-lt"/>
            </a:endParaRPr>
          </a:p>
          <a:p>
            <a:pPr marL="0" indent="0" algn="just">
              <a:buNone/>
            </a:pPr>
            <a:endParaRPr lang="pt-BR" sz="2800" b="1" dirty="0" smtClean="0">
              <a:latin typeface="+mj-lt"/>
            </a:endParaRPr>
          </a:p>
          <a:p>
            <a:pPr marL="0" indent="0" algn="just">
              <a:buNone/>
            </a:pPr>
            <a:endParaRPr lang="pt-BR" sz="2800" b="1" dirty="0" smtClean="0">
              <a:latin typeface="+mj-lt"/>
            </a:endParaRPr>
          </a:p>
          <a:p>
            <a:pPr algn="just"/>
            <a:endParaRPr lang="pt-BR" sz="2800" b="1" dirty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dirty="0" smtClean="0">
                <a:latin typeface="+mj-lt"/>
              </a:rPr>
              <a:t>  </a:t>
            </a:r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0114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+mn-lt"/>
              </a:rPr>
              <a:t>SINAES, </a:t>
            </a:r>
            <a:r>
              <a:rPr lang="pt-BR" sz="3200" b="1" dirty="0"/>
              <a:t>Lei N° 10.861, de 14 de abril de 2004</a:t>
            </a:r>
            <a:r>
              <a:rPr lang="pt-BR" sz="3200" b="1" dirty="0" smtClean="0">
                <a:latin typeface="+mn-lt"/>
              </a:rPr>
              <a:t>  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algn="just"/>
            <a:endParaRPr lang="pt-BR" altLang="pt-BR" sz="2800" b="1" dirty="0" smtClean="0"/>
          </a:p>
          <a:p>
            <a:pPr algn="just"/>
            <a:r>
              <a:rPr lang="pt-BR" altLang="pt-BR" sz="2800" b="1" dirty="0" smtClean="0">
                <a:latin typeface="+mj-lt"/>
              </a:rPr>
              <a:t>Avaliação de IES (interna e externa)</a:t>
            </a:r>
            <a:r>
              <a:rPr lang="pt-BR" altLang="pt-BR" sz="2800" b="1" dirty="0" smtClean="0"/>
              <a:t> </a:t>
            </a:r>
          </a:p>
          <a:p>
            <a:pPr algn="just"/>
            <a:endParaRPr lang="pt-BR" altLang="pt-BR" sz="2800" b="1" dirty="0" smtClean="0"/>
          </a:p>
          <a:p>
            <a:pPr algn="just"/>
            <a:r>
              <a:rPr lang="pt-BR" altLang="pt-BR" sz="2800" b="1" dirty="0" smtClean="0"/>
              <a:t>Avaliação de cursos de graduação</a:t>
            </a:r>
          </a:p>
          <a:p>
            <a:pPr algn="just"/>
            <a:endParaRPr lang="pt-BR" altLang="pt-BR" sz="2800" b="1" dirty="0" smtClean="0">
              <a:latin typeface="+mj-lt"/>
            </a:endParaRPr>
          </a:p>
          <a:p>
            <a:pPr algn="just"/>
            <a:r>
              <a:rPr lang="pt-BR" altLang="pt-BR" sz="2800" b="1" dirty="0" smtClean="0">
                <a:latin typeface="+mj-lt"/>
              </a:rPr>
              <a:t>Avaliação dos estudantes (ENADE)</a:t>
            </a:r>
            <a:endParaRPr lang="pt-BR" altLang="pt-BR" sz="2800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dirty="0" smtClean="0"/>
              <a:t> </a:t>
            </a:r>
            <a:r>
              <a:rPr lang="pt-BR" altLang="pt-BR" dirty="0" smtClean="0">
                <a:latin typeface="+mj-lt"/>
              </a:rPr>
              <a:t> </a:t>
            </a:r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endParaRPr lang="pt-BR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2159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Espaço Reservado para Conteúdo 5"/>
          <p:cNvGraphicFramePr>
            <a:graphicFrameLocks noGrp="1"/>
          </p:cNvGraphicFramePr>
          <p:nvPr>
            <p:ph idx="1"/>
          </p:nvPr>
        </p:nvGraphicFramePr>
        <p:xfrm>
          <a:off x="0" y="1484784"/>
          <a:ext cx="6923112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tângulo de cantos arredondados 9"/>
          <p:cNvSpPr/>
          <p:nvPr/>
        </p:nvSpPr>
        <p:spPr bwMode="auto">
          <a:xfrm>
            <a:off x="7092950" y="1989138"/>
            <a:ext cx="1336675" cy="8239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2000" tIns="72000" rIns="72000" bIns="72000"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Baskerville Old Face" pitchFamily="18" charset="0"/>
              </a:rPr>
              <a:t>CNS</a:t>
            </a:r>
          </a:p>
        </p:txBody>
      </p:sp>
      <p:sp>
        <p:nvSpPr>
          <p:cNvPr id="12" name="Retângulo de cantos arredondados 11"/>
          <p:cNvSpPr/>
          <p:nvPr/>
        </p:nvSpPr>
        <p:spPr bwMode="auto">
          <a:xfrm>
            <a:off x="7092950" y="3068638"/>
            <a:ext cx="1335088" cy="8239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Baskerville Old Face" pitchFamily="18" charset="0"/>
              </a:rPr>
              <a:t>CONFEA</a:t>
            </a:r>
          </a:p>
        </p:txBody>
      </p:sp>
      <p:sp>
        <p:nvSpPr>
          <p:cNvPr id="13" name="Retângulo de cantos arredondados 12"/>
          <p:cNvSpPr/>
          <p:nvPr/>
        </p:nvSpPr>
        <p:spPr bwMode="auto">
          <a:xfrm>
            <a:off x="7114984" y="4160742"/>
            <a:ext cx="1335088" cy="823913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tx1"/>
                </a:solidFill>
                <a:latin typeface="Baskerville Old Face" pitchFamily="18" charset="0"/>
              </a:rPr>
              <a:t>OAB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7142354" y="5278629"/>
            <a:ext cx="1335087" cy="823912"/>
          </a:xfrm>
          <a:prstGeom prst="roundRect">
            <a:avLst/>
          </a:prstGeom>
          <a:solidFill>
            <a:srgbClr val="C0BB6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pt-BR" sz="2000" dirty="0">
                <a:solidFill>
                  <a:schemeClr val="tx1"/>
                </a:solidFill>
                <a:latin typeface="Baskerville Old Face" pitchFamily="18" charset="0"/>
              </a:rPr>
              <a:t>Outros conselhos</a:t>
            </a:r>
          </a:p>
        </p:txBody>
      </p:sp>
      <p:sp>
        <p:nvSpPr>
          <p:cNvPr id="15" name="Chave direita 14"/>
          <p:cNvSpPr/>
          <p:nvPr/>
        </p:nvSpPr>
        <p:spPr bwMode="auto">
          <a:xfrm flipH="1">
            <a:off x="6659563" y="2133600"/>
            <a:ext cx="234950" cy="39592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392" name="Title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>
            <a:normAutofit/>
          </a:bodyPr>
          <a:lstStyle/>
          <a:p>
            <a:r>
              <a:rPr lang="pt-BR" b="1" dirty="0" smtClean="0"/>
              <a:t>Instâncias – Sistema de Avaliação</a:t>
            </a:r>
          </a:p>
        </p:txBody>
      </p:sp>
      <p:grpSp>
        <p:nvGrpSpPr>
          <p:cNvPr id="16" name="Grupo 15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17" name="Retângulo 16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18" name="Imagem 17" descr="inep 2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19" name="Imagem 18" descr="img_ministerio_educacao.gif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92069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728192"/>
          </a:xfrm>
        </p:spPr>
        <p:txBody>
          <a:bodyPr>
            <a:noAutofit/>
          </a:bodyPr>
          <a:lstStyle/>
          <a:p>
            <a:r>
              <a:rPr lang="pt-BR" sz="4000" b="1" dirty="0" smtClean="0">
                <a:latin typeface="+mn-lt"/>
              </a:rPr>
              <a:t>Funções – Independentes e Complementares</a:t>
            </a:r>
            <a:endParaRPr lang="pt-BR" sz="40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b="1" dirty="0"/>
          </a:p>
          <a:p>
            <a:pPr algn="just"/>
            <a:endParaRPr lang="pt-BR" b="1" dirty="0"/>
          </a:p>
          <a:p>
            <a:pPr marL="0" indent="0" algn="just">
              <a:buNone/>
            </a:pPr>
            <a:endParaRPr lang="pt-BR" b="1" dirty="0"/>
          </a:p>
          <a:p>
            <a:pPr algn="just"/>
            <a:endParaRPr lang="pt-BR" altLang="pt-BR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dirty="0" smtClean="0"/>
              <a:t> </a:t>
            </a:r>
            <a:r>
              <a:rPr lang="pt-BR" altLang="pt-BR" dirty="0" smtClean="0">
                <a:latin typeface="+mj-lt"/>
              </a:rPr>
              <a:t> </a:t>
            </a:r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endParaRPr lang="pt-BR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xmlns="" val="2978635625"/>
              </p:ext>
            </p:extLst>
          </p:nvPr>
        </p:nvGraphicFramePr>
        <p:xfrm>
          <a:off x="1115615" y="620688"/>
          <a:ext cx="712350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xmlns="" val="32245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>
                <a:latin typeface="+mn-lt"/>
              </a:rPr>
              <a:t>PRINCÍPIOS DO SINAES</a:t>
            </a: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pt-BR" sz="9600" dirty="0" smtClean="0"/>
              <a:t>Responsabilidade </a:t>
            </a:r>
            <a:r>
              <a:rPr lang="pt-BR" sz="9600" dirty="0"/>
              <a:t>social  com a qualidade da educação </a:t>
            </a:r>
            <a:r>
              <a:rPr lang="pt-BR" sz="9600" dirty="0" smtClean="0"/>
              <a:t>superior.</a:t>
            </a:r>
          </a:p>
          <a:p>
            <a:pPr algn="just"/>
            <a:r>
              <a:rPr lang="pt-BR" sz="9600" dirty="0" smtClean="0"/>
              <a:t>Reconhecimento </a:t>
            </a:r>
            <a:r>
              <a:rPr lang="pt-BR" sz="9600" dirty="0"/>
              <a:t>da diversidade do </a:t>
            </a:r>
            <a:r>
              <a:rPr lang="pt-BR" sz="9600" dirty="0" smtClean="0"/>
              <a:t>sistema.</a:t>
            </a:r>
          </a:p>
          <a:p>
            <a:pPr algn="just"/>
            <a:r>
              <a:rPr lang="pt-BR" sz="9600" dirty="0" smtClean="0"/>
              <a:t>Respeito </a:t>
            </a:r>
            <a:r>
              <a:rPr lang="pt-BR" sz="9600" dirty="0"/>
              <a:t>à autonomia, à identidade, à missão e à história das </a:t>
            </a:r>
            <a:r>
              <a:rPr lang="pt-BR" sz="9600" dirty="0" smtClean="0"/>
              <a:t>instituições.</a:t>
            </a:r>
          </a:p>
          <a:p>
            <a:pPr algn="just"/>
            <a:r>
              <a:rPr lang="pt-BR" sz="9600" dirty="0" smtClean="0"/>
              <a:t>Avaliação </a:t>
            </a:r>
            <a:r>
              <a:rPr lang="pt-BR" sz="9600" dirty="0"/>
              <a:t>deve ser feita a partir de um conjunto integrado de indicadores de </a:t>
            </a:r>
            <a:r>
              <a:rPr lang="pt-BR" sz="9600" dirty="0" smtClean="0"/>
              <a:t>qualidade.</a:t>
            </a:r>
          </a:p>
          <a:p>
            <a:pPr algn="just"/>
            <a:r>
              <a:rPr lang="pt-BR" sz="9600" dirty="0" smtClean="0"/>
              <a:t>Caráter </a:t>
            </a:r>
            <a:r>
              <a:rPr lang="pt-BR" sz="9600" dirty="0"/>
              <a:t>público dos procedimentos e dos </a:t>
            </a:r>
            <a:r>
              <a:rPr lang="pt-BR" sz="9600" dirty="0" smtClean="0"/>
              <a:t>resultados.</a:t>
            </a:r>
            <a:endParaRPr lang="pt-BR" sz="9600" dirty="0"/>
          </a:p>
          <a:p>
            <a:pPr algn="just"/>
            <a:r>
              <a:rPr lang="pt-BR" sz="9600" dirty="0" smtClean="0"/>
              <a:t>Participação da comunidade acadêmica </a:t>
            </a:r>
            <a:r>
              <a:rPr lang="pt-BR" sz="9600" dirty="0"/>
              <a:t>e da sociedade civil, por meio de suas </a:t>
            </a:r>
            <a:r>
              <a:rPr lang="pt-BR" sz="9600" dirty="0" smtClean="0"/>
              <a:t>representações.</a:t>
            </a:r>
          </a:p>
          <a:p>
            <a:pPr algn="just"/>
            <a:r>
              <a:rPr lang="pt-BR" sz="9600" dirty="0" smtClean="0"/>
              <a:t>Continuidade </a:t>
            </a:r>
            <a:r>
              <a:rPr lang="pt-BR" sz="9600" dirty="0"/>
              <a:t>do processo </a:t>
            </a:r>
            <a:r>
              <a:rPr lang="pt-BR" sz="9600" dirty="0" smtClean="0"/>
              <a:t>avaliativo.</a:t>
            </a:r>
            <a:endParaRPr lang="pt-BR" sz="9600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b="1" dirty="0"/>
          </a:p>
          <a:p>
            <a:pPr algn="just"/>
            <a:endParaRPr lang="pt-BR" altLang="pt-BR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dirty="0" smtClean="0"/>
              <a:t> </a:t>
            </a:r>
            <a:r>
              <a:rPr lang="pt-BR" altLang="pt-BR" dirty="0" smtClean="0">
                <a:latin typeface="+mj-lt"/>
              </a:rPr>
              <a:t> </a:t>
            </a:r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endParaRPr lang="pt-BR" dirty="0" smtClean="0"/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90306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pt-BR" sz="3200" b="1" dirty="0" err="1" smtClean="0">
                <a:latin typeface="+mn-lt"/>
              </a:rPr>
              <a:t>Sinaes</a:t>
            </a:r>
            <a:r>
              <a:rPr lang="pt-BR" sz="3200" b="1" dirty="0" smtClean="0">
                <a:latin typeface="+mn-lt"/>
              </a:rPr>
              <a:t> – 10 dimensões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6200" dirty="0" smtClean="0"/>
          </a:p>
          <a:p>
            <a:pPr marL="0" indent="0">
              <a:buNone/>
            </a:pPr>
            <a:r>
              <a:rPr lang="pt-BR" sz="8000" dirty="0" smtClean="0"/>
              <a:t>I </a:t>
            </a:r>
            <a:r>
              <a:rPr lang="pt-BR" sz="8000" dirty="0"/>
              <a:t>- </a:t>
            </a:r>
            <a:r>
              <a:rPr lang="pt-BR" sz="8000" dirty="0" smtClean="0"/>
              <a:t>Missão </a:t>
            </a:r>
            <a:r>
              <a:rPr lang="pt-BR" sz="8000" dirty="0"/>
              <a:t>e o </a:t>
            </a:r>
            <a:r>
              <a:rPr lang="pt-BR" sz="8000" dirty="0" smtClean="0"/>
              <a:t>PDI;</a:t>
            </a:r>
            <a:endParaRPr lang="pt-BR" sz="8000" dirty="0"/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II </a:t>
            </a:r>
            <a:r>
              <a:rPr lang="pt-BR" sz="8000" dirty="0"/>
              <a:t>- </a:t>
            </a:r>
            <a:r>
              <a:rPr lang="pt-BR" sz="8000" dirty="0" smtClean="0"/>
              <a:t>Políticas de </a:t>
            </a:r>
            <a:r>
              <a:rPr lang="pt-BR" sz="8000" dirty="0"/>
              <a:t>ensino, </a:t>
            </a:r>
            <a:r>
              <a:rPr lang="pt-BR" sz="8000" dirty="0" smtClean="0"/>
              <a:t>pesquisa</a:t>
            </a:r>
            <a:r>
              <a:rPr lang="pt-BR" sz="8000" dirty="0"/>
              <a:t>, </a:t>
            </a:r>
            <a:r>
              <a:rPr lang="pt-BR" sz="8000" dirty="0" smtClean="0"/>
              <a:t>pós-graduação</a:t>
            </a:r>
            <a:r>
              <a:rPr lang="pt-BR" sz="8000" dirty="0"/>
              <a:t>, a extensão e </a:t>
            </a:r>
            <a:r>
              <a:rPr lang="pt-BR" sz="8000" dirty="0" smtClean="0"/>
              <a:t>procedimentos </a:t>
            </a:r>
            <a:r>
              <a:rPr lang="pt-BR" sz="8000" dirty="0"/>
              <a:t>para estímulo à produção </a:t>
            </a:r>
            <a:r>
              <a:rPr lang="pt-BR" sz="8000" dirty="0" smtClean="0"/>
              <a:t>acadêmica;</a:t>
            </a:r>
            <a:endParaRPr lang="pt-BR" sz="8000" dirty="0"/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III </a:t>
            </a:r>
            <a:r>
              <a:rPr lang="pt-BR" sz="8000" dirty="0"/>
              <a:t>- </a:t>
            </a:r>
            <a:r>
              <a:rPr lang="pt-BR" sz="8000" dirty="0" smtClean="0"/>
              <a:t>Responsabilidade </a:t>
            </a:r>
            <a:r>
              <a:rPr lang="pt-BR" sz="8000" dirty="0"/>
              <a:t>social da </a:t>
            </a:r>
            <a:r>
              <a:rPr lang="pt-BR" sz="8000" dirty="0" smtClean="0"/>
              <a:t>instituição e sua contribuição </a:t>
            </a:r>
            <a:r>
              <a:rPr lang="pt-BR" sz="8000" dirty="0"/>
              <a:t>à inclusão social, ao desenvolvimento econômico e social, à defesa do meio ambiente, </a:t>
            </a:r>
            <a:r>
              <a:rPr lang="pt-BR" sz="8000" dirty="0" smtClean="0"/>
              <a:t>da </a:t>
            </a:r>
            <a:r>
              <a:rPr lang="pt-BR" sz="8000" dirty="0"/>
              <a:t>produção artística e do patrimônio cultural;</a:t>
            </a:r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IV </a:t>
            </a:r>
            <a:r>
              <a:rPr lang="pt-BR" sz="8000" dirty="0"/>
              <a:t>- </a:t>
            </a:r>
            <a:r>
              <a:rPr lang="pt-BR" sz="8000" dirty="0" smtClean="0"/>
              <a:t>Comunicação </a:t>
            </a:r>
            <a:r>
              <a:rPr lang="pt-BR" sz="8000" dirty="0"/>
              <a:t>com a sociedade;</a:t>
            </a:r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V </a:t>
            </a:r>
            <a:r>
              <a:rPr lang="pt-BR" sz="8000" dirty="0"/>
              <a:t>- </a:t>
            </a:r>
            <a:r>
              <a:rPr lang="pt-BR" sz="8000" dirty="0" smtClean="0"/>
              <a:t>Políticas </a:t>
            </a:r>
            <a:r>
              <a:rPr lang="pt-BR" sz="8000" dirty="0"/>
              <a:t>de </a:t>
            </a:r>
            <a:r>
              <a:rPr lang="pt-BR" sz="8000" dirty="0" smtClean="0"/>
              <a:t>pessoal (corpo </a:t>
            </a:r>
            <a:r>
              <a:rPr lang="pt-BR" sz="8000" dirty="0"/>
              <a:t>docente e </a:t>
            </a:r>
            <a:r>
              <a:rPr lang="pt-BR" sz="8000" dirty="0" smtClean="0"/>
              <a:t>técnico-administrativo) </a:t>
            </a:r>
            <a:r>
              <a:rPr lang="pt-BR" sz="8000" dirty="0"/>
              <a:t>seu </a:t>
            </a:r>
            <a:r>
              <a:rPr lang="pt-BR" sz="8000" dirty="0" smtClean="0"/>
              <a:t>desenvolvimento </a:t>
            </a:r>
            <a:r>
              <a:rPr lang="pt-BR" sz="8000" dirty="0"/>
              <a:t>profissional e suas condições de trabalho;</a:t>
            </a:r>
          </a:p>
          <a:p>
            <a:pPr marL="0" indent="0" algn="just">
              <a:buNone/>
            </a:pP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dirty="0" smtClean="0">
                <a:latin typeface="+mj-lt"/>
              </a:rPr>
              <a:t>  </a:t>
            </a:r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0813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txBody>
          <a:bodyPr>
            <a:noAutofit/>
          </a:bodyPr>
          <a:lstStyle/>
          <a:p>
            <a:r>
              <a:rPr lang="pt-BR" sz="3200" b="1" dirty="0" err="1" smtClean="0">
                <a:latin typeface="+mn-lt"/>
              </a:rPr>
              <a:t>Sinaes</a:t>
            </a:r>
            <a:r>
              <a:rPr lang="pt-BR" sz="3200" b="1" dirty="0" smtClean="0">
                <a:latin typeface="+mn-lt"/>
              </a:rPr>
              <a:t> – 10 dimensões</a:t>
            </a:r>
            <a:br>
              <a:rPr lang="pt-BR" sz="3200" b="1" dirty="0" smtClean="0">
                <a:latin typeface="+mn-lt"/>
              </a:rPr>
            </a:br>
            <a:endParaRPr lang="pt-BR" sz="32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VI </a:t>
            </a:r>
            <a:r>
              <a:rPr lang="pt-BR" sz="8000" dirty="0"/>
              <a:t>- organização e gestão da instituição, </a:t>
            </a:r>
            <a:r>
              <a:rPr lang="pt-BR" sz="8000" dirty="0" smtClean="0"/>
              <a:t>funcionamento dos </a:t>
            </a:r>
            <a:r>
              <a:rPr lang="pt-BR" sz="8000" dirty="0"/>
              <a:t>colegiados, sua independência e autonomia na relação com a mantenedora, e </a:t>
            </a:r>
            <a:r>
              <a:rPr lang="pt-BR" sz="8000" dirty="0" smtClean="0"/>
              <a:t>participação </a:t>
            </a:r>
            <a:r>
              <a:rPr lang="pt-BR" sz="8000" dirty="0"/>
              <a:t>dos segmentos da comunidade universitária nos processos decisórios;</a:t>
            </a:r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VII </a:t>
            </a:r>
            <a:r>
              <a:rPr lang="pt-BR" sz="8000" dirty="0"/>
              <a:t>- </a:t>
            </a:r>
            <a:r>
              <a:rPr lang="pt-BR" sz="8000" dirty="0" smtClean="0"/>
              <a:t>infraestrutura </a:t>
            </a:r>
            <a:r>
              <a:rPr lang="pt-BR" sz="8000" dirty="0"/>
              <a:t>física, especialmente a de ensino e de pesquisa, biblioteca, recursos de informação e comunicação;</a:t>
            </a:r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VIII </a:t>
            </a:r>
            <a:r>
              <a:rPr lang="pt-BR" sz="8000" dirty="0"/>
              <a:t>- planejamento e avaliação, especialmente os processos, resultados e eficácia da </a:t>
            </a:r>
            <a:r>
              <a:rPr lang="pt-BR" sz="8000" dirty="0" err="1"/>
              <a:t>auto-avaliação</a:t>
            </a:r>
            <a:r>
              <a:rPr lang="pt-BR" sz="8000" dirty="0"/>
              <a:t> institucional;</a:t>
            </a:r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IX </a:t>
            </a:r>
            <a:r>
              <a:rPr lang="pt-BR" sz="8000" dirty="0"/>
              <a:t>- políticas de atendimento aos estudantes;</a:t>
            </a:r>
          </a:p>
          <a:p>
            <a:pPr marL="0" indent="0">
              <a:buNone/>
            </a:pPr>
            <a:endParaRPr lang="pt-BR" sz="8000" dirty="0" smtClean="0"/>
          </a:p>
          <a:p>
            <a:pPr marL="0" indent="0">
              <a:buNone/>
            </a:pPr>
            <a:r>
              <a:rPr lang="pt-BR" sz="8000" dirty="0" smtClean="0"/>
              <a:t>X </a:t>
            </a:r>
            <a:r>
              <a:rPr lang="pt-BR" sz="8000" dirty="0"/>
              <a:t>- sustentabilidade financeira, tendo em vista o significado social da continuidade dos compromissos na oferta da educação superior.</a:t>
            </a:r>
          </a:p>
          <a:p>
            <a:pPr marL="0" indent="0" algn="just">
              <a:buNone/>
            </a:pPr>
            <a:endParaRPr lang="pt-BR" b="1" dirty="0" smtClean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marL="0" indent="0" algn="just">
              <a:buNone/>
            </a:pPr>
            <a:endParaRPr lang="pt-BR" b="1" dirty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marL="0" indent="0" algn="just">
              <a:buNone/>
            </a:pPr>
            <a:r>
              <a:rPr lang="pt-BR" altLang="pt-BR" dirty="0" smtClean="0">
                <a:latin typeface="+mj-lt"/>
              </a:rPr>
              <a:t>  </a:t>
            </a:r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pPr algn="just"/>
            <a:endParaRPr lang="pt-BR" altLang="pt-BR" dirty="0">
              <a:latin typeface="+mj-lt"/>
            </a:endParaRPr>
          </a:p>
          <a:p>
            <a:endParaRPr lang="pt-BR" dirty="0" smtClean="0">
              <a:latin typeface="+mj-lt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5471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b="1" dirty="0" smtClean="0">
                <a:latin typeface="+mn-lt"/>
              </a:rPr>
              <a:t>Novo Instrumento de Avaliação Institucional Externa </a:t>
            </a:r>
            <a:r>
              <a:rPr lang="pt-BR" sz="1800" dirty="0" smtClean="0">
                <a:latin typeface="+mn-lt"/>
              </a:rPr>
              <a:t>(</a:t>
            </a:r>
            <a:r>
              <a:rPr lang="pt-BR" sz="1800" dirty="0" smtClean="0"/>
              <a:t>Portaria N° 92, de 31 de janeiro de 2014</a:t>
            </a:r>
            <a:r>
              <a:rPr lang="pt-BR" sz="1800" dirty="0" smtClean="0">
                <a:latin typeface="+mn-lt"/>
              </a:rPr>
              <a:t>)</a:t>
            </a:r>
            <a:endParaRPr lang="pt-BR" sz="1800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0034" y="3214686"/>
            <a:ext cx="8229600" cy="3482981"/>
          </a:xfrm>
        </p:spPr>
        <p:txBody>
          <a:bodyPr/>
          <a:lstStyle/>
          <a:p>
            <a:pPr>
              <a:buFontTx/>
              <a:buChar char="-"/>
            </a:pPr>
            <a:r>
              <a:rPr lang="pt-BR" b="1" dirty="0" smtClean="0"/>
              <a:t>Instrumento Matricial que subsidia atos:</a:t>
            </a:r>
          </a:p>
          <a:p>
            <a:pPr marL="0" indent="0">
              <a:buFontTx/>
              <a:buChar char="-"/>
            </a:pPr>
            <a:r>
              <a:rPr lang="pt-BR" dirty="0" smtClean="0"/>
              <a:t>- De Credenciamento de IES</a:t>
            </a:r>
          </a:p>
          <a:p>
            <a:pPr marL="0" indent="0">
              <a:buNone/>
            </a:pPr>
            <a:r>
              <a:rPr lang="pt-BR" dirty="0" smtClean="0"/>
              <a:t>- De Recredenciamento de IES</a:t>
            </a:r>
          </a:p>
          <a:p>
            <a:pPr marL="0" indent="0">
              <a:buNone/>
            </a:pPr>
            <a:r>
              <a:rPr lang="pt-BR" dirty="0" smtClean="0"/>
              <a:t>- De Transformação de Organização Acadêmica</a:t>
            </a:r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109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872208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CARACTERÍSTICAS DO NOVO INSTRUMENTO</a:t>
            </a:r>
            <a:br>
              <a:rPr lang="pt-BR" sz="2800" dirty="0" smtClean="0">
                <a:latin typeface="Arial" pitchFamily="34" charset="0"/>
                <a:cs typeface="Arial" pitchFamily="34" charset="0"/>
              </a:rPr>
            </a:br>
            <a:r>
              <a:rPr lang="pt-BR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100" b="1" dirty="0" smtClean="0">
                <a:latin typeface="Arial" pitchFamily="34" charset="0"/>
                <a:cs typeface="Arial" pitchFamily="34" charset="0"/>
              </a:rPr>
            </a:br>
            <a:r>
              <a:rPr lang="pt-BR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600" b="1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3200" dirty="0" smtClean="0">
                <a:latin typeface="Arial" pitchFamily="34" charset="0"/>
                <a:cs typeface="Arial" pitchFamily="34" charset="0"/>
              </a:rPr>
            </a:b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949334"/>
            <a:ext cx="8229600" cy="528797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pt-BR" dirty="0" smtClean="0">
                <a:cs typeface="Arial" pitchFamily="34" charset="0"/>
              </a:rPr>
              <a:t>O</a:t>
            </a:r>
            <a:r>
              <a:rPr lang="pt-BR" dirty="0" smtClean="0"/>
              <a:t>rganizado em cinco eixos.</a:t>
            </a:r>
            <a:r>
              <a:rPr lang="pt-BR" dirty="0" smtClean="0">
                <a:cs typeface="Arial" pitchFamily="34" charset="0"/>
              </a:rPr>
              <a:t> </a:t>
            </a:r>
          </a:p>
          <a:p>
            <a:pPr lvl="0"/>
            <a:r>
              <a:rPr lang="pt-BR" dirty="0" smtClean="0">
                <a:cs typeface="Arial" pitchFamily="34" charset="0"/>
              </a:rPr>
              <a:t>Maior ênfase na avaliação interna.</a:t>
            </a:r>
            <a:endParaRPr lang="pt-BR" dirty="0" smtClean="0"/>
          </a:p>
          <a:p>
            <a:r>
              <a:rPr lang="pt-BR" dirty="0"/>
              <a:t>C</a:t>
            </a:r>
            <a:r>
              <a:rPr lang="pt-BR" dirty="0" smtClean="0"/>
              <a:t>ontempla as dez dimensões do SINAES.</a:t>
            </a:r>
          </a:p>
          <a:p>
            <a:pPr lvl="0"/>
            <a:r>
              <a:rPr lang="pt-BR" dirty="0"/>
              <a:t>C</a:t>
            </a:r>
            <a:r>
              <a:rPr lang="pt-BR" dirty="0" smtClean="0"/>
              <a:t>aráter </a:t>
            </a:r>
            <a:r>
              <a:rPr lang="pt-BR" dirty="0"/>
              <a:t>i</a:t>
            </a:r>
            <a:r>
              <a:rPr lang="pt-BR" dirty="0" smtClean="0"/>
              <a:t>novador: inclui um Relato Institucional que remete a IES a sua </a:t>
            </a:r>
            <a:r>
              <a:rPr lang="pt-BR" dirty="0" err="1"/>
              <a:t>a</a:t>
            </a:r>
            <a:r>
              <a:rPr lang="pt-BR" dirty="0" err="1" smtClean="0"/>
              <a:t>utoavaliação</a:t>
            </a:r>
            <a:r>
              <a:rPr lang="pt-BR" dirty="0" smtClean="0"/>
              <a:t>, reforçando as ações da CPA o planejamento e execução das ações previstas no PDI.</a:t>
            </a:r>
          </a:p>
          <a:p>
            <a:pPr lvl="0"/>
            <a:r>
              <a:rPr lang="pt-BR" dirty="0"/>
              <a:t>R</a:t>
            </a:r>
            <a:r>
              <a:rPr lang="pt-BR" dirty="0" smtClean="0"/>
              <a:t>eforça e promove o processo de avaliação interna</a:t>
            </a:r>
          </a:p>
          <a:p>
            <a:pPr lvl="0"/>
            <a:r>
              <a:rPr lang="pt-BR" dirty="0"/>
              <a:t>P</a:t>
            </a:r>
            <a:r>
              <a:rPr lang="pt-BR" dirty="0" smtClean="0"/>
              <a:t>rocessos de </a:t>
            </a:r>
            <a:r>
              <a:rPr lang="pt-BR" dirty="0" err="1" smtClean="0"/>
              <a:t>autoavaliação</a:t>
            </a:r>
            <a:r>
              <a:rPr lang="pt-BR" dirty="0" smtClean="0"/>
              <a:t> como subsídio para tomada de decisão da gestão educacional.</a:t>
            </a:r>
          </a:p>
          <a:p>
            <a:r>
              <a:rPr lang="pt-BR" dirty="0" smtClean="0"/>
              <a:t>O conceito atribuído a cada indicador será justificado de forma contextualizada, pelos avaliadores.</a:t>
            </a:r>
          </a:p>
          <a:p>
            <a:r>
              <a:rPr lang="pt-BR" dirty="0" smtClean="0"/>
              <a:t>O Conceito Institucional-CI é calculado pelo sistema </a:t>
            </a:r>
            <a:r>
              <a:rPr lang="pt-BR" dirty="0" err="1" smtClean="0"/>
              <a:t>e-MEC</a:t>
            </a:r>
            <a:r>
              <a:rPr lang="pt-BR" dirty="0" smtClean="0"/>
              <a:t>  com base nos conceitos dos eixos.</a:t>
            </a:r>
          </a:p>
          <a:p>
            <a:r>
              <a:rPr lang="pt-BR" dirty="0" smtClean="0"/>
              <a:t>Cada indicador geralmente apresenta um objeto de análise.</a:t>
            </a:r>
          </a:p>
          <a:p>
            <a:pPr lvl="0">
              <a:buNone/>
            </a:pPr>
            <a:endParaRPr lang="pt-BR" dirty="0" smtClean="0"/>
          </a:p>
          <a:p>
            <a:pPr lvl="0">
              <a:buNone/>
            </a:pPr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pPr lvl="0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grpSp>
        <p:nvGrpSpPr>
          <p:cNvPr id="4" name="Grupo 3"/>
          <p:cNvGrpSpPr/>
          <p:nvPr/>
        </p:nvGrpSpPr>
        <p:grpSpPr>
          <a:xfrm>
            <a:off x="0" y="6453336"/>
            <a:ext cx="9144000" cy="404664"/>
            <a:chOff x="0" y="43992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43992"/>
              <a:ext cx="9144000" cy="333375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71377"/>
              <a:ext cx="6413500" cy="279400"/>
            </a:xfrm>
            <a:prstGeom prst="rect">
              <a:avLst/>
            </a:prstGeom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34250" y="43993"/>
              <a:ext cx="1809750" cy="333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464220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xmlns="" val="1559851101"/>
              </p:ext>
            </p:extLst>
          </p:nvPr>
        </p:nvGraphicFramePr>
        <p:xfrm>
          <a:off x="560763" y="2852936"/>
          <a:ext cx="8136904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>
          <a:xfrm>
            <a:off x="534483" y="332656"/>
            <a:ext cx="8229600" cy="23042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b="1" dirty="0" smtClean="0"/>
              <a:t>CONFIGURAÇÃO DO NOVO INSTRUMENTO</a:t>
            </a:r>
          </a:p>
          <a:p>
            <a:pPr algn="l"/>
            <a:endParaRPr lang="pt-BR" sz="2600" b="1" dirty="0" smtClean="0"/>
          </a:p>
          <a:p>
            <a:pPr algn="l"/>
            <a:r>
              <a:rPr lang="pt-BR" sz="2600" b="1" dirty="0" smtClean="0"/>
              <a:t>-    10 dimensões distribuídas em 5 eixos;</a:t>
            </a:r>
          </a:p>
          <a:p>
            <a:pPr marL="342900" indent="-342900" algn="just"/>
            <a:r>
              <a:rPr lang="pt-BR" sz="2600" b="1" dirty="0" smtClean="0"/>
              <a:t>-    Similaridade</a:t>
            </a:r>
          </a:p>
          <a:p>
            <a:pPr marL="342900" indent="-342900" algn="just">
              <a:buFontTx/>
              <a:buChar char="-"/>
            </a:pPr>
            <a:r>
              <a:rPr lang="pt-BR" sz="2600" b="1" dirty="0" smtClean="0"/>
              <a:t>Coerência e continuidade</a:t>
            </a:r>
          </a:p>
          <a:p>
            <a:pPr marL="342900" indent="-342900" algn="l">
              <a:buFontTx/>
              <a:buChar char="-"/>
            </a:pPr>
            <a:endParaRPr lang="pt-BR" sz="2400" b="1" dirty="0" smtClean="0"/>
          </a:p>
          <a:p>
            <a:pPr algn="l"/>
            <a:endParaRPr lang="pt-BR" sz="2800" b="1" dirty="0"/>
          </a:p>
          <a:p>
            <a:pPr algn="l"/>
            <a:endParaRPr lang="pt-BR" sz="2800" b="1" dirty="0"/>
          </a:p>
        </p:txBody>
      </p:sp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15901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dirty="0" smtClean="0"/>
              <a:t/>
            </a:r>
            <a:br>
              <a:rPr lang="pt-BR" sz="3200" dirty="0" smtClean="0"/>
            </a:br>
            <a:endParaRPr lang="pt-BR" sz="3200" dirty="0" smtClean="0"/>
          </a:p>
        </p:txBody>
      </p:sp>
      <p:grpSp>
        <p:nvGrpSpPr>
          <p:cNvPr id="36868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36870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3" name="Espaço Reservado para Conteúdo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736411800"/>
              </p:ext>
            </p:extLst>
          </p:nvPr>
        </p:nvGraphicFramePr>
        <p:xfrm>
          <a:off x="506577" y="1844824"/>
          <a:ext cx="8130845" cy="3468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2094"/>
                <a:gridCol w="656972"/>
                <a:gridCol w="1388205"/>
                <a:gridCol w="1190899"/>
                <a:gridCol w="1554618"/>
                <a:gridCol w="1061888"/>
                <a:gridCol w="1626169"/>
              </a:tblGrid>
              <a:tr h="390248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Ano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IES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Crescimento (%)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Cursos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Crescimento (%)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Matrículas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Crescimento (%)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1990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918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4.712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1.540.080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1995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894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-0,26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6.252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32,6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1.759.703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1,14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2000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1.180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31,9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10.585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52,1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2.694.245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53,1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2005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2.165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86,0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20.407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92,7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4.453.156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65,2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2008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2.252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4,01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24.709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21,0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5.080.056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14,0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2009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2.314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2,8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28.671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16,0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5.954.021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17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2010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smtClean="0">
                          <a:effectLst/>
                        </a:rPr>
                        <a:t>2.378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2,7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29.507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2,9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6.379.299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7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2011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2.365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-0,5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30.420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3,0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6.739.689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5,64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00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2012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2.416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2,2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31.866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4,8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7.037.688</a:t>
                      </a:r>
                      <a:endParaRPr lang="pt-BR" sz="160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4,4</a:t>
                      </a:r>
                      <a:endParaRPr lang="pt-BR" sz="1600" dirty="0">
                        <a:solidFill>
                          <a:srgbClr val="000000"/>
                        </a:solidFill>
                        <a:effectLst/>
                        <a:latin typeface="Verdana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aixaDeTexto 3"/>
          <p:cNvSpPr txBox="1"/>
          <p:nvPr/>
        </p:nvSpPr>
        <p:spPr>
          <a:xfrm>
            <a:off x="1043608" y="404664"/>
            <a:ext cx="69847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Evolução do número de IES, </a:t>
            </a:r>
            <a:r>
              <a:rPr lang="pt-BR" sz="2800" b="1" dirty="0" smtClean="0"/>
              <a:t>cursos </a:t>
            </a:r>
            <a:r>
              <a:rPr lang="pt-BR" sz="2800" b="1" dirty="0"/>
              <a:t>e </a:t>
            </a:r>
            <a:r>
              <a:rPr lang="pt-BR" sz="2800" b="1" dirty="0" smtClean="0"/>
              <a:t>matrículas </a:t>
            </a:r>
            <a:r>
              <a:rPr lang="pt-BR" sz="2800" b="1" dirty="0"/>
              <a:t>na educação superior brasileira entre 1990 e </a:t>
            </a:r>
            <a:r>
              <a:rPr lang="pt-BR" sz="2800" b="1" dirty="0" smtClean="0"/>
              <a:t>2012</a:t>
            </a:r>
            <a:endParaRPr lang="pt-BR" sz="2800" b="1" dirty="0"/>
          </a:p>
        </p:txBody>
      </p:sp>
      <p:sp>
        <p:nvSpPr>
          <p:cNvPr id="7" name="Retângulo 6"/>
          <p:cNvSpPr/>
          <p:nvPr/>
        </p:nvSpPr>
        <p:spPr>
          <a:xfrm>
            <a:off x="451087" y="5076473"/>
            <a:ext cx="59624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 smtClean="0"/>
          </a:p>
          <a:p>
            <a:r>
              <a:rPr lang="pt-BR" sz="1400" dirty="0" smtClean="0"/>
              <a:t>Fonte</a:t>
            </a:r>
            <a:r>
              <a:rPr lang="pt-BR" sz="1400" dirty="0"/>
              <a:t>: </a:t>
            </a:r>
            <a:r>
              <a:rPr lang="pt-BR" sz="1400" dirty="0" smtClean="0"/>
              <a:t>MEC/INEP/DEED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xmlns="" val="223945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200" b="1" dirty="0" smtClean="0"/>
              <a:t>CRITÉRIOS DE ANÁLISE</a:t>
            </a:r>
            <a:endParaRPr lang="pt-BR" sz="3200" b="1" dirty="0"/>
          </a:p>
        </p:txBody>
      </p:sp>
      <p:grpSp>
        <p:nvGrpSpPr>
          <p:cNvPr id="3" name="Grupo 14"/>
          <p:cNvGrpSpPr>
            <a:grpSpLocks/>
          </p:cNvGrpSpPr>
          <p:nvPr/>
        </p:nvGrpSpPr>
        <p:grpSpPr bwMode="auto">
          <a:xfrm>
            <a:off x="0" y="6524625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78687719"/>
              </p:ext>
            </p:extLst>
          </p:nvPr>
        </p:nvGraphicFramePr>
        <p:xfrm>
          <a:off x="1187624" y="1268760"/>
          <a:ext cx="7051501" cy="471191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350287"/>
                <a:gridCol w="5701214"/>
              </a:tblGrid>
              <a:tr h="520919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CONCEITO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DESCRIÇÃO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67813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Quando o indicador avaliado configura um conceito NÃO EXISTE(M)/ NÃO HÁ, NÃO ESTÃO RELACIONADAS.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919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Quando o indicador avaliado configura um conceito INSUFICIENTE.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919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20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Quando o indicador avaliado configura um conceito SUFICIENTE.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919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Quando o indicador avaliado configura um conceito MUITO BOM/MUITO BEM.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20919"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3000"/>
                        </a:lnSpc>
                        <a:spcAft>
                          <a:spcPts val="0"/>
                        </a:spcAft>
                        <a:tabLst>
                          <a:tab pos="1143000" algn="l"/>
                        </a:tabLst>
                      </a:pPr>
                      <a:r>
                        <a:rPr lang="pt-BR" sz="2000" dirty="0">
                          <a:solidFill>
                            <a:schemeClr val="tx1"/>
                          </a:solidFill>
                          <a:effectLst/>
                        </a:rPr>
                        <a:t>Quando o indicador avaliado configura um conceito EXCELENTE.</a:t>
                      </a:r>
                      <a:endParaRPr lang="pt-BR" sz="20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15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Relato </a:t>
            </a:r>
            <a:r>
              <a:rPr lang="pt-BR" dirty="0" err="1" smtClean="0"/>
              <a:t>Institucional-RI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67544" y="1357298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 smtClean="0"/>
              <a:t>- Deve demonstrar as melhorias no plano de gestão da IES a partir dos resultados das avaliações </a:t>
            </a:r>
            <a:r>
              <a:rPr lang="pt-BR" sz="2400" dirty="0"/>
              <a:t>interna e </a:t>
            </a:r>
            <a:r>
              <a:rPr lang="pt-BR" sz="2400" dirty="0" smtClean="0"/>
              <a:t>externa.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- Ter como foco a evolução acadêmica da instituição.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- Conter:  </a:t>
            </a:r>
            <a:r>
              <a:rPr lang="pt-BR" sz="2400" b="1" dirty="0" smtClean="0"/>
              <a:t>Breve histórico da IES;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                   os conceitos obtidos;</a:t>
            </a:r>
          </a:p>
          <a:p>
            <a:pPr>
              <a:lnSpc>
                <a:spcPct val="150000"/>
              </a:lnSpc>
            </a:pPr>
            <a:r>
              <a:rPr lang="pt-BR" sz="2400" b="1" dirty="0" smtClean="0"/>
              <a:t>                    os processos de gestão</a:t>
            </a:r>
            <a:r>
              <a:rPr lang="pt-BR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pt-BR" sz="2400" dirty="0" smtClean="0"/>
              <a:t>- O RI pode ser considerado como uma meta-avaliação.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	</a:t>
            </a:r>
            <a:endParaRPr lang="pt-BR" sz="2400" dirty="0"/>
          </a:p>
          <a:p>
            <a:r>
              <a:rPr lang="pt-BR" sz="2400" dirty="0" smtClean="0"/>
              <a:t>	</a:t>
            </a:r>
            <a:endParaRPr lang="pt-BR" sz="2400" dirty="0"/>
          </a:p>
        </p:txBody>
      </p:sp>
      <p:grpSp>
        <p:nvGrpSpPr>
          <p:cNvPr id="10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11" name="Retângulo 10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12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52852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Relato Institucional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9552" y="216973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O  </a:t>
            </a:r>
            <a:r>
              <a:rPr lang="pt-BR" sz="2400" b="1" dirty="0"/>
              <a:t>Relato Institucional </a:t>
            </a:r>
            <a:r>
              <a:rPr lang="pt-BR" sz="2400" dirty="0" smtClean="0"/>
              <a:t>deve </a:t>
            </a:r>
            <a:r>
              <a:rPr lang="pt-BR" sz="2400" dirty="0"/>
              <a:t>ser organizado da seguinte forma: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67544" y="3000372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/>
              <a:t>1 - relato </a:t>
            </a:r>
            <a:r>
              <a:rPr lang="pt-BR" sz="2400" dirty="0"/>
              <a:t>avaliativo do PDI;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2 – Síntese dos resultados dos processos avaliativos internos e </a:t>
            </a:r>
            <a:r>
              <a:rPr lang="pt-BR" sz="2400" dirty="0"/>
              <a:t>externos da </a:t>
            </a:r>
            <a:r>
              <a:rPr lang="pt-BR" sz="2400" dirty="0" smtClean="0"/>
              <a:t>IES;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3 – Síntese do </a:t>
            </a:r>
            <a:r>
              <a:rPr lang="pt-BR" sz="2400" dirty="0"/>
              <a:t>planejamento de ações acadêmico-administrativas decorrentes dos resultados das </a:t>
            </a:r>
            <a:r>
              <a:rPr lang="pt-BR" sz="2400" dirty="0" smtClean="0"/>
              <a:t>avaliações.</a:t>
            </a:r>
            <a:endParaRPr lang="pt-BR" sz="2400" dirty="0"/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96196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Eixo 1: </a:t>
            </a:r>
            <a:r>
              <a:rPr lang="pt-BR" sz="3200" b="1" dirty="0"/>
              <a:t>Planejamento e Avaliação Institucional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50017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/>
              <a:t>Indicadores</a:t>
            </a:r>
            <a:r>
              <a:rPr lang="pt-BR" sz="2400" b="1" dirty="0" smtClean="0"/>
              <a:t>:</a:t>
            </a:r>
          </a:p>
          <a:p>
            <a:pPr algn="just"/>
            <a:r>
              <a:rPr lang="pt-BR" sz="2400" dirty="0" smtClean="0"/>
              <a:t>1 - Evolução </a:t>
            </a:r>
            <a:r>
              <a:rPr lang="pt-BR" sz="2400" dirty="0"/>
              <a:t>institucional a partir dos processos de Planejamento e Avaliação Institucional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/>
            <a:r>
              <a:rPr lang="pt-BR" sz="2400" dirty="0" smtClean="0"/>
              <a:t>2 - Projeto/processo </a:t>
            </a:r>
            <a:r>
              <a:rPr lang="pt-BR" sz="2400" dirty="0"/>
              <a:t>de </a:t>
            </a:r>
            <a:r>
              <a:rPr lang="pt-BR" sz="2400" dirty="0" err="1"/>
              <a:t>autoavaliação</a:t>
            </a:r>
            <a:r>
              <a:rPr lang="pt-BR" sz="2400" dirty="0"/>
              <a:t> institucional.</a:t>
            </a:r>
          </a:p>
          <a:p>
            <a:pPr algn="just"/>
            <a:r>
              <a:rPr lang="pt-BR" sz="2400" dirty="0" smtClean="0"/>
              <a:t>3 - </a:t>
            </a:r>
            <a:r>
              <a:rPr lang="pt-BR" sz="2400" dirty="0" err="1" smtClean="0"/>
              <a:t>Autoavaliação</a:t>
            </a:r>
            <a:r>
              <a:rPr lang="pt-BR" sz="2400" dirty="0" smtClean="0"/>
              <a:t> </a:t>
            </a:r>
            <a:r>
              <a:rPr lang="pt-BR" sz="2400" dirty="0"/>
              <a:t>institucional: participação da comunidade acadêmica</a:t>
            </a:r>
            <a:r>
              <a:rPr lang="pt-BR" sz="2400" dirty="0" smtClean="0"/>
              <a:t>. </a:t>
            </a:r>
            <a:endParaRPr lang="pt-BR" sz="2400" dirty="0"/>
          </a:p>
          <a:p>
            <a:pPr algn="just"/>
            <a:r>
              <a:rPr lang="pt-BR" sz="2400" dirty="0" smtClean="0"/>
              <a:t>4 - </a:t>
            </a:r>
            <a:r>
              <a:rPr lang="pt-BR" sz="2400" dirty="0" err="1" smtClean="0"/>
              <a:t>Autoavaliação</a:t>
            </a:r>
            <a:r>
              <a:rPr lang="pt-BR" sz="2400" dirty="0" smtClean="0"/>
              <a:t> </a:t>
            </a:r>
            <a:r>
              <a:rPr lang="pt-BR" sz="2400" dirty="0"/>
              <a:t>institucional e avaliações externas: análise e divulgação dos resultados. </a:t>
            </a:r>
          </a:p>
          <a:p>
            <a:pPr algn="just"/>
            <a:r>
              <a:rPr lang="pt-BR" sz="2400" dirty="0" smtClean="0"/>
              <a:t>5 - Elaboração </a:t>
            </a:r>
            <a:r>
              <a:rPr lang="pt-BR" sz="2400" dirty="0"/>
              <a:t>do relatório de </a:t>
            </a:r>
            <a:r>
              <a:rPr lang="pt-BR" sz="2400" dirty="0" err="1"/>
              <a:t>autoavaliação</a:t>
            </a:r>
            <a:r>
              <a:rPr lang="pt-BR" sz="2400" dirty="0"/>
              <a:t>. </a:t>
            </a:r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491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Eixo 2: </a:t>
            </a:r>
            <a:r>
              <a:rPr lang="pt-BR" sz="3200" b="1" dirty="0"/>
              <a:t>Desenvolvimento Institucional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14488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1 - Missão </a:t>
            </a:r>
            <a:r>
              <a:rPr lang="pt-BR" sz="2400" dirty="0"/>
              <a:t>institucional, metas e objetivos do PDI.</a:t>
            </a:r>
          </a:p>
          <a:p>
            <a:pPr algn="just"/>
            <a:r>
              <a:rPr lang="pt-BR" sz="2400" dirty="0"/>
              <a:t>2 - Coerência entre o PDI e as atividades de ensino de graduação e de pós-graduação.</a:t>
            </a:r>
          </a:p>
          <a:p>
            <a:pPr algn="just"/>
            <a:r>
              <a:rPr lang="pt-BR" sz="2400" dirty="0"/>
              <a:t>3 - Coerência entre o PDI e as práticas de extensão.</a:t>
            </a:r>
          </a:p>
          <a:p>
            <a:pPr algn="just"/>
            <a:r>
              <a:rPr lang="pt-BR" sz="2400" dirty="0"/>
              <a:t>4 - Coerência entre o PDI e as atividades de pesquisa/iniciação científica, tecnológica, artística e cultural</a:t>
            </a:r>
            <a:r>
              <a:rPr lang="pt-BR" sz="2400" dirty="0" smtClean="0"/>
              <a:t>. </a:t>
            </a:r>
          </a:p>
          <a:p>
            <a:pPr algn="just"/>
            <a:r>
              <a:rPr lang="pt-BR" sz="2400" dirty="0" smtClean="0"/>
              <a:t>5 - Coerência entre o PDI e as ações institucionais no que se refere à diversidade, ao meio ambiente, à memória cultural, à produção artística e ao patrimônio cultural.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547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506264"/>
            <a:ext cx="81369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6 </a:t>
            </a:r>
            <a:r>
              <a:rPr lang="pt-BR" sz="2400" dirty="0"/>
              <a:t>- Coerência entre o PDI e as ações institucionais voltadas para o desenvolvimento econômico e social.</a:t>
            </a:r>
          </a:p>
          <a:p>
            <a:pPr algn="just"/>
            <a:r>
              <a:rPr lang="pt-BR" sz="2400" dirty="0"/>
              <a:t>7 - Coerência entre o PDI e ações de responsabilidade social: inclusão social.</a:t>
            </a:r>
          </a:p>
          <a:p>
            <a:pPr algn="just"/>
            <a:r>
              <a:rPr lang="pt-BR" sz="2400" dirty="0"/>
              <a:t>8 - Coerência entre o PDI e ações afirmativas de defesa e promoção dos direitos humanos e igualdade étnico- racial.</a:t>
            </a:r>
          </a:p>
          <a:p>
            <a:pPr algn="just"/>
            <a:r>
              <a:rPr lang="pt-BR" sz="2400" dirty="0"/>
              <a:t>9 - Internacionalização: coerência entre o PDI e as ações institucionais. 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Eixo 2: </a:t>
            </a:r>
            <a:r>
              <a:rPr lang="pt-BR" sz="3200" b="1" dirty="0"/>
              <a:t>Desenvolvimento Institucional</a:t>
            </a:r>
            <a:endParaRPr lang="pt-BR" sz="3200" dirty="0"/>
          </a:p>
        </p:txBody>
      </p:sp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66479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Eixo 3: </a:t>
            </a:r>
            <a:r>
              <a:rPr lang="pt-BR" sz="3200" b="1" dirty="0"/>
              <a:t>Políticas Acadêmicas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57161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1 </a:t>
            </a:r>
            <a:r>
              <a:rPr lang="pt-BR" sz="2400" dirty="0"/>
              <a:t>- Políticas de ensino e ações acadêmico-administrativas para </a:t>
            </a:r>
            <a:r>
              <a:rPr lang="pt-BR" sz="2400" dirty="0" smtClean="0"/>
              <a:t>a </a:t>
            </a:r>
            <a:r>
              <a:rPr lang="pt-BR" sz="2400" dirty="0"/>
              <a:t>graduação.</a:t>
            </a:r>
          </a:p>
          <a:p>
            <a:pPr algn="just"/>
            <a:r>
              <a:rPr lang="pt-BR" sz="2400" dirty="0"/>
              <a:t>2 </a:t>
            </a:r>
            <a:r>
              <a:rPr lang="pt-BR" sz="2400" dirty="0" smtClean="0"/>
              <a:t>– </a:t>
            </a:r>
            <a:r>
              <a:rPr lang="pt-BR" sz="2400" dirty="0"/>
              <a:t>Políticas </a:t>
            </a:r>
            <a:r>
              <a:rPr lang="pt-BR" sz="2400" dirty="0" smtClean="0"/>
              <a:t>e </a:t>
            </a:r>
            <a:r>
              <a:rPr lang="pt-BR" sz="2400" dirty="0"/>
              <a:t>ações </a:t>
            </a:r>
            <a:r>
              <a:rPr lang="pt-BR" sz="2400" dirty="0" smtClean="0"/>
              <a:t>para a </a:t>
            </a:r>
            <a:r>
              <a:rPr lang="pt-BR" sz="2400" dirty="0"/>
              <a:t>pós-graduação </a:t>
            </a:r>
            <a:r>
              <a:rPr lang="pt-BR" sz="2400" i="1" dirty="0"/>
              <a:t>stricto sensu.</a:t>
            </a:r>
            <a:endParaRPr lang="pt-BR" sz="2400" dirty="0"/>
          </a:p>
          <a:p>
            <a:pPr algn="just"/>
            <a:r>
              <a:rPr lang="pt-BR" sz="2400" dirty="0"/>
              <a:t>3 </a:t>
            </a:r>
            <a:r>
              <a:rPr lang="pt-BR" sz="2400" dirty="0" smtClean="0"/>
              <a:t>– </a:t>
            </a:r>
            <a:r>
              <a:rPr lang="pt-BR" sz="2400" dirty="0"/>
              <a:t>Políticas </a:t>
            </a:r>
            <a:r>
              <a:rPr lang="pt-BR" sz="2400" dirty="0" smtClean="0"/>
              <a:t>e </a:t>
            </a:r>
            <a:r>
              <a:rPr lang="pt-BR" sz="2400" dirty="0"/>
              <a:t>ações </a:t>
            </a:r>
            <a:r>
              <a:rPr lang="pt-BR" sz="2400" dirty="0" smtClean="0"/>
              <a:t>para a </a:t>
            </a:r>
            <a:r>
              <a:rPr lang="pt-BR" sz="2400" dirty="0"/>
              <a:t>pós-graduação </a:t>
            </a:r>
            <a:r>
              <a:rPr lang="pt-BR" sz="2400" i="1" dirty="0"/>
              <a:t>lato sensu</a:t>
            </a:r>
            <a:r>
              <a:rPr lang="pt-BR" sz="2400" dirty="0"/>
              <a:t>.</a:t>
            </a:r>
          </a:p>
          <a:p>
            <a:pPr algn="just"/>
            <a:r>
              <a:rPr lang="pt-BR" sz="2400" dirty="0"/>
              <a:t>4 </a:t>
            </a:r>
            <a:r>
              <a:rPr lang="pt-BR" sz="2400" dirty="0" smtClean="0"/>
              <a:t>– </a:t>
            </a:r>
            <a:r>
              <a:rPr lang="pt-BR" sz="2400" dirty="0"/>
              <a:t>Políticas </a:t>
            </a:r>
            <a:r>
              <a:rPr lang="pt-BR" sz="2400" dirty="0" smtClean="0"/>
              <a:t>e </a:t>
            </a:r>
            <a:r>
              <a:rPr lang="pt-BR" sz="2400" dirty="0"/>
              <a:t>ações </a:t>
            </a:r>
            <a:r>
              <a:rPr lang="pt-BR" sz="2400" dirty="0" smtClean="0"/>
              <a:t>para </a:t>
            </a:r>
            <a:r>
              <a:rPr lang="pt-BR" sz="2400" dirty="0"/>
              <a:t>a pesquisa ou iniciação científica, tecnológica, artística e </a:t>
            </a:r>
            <a:r>
              <a:rPr lang="pt-BR" sz="2400" dirty="0" smtClean="0"/>
              <a:t>cultural. </a:t>
            </a:r>
          </a:p>
          <a:p>
            <a:pPr algn="just"/>
            <a:r>
              <a:rPr lang="pt-BR" sz="2400" dirty="0" smtClean="0"/>
              <a:t>5 – Políticas institucionais e ações para a Extensão.</a:t>
            </a:r>
          </a:p>
          <a:p>
            <a:pPr algn="just"/>
            <a:r>
              <a:rPr lang="pt-BR" sz="2400" dirty="0" smtClean="0"/>
              <a:t>6 – Políticas e ações relacionadas à difusão das produções  científica, didático-pedagógica, tecnológica, artística e cultural.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6809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124744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7 </a:t>
            </a:r>
            <a:r>
              <a:rPr lang="pt-BR" sz="2400" dirty="0"/>
              <a:t>- Comunicação da IES com a comunidade externa.</a:t>
            </a:r>
          </a:p>
          <a:p>
            <a:pPr algn="just"/>
            <a:r>
              <a:rPr lang="pt-BR" sz="2400" dirty="0"/>
              <a:t>8 - Comunicação da IES com a comunidade interna.</a:t>
            </a:r>
          </a:p>
          <a:p>
            <a:pPr algn="just"/>
            <a:r>
              <a:rPr lang="pt-BR" sz="2400" dirty="0"/>
              <a:t>9 - Programas de atendimento aos estudantes.</a:t>
            </a:r>
          </a:p>
          <a:p>
            <a:pPr algn="just"/>
            <a:r>
              <a:rPr lang="pt-BR" sz="2400" dirty="0"/>
              <a:t>10 - Programas de apoio à realização de eventos internos, externos e à produção discente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11 - Política e ações de acompanhamento dos egressos.</a:t>
            </a:r>
          </a:p>
          <a:p>
            <a:pPr algn="just"/>
            <a:r>
              <a:rPr lang="pt-BR" sz="2400" dirty="0"/>
              <a:t>12 - Atuação dos egressos da IES no ambiente socioeconômico.</a:t>
            </a:r>
          </a:p>
          <a:p>
            <a:pPr algn="just"/>
            <a:r>
              <a:rPr lang="pt-BR" sz="2400" dirty="0"/>
              <a:t>13 - Inovação tecnológica e propriedade intelectual: coerência entre o PDI e as ações institucionais.</a:t>
            </a:r>
          </a:p>
          <a:p>
            <a:pPr algn="just"/>
            <a:endParaRPr lang="pt-BR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Eixo 3: </a:t>
            </a:r>
            <a:r>
              <a:rPr lang="pt-BR" sz="3200" b="1" dirty="0"/>
              <a:t>Políticas Acadêmicas</a:t>
            </a:r>
            <a:endParaRPr lang="pt-BR" sz="3200" dirty="0"/>
          </a:p>
        </p:txBody>
      </p:sp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2849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Eixo 4: </a:t>
            </a:r>
            <a:r>
              <a:rPr lang="pt-BR" sz="3200" b="1" dirty="0"/>
              <a:t>Políticas de Gestão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03548" y="164305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1 </a:t>
            </a:r>
            <a:r>
              <a:rPr lang="pt-BR" sz="2400" dirty="0"/>
              <a:t>- Política de formação e capacitação docente.</a:t>
            </a:r>
          </a:p>
          <a:p>
            <a:pPr algn="just"/>
            <a:r>
              <a:rPr lang="pt-BR" sz="2400" dirty="0"/>
              <a:t>2 - Política de formação e capacitação do corpo técnico-administrativo.</a:t>
            </a:r>
          </a:p>
          <a:p>
            <a:pPr algn="just"/>
            <a:r>
              <a:rPr lang="pt-BR" sz="2400" dirty="0"/>
              <a:t>3 - Gestão institucional. </a:t>
            </a:r>
          </a:p>
          <a:p>
            <a:pPr algn="just"/>
            <a:r>
              <a:rPr lang="pt-BR" sz="2400" dirty="0"/>
              <a:t>4 - Sistema de registro acadêmico.</a:t>
            </a:r>
          </a:p>
          <a:p>
            <a:pPr algn="just"/>
            <a:r>
              <a:rPr lang="pt-BR" sz="2400" dirty="0"/>
              <a:t>5 - Sustentabilidade financeira. </a:t>
            </a:r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0469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643050"/>
            <a:ext cx="81369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6 </a:t>
            </a:r>
            <a:r>
              <a:rPr lang="pt-BR" sz="2400" dirty="0"/>
              <a:t>- Relação entre o planejamento financeiro (orçamento) e a gestão institucional.</a:t>
            </a:r>
          </a:p>
          <a:p>
            <a:pPr algn="just"/>
            <a:r>
              <a:rPr lang="pt-BR" sz="2400" dirty="0"/>
              <a:t>7 - Coerência entre plano de carreira e a gestão do corpo docente.</a:t>
            </a:r>
          </a:p>
          <a:p>
            <a:pPr algn="just"/>
            <a:r>
              <a:rPr lang="pt-BR" sz="2400" dirty="0"/>
              <a:t>8 - Coerência entre o plano de carreira e a gestão do corpo técnico-administrativo.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Eixo 4: </a:t>
            </a:r>
            <a:r>
              <a:rPr lang="pt-BR" sz="3200" b="1" dirty="0"/>
              <a:t>Políticas de Gestão</a:t>
            </a:r>
            <a:endParaRPr lang="pt-BR" sz="3200" dirty="0"/>
          </a:p>
        </p:txBody>
      </p:sp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7521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Educação Superior no Brasil – Censo 2012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5" y="1600206"/>
            <a:ext cx="8368811" cy="4525963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endParaRPr lang="pt-BR" sz="1800" dirty="0" smtClean="0"/>
          </a:p>
          <a:p>
            <a:pPr algn="just"/>
            <a:endParaRPr lang="pt-BR" sz="2400" dirty="0"/>
          </a:p>
        </p:txBody>
      </p:sp>
      <p:grpSp>
        <p:nvGrpSpPr>
          <p:cNvPr id="4" name="Grupo 14"/>
          <p:cNvGrpSpPr>
            <a:grpSpLocks/>
          </p:cNvGrpSpPr>
          <p:nvPr/>
        </p:nvGrpSpPr>
        <p:grpSpPr bwMode="auto">
          <a:xfrm>
            <a:off x="0" y="6524637"/>
            <a:ext cx="9144000" cy="333375"/>
            <a:chOff x="0" y="-1"/>
            <a:chExt cx="9144000" cy="333376"/>
          </a:xfrm>
        </p:grpSpPr>
        <p:sp>
          <p:nvSpPr>
            <p:cNvPr id="5" name="Retângulo 4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>
                <a:solidFill>
                  <a:prstClr val="white"/>
                </a:solidFill>
              </a:endParaRPr>
            </a:p>
          </p:txBody>
        </p:sp>
        <p:pic>
          <p:nvPicPr>
            <p:cNvPr id="6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66289963"/>
              </p:ext>
            </p:extLst>
          </p:nvPr>
        </p:nvGraphicFramePr>
        <p:xfrm>
          <a:off x="971600" y="1556792"/>
          <a:ext cx="7056785" cy="37975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970"/>
                <a:gridCol w="1516561"/>
                <a:gridCol w="1509278"/>
                <a:gridCol w="1437254"/>
                <a:gridCol w="1163722"/>
              </a:tblGrid>
              <a:tr h="1273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Universidade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Centro </a:t>
                      </a:r>
                      <a:r>
                        <a:rPr lang="pt-BR" sz="1800" dirty="0">
                          <a:effectLst/>
                        </a:rPr>
                        <a:t>Universitário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Faculdade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Instituto </a:t>
                      </a:r>
                      <a:r>
                        <a:rPr lang="pt-BR" sz="1800" dirty="0">
                          <a:effectLst/>
                        </a:rPr>
                        <a:t>Federal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Federal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59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4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40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Estadual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38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77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Municipal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11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65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17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Privada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85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129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1.898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1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smtClean="0">
                          <a:effectLst/>
                        </a:rPr>
                        <a:t>0</a:t>
                      </a:r>
                      <a:endParaRPr lang="pt-B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2042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Eixo 5: </a:t>
            </a:r>
            <a:r>
              <a:rPr lang="pt-BR" sz="3200" b="1" dirty="0"/>
              <a:t>Infraestrutura Física</a:t>
            </a:r>
            <a:endParaRPr lang="pt-BR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9552" y="1785926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/>
              <a:t>Indicadores:</a:t>
            </a:r>
          </a:p>
          <a:p>
            <a:pPr algn="just"/>
            <a:r>
              <a:rPr lang="pt-BR" sz="2400" dirty="0" smtClean="0"/>
              <a:t>1 </a:t>
            </a:r>
            <a:r>
              <a:rPr lang="pt-BR" sz="2400" dirty="0"/>
              <a:t>- Instalações administrativas.  </a:t>
            </a:r>
          </a:p>
          <a:p>
            <a:pPr algn="just"/>
            <a:r>
              <a:rPr lang="pt-BR" sz="2400" dirty="0"/>
              <a:t>2 - Salas de aula.</a:t>
            </a:r>
          </a:p>
          <a:p>
            <a:pPr algn="just"/>
            <a:r>
              <a:rPr lang="pt-BR" sz="2400" dirty="0"/>
              <a:t>3 - Auditório(s).</a:t>
            </a:r>
          </a:p>
          <a:p>
            <a:pPr algn="just"/>
            <a:r>
              <a:rPr lang="pt-BR" sz="2400" dirty="0"/>
              <a:t>4 - Sala(s) de professores.</a:t>
            </a:r>
          </a:p>
          <a:p>
            <a:pPr algn="just"/>
            <a:r>
              <a:rPr lang="pt-BR" sz="2400" dirty="0"/>
              <a:t>5 - Espaços para atendimento aos alunos. </a:t>
            </a:r>
          </a:p>
          <a:p>
            <a:pPr algn="just"/>
            <a:r>
              <a:rPr lang="pt-BR" sz="2400" dirty="0"/>
              <a:t>6 - Infraestrutura para CPA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/>
              <a:t>7 - Gabinetes/estações de trabalho para professores em Tempo Integral -TI. </a:t>
            </a:r>
          </a:p>
          <a:p>
            <a:pPr algn="just"/>
            <a:r>
              <a:rPr lang="pt-BR" sz="2400" dirty="0"/>
              <a:t>8 - Instalações sanitárias. </a:t>
            </a:r>
          </a:p>
          <a:p>
            <a:pPr algn="just"/>
            <a:endParaRPr lang="pt-BR" sz="2400" dirty="0"/>
          </a:p>
        </p:txBody>
      </p:sp>
      <p:grpSp>
        <p:nvGrpSpPr>
          <p:cNvPr id="7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41010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214422"/>
            <a:ext cx="81369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Indicadores:</a:t>
            </a:r>
          </a:p>
          <a:p>
            <a:r>
              <a:rPr lang="pt-BR" sz="2400" dirty="0" smtClean="0"/>
              <a:t>9 </a:t>
            </a:r>
            <a:r>
              <a:rPr lang="pt-BR" sz="2400" dirty="0"/>
              <a:t>- Biblioteca: infraestrutura física.</a:t>
            </a:r>
          </a:p>
          <a:p>
            <a:r>
              <a:rPr lang="pt-BR" sz="2400" dirty="0"/>
              <a:t>10 - Biblioteca: serviços e informatização.</a:t>
            </a:r>
          </a:p>
          <a:p>
            <a:r>
              <a:rPr lang="pt-BR" sz="2400" dirty="0"/>
              <a:t>11 - Biblioteca: plano de atualização do acervo.</a:t>
            </a:r>
          </a:p>
          <a:p>
            <a:r>
              <a:rPr lang="pt-BR" sz="2400" dirty="0"/>
              <a:t>12 - Sala(s) de apoio de informática ou infraestrutura equivalente.</a:t>
            </a:r>
          </a:p>
          <a:p>
            <a:r>
              <a:rPr lang="pt-BR" sz="2400" dirty="0"/>
              <a:t>13 - Recursos de Tecnologias de Informação e Comunicação.</a:t>
            </a:r>
          </a:p>
          <a:p>
            <a:r>
              <a:rPr lang="pt-BR" sz="2400" dirty="0"/>
              <a:t>14 - Laboratórios, ambientes e cenários para práticas didáticas: infraestrutura física.</a:t>
            </a:r>
          </a:p>
          <a:p>
            <a:r>
              <a:rPr lang="pt-BR" sz="2400" dirty="0"/>
              <a:t>15 - Laboratórios, ambientes e cenários para práticas didáticas: serviços.</a:t>
            </a:r>
          </a:p>
          <a:p>
            <a:r>
              <a:rPr lang="pt-BR" sz="2400" dirty="0"/>
              <a:t>16 - Espaços de convivência e de alimentação.</a:t>
            </a: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dirty="0"/>
              <a:t>Eixo 5: </a:t>
            </a:r>
            <a:r>
              <a:rPr lang="pt-BR" sz="3200" b="1" dirty="0"/>
              <a:t>Infraestrutura Física</a:t>
            </a:r>
            <a:endParaRPr lang="pt-BR" sz="3200" dirty="0"/>
          </a:p>
        </p:txBody>
      </p:sp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69486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467544" y="1628800"/>
            <a:ext cx="81369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pt-BR" sz="2400" dirty="0"/>
              <a:t>E</a:t>
            </a:r>
            <a:r>
              <a:rPr lang="pt-BR" sz="2400" dirty="0" smtClean="0"/>
              <a:t>ssencialmente regulatórios.</a:t>
            </a:r>
          </a:p>
          <a:p>
            <a:pPr algn="just"/>
            <a:endParaRPr lang="pt-BR" sz="2400" dirty="0" smtClean="0"/>
          </a:p>
          <a:p>
            <a:pPr marL="342900" indent="-342900" algn="just">
              <a:buFontTx/>
              <a:buChar char="-"/>
            </a:pPr>
            <a:r>
              <a:rPr lang="pt-BR" sz="2400" dirty="0"/>
              <a:t>N</a:t>
            </a:r>
            <a:r>
              <a:rPr lang="pt-BR" sz="2400" dirty="0" smtClean="0"/>
              <a:t>ão </a:t>
            </a:r>
            <a:r>
              <a:rPr lang="pt-BR" sz="2400" dirty="0"/>
              <a:t>fazem parte do cálculo do conceito da avaliação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O avaliador deve registrar o </a:t>
            </a:r>
            <a:r>
              <a:rPr lang="pt-BR" sz="2400" dirty="0"/>
              <a:t>cumprimento ou não do dispositivo legal por parte da instituição para o processo de regulação, justificando a avaliação atribuída</a:t>
            </a:r>
            <a:r>
              <a:rPr lang="pt-BR" sz="2400" dirty="0" smtClean="0"/>
              <a:t>.</a:t>
            </a:r>
          </a:p>
          <a:p>
            <a:pPr algn="just"/>
            <a:r>
              <a:rPr lang="pt-BR" sz="2400" dirty="0" smtClean="0"/>
              <a:t> </a:t>
            </a:r>
          </a:p>
          <a:p>
            <a:pPr marL="342900" indent="-342900" algn="just">
              <a:buFontTx/>
              <a:buChar char="-"/>
            </a:pPr>
            <a:r>
              <a:rPr lang="pt-BR" sz="2400" dirty="0" smtClean="0"/>
              <a:t>Tratando-se </a:t>
            </a:r>
            <a:r>
              <a:rPr lang="pt-BR" sz="2400" dirty="0"/>
              <a:t>de disposições legais, esses itens são de </a:t>
            </a:r>
            <a:r>
              <a:rPr lang="pt-BR" sz="2400" b="1" dirty="0"/>
              <a:t>atendimento obrigatório. </a:t>
            </a:r>
            <a:endParaRPr lang="pt-BR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200" b="1" dirty="0"/>
              <a:t>REQUISITOS LEGAIS E NORMATIVOS </a:t>
            </a:r>
            <a:endParaRPr lang="pt-BR" sz="3200" dirty="0"/>
          </a:p>
        </p:txBody>
      </p:sp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8" name="Retângulo 7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9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0860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1106803"/>
              </p:ext>
            </p:extLst>
          </p:nvPr>
        </p:nvGraphicFramePr>
        <p:xfrm>
          <a:off x="323528" y="692696"/>
          <a:ext cx="8568952" cy="48470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795"/>
                <a:gridCol w="2794108"/>
                <a:gridCol w="2734825"/>
                <a:gridCol w="720080"/>
                <a:gridCol w="608282"/>
                <a:gridCol w="687862"/>
              </a:tblGrid>
              <a:tr h="76865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Dispositivo Legal/Normativo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Explicitação do dispositivo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Sim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Não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NSA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605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1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Alvará de funcionamento.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 IES possui alvará de funcionamento?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5762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Auto de Vistoria do Corpo de Bombeiros (AVCB).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A IES possui certificado que atesta as condições de segurança contra incêndio e pânico das instalações?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6830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3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pt-B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pt-B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1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Manutenção e Guarda do Acervo Acadêmico, conforme o disposto na Portaria N° 1.224, de 18 de dezembro de 2013. </a:t>
                      </a:r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pt-BR" sz="16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pt-B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instituição cumpre as exigências da legislação? 	</a:t>
                      </a:r>
                    </a:p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02354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24289488"/>
              </p:ext>
            </p:extLst>
          </p:nvPr>
        </p:nvGraphicFramePr>
        <p:xfrm>
          <a:off x="539552" y="548680"/>
          <a:ext cx="8208911" cy="5754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1332"/>
                <a:gridCol w="2855274"/>
                <a:gridCol w="2468309"/>
                <a:gridCol w="721332"/>
                <a:gridCol w="721332"/>
                <a:gridCol w="721332"/>
              </a:tblGrid>
              <a:tr h="686174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effectLst/>
                        </a:rPr>
                        <a:t>Dispositivo Legal/Normativo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effectLst/>
                        </a:rPr>
                        <a:t>Explicitação do dispositivo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effectLst/>
                        </a:rPr>
                        <a:t>Sim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effectLst/>
                        </a:rPr>
                        <a:t>Não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500" b="1" u="none" strike="noStrike" dirty="0">
                          <a:effectLst/>
                        </a:rPr>
                        <a:t>NSA</a:t>
                      </a:r>
                      <a:endParaRPr lang="pt-BR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</a:tr>
              <a:tr h="23981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</a:rPr>
                        <a:t>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Condições de acessibilidade para pessoas com deficiência ou mobilidade reduzida, conforme o disposto na CF/88, Art. 205, 206 e 208, na NBR 9050/2004, da ABNT, na Lei N° 10.098/2000, nos Decretos, N° 5.296/2004, N° 6.949/2009,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 instituição apresenta condições adequadas de acessibilidade?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</a:tr>
              <a:tr h="13352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solidFill>
                            <a:srgbClr val="0070C0"/>
                          </a:solidFill>
                          <a:effectLst/>
                        </a:rPr>
                        <a:t>Proteção dos Direitos da Pessoa com Transtorno do Espectro Autista, conforme o disposto na Lei N° 12.764, de 27 de dezembro de 2012.</a:t>
                      </a:r>
                      <a:endParaRPr lang="pt-BR" sz="1600" b="1" i="0" u="none" strike="noStrike" dirty="0">
                        <a:solidFill>
                          <a:srgbClr val="0070C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</a:rPr>
                        <a:t>A instituição cumpre as exigências da legislação?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</a:tr>
              <a:tr h="13352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</a:rPr>
                        <a:t>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u="none" strike="noStrike" dirty="0">
                          <a:effectLst/>
                        </a:rPr>
                        <a:t>Plano de Cargos e Carreira Docente.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</a:rPr>
                        <a:t>O Plano de Cargos e Carreira Docente está protocolado ou homologado no Ministério do Trabalho e Emprego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059" marR="6059" marT="6059" marB="0" anchor="b"/>
                </a:tc>
              </a:tr>
            </a:tbl>
          </a:graphicData>
        </a:graphic>
      </p:graphicFrame>
      <p:grpSp>
        <p:nvGrpSpPr>
          <p:cNvPr id="6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7" name="Retângulo 6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8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20017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7765021"/>
              </p:ext>
            </p:extLst>
          </p:nvPr>
        </p:nvGraphicFramePr>
        <p:xfrm>
          <a:off x="611558" y="764705"/>
          <a:ext cx="7848873" cy="53452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695"/>
                <a:gridCol w="2730043"/>
                <a:gridCol w="2360050"/>
                <a:gridCol w="689695"/>
                <a:gridCol w="689695"/>
                <a:gridCol w="689695"/>
              </a:tblGrid>
              <a:tr h="69989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Dispositivo Legal/Normativo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Explicitação do dispositivo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</a:tr>
              <a:tr h="122447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Plano de Cargos e Carreira dos Técnico-Administrativos.</a:t>
                      </a:r>
                      <a:endParaRPr lang="pt-BR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O Plano de Cargos e Carreira dos Técnico-Administrativos está protocolado ou homologado no Ministério do Trabalho e Emprego?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</a:tr>
              <a:tr h="30441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Titulação do Corpo Docente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Universidades e Centros Universitários: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Percentual mínimo (33%) de docentes com pós-graduação stricto sensu,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Lei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N° 9.394/96, Art. 52, e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Resoluções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Nº 1/2010 e Nº 3/2010.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Faculdades: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No mínimo docentes com formação em pós-graduação lato sensu,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Lei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N° 9.394/96.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Universidades e Centros Universitários: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instituição tem, no mínimo, um terço do corpo docente com titulação stricto sensu?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O corpo docente tem, no mínimo, formação lato sensu?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Faculdades: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O corpo docente tem, no mínimo, formação lato sensu?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190" marR="6190" marT="6190" marB="0" anchor="b"/>
                </a:tc>
              </a:tr>
            </a:tbl>
          </a:graphicData>
        </a:graphic>
      </p:graphicFrame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27240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0328354"/>
              </p:ext>
            </p:extLst>
          </p:nvPr>
        </p:nvGraphicFramePr>
        <p:xfrm>
          <a:off x="755576" y="332656"/>
          <a:ext cx="7992890" cy="59766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350"/>
                <a:gridCol w="2780137"/>
                <a:gridCol w="2403353"/>
                <a:gridCol w="702350"/>
                <a:gridCol w="702350"/>
                <a:gridCol w="702350"/>
              </a:tblGrid>
              <a:tr h="673150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Dispositivo Legal/Normativo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Explicitação do dispositivo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700" u="none" strike="noStrike">
                          <a:effectLst/>
                        </a:rPr>
                        <a:t>NSA</a:t>
                      </a:r>
                      <a:endParaRPr lang="pt-BR" sz="1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7" marR="6617" marT="6617" marB="0" anchor="b"/>
                </a:tc>
              </a:tr>
              <a:tr h="36917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Regime de Trabalho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Docente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/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Universidades: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Percentual mínimo (1/3) de docentes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em tempo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integral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, Lei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N° 9.394/96, Art. 52, e na Resolução Nº 3/2010.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endParaRPr lang="pt-BR" sz="16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Centros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Universitários:</a:t>
                      </a:r>
                      <a:br>
                        <a:rPr lang="pt-BR" sz="1600" u="none" strike="noStrike" dirty="0">
                          <a:effectLst/>
                          <a:latin typeface="+mn-lt"/>
                        </a:rPr>
                      </a:b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Percentual mínimo (20%) de docentes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em tempo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integral, </a:t>
                      </a:r>
                      <a:r>
                        <a:rPr lang="pt-BR" sz="1600" u="none" strike="noStrike" dirty="0" smtClean="0">
                          <a:effectLst/>
                          <a:latin typeface="+mn-lt"/>
                        </a:rPr>
                        <a:t>Resolução 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N° 1/2010.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Universidades:</a:t>
                      </a:r>
                      <a:br>
                        <a:rPr lang="pt-BR" sz="1600" u="none" strike="noStrike">
                          <a:effectLst/>
                          <a:latin typeface="+mn-lt"/>
                        </a:rPr>
                      </a:br>
                      <a:r>
                        <a:rPr lang="pt-BR" sz="1600" u="none" strike="noStrike">
                          <a:effectLst/>
                          <a:latin typeface="+mn-lt"/>
                        </a:rPr>
                        <a:t>A instituição tem, no mínimo, um terço do corpo docente contratado em regime de tempo integral?</a:t>
                      </a:r>
                      <a:br>
                        <a:rPr lang="pt-BR" sz="1600" u="none" strike="noStrike">
                          <a:effectLst/>
                          <a:latin typeface="+mn-lt"/>
                        </a:rPr>
                      </a:br>
                      <a:r>
                        <a:rPr lang="pt-BR" sz="1600" u="none" strike="noStrike">
                          <a:effectLst/>
                          <a:latin typeface="+mn-lt"/>
                        </a:rPr>
                        <a:t>Centros Universitários:</a:t>
                      </a:r>
                      <a:br>
                        <a:rPr lang="pt-BR" sz="1600" u="none" strike="noStrike">
                          <a:effectLst/>
                          <a:latin typeface="+mn-lt"/>
                        </a:rPr>
                      </a:br>
                      <a:r>
                        <a:rPr lang="pt-BR" sz="1600" u="none" strike="noStrike">
                          <a:effectLst/>
                          <a:latin typeface="+mn-lt"/>
                        </a:rPr>
                        <a:t>A instituição tem, no mínimo, um quinto do corpo docente contratado em regime de tempo integral?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7" marR="6617" marT="6617" marB="0" anchor="b"/>
                </a:tc>
              </a:tr>
              <a:tr h="161172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Forma Legal de Contratação dos Professores.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contratação de professores se dá mediante regime de trabalho CLT ou Estatutário pela mantenedora com registro na mantida?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617" marR="6617" marT="661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617" marR="6617" marT="6617" marB="0" anchor="b"/>
                </a:tc>
              </a:tr>
            </a:tbl>
          </a:graphicData>
        </a:graphic>
      </p:graphicFrame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0679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5738345"/>
              </p:ext>
            </p:extLst>
          </p:nvPr>
        </p:nvGraphicFramePr>
        <p:xfrm>
          <a:off x="683568" y="404664"/>
          <a:ext cx="7920881" cy="58326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96022"/>
                <a:gridCol w="2755090"/>
                <a:gridCol w="2381703"/>
                <a:gridCol w="696022"/>
                <a:gridCol w="696022"/>
                <a:gridCol w="696022"/>
              </a:tblGrid>
              <a:tr h="84022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Dispositivo Legal/Normativo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Explicitação do dispositivo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</a:tr>
              <a:tr h="85418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Comissão Própria de Avaliação (CPA),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Lei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N°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10.861/2004.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A IES possui CPA prevista/implantada?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</a:tr>
              <a:tr h="12771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Comissão Local de Acompanhamento e Controle Social (COLAPS),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Portaria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N° 1.132, de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2009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IES possui COLAPS prevista/implantada?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</a:tr>
              <a:tr h="1430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Normas e procedimentos para credenciamento e recredenciamento de Centros Universitários,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Resolução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CNE/CES N° 1/2010.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IES atende aos requisitos exigidos pela Resolução?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</a:tr>
              <a:tr h="14305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14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Normas e procedimentos para credenciamento e recredenciamento de Universidades,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Resolução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CNE/CES N° 3/2010.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IES atende aos requisitos exigidos pela Resolução?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229" marR="8229" marT="8229" marB="0" anchor="b"/>
                </a:tc>
              </a:tr>
            </a:tbl>
          </a:graphicData>
        </a:graphic>
      </p:graphicFrame>
      <p:grpSp>
        <p:nvGrpSpPr>
          <p:cNvPr id="6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7" name="Retângulo 6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8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3381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503345"/>
              </p:ext>
            </p:extLst>
          </p:nvPr>
        </p:nvGraphicFramePr>
        <p:xfrm>
          <a:off x="539552" y="1146175"/>
          <a:ext cx="8064895" cy="45870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676"/>
                <a:gridCol w="2805184"/>
                <a:gridCol w="2425007"/>
                <a:gridCol w="708676"/>
                <a:gridCol w="708676"/>
                <a:gridCol w="708676"/>
              </a:tblGrid>
              <a:tr h="791575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Dispositivo Legal/Normativo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Explicitação do dispositivo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</a:tr>
              <a:tr h="259409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Diretrizes Curriculares Nacionais para Educação das Relações étnico-raciais e para o ensino de História e Cultura Afro-Brasileira, Africana e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Indígena,</a:t>
                      </a:r>
                      <a:r>
                        <a:rPr lang="pt-BR" sz="1600" u="none" strike="noStrike" baseline="0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Leis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Nº 10.639/2003 e N° 11.645/2008 e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Resolução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CNE/CP N°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1/2004.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Instituição está cumprindo as exigências das legislações?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</a:tr>
              <a:tr h="1201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Políticas de educação ambiental,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Lei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N° 9.795/1999,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Decreto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N° 4.281/2002 e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Resolução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CP/CNE Nº 2/2012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Instituição está cumprindo as exigências das legislações?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53" marR="7653" marT="7653" marB="0" anchor="b"/>
                </a:tc>
              </a:tr>
            </a:tbl>
          </a:graphicData>
        </a:graphic>
      </p:graphicFrame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8164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51349105"/>
              </p:ext>
            </p:extLst>
          </p:nvPr>
        </p:nvGraphicFramePr>
        <p:xfrm>
          <a:off x="467548" y="1114425"/>
          <a:ext cx="7992883" cy="48348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2349"/>
                <a:gridCol w="2780135"/>
                <a:gridCol w="2403352"/>
                <a:gridCol w="702349"/>
                <a:gridCol w="702349"/>
                <a:gridCol w="702349"/>
              </a:tblGrid>
              <a:tr h="995622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Dispositivo Legal/Normativo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Explicitação do dispositivo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Sim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Não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u="none" strike="noStrike">
                          <a:effectLst/>
                          <a:latin typeface="+mn-lt"/>
                        </a:rPr>
                        <a:t>NSA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</a:tr>
              <a:tr h="153762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Desenvolvimento Nacional Sustentável,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Decreto 7.746/2012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Instrução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Normativa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10/2012</a:t>
                      </a:r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A Instituição cumpre as exigências das legislações?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</a:tr>
              <a:tr h="230160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>
                          <a:effectLst/>
                          <a:latin typeface="+mn-lt"/>
                        </a:rPr>
                        <a:t>18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Diretrizes Nacionais para a Educação em Direitos Humanos,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Parecer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CNE/CP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 8/2012; 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Parecer CP/CNE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8/2012 e 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Resolução CP/CNE N° </a:t>
                      </a:r>
                      <a:r>
                        <a:rPr lang="pt-BR" sz="160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1/2012</a:t>
                      </a:r>
                      <a:r>
                        <a:rPr lang="pt-BR" sz="160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pt-BR" sz="16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u="none" strike="noStrike" dirty="0">
                          <a:effectLst/>
                          <a:latin typeface="+mn-lt"/>
                        </a:rPr>
                        <a:t>A Instituição está cumprindo as Diretrizes Nacionais para a Educação em Direitos Humanos?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256" marR="9256" marT="9256" marB="0" anchor="b"/>
                </a:tc>
              </a:tr>
            </a:tbl>
          </a:graphicData>
        </a:graphic>
      </p:graphicFrame>
      <p:grpSp>
        <p:nvGrpSpPr>
          <p:cNvPr id="5" name="Grupo 14"/>
          <p:cNvGrpSpPr>
            <a:grpSpLocks/>
          </p:cNvGrpSpPr>
          <p:nvPr/>
        </p:nvGrpSpPr>
        <p:grpSpPr bwMode="auto">
          <a:xfrm>
            <a:off x="0" y="6552009"/>
            <a:ext cx="9144000" cy="333375"/>
            <a:chOff x="0" y="-1"/>
            <a:chExt cx="9144000" cy="333376"/>
          </a:xfrm>
        </p:grpSpPr>
        <p:sp>
          <p:nvSpPr>
            <p:cNvPr id="6" name="Retângulo 5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dirty="0"/>
            </a:p>
          </p:txBody>
        </p:sp>
        <p:pic>
          <p:nvPicPr>
            <p:cNvPr id="7" name="Imagem 5" descr="inep 2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m 6" descr="img_ministerio_educacao.gif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38976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743200"/>
            <a:ext cx="7762875" cy="3854450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pt-BR" altLang="pt-BR" sz="200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pt-BR" altLang="pt-BR" b="1" smtClean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839788" y="890588"/>
          <a:ext cx="7315200" cy="5791200"/>
        </p:xfrm>
        <a:graphic>
          <a:graphicData uri="http://schemas.openxmlformats.org/presentationml/2006/ole">
            <p:oleObj spid="_x0000_s1026" name="Photo Editor Photo" r:id="rId3" imgW="4247619" imgH="3476190" progId="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075113" y="4802188"/>
            <a:ext cx="3240087" cy="2055812"/>
            <a:chOff x="2567" y="3025"/>
            <a:chExt cx="2041" cy="1295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67" y="3025"/>
              <a:ext cx="922" cy="1055"/>
              <a:chOff x="2392" y="2966"/>
              <a:chExt cx="797" cy="645"/>
            </a:xfrm>
          </p:grpSpPr>
          <p:sp>
            <p:nvSpPr>
              <p:cNvPr id="6189" name="Freeform 6"/>
              <p:cNvSpPr>
                <a:spLocks/>
              </p:cNvSpPr>
              <p:nvPr/>
            </p:nvSpPr>
            <p:spPr bwMode="auto">
              <a:xfrm rot="-5432">
                <a:off x="2635" y="2966"/>
                <a:ext cx="554" cy="225"/>
              </a:xfrm>
              <a:custGeom>
                <a:avLst/>
                <a:gdLst>
                  <a:gd name="T0" fmla="*/ 1 w 1100"/>
                  <a:gd name="T1" fmla="*/ 0 h 793"/>
                  <a:gd name="T2" fmla="*/ 1 w 1100"/>
                  <a:gd name="T3" fmla="*/ 0 h 793"/>
                  <a:gd name="T4" fmla="*/ 1 w 1100"/>
                  <a:gd name="T5" fmla="*/ 0 h 793"/>
                  <a:gd name="T6" fmla="*/ 1 w 1100"/>
                  <a:gd name="T7" fmla="*/ 0 h 793"/>
                  <a:gd name="T8" fmla="*/ 1 w 1100"/>
                  <a:gd name="T9" fmla="*/ 0 h 793"/>
                  <a:gd name="T10" fmla="*/ 1 w 1100"/>
                  <a:gd name="T11" fmla="*/ 0 h 793"/>
                  <a:gd name="T12" fmla="*/ 1 w 1100"/>
                  <a:gd name="T13" fmla="*/ 0 h 793"/>
                  <a:gd name="T14" fmla="*/ 1 w 1100"/>
                  <a:gd name="T15" fmla="*/ 0 h 793"/>
                  <a:gd name="T16" fmla="*/ 1 w 1100"/>
                  <a:gd name="T17" fmla="*/ 0 h 793"/>
                  <a:gd name="T18" fmla="*/ 1 w 1100"/>
                  <a:gd name="T19" fmla="*/ 0 h 793"/>
                  <a:gd name="T20" fmla="*/ 1 w 1100"/>
                  <a:gd name="T21" fmla="*/ 0 h 793"/>
                  <a:gd name="T22" fmla="*/ 1 w 1100"/>
                  <a:gd name="T23" fmla="*/ 0 h 793"/>
                  <a:gd name="T24" fmla="*/ 1 w 1100"/>
                  <a:gd name="T25" fmla="*/ 0 h 793"/>
                  <a:gd name="T26" fmla="*/ 1 w 1100"/>
                  <a:gd name="T27" fmla="*/ 0 h 793"/>
                  <a:gd name="T28" fmla="*/ 1 w 1100"/>
                  <a:gd name="T29" fmla="*/ 0 h 793"/>
                  <a:gd name="T30" fmla="*/ 1 w 1100"/>
                  <a:gd name="T31" fmla="*/ 0 h 793"/>
                  <a:gd name="T32" fmla="*/ 1 w 1100"/>
                  <a:gd name="T33" fmla="*/ 0 h 793"/>
                  <a:gd name="T34" fmla="*/ 1 w 1100"/>
                  <a:gd name="T35" fmla="*/ 0 h 793"/>
                  <a:gd name="T36" fmla="*/ 1 w 1100"/>
                  <a:gd name="T37" fmla="*/ 0 h 793"/>
                  <a:gd name="T38" fmla="*/ 1 w 1100"/>
                  <a:gd name="T39" fmla="*/ 0 h 793"/>
                  <a:gd name="T40" fmla="*/ 1 w 1100"/>
                  <a:gd name="T41" fmla="*/ 0 h 793"/>
                  <a:gd name="T42" fmla="*/ 1 w 1100"/>
                  <a:gd name="T43" fmla="*/ 0 h 793"/>
                  <a:gd name="T44" fmla="*/ 1 w 1100"/>
                  <a:gd name="T45" fmla="*/ 0 h 793"/>
                  <a:gd name="T46" fmla="*/ 1 w 1100"/>
                  <a:gd name="T47" fmla="*/ 0 h 793"/>
                  <a:gd name="T48" fmla="*/ 1 w 1100"/>
                  <a:gd name="T49" fmla="*/ 0 h 793"/>
                  <a:gd name="T50" fmla="*/ 1 w 1100"/>
                  <a:gd name="T51" fmla="*/ 0 h 793"/>
                  <a:gd name="T52" fmla="*/ 1 w 1100"/>
                  <a:gd name="T53" fmla="*/ 0 h 793"/>
                  <a:gd name="T54" fmla="*/ 1 w 1100"/>
                  <a:gd name="T55" fmla="*/ 0 h 793"/>
                  <a:gd name="T56" fmla="*/ 1 w 1100"/>
                  <a:gd name="T57" fmla="*/ 0 h 793"/>
                  <a:gd name="T58" fmla="*/ 1 w 1100"/>
                  <a:gd name="T59" fmla="*/ 0 h 793"/>
                  <a:gd name="T60" fmla="*/ 1 w 1100"/>
                  <a:gd name="T61" fmla="*/ 0 h 793"/>
                  <a:gd name="T62" fmla="*/ 1 w 1100"/>
                  <a:gd name="T63" fmla="*/ 0 h 793"/>
                  <a:gd name="T64" fmla="*/ 1 w 1100"/>
                  <a:gd name="T65" fmla="*/ 0 h 793"/>
                  <a:gd name="T66" fmla="*/ 1 w 1100"/>
                  <a:gd name="T67" fmla="*/ 0 h 793"/>
                  <a:gd name="T68" fmla="*/ 0 w 1100"/>
                  <a:gd name="T69" fmla="*/ 0 h 793"/>
                  <a:gd name="T70" fmla="*/ 1 w 1100"/>
                  <a:gd name="T71" fmla="*/ 0 h 793"/>
                  <a:gd name="T72" fmla="*/ 1 w 1100"/>
                  <a:gd name="T73" fmla="*/ 0 h 793"/>
                  <a:gd name="T74" fmla="*/ 1 w 1100"/>
                  <a:gd name="T75" fmla="*/ 0 h 793"/>
                  <a:gd name="T76" fmla="*/ 1 w 1100"/>
                  <a:gd name="T77" fmla="*/ 0 h 793"/>
                  <a:gd name="T78" fmla="*/ 1 w 1100"/>
                  <a:gd name="T79" fmla="*/ 0 h 793"/>
                  <a:gd name="T80" fmla="*/ 1 w 1100"/>
                  <a:gd name="T81" fmla="*/ 0 h 793"/>
                  <a:gd name="T82" fmla="*/ 1 w 1100"/>
                  <a:gd name="T83" fmla="*/ 0 h 793"/>
                  <a:gd name="T84" fmla="*/ 1 w 1100"/>
                  <a:gd name="T85" fmla="*/ 0 h 793"/>
                  <a:gd name="T86" fmla="*/ 1 w 1100"/>
                  <a:gd name="T87" fmla="*/ 0 h 793"/>
                  <a:gd name="T88" fmla="*/ 1 w 1100"/>
                  <a:gd name="T89" fmla="*/ 0 h 793"/>
                  <a:gd name="T90" fmla="*/ 1 w 1100"/>
                  <a:gd name="T91" fmla="*/ 0 h 793"/>
                  <a:gd name="T92" fmla="*/ 1 w 1100"/>
                  <a:gd name="T93" fmla="*/ 0 h 793"/>
                  <a:gd name="T94" fmla="*/ 1 w 1100"/>
                  <a:gd name="T95" fmla="*/ 0 h 793"/>
                  <a:gd name="T96" fmla="*/ 1 w 1100"/>
                  <a:gd name="T97" fmla="*/ 0 h 793"/>
                  <a:gd name="T98" fmla="*/ 1 w 1100"/>
                  <a:gd name="T99" fmla="*/ 0 h 793"/>
                  <a:gd name="T100" fmla="*/ 1 w 1100"/>
                  <a:gd name="T101" fmla="*/ 0 h 79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00"/>
                  <a:gd name="T154" fmla="*/ 0 h 793"/>
                  <a:gd name="T155" fmla="*/ 1100 w 1100"/>
                  <a:gd name="T156" fmla="*/ 793 h 79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00" h="793">
                    <a:moveTo>
                      <a:pt x="434" y="793"/>
                    </a:moveTo>
                    <a:lnTo>
                      <a:pt x="520" y="793"/>
                    </a:lnTo>
                    <a:lnTo>
                      <a:pt x="541" y="789"/>
                    </a:lnTo>
                    <a:lnTo>
                      <a:pt x="557" y="778"/>
                    </a:lnTo>
                    <a:lnTo>
                      <a:pt x="571" y="766"/>
                    </a:lnTo>
                    <a:lnTo>
                      <a:pt x="583" y="751"/>
                    </a:lnTo>
                    <a:lnTo>
                      <a:pt x="594" y="735"/>
                    </a:lnTo>
                    <a:lnTo>
                      <a:pt x="605" y="717"/>
                    </a:lnTo>
                    <a:lnTo>
                      <a:pt x="617" y="701"/>
                    </a:lnTo>
                    <a:lnTo>
                      <a:pt x="629" y="686"/>
                    </a:lnTo>
                    <a:lnTo>
                      <a:pt x="1065" y="630"/>
                    </a:lnTo>
                    <a:lnTo>
                      <a:pt x="1069" y="621"/>
                    </a:lnTo>
                    <a:lnTo>
                      <a:pt x="1072" y="613"/>
                    </a:lnTo>
                    <a:lnTo>
                      <a:pt x="1078" y="606"/>
                    </a:lnTo>
                    <a:lnTo>
                      <a:pt x="1082" y="599"/>
                    </a:lnTo>
                    <a:lnTo>
                      <a:pt x="1088" y="591"/>
                    </a:lnTo>
                    <a:lnTo>
                      <a:pt x="1093" y="583"/>
                    </a:lnTo>
                    <a:lnTo>
                      <a:pt x="1097" y="572"/>
                    </a:lnTo>
                    <a:lnTo>
                      <a:pt x="1100" y="560"/>
                    </a:lnTo>
                    <a:lnTo>
                      <a:pt x="1098" y="547"/>
                    </a:lnTo>
                    <a:lnTo>
                      <a:pt x="1094" y="540"/>
                    </a:lnTo>
                    <a:lnTo>
                      <a:pt x="1088" y="537"/>
                    </a:lnTo>
                    <a:lnTo>
                      <a:pt x="1080" y="536"/>
                    </a:lnTo>
                    <a:lnTo>
                      <a:pt x="1071" y="536"/>
                    </a:lnTo>
                    <a:lnTo>
                      <a:pt x="1062" y="536"/>
                    </a:lnTo>
                    <a:lnTo>
                      <a:pt x="1052" y="532"/>
                    </a:lnTo>
                    <a:lnTo>
                      <a:pt x="1043" y="526"/>
                    </a:lnTo>
                    <a:lnTo>
                      <a:pt x="1034" y="523"/>
                    </a:lnTo>
                    <a:lnTo>
                      <a:pt x="1029" y="516"/>
                    </a:lnTo>
                    <a:lnTo>
                      <a:pt x="1026" y="507"/>
                    </a:lnTo>
                    <a:lnTo>
                      <a:pt x="1025" y="497"/>
                    </a:lnTo>
                    <a:lnTo>
                      <a:pt x="1025" y="485"/>
                    </a:lnTo>
                    <a:lnTo>
                      <a:pt x="1023" y="472"/>
                    </a:lnTo>
                    <a:lnTo>
                      <a:pt x="1020" y="460"/>
                    </a:lnTo>
                    <a:lnTo>
                      <a:pt x="1013" y="447"/>
                    </a:lnTo>
                    <a:lnTo>
                      <a:pt x="933" y="415"/>
                    </a:lnTo>
                    <a:lnTo>
                      <a:pt x="919" y="397"/>
                    </a:lnTo>
                    <a:lnTo>
                      <a:pt x="908" y="375"/>
                    </a:lnTo>
                    <a:lnTo>
                      <a:pt x="901" y="352"/>
                    </a:lnTo>
                    <a:lnTo>
                      <a:pt x="895" y="326"/>
                    </a:lnTo>
                    <a:lnTo>
                      <a:pt x="891" y="301"/>
                    </a:lnTo>
                    <a:lnTo>
                      <a:pt x="889" y="275"/>
                    </a:lnTo>
                    <a:lnTo>
                      <a:pt x="887" y="248"/>
                    </a:lnTo>
                    <a:lnTo>
                      <a:pt x="885" y="221"/>
                    </a:lnTo>
                    <a:lnTo>
                      <a:pt x="881" y="195"/>
                    </a:lnTo>
                    <a:lnTo>
                      <a:pt x="876" y="170"/>
                    </a:lnTo>
                    <a:lnTo>
                      <a:pt x="871" y="146"/>
                    </a:lnTo>
                    <a:lnTo>
                      <a:pt x="860" y="124"/>
                    </a:lnTo>
                    <a:lnTo>
                      <a:pt x="848" y="103"/>
                    </a:lnTo>
                    <a:lnTo>
                      <a:pt x="830" y="86"/>
                    </a:lnTo>
                    <a:lnTo>
                      <a:pt x="810" y="72"/>
                    </a:lnTo>
                    <a:lnTo>
                      <a:pt x="782" y="61"/>
                    </a:lnTo>
                    <a:lnTo>
                      <a:pt x="281" y="0"/>
                    </a:lnTo>
                    <a:lnTo>
                      <a:pt x="194" y="45"/>
                    </a:lnTo>
                    <a:lnTo>
                      <a:pt x="174" y="69"/>
                    </a:lnTo>
                    <a:lnTo>
                      <a:pt x="155" y="95"/>
                    </a:lnTo>
                    <a:lnTo>
                      <a:pt x="138" y="122"/>
                    </a:lnTo>
                    <a:lnTo>
                      <a:pt x="123" y="150"/>
                    </a:lnTo>
                    <a:lnTo>
                      <a:pt x="111" y="179"/>
                    </a:lnTo>
                    <a:lnTo>
                      <a:pt x="98" y="209"/>
                    </a:lnTo>
                    <a:lnTo>
                      <a:pt x="88" y="240"/>
                    </a:lnTo>
                    <a:lnTo>
                      <a:pt x="77" y="271"/>
                    </a:lnTo>
                    <a:lnTo>
                      <a:pt x="68" y="303"/>
                    </a:lnTo>
                    <a:lnTo>
                      <a:pt x="59" y="336"/>
                    </a:lnTo>
                    <a:lnTo>
                      <a:pt x="51" y="368"/>
                    </a:lnTo>
                    <a:lnTo>
                      <a:pt x="42" y="401"/>
                    </a:lnTo>
                    <a:lnTo>
                      <a:pt x="32" y="433"/>
                    </a:lnTo>
                    <a:lnTo>
                      <a:pt x="22" y="467"/>
                    </a:lnTo>
                    <a:lnTo>
                      <a:pt x="12" y="499"/>
                    </a:lnTo>
                    <a:lnTo>
                      <a:pt x="0" y="531"/>
                    </a:lnTo>
                    <a:lnTo>
                      <a:pt x="5" y="549"/>
                    </a:lnTo>
                    <a:lnTo>
                      <a:pt x="13" y="559"/>
                    </a:lnTo>
                    <a:lnTo>
                      <a:pt x="23" y="560"/>
                    </a:lnTo>
                    <a:lnTo>
                      <a:pt x="35" y="555"/>
                    </a:lnTo>
                    <a:lnTo>
                      <a:pt x="47" y="548"/>
                    </a:lnTo>
                    <a:lnTo>
                      <a:pt x="61" y="540"/>
                    </a:lnTo>
                    <a:lnTo>
                      <a:pt x="75" y="533"/>
                    </a:lnTo>
                    <a:lnTo>
                      <a:pt x="86" y="531"/>
                    </a:lnTo>
                    <a:lnTo>
                      <a:pt x="92" y="531"/>
                    </a:lnTo>
                    <a:lnTo>
                      <a:pt x="97" y="533"/>
                    </a:lnTo>
                    <a:lnTo>
                      <a:pt x="102" y="536"/>
                    </a:lnTo>
                    <a:lnTo>
                      <a:pt x="107" y="539"/>
                    </a:lnTo>
                    <a:lnTo>
                      <a:pt x="112" y="544"/>
                    </a:lnTo>
                    <a:lnTo>
                      <a:pt x="117" y="548"/>
                    </a:lnTo>
                    <a:lnTo>
                      <a:pt x="122" y="554"/>
                    </a:lnTo>
                    <a:lnTo>
                      <a:pt x="128" y="560"/>
                    </a:lnTo>
                    <a:lnTo>
                      <a:pt x="136" y="567"/>
                    </a:lnTo>
                    <a:lnTo>
                      <a:pt x="142" y="575"/>
                    </a:lnTo>
                    <a:lnTo>
                      <a:pt x="145" y="585"/>
                    </a:lnTo>
                    <a:lnTo>
                      <a:pt x="148" y="597"/>
                    </a:lnTo>
                    <a:lnTo>
                      <a:pt x="150" y="610"/>
                    </a:lnTo>
                    <a:lnTo>
                      <a:pt x="151" y="624"/>
                    </a:lnTo>
                    <a:lnTo>
                      <a:pt x="151" y="638"/>
                    </a:lnTo>
                    <a:lnTo>
                      <a:pt x="151" y="653"/>
                    </a:lnTo>
                    <a:lnTo>
                      <a:pt x="157" y="664"/>
                    </a:lnTo>
                    <a:lnTo>
                      <a:pt x="162" y="674"/>
                    </a:lnTo>
                    <a:lnTo>
                      <a:pt x="169" y="682"/>
                    </a:lnTo>
                    <a:lnTo>
                      <a:pt x="176" y="691"/>
                    </a:lnTo>
                    <a:lnTo>
                      <a:pt x="183" y="699"/>
                    </a:lnTo>
                    <a:lnTo>
                      <a:pt x="190" y="711"/>
                    </a:lnTo>
                    <a:lnTo>
                      <a:pt x="197" y="723"/>
                    </a:lnTo>
                    <a:lnTo>
                      <a:pt x="203" y="739"/>
                    </a:lnTo>
                    <a:lnTo>
                      <a:pt x="434" y="793"/>
                    </a:lnTo>
                    <a:close/>
                  </a:path>
                </a:pathLst>
              </a:custGeom>
              <a:solidFill>
                <a:srgbClr val="993300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0" name="Freeform 7"/>
              <p:cNvSpPr>
                <a:spLocks/>
              </p:cNvSpPr>
              <p:nvPr/>
            </p:nvSpPr>
            <p:spPr bwMode="auto">
              <a:xfrm rot="-5432">
                <a:off x="2392" y="3234"/>
                <a:ext cx="652" cy="377"/>
              </a:xfrm>
              <a:custGeom>
                <a:avLst/>
                <a:gdLst>
                  <a:gd name="T0" fmla="*/ 1 w 1297"/>
                  <a:gd name="T1" fmla="*/ 0 h 1316"/>
                  <a:gd name="T2" fmla="*/ 1 w 1297"/>
                  <a:gd name="T3" fmla="*/ 0 h 1316"/>
                  <a:gd name="T4" fmla="*/ 1 w 1297"/>
                  <a:gd name="T5" fmla="*/ 0 h 1316"/>
                  <a:gd name="T6" fmla="*/ 1 w 1297"/>
                  <a:gd name="T7" fmla="*/ 0 h 1316"/>
                  <a:gd name="T8" fmla="*/ 1 w 1297"/>
                  <a:gd name="T9" fmla="*/ 0 h 1316"/>
                  <a:gd name="T10" fmla="*/ 1 w 1297"/>
                  <a:gd name="T11" fmla="*/ 0 h 1316"/>
                  <a:gd name="T12" fmla="*/ 1 w 1297"/>
                  <a:gd name="T13" fmla="*/ 0 h 1316"/>
                  <a:gd name="T14" fmla="*/ 1 w 1297"/>
                  <a:gd name="T15" fmla="*/ 0 h 1316"/>
                  <a:gd name="T16" fmla="*/ 1 w 1297"/>
                  <a:gd name="T17" fmla="*/ 0 h 1316"/>
                  <a:gd name="T18" fmla="*/ 1 w 1297"/>
                  <a:gd name="T19" fmla="*/ 0 h 1316"/>
                  <a:gd name="T20" fmla="*/ 1 w 1297"/>
                  <a:gd name="T21" fmla="*/ 0 h 1316"/>
                  <a:gd name="T22" fmla="*/ 1 w 1297"/>
                  <a:gd name="T23" fmla="*/ 0 h 1316"/>
                  <a:gd name="T24" fmla="*/ 1 w 1297"/>
                  <a:gd name="T25" fmla="*/ 0 h 1316"/>
                  <a:gd name="T26" fmla="*/ 1 w 1297"/>
                  <a:gd name="T27" fmla="*/ 0 h 1316"/>
                  <a:gd name="T28" fmla="*/ 1 w 1297"/>
                  <a:gd name="T29" fmla="*/ 0 h 1316"/>
                  <a:gd name="T30" fmla="*/ 1 w 1297"/>
                  <a:gd name="T31" fmla="*/ 0 h 1316"/>
                  <a:gd name="T32" fmla="*/ 1 w 1297"/>
                  <a:gd name="T33" fmla="*/ 0 h 1316"/>
                  <a:gd name="T34" fmla="*/ 1 w 1297"/>
                  <a:gd name="T35" fmla="*/ 0 h 1316"/>
                  <a:gd name="T36" fmla="*/ 1 w 1297"/>
                  <a:gd name="T37" fmla="*/ 0 h 1316"/>
                  <a:gd name="T38" fmla="*/ 1 w 1297"/>
                  <a:gd name="T39" fmla="*/ 0 h 1316"/>
                  <a:gd name="T40" fmla="*/ 1 w 1297"/>
                  <a:gd name="T41" fmla="*/ 0 h 1316"/>
                  <a:gd name="T42" fmla="*/ 1 w 1297"/>
                  <a:gd name="T43" fmla="*/ 0 h 1316"/>
                  <a:gd name="T44" fmla="*/ 1 w 1297"/>
                  <a:gd name="T45" fmla="*/ 0 h 1316"/>
                  <a:gd name="T46" fmla="*/ 1 w 1297"/>
                  <a:gd name="T47" fmla="*/ 0 h 1316"/>
                  <a:gd name="T48" fmla="*/ 1 w 1297"/>
                  <a:gd name="T49" fmla="*/ 0 h 1316"/>
                  <a:gd name="T50" fmla="*/ 1 w 1297"/>
                  <a:gd name="T51" fmla="*/ 0 h 1316"/>
                  <a:gd name="T52" fmla="*/ 1 w 1297"/>
                  <a:gd name="T53" fmla="*/ 0 h 1316"/>
                  <a:gd name="T54" fmla="*/ 1 w 1297"/>
                  <a:gd name="T55" fmla="*/ 0 h 1316"/>
                  <a:gd name="T56" fmla="*/ 1 w 1297"/>
                  <a:gd name="T57" fmla="*/ 0 h 1316"/>
                  <a:gd name="T58" fmla="*/ 1 w 1297"/>
                  <a:gd name="T59" fmla="*/ 0 h 1316"/>
                  <a:gd name="T60" fmla="*/ 1 w 1297"/>
                  <a:gd name="T61" fmla="*/ 0 h 1316"/>
                  <a:gd name="T62" fmla="*/ 1 w 1297"/>
                  <a:gd name="T63" fmla="*/ 0 h 1316"/>
                  <a:gd name="T64" fmla="*/ 1 w 1297"/>
                  <a:gd name="T65" fmla="*/ 0 h 1316"/>
                  <a:gd name="T66" fmla="*/ 1 w 1297"/>
                  <a:gd name="T67" fmla="*/ 0 h 1316"/>
                  <a:gd name="T68" fmla="*/ 1 w 1297"/>
                  <a:gd name="T69" fmla="*/ 0 h 1316"/>
                  <a:gd name="T70" fmla="*/ 1 w 1297"/>
                  <a:gd name="T71" fmla="*/ 0 h 1316"/>
                  <a:gd name="T72" fmla="*/ 1 w 1297"/>
                  <a:gd name="T73" fmla="*/ 0 h 1316"/>
                  <a:gd name="T74" fmla="*/ 1 w 1297"/>
                  <a:gd name="T75" fmla="*/ 0 h 1316"/>
                  <a:gd name="T76" fmla="*/ 1 w 1297"/>
                  <a:gd name="T77" fmla="*/ 0 h 1316"/>
                  <a:gd name="T78" fmla="*/ 1 w 1297"/>
                  <a:gd name="T79" fmla="*/ 0 h 1316"/>
                  <a:gd name="T80" fmla="*/ 1 w 1297"/>
                  <a:gd name="T81" fmla="*/ 0 h 1316"/>
                  <a:gd name="T82" fmla="*/ 1 w 1297"/>
                  <a:gd name="T83" fmla="*/ 0 h 1316"/>
                  <a:gd name="T84" fmla="*/ 1 w 1297"/>
                  <a:gd name="T85" fmla="*/ 0 h 1316"/>
                  <a:gd name="T86" fmla="*/ 1 w 1297"/>
                  <a:gd name="T87" fmla="*/ 0 h 1316"/>
                  <a:gd name="T88" fmla="*/ 1 w 1297"/>
                  <a:gd name="T89" fmla="*/ 0 h 1316"/>
                  <a:gd name="T90" fmla="*/ 1 w 1297"/>
                  <a:gd name="T91" fmla="*/ 0 h 1316"/>
                  <a:gd name="T92" fmla="*/ 1 w 1297"/>
                  <a:gd name="T93" fmla="*/ 0 h 1316"/>
                  <a:gd name="T94" fmla="*/ 1 w 1297"/>
                  <a:gd name="T95" fmla="*/ 0 h 1316"/>
                  <a:gd name="T96" fmla="*/ 1 w 1297"/>
                  <a:gd name="T97" fmla="*/ 0 h 1316"/>
                  <a:gd name="T98" fmla="*/ 1 w 1297"/>
                  <a:gd name="T99" fmla="*/ 0 h 1316"/>
                  <a:gd name="T100" fmla="*/ 1 w 1297"/>
                  <a:gd name="T101" fmla="*/ 0 h 1316"/>
                  <a:gd name="T102" fmla="*/ 1 w 1297"/>
                  <a:gd name="T103" fmla="*/ 0 h 1316"/>
                  <a:gd name="T104" fmla="*/ 1 w 1297"/>
                  <a:gd name="T105" fmla="*/ 0 h 1316"/>
                  <a:gd name="T106" fmla="*/ 1 w 1297"/>
                  <a:gd name="T107" fmla="*/ 0 h 1316"/>
                  <a:gd name="T108" fmla="*/ 1 w 1297"/>
                  <a:gd name="T109" fmla="*/ 0 h 1316"/>
                  <a:gd name="T110" fmla="*/ 1 w 1297"/>
                  <a:gd name="T111" fmla="*/ 0 h 131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297"/>
                  <a:gd name="T169" fmla="*/ 0 h 1316"/>
                  <a:gd name="T170" fmla="*/ 1297 w 1297"/>
                  <a:gd name="T171" fmla="*/ 1316 h 131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297" h="1316">
                    <a:moveTo>
                      <a:pt x="723" y="1300"/>
                    </a:moveTo>
                    <a:lnTo>
                      <a:pt x="723" y="1300"/>
                    </a:lnTo>
                    <a:lnTo>
                      <a:pt x="746" y="1264"/>
                    </a:lnTo>
                    <a:lnTo>
                      <a:pt x="769" y="1228"/>
                    </a:lnTo>
                    <a:lnTo>
                      <a:pt x="791" y="1192"/>
                    </a:lnTo>
                    <a:lnTo>
                      <a:pt x="814" y="1156"/>
                    </a:lnTo>
                    <a:lnTo>
                      <a:pt x="837" y="1119"/>
                    </a:lnTo>
                    <a:lnTo>
                      <a:pt x="861" y="1082"/>
                    </a:lnTo>
                    <a:lnTo>
                      <a:pt x="885" y="1047"/>
                    </a:lnTo>
                    <a:lnTo>
                      <a:pt x="909" y="1011"/>
                    </a:lnTo>
                    <a:lnTo>
                      <a:pt x="935" y="975"/>
                    </a:lnTo>
                    <a:lnTo>
                      <a:pt x="962" y="941"/>
                    </a:lnTo>
                    <a:lnTo>
                      <a:pt x="990" y="907"/>
                    </a:lnTo>
                    <a:lnTo>
                      <a:pt x="1019" y="874"/>
                    </a:lnTo>
                    <a:lnTo>
                      <a:pt x="1050" y="843"/>
                    </a:lnTo>
                    <a:lnTo>
                      <a:pt x="1082" y="813"/>
                    </a:lnTo>
                    <a:lnTo>
                      <a:pt x="1116" y="784"/>
                    </a:lnTo>
                    <a:lnTo>
                      <a:pt x="1152" y="757"/>
                    </a:lnTo>
                    <a:lnTo>
                      <a:pt x="1161" y="736"/>
                    </a:lnTo>
                    <a:lnTo>
                      <a:pt x="1170" y="717"/>
                    </a:lnTo>
                    <a:lnTo>
                      <a:pt x="1180" y="698"/>
                    </a:lnTo>
                    <a:lnTo>
                      <a:pt x="1189" y="680"/>
                    </a:lnTo>
                    <a:lnTo>
                      <a:pt x="1198" y="662"/>
                    </a:lnTo>
                    <a:lnTo>
                      <a:pt x="1207" y="645"/>
                    </a:lnTo>
                    <a:lnTo>
                      <a:pt x="1215" y="629"/>
                    </a:lnTo>
                    <a:lnTo>
                      <a:pt x="1224" y="613"/>
                    </a:lnTo>
                    <a:lnTo>
                      <a:pt x="1234" y="597"/>
                    </a:lnTo>
                    <a:lnTo>
                      <a:pt x="1242" y="582"/>
                    </a:lnTo>
                    <a:lnTo>
                      <a:pt x="1251" y="567"/>
                    </a:lnTo>
                    <a:lnTo>
                      <a:pt x="1260" y="552"/>
                    </a:lnTo>
                    <a:lnTo>
                      <a:pt x="1269" y="538"/>
                    </a:lnTo>
                    <a:lnTo>
                      <a:pt x="1279" y="524"/>
                    </a:lnTo>
                    <a:lnTo>
                      <a:pt x="1288" y="511"/>
                    </a:lnTo>
                    <a:lnTo>
                      <a:pt x="1297" y="497"/>
                    </a:lnTo>
                    <a:lnTo>
                      <a:pt x="1295" y="483"/>
                    </a:lnTo>
                    <a:lnTo>
                      <a:pt x="1290" y="475"/>
                    </a:lnTo>
                    <a:lnTo>
                      <a:pt x="1282" y="474"/>
                    </a:lnTo>
                    <a:lnTo>
                      <a:pt x="1272" y="474"/>
                    </a:lnTo>
                    <a:lnTo>
                      <a:pt x="1260" y="476"/>
                    </a:lnTo>
                    <a:lnTo>
                      <a:pt x="1247" y="476"/>
                    </a:lnTo>
                    <a:lnTo>
                      <a:pt x="1235" y="473"/>
                    </a:lnTo>
                    <a:lnTo>
                      <a:pt x="1223" y="463"/>
                    </a:lnTo>
                    <a:lnTo>
                      <a:pt x="1214" y="455"/>
                    </a:lnTo>
                    <a:lnTo>
                      <a:pt x="1208" y="445"/>
                    </a:lnTo>
                    <a:lnTo>
                      <a:pt x="1205" y="432"/>
                    </a:lnTo>
                    <a:lnTo>
                      <a:pt x="1204" y="417"/>
                    </a:lnTo>
                    <a:lnTo>
                      <a:pt x="1204" y="401"/>
                    </a:lnTo>
                    <a:lnTo>
                      <a:pt x="1205" y="385"/>
                    </a:lnTo>
                    <a:lnTo>
                      <a:pt x="1206" y="369"/>
                    </a:lnTo>
                    <a:lnTo>
                      <a:pt x="1208" y="354"/>
                    </a:lnTo>
                    <a:lnTo>
                      <a:pt x="1212" y="351"/>
                    </a:lnTo>
                    <a:lnTo>
                      <a:pt x="1216" y="347"/>
                    </a:lnTo>
                    <a:lnTo>
                      <a:pt x="1221" y="344"/>
                    </a:lnTo>
                    <a:lnTo>
                      <a:pt x="1226" y="339"/>
                    </a:lnTo>
                    <a:lnTo>
                      <a:pt x="1230" y="335"/>
                    </a:lnTo>
                    <a:lnTo>
                      <a:pt x="1235" y="331"/>
                    </a:lnTo>
                    <a:lnTo>
                      <a:pt x="1239" y="328"/>
                    </a:lnTo>
                    <a:lnTo>
                      <a:pt x="1245" y="325"/>
                    </a:lnTo>
                    <a:lnTo>
                      <a:pt x="1088" y="187"/>
                    </a:lnTo>
                    <a:lnTo>
                      <a:pt x="812" y="71"/>
                    </a:lnTo>
                    <a:lnTo>
                      <a:pt x="801" y="68"/>
                    </a:lnTo>
                    <a:lnTo>
                      <a:pt x="793" y="64"/>
                    </a:lnTo>
                    <a:lnTo>
                      <a:pt x="785" y="61"/>
                    </a:lnTo>
                    <a:lnTo>
                      <a:pt x="778" y="55"/>
                    </a:lnTo>
                    <a:lnTo>
                      <a:pt x="771" y="49"/>
                    </a:lnTo>
                    <a:lnTo>
                      <a:pt x="763" y="42"/>
                    </a:lnTo>
                    <a:lnTo>
                      <a:pt x="755" y="33"/>
                    </a:lnTo>
                    <a:lnTo>
                      <a:pt x="745" y="22"/>
                    </a:lnTo>
                    <a:lnTo>
                      <a:pt x="614" y="0"/>
                    </a:lnTo>
                    <a:lnTo>
                      <a:pt x="463" y="63"/>
                    </a:lnTo>
                    <a:lnTo>
                      <a:pt x="431" y="91"/>
                    </a:lnTo>
                    <a:lnTo>
                      <a:pt x="401" y="118"/>
                    </a:lnTo>
                    <a:lnTo>
                      <a:pt x="371" y="147"/>
                    </a:lnTo>
                    <a:lnTo>
                      <a:pt x="341" y="178"/>
                    </a:lnTo>
                    <a:lnTo>
                      <a:pt x="312" y="209"/>
                    </a:lnTo>
                    <a:lnTo>
                      <a:pt x="285" y="241"/>
                    </a:lnTo>
                    <a:lnTo>
                      <a:pt x="257" y="274"/>
                    </a:lnTo>
                    <a:lnTo>
                      <a:pt x="230" y="308"/>
                    </a:lnTo>
                    <a:lnTo>
                      <a:pt x="202" y="343"/>
                    </a:lnTo>
                    <a:lnTo>
                      <a:pt x="174" y="378"/>
                    </a:lnTo>
                    <a:lnTo>
                      <a:pt x="147" y="415"/>
                    </a:lnTo>
                    <a:lnTo>
                      <a:pt x="118" y="452"/>
                    </a:lnTo>
                    <a:lnTo>
                      <a:pt x="90" y="490"/>
                    </a:lnTo>
                    <a:lnTo>
                      <a:pt x="61" y="528"/>
                    </a:lnTo>
                    <a:lnTo>
                      <a:pt x="31" y="567"/>
                    </a:lnTo>
                    <a:lnTo>
                      <a:pt x="0" y="607"/>
                    </a:lnTo>
                    <a:lnTo>
                      <a:pt x="94" y="569"/>
                    </a:lnTo>
                    <a:lnTo>
                      <a:pt x="119" y="582"/>
                    </a:lnTo>
                    <a:lnTo>
                      <a:pt x="143" y="598"/>
                    </a:lnTo>
                    <a:lnTo>
                      <a:pt x="166" y="618"/>
                    </a:lnTo>
                    <a:lnTo>
                      <a:pt x="188" y="639"/>
                    </a:lnTo>
                    <a:lnTo>
                      <a:pt x="208" y="665"/>
                    </a:lnTo>
                    <a:lnTo>
                      <a:pt x="225" y="691"/>
                    </a:lnTo>
                    <a:lnTo>
                      <a:pt x="241" y="719"/>
                    </a:lnTo>
                    <a:lnTo>
                      <a:pt x="254" y="748"/>
                    </a:lnTo>
                    <a:lnTo>
                      <a:pt x="260" y="748"/>
                    </a:lnTo>
                    <a:lnTo>
                      <a:pt x="266" y="748"/>
                    </a:lnTo>
                    <a:lnTo>
                      <a:pt x="273" y="746"/>
                    </a:lnTo>
                    <a:lnTo>
                      <a:pt x="280" y="746"/>
                    </a:lnTo>
                    <a:lnTo>
                      <a:pt x="288" y="745"/>
                    </a:lnTo>
                    <a:lnTo>
                      <a:pt x="296" y="743"/>
                    </a:lnTo>
                    <a:lnTo>
                      <a:pt x="306" y="740"/>
                    </a:lnTo>
                    <a:lnTo>
                      <a:pt x="314" y="736"/>
                    </a:lnTo>
                    <a:lnTo>
                      <a:pt x="338" y="753"/>
                    </a:lnTo>
                    <a:lnTo>
                      <a:pt x="362" y="768"/>
                    </a:lnTo>
                    <a:lnTo>
                      <a:pt x="388" y="782"/>
                    </a:lnTo>
                    <a:lnTo>
                      <a:pt x="415" y="796"/>
                    </a:lnTo>
                    <a:lnTo>
                      <a:pt x="441" y="810"/>
                    </a:lnTo>
                    <a:lnTo>
                      <a:pt x="469" y="823"/>
                    </a:lnTo>
                    <a:lnTo>
                      <a:pt x="495" y="837"/>
                    </a:lnTo>
                    <a:lnTo>
                      <a:pt x="522" y="852"/>
                    </a:lnTo>
                    <a:lnTo>
                      <a:pt x="548" y="868"/>
                    </a:lnTo>
                    <a:lnTo>
                      <a:pt x="574" y="886"/>
                    </a:lnTo>
                    <a:lnTo>
                      <a:pt x="597" y="905"/>
                    </a:lnTo>
                    <a:lnTo>
                      <a:pt x="620" y="926"/>
                    </a:lnTo>
                    <a:lnTo>
                      <a:pt x="640" y="950"/>
                    </a:lnTo>
                    <a:lnTo>
                      <a:pt x="659" y="976"/>
                    </a:lnTo>
                    <a:lnTo>
                      <a:pt x="675" y="1006"/>
                    </a:lnTo>
                    <a:lnTo>
                      <a:pt x="689" y="1040"/>
                    </a:lnTo>
                    <a:lnTo>
                      <a:pt x="692" y="1045"/>
                    </a:lnTo>
                    <a:lnTo>
                      <a:pt x="698" y="1049"/>
                    </a:lnTo>
                    <a:lnTo>
                      <a:pt x="703" y="1052"/>
                    </a:lnTo>
                    <a:lnTo>
                      <a:pt x="712" y="1056"/>
                    </a:lnTo>
                    <a:lnTo>
                      <a:pt x="720" y="1059"/>
                    </a:lnTo>
                    <a:lnTo>
                      <a:pt x="728" y="1063"/>
                    </a:lnTo>
                    <a:lnTo>
                      <a:pt x="737" y="1067"/>
                    </a:lnTo>
                    <a:lnTo>
                      <a:pt x="745" y="1073"/>
                    </a:lnTo>
                    <a:lnTo>
                      <a:pt x="753" y="1080"/>
                    </a:lnTo>
                    <a:lnTo>
                      <a:pt x="759" y="1089"/>
                    </a:lnTo>
                    <a:lnTo>
                      <a:pt x="763" y="1100"/>
                    </a:lnTo>
                    <a:lnTo>
                      <a:pt x="767" y="1110"/>
                    </a:lnTo>
                    <a:lnTo>
                      <a:pt x="768" y="1123"/>
                    </a:lnTo>
                    <a:lnTo>
                      <a:pt x="767" y="1134"/>
                    </a:lnTo>
                    <a:lnTo>
                      <a:pt x="764" y="1146"/>
                    </a:lnTo>
                    <a:lnTo>
                      <a:pt x="760" y="1157"/>
                    </a:lnTo>
                    <a:lnTo>
                      <a:pt x="751" y="1167"/>
                    </a:lnTo>
                    <a:lnTo>
                      <a:pt x="740" y="1177"/>
                    </a:lnTo>
                    <a:lnTo>
                      <a:pt x="728" y="1185"/>
                    </a:lnTo>
                    <a:lnTo>
                      <a:pt x="715" y="1194"/>
                    </a:lnTo>
                    <a:lnTo>
                      <a:pt x="703" y="1203"/>
                    </a:lnTo>
                    <a:lnTo>
                      <a:pt x="693" y="1217"/>
                    </a:lnTo>
                    <a:lnTo>
                      <a:pt x="685" y="1233"/>
                    </a:lnTo>
                    <a:lnTo>
                      <a:pt x="680" y="1255"/>
                    </a:lnTo>
                    <a:lnTo>
                      <a:pt x="683" y="1261"/>
                    </a:lnTo>
                    <a:lnTo>
                      <a:pt x="685" y="1266"/>
                    </a:lnTo>
                    <a:lnTo>
                      <a:pt x="687" y="1273"/>
                    </a:lnTo>
                    <a:lnTo>
                      <a:pt x="689" y="1281"/>
                    </a:lnTo>
                    <a:lnTo>
                      <a:pt x="691" y="1289"/>
                    </a:lnTo>
                    <a:lnTo>
                      <a:pt x="693" y="1298"/>
                    </a:lnTo>
                    <a:lnTo>
                      <a:pt x="697" y="1307"/>
                    </a:lnTo>
                    <a:lnTo>
                      <a:pt x="700" y="1316"/>
                    </a:lnTo>
                    <a:lnTo>
                      <a:pt x="703" y="1313"/>
                    </a:lnTo>
                    <a:lnTo>
                      <a:pt x="712" y="1308"/>
                    </a:lnTo>
                    <a:lnTo>
                      <a:pt x="720" y="1302"/>
                    </a:lnTo>
                    <a:lnTo>
                      <a:pt x="723" y="1300"/>
                    </a:lnTo>
                  </a:path>
                </a:pathLst>
              </a:custGeom>
              <a:solidFill>
                <a:srgbClr val="993300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91" name="Freeform 8"/>
              <p:cNvSpPr>
                <a:spLocks/>
              </p:cNvSpPr>
              <p:nvPr/>
            </p:nvSpPr>
            <p:spPr bwMode="auto">
              <a:xfrm rot="-5432">
                <a:off x="2734" y="3173"/>
                <a:ext cx="439" cy="181"/>
              </a:xfrm>
              <a:custGeom>
                <a:avLst/>
                <a:gdLst>
                  <a:gd name="T0" fmla="*/ 1 w 871"/>
                  <a:gd name="T1" fmla="*/ 0 h 639"/>
                  <a:gd name="T2" fmla="*/ 1 w 871"/>
                  <a:gd name="T3" fmla="*/ 0 h 639"/>
                  <a:gd name="T4" fmla="*/ 1 w 871"/>
                  <a:gd name="T5" fmla="*/ 0 h 639"/>
                  <a:gd name="T6" fmla="*/ 1 w 871"/>
                  <a:gd name="T7" fmla="*/ 0 h 639"/>
                  <a:gd name="T8" fmla="*/ 1 w 871"/>
                  <a:gd name="T9" fmla="*/ 0 h 639"/>
                  <a:gd name="T10" fmla="*/ 1 w 871"/>
                  <a:gd name="T11" fmla="*/ 0 h 639"/>
                  <a:gd name="T12" fmla="*/ 1 w 871"/>
                  <a:gd name="T13" fmla="*/ 0 h 639"/>
                  <a:gd name="T14" fmla="*/ 1 w 871"/>
                  <a:gd name="T15" fmla="*/ 0 h 639"/>
                  <a:gd name="T16" fmla="*/ 1 w 871"/>
                  <a:gd name="T17" fmla="*/ 0 h 639"/>
                  <a:gd name="T18" fmla="*/ 1 w 871"/>
                  <a:gd name="T19" fmla="*/ 0 h 639"/>
                  <a:gd name="T20" fmla="*/ 1 w 871"/>
                  <a:gd name="T21" fmla="*/ 0 h 639"/>
                  <a:gd name="T22" fmla="*/ 1 w 871"/>
                  <a:gd name="T23" fmla="*/ 0 h 639"/>
                  <a:gd name="T24" fmla="*/ 1 w 871"/>
                  <a:gd name="T25" fmla="*/ 0 h 639"/>
                  <a:gd name="T26" fmla="*/ 1 w 871"/>
                  <a:gd name="T27" fmla="*/ 0 h 639"/>
                  <a:gd name="T28" fmla="*/ 1 w 871"/>
                  <a:gd name="T29" fmla="*/ 0 h 639"/>
                  <a:gd name="T30" fmla="*/ 1 w 871"/>
                  <a:gd name="T31" fmla="*/ 0 h 639"/>
                  <a:gd name="T32" fmla="*/ 1 w 871"/>
                  <a:gd name="T33" fmla="*/ 0 h 639"/>
                  <a:gd name="T34" fmla="*/ 0 w 871"/>
                  <a:gd name="T35" fmla="*/ 0 h 639"/>
                  <a:gd name="T36" fmla="*/ 1 w 871"/>
                  <a:gd name="T37" fmla="*/ 0 h 639"/>
                  <a:gd name="T38" fmla="*/ 1 w 871"/>
                  <a:gd name="T39" fmla="*/ 0 h 639"/>
                  <a:gd name="T40" fmla="*/ 1 w 871"/>
                  <a:gd name="T41" fmla="*/ 0 h 639"/>
                  <a:gd name="T42" fmla="*/ 1 w 871"/>
                  <a:gd name="T43" fmla="*/ 0 h 639"/>
                  <a:gd name="T44" fmla="*/ 1 w 871"/>
                  <a:gd name="T45" fmla="*/ 0 h 639"/>
                  <a:gd name="T46" fmla="*/ 1 w 871"/>
                  <a:gd name="T47" fmla="*/ 0 h 639"/>
                  <a:gd name="T48" fmla="*/ 1 w 871"/>
                  <a:gd name="T49" fmla="*/ 0 h 639"/>
                  <a:gd name="T50" fmla="*/ 1 w 871"/>
                  <a:gd name="T51" fmla="*/ 0 h 639"/>
                  <a:gd name="T52" fmla="*/ 1 w 871"/>
                  <a:gd name="T53" fmla="*/ 0 h 639"/>
                  <a:gd name="T54" fmla="*/ 1 w 871"/>
                  <a:gd name="T55" fmla="*/ 0 h 639"/>
                  <a:gd name="T56" fmla="*/ 1 w 871"/>
                  <a:gd name="T57" fmla="*/ 0 h 639"/>
                  <a:gd name="T58" fmla="*/ 1 w 871"/>
                  <a:gd name="T59" fmla="*/ 0 h 639"/>
                  <a:gd name="T60" fmla="*/ 1 w 871"/>
                  <a:gd name="T61" fmla="*/ 0 h 639"/>
                  <a:gd name="T62" fmla="*/ 1 w 871"/>
                  <a:gd name="T63" fmla="*/ 0 h 639"/>
                  <a:gd name="T64" fmla="*/ 1 w 871"/>
                  <a:gd name="T65" fmla="*/ 0 h 639"/>
                  <a:gd name="T66" fmla="*/ 1 w 871"/>
                  <a:gd name="T67" fmla="*/ 0 h 639"/>
                  <a:gd name="T68" fmla="*/ 1 w 871"/>
                  <a:gd name="T69" fmla="*/ 0 h 639"/>
                  <a:gd name="T70" fmla="*/ 1 w 871"/>
                  <a:gd name="T71" fmla="*/ 0 h 639"/>
                  <a:gd name="T72" fmla="*/ 1 w 871"/>
                  <a:gd name="T73" fmla="*/ 0 h 63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71"/>
                  <a:gd name="T112" fmla="*/ 0 h 639"/>
                  <a:gd name="T113" fmla="*/ 871 w 871"/>
                  <a:gd name="T114" fmla="*/ 639 h 639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71" h="639">
                    <a:moveTo>
                      <a:pt x="589" y="639"/>
                    </a:moveTo>
                    <a:lnTo>
                      <a:pt x="589" y="639"/>
                    </a:lnTo>
                    <a:lnTo>
                      <a:pt x="597" y="639"/>
                    </a:lnTo>
                    <a:lnTo>
                      <a:pt x="607" y="638"/>
                    </a:lnTo>
                    <a:lnTo>
                      <a:pt x="615" y="635"/>
                    </a:lnTo>
                    <a:lnTo>
                      <a:pt x="623" y="633"/>
                    </a:lnTo>
                    <a:lnTo>
                      <a:pt x="631" y="629"/>
                    </a:lnTo>
                    <a:lnTo>
                      <a:pt x="639" y="626"/>
                    </a:lnTo>
                    <a:lnTo>
                      <a:pt x="646" y="621"/>
                    </a:lnTo>
                    <a:lnTo>
                      <a:pt x="651" y="616"/>
                    </a:lnTo>
                    <a:lnTo>
                      <a:pt x="665" y="598"/>
                    </a:lnTo>
                    <a:lnTo>
                      <a:pt x="679" y="581"/>
                    </a:lnTo>
                    <a:lnTo>
                      <a:pt x="695" y="564"/>
                    </a:lnTo>
                    <a:lnTo>
                      <a:pt x="711" y="545"/>
                    </a:lnTo>
                    <a:lnTo>
                      <a:pt x="727" y="528"/>
                    </a:lnTo>
                    <a:lnTo>
                      <a:pt x="745" y="510"/>
                    </a:lnTo>
                    <a:lnTo>
                      <a:pt x="762" y="491"/>
                    </a:lnTo>
                    <a:lnTo>
                      <a:pt x="779" y="473"/>
                    </a:lnTo>
                    <a:lnTo>
                      <a:pt x="795" y="453"/>
                    </a:lnTo>
                    <a:lnTo>
                      <a:pt x="810" y="433"/>
                    </a:lnTo>
                    <a:lnTo>
                      <a:pt x="824" y="411"/>
                    </a:lnTo>
                    <a:lnTo>
                      <a:pt x="838" y="388"/>
                    </a:lnTo>
                    <a:lnTo>
                      <a:pt x="849" y="364"/>
                    </a:lnTo>
                    <a:lnTo>
                      <a:pt x="858" y="338"/>
                    </a:lnTo>
                    <a:lnTo>
                      <a:pt x="867" y="312"/>
                    </a:lnTo>
                    <a:lnTo>
                      <a:pt x="871" y="283"/>
                    </a:lnTo>
                    <a:lnTo>
                      <a:pt x="850" y="0"/>
                    </a:lnTo>
                    <a:lnTo>
                      <a:pt x="479" y="0"/>
                    </a:lnTo>
                    <a:lnTo>
                      <a:pt x="350" y="116"/>
                    </a:lnTo>
                    <a:lnTo>
                      <a:pt x="20" y="70"/>
                    </a:lnTo>
                    <a:lnTo>
                      <a:pt x="10" y="76"/>
                    </a:lnTo>
                    <a:lnTo>
                      <a:pt x="4" y="85"/>
                    </a:lnTo>
                    <a:lnTo>
                      <a:pt x="2" y="96"/>
                    </a:lnTo>
                    <a:lnTo>
                      <a:pt x="0" y="107"/>
                    </a:lnTo>
                    <a:lnTo>
                      <a:pt x="2" y="121"/>
                    </a:lnTo>
                    <a:lnTo>
                      <a:pt x="3" y="135"/>
                    </a:lnTo>
                    <a:lnTo>
                      <a:pt x="3" y="150"/>
                    </a:lnTo>
                    <a:lnTo>
                      <a:pt x="2" y="166"/>
                    </a:lnTo>
                    <a:lnTo>
                      <a:pt x="5" y="168"/>
                    </a:lnTo>
                    <a:lnTo>
                      <a:pt x="10" y="169"/>
                    </a:lnTo>
                    <a:lnTo>
                      <a:pt x="15" y="171"/>
                    </a:lnTo>
                    <a:lnTo>
                      <a:pt x="21" y="171"/>
                    </a:lnTo>
                    <a:lnTo>
                      <a:pt x="27" y="171"/>
                    </a:lnTo>
                    <a:lnTo>
                      <a:pt x="34" y="169"/>
                    </a:lnTo>
                    <a:lnTo>
                      <a:pt x="40" y="168"/>
                    </a:lnTo>
                    <a:lnTo>
                      <a:pt x="44" y="166"/>
                    </a:lnTo>
                    <a:lnTo>
                      <a:pt x="152" y="234"/>
                    </a:lnTo>
                    <a:lnTo>
                      <a:pt x="436" y="356"/>
                    </a:lnTo>
                    <a:lnTo>
                      <a:pt x="451" y="378"/>
                    </a:lnTo>
                    <a:lnTo>
                      <a:pt x="467" y="396"/>
                    </a:lnTo>
                    <a:lnTo>
                      <a:pt x="486" y="413"/>
                    </a:lnTo>
                    <a:lnTo>
                      <a:pt x="507" y="429"/>
                    </a:lnTo>
                    <a:lnTo>
                      <a:pt x="530" y="443"/>
                    </a:lnTo>
                    <a:lnTo>
                      <a:pt x="555" y="457"/>
                    </a:lnTo>
                    <a:lnTo>
                      <a:pt x="581" y="470"/>
                    </a:lnTo>
                    <a:lnTo>
                      <a:pt x="611" y="482"/>
                    </a:lnTo>
                    <a:lnTo>
                      <a:pt x="613" y="482"/>
                    </a:lnTo>
                    <a:lnTo>
                      <a:pt x="616" y="485"/>
                    </a:lnTo>
                    <a:lnTo>
                      <a:pt x="619" y="487"/>
                    </a:lnTo>
                    <a:lnTo>
                      <a:pt x="622" y="491"/>
                    </a:lnTo>
                    <a:lnTo>
                      <a:pt x="624" y="497"/>
                    </a:lnTo>
                    <a:lnTo>
                      <a:pt x="627" y="504"/>
                    </a:lnTo>
                    <a:lnTo>
                      <a:pt x="630" y="512"/>
                    </a:lnTo>
                    <a:lnTo>
                      <a:pt x="632" y="521"/>
                    </a:lnTo>
                    <a:lnTo>
                      <a:pt x="565" y="616"/>
                    </a:lnTo>
                    <a:lnTo>
                      <a:pt x="565" y="623"/>
                    </a:lnTo>
                    <a:lnTo>
                      <a:pt x="569" y="632"/>
                    </a:lnTo>
                    <a:lnTo>
                      <a:pt x="576" y="638"/>
                    </a:lnTo>
                    <a:lnTo>
                      <a:pt x="589" y="639"/>
                    </a:lnTo>
                  </a:path>
                </a:pathLst>
              </a:custGeom>
              <a:solidFill>
                <a:srgbClr val="993300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788" name="AutoShape 9"/>
            <p:cNvSpPr>
              <a:spLocks noChangeArrowheads="1"/>
            </p:cNvSpPr>
            <p:nvPr/>
          </p:nvSpPr>
          <p:spPr bwMode="auto">
            <a:xfrm>
              <a:off x="3504" y="3568"/>
              <a:ext cx="1104" cy="752"/>
            </a:xfrm>
            <a:prstGeom prst="wedgeRoundRectCallout">
              <a:avLst>
                <a:gd name="adj1" fmla="val -79708"/>
                <a:gd name="adj2" fmla="val -72472"/>
                <a:gd name="adj3" fmla="val 16667"/>
              </a:avLst>
            </a:prstGeom>
            <a:solidFill>
              <a:schemeClr val="accent6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pt-BR" sz="2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409</a:t>
              </a:r>
              <a:endParaRPr lang="pt-BR" sz="1600" b="1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17%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447800" y="2659063"/>
            <a:ext cx="4521200" cy="2568575"/>
            <a:chOff x="912" y="1675"/>
            <a:chExt cx="2848" cy="1618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012" y="1675"/>
              <a:ext cx="1748" cy="1455"/>
              <a:chOff x="1969" y="2285"/>
              <a:chExt cx="1509" cy="890"/>
            </a:xfrm>
          </p:grpSpPr>
          <p:sp>
            <p:nvSpPr>
              <p:cNvPr id="6184" name="Freeform 12"/>
              <p:cNvSpPr>
                <a:spLocks/>
              </p:cNvSpPr>
              <p:nvPr/>
            </p:nvSpPr>
            <p:spPr bwMode="auto">
              <a:xfrm rot="-5432">
                <a:off x="2351" y="2795"/>
                <a:ext cx="654" cy="380"/>
              </a:xfrm>
              <a:custGeom>
                <a:avLst/>
                <a:gdLst>
                  <a:gd name="T0" fmla="*/ 1 w 1297"/>
                  <a:gd name="T1" fmla="*/ 0 h 1322"/>
                  <a:gd name="T2" fmla="*/ 1 w 1297"/>
                  <a:gd name="T3" fmla="*/ 0 h 1322"/>
                  <a:gd name="T4" fmla="*/ 1 w 1297"/>
                  <a:gd name="T5" fmla="*/ 0 h 1322"/>
                  <a:gd name="T6" fmla="*/ 1 w 1297"/>
                  <a:gd name="T7" fmla="*/ 0 h 1322"/>
                  <a:gd name="T8" fmla="*/ 1 w 1297"/>
                  <a:gd name="T9" fmla="*/ 0 h 1322"/>
                  <a:gd name="T10" fmla="*/ 1 w 1297"/>
                  <a:gd name="T11" fmla="*/ 0 h 1322"/>
                  <a:gd name="T12" fmla="*/ 1 w 1297"/>
                  <a:gd name="T13" fmla="*/ 0 h 1322"/>
                  <a:gd name="T14" fmla="*/ 1 w 1297"/>
                  <a:gd name="T15" fmla="*/ 0 h 1322"/>
                  <a:gd name="T16" fmla="*/ 1 w 1297"/>
                  <a:gd name="T17" fmla="*/ 0 h 1322"/>
                  <a:gd name="T18" fmla="*/ 1 w 1297"/>
                  <a:gd name="T19" fmla="*/ 0 h 1322"/>
                  <a:gd name="T20" fmla="*/ 1 w 1297"/>
                  <a:gd name="T21" fmla="*/ 0 h 1322"/>
                  <a:gd name="T22" fmla="*/ 1 w 1297"/>
                  <a:gd name="T23" fmla="*/ 0 h 1322"/>
                  <a:gd name="T24" fmla="*/ 1 w 1297"/>
                  <a:gd name="T25" fmla="*/ 0 h 1322"/>
                  <a:gd name="T26" fmla="*/ 1 w 1297"/>
                  <a:gd name="T27" fmla="*/ 0 h 1322"/>
                  <a:gd name="T28" fmla="*/ 1 w 1297"/>
                  <a:gd name="T29" fmla="*/ 0 h 1322"/>
                  <a:gd name="T30" fmla="*/ 1 w 1297"/>
                  <a:gd name="T31" fmla="*/ 0 h 1322"/>
                  <a:gd name="T32" fmla="*/ 1 w 1297"/>
                  <a:gd name="T33" fmla="*/ 0 h 1322"/>
                  <a:gd name="T34" fmla="*/ 1 w 1297"/>
                  <a:gd name="T35" fmla="*/ 0 h 1322"/>
                  <a:gd name="T36" fmla="*/ 1 w 1297"/>
                  <a:gd name="T37" fmla="*/ 0 h 1322"/>
                  <a:gd name="T38" fmla="*/ 1 w 1297"/>
                  <a:gd name="T39" fmla="*/ 0 h 1322"/>
                  <a:gd name="T40" fmla="*/ 1 w 1297"/>
                  <a:gd name="T41" fmla="*/ 0 h 1322"/>
                  <a:gd name="T42" fmla="*/ 1 w 1297"/>
                  <a:gd name="T43" fmla="*/ 0 h 1322"/>
                  <a:gd name="T44" fmla="*/ 1 w 1297"/>
                  <a:gd name="T45" fmla="*/ 0 h 1322"/>
                  <a:gd name="T46" fmla="*/ 1 w 1297"/>
                  <a:gd name="T47" fmla="*/ 0 h 1322"/>
                  <a:gd name="T48" fmla="*/ 1 w 1297"/>
                  <a:gd name="T49" fmla="*/ 0 h 1322"/>
                  <a:gd name="T50" fmla="*/ 1 w 1297"/>
                  <a:gd name="T51" fmla="*/ 0 h 1322"/>
                  <a:gd name="T52" fmla="*/ 1 w 1297"/>
                  <a:gd name="T53" fmla="*/ 0 h 1322"/>
                  <a:gd name="T54" fmla="*/ 1 w 1297"/>
                  <a:gd name="T55" fmla="*/ 0 h 1322"/>
                  <a:gd name="T56" fmla="*/ 1 w 1297"/>
                  <a:gd name="T57" fmla="*/ 0 h 1322"/>
                  <a:gd name="T58" fmla="*/ 1 w 1297"/>
                  <a:gd name="T59" fmla="*/ 0 h 1322"/>
                  <a:gd name="T60" fmla="*/ 1 w 1297"/>
                  <a:gd name="T61" fmla="*/ 0 h 1322"/>
                  <a:gd name="T62" fmla="*/ 1 w 1297"/>
                  <a:gd name="T63" fmla="*/ 0 h 1322"/>
                  <a:gd name="T64" fmla="*/ 1 w 1297"/>
                  <a:gd name="T65" fmla="*/ 0 h 1322"/>
                  <a:gd name="T66" fmla="*/ 1 w 1297"/>
                  <a:gd name="T67" fmla="*/ 0 h 1322"/>
                  <a:gd name="T68" fmla="*/ 1 w 1297"/>
                  <a:gd name="T69" fmla="*/ 0 h 1322"/>
                  <a:gd name="T70" fmla="*/ 1 w 1297"/>
                  <a:gd name="T71" fmla="*/ 0 h 1322"/>
                  <a:gd name="T72" fmla="*/ 1 w 1297"/>
                  <a:gd name="T73" fmla="*/ 0 h 1322"/>
                  <a:gd name="T74" fmla="*/ 1 w 1297"/>
                  <a:gd name="T75" fmla="*/ 0 h 1322"/>
                  <a:gd name="T76" fmla="*/ 0 w 1297"/>
                  <a:gd name="T77" fmla="*/ 0 h 1322"/>
                  <a:gd name="T78" fmla="*/ 1 w 1297"/>
                  <a:gd name="T79" fmla="*/ 0 h 1322"/>
                  <a:gd name="T80" fmla="*/ 1 w 1297"/>
                  <a:gd name="T81" fmla="*/ 0 h 1322"/>
                  <a:gd name="T82" fmla="*/ 1 w 1297"/>
                  <a:gd name="T83" fmla="*/ 0 h 1322"/>
                  <a:gd name="T84" fmla="*/ 1 w 1297"/>
                  <a:gd name="T85" fmla="*/ 0 h 1322"/>
                  <a:gd name="T86" fmla="*/ 1 w 1297"/>
                  <a:gd name="T87" fmla="*/ 0 h 1322"/>
                  <a:gd name="T88" fmla="*/ 1 w 1297"/>
                  <a:gd name="T89" fmla="*/ 0 h 1322"/>
                  <a:gd name="T90" fmla="*/ 1 w 1297"/>
                  <a:gd name="T91" fmla="*/ 0 h 1322"/>
                  <a:gd name="T92" fmla="*/ 1 w 1297"/>
                  <a:gd name="T93" fmla="*/ 0 h 1322"/>
                  <a:gd name="T94" fmla="*/ 1 w 1297"/>
                  <a:gd name="T95" fmla="*/ 0 h 1322"/>
                  <a:gd name="T96" fmla="*/ 1 w 1297"/>
                  <a:gd name="T97" fmla="*/ 0 h 1322"/>
                  <a:gd name="T98" fmla="*/ 1 w 1297"/>
                  <a:gd name="T99" fmla="*/ 0 h 1322"/>
                  <a:gd name="T100" fmla="*/ 1 w 1297"/>
                  <a:gd name="T101" fmla="*/ 0 h 1322"/>
                  <a:gd name="T102" fmla="*/ 1 w 1297"/>
                  <a:gd name="T103" fmla="*/ 0 h 132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297"/>
                  <a:gd name="T157" fmla="*/ 0 h 1322"/>
                  <a:gd name="T158" fmla="*/ 1297 w 1297"/>
                  <a:gd name="T159" fmla="*/ 1322 h 1322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297" h="1322">
                    <a:moveTo>
                      <a:pt x="545" y="1316"/>
                    </a:moveTo>
                    <a:lnTo>
                      <a:pt x="549" y="1317"/>
                    </a:lnTo>
                    <a:lnTo>
                      <a:pt x="557" y="1319"/>
                    </a:lnTo>
                    <a:lnTo>
                      <a:pt x="564" y="1321"/>
                    </a:lnTo>
                    <a:lnTo>
                      <a:pt x="567" y="1322"/>
                    </a:lnTo>
                    <a:lnTo>
                      <a:pt x="575" y="1319"/>
                    </a:lnTo>
                    <a:lnTo>
                      <a:pt x="581" y="1316"/>
                    </a:lnTo>
                    <a:lnTo>
                      <a:pt x="586" y="1311"/>
                    </a:lnTo>
                    <a:lnTo>
                      <a:pt x="590" y="1305"/>
                    </a:lnTo>
                    <a:lnTo>
                      <a:pt x="595" y="1301"/>
                    </a:lnTo>
                    <a:lnTo>
                      <a:pt x="599" y="1295"/>
                    </a:lnTo>
                    <a:lnTo>
                      <a:pt x="605" y="1288"/>
                    </a:lnTo>
                    <a:lnTo>
                      <a:pt x="612" y="1282"/>
                    </a:lnTo>
                    <a:lnTo>
                      <a:pt x="720" y="1289"/>
                    </a:lnTo>
                    <a:lnTo>
                      <a:pt x="827" y="1107"/>
                    </a:lnTo>
                    <a:lnTo>
                      <a:pt x="1021" y="983"/>
                    </a:lnTo>
                    <a:lnTo>
                      <a:pt x="1155" y="730"/>
                    </a:lnTo>
                    <a:lnTo>
                      <a:pt x="1165" y="722"/>
                    </a:lnTo>
                    <a:lnTo>
                      <a:pt x="1176" y="714"/>
                    </a:lnTo>
                    <a:lnTo>
                      <a:pt x="1186" y="705"/>
                    </a:lnTo>
                    <a:lnTo>
                      <a:pt x="1196" y="694"/>
                    </a:lnTo>
                    <a:lnTo>
                      <a:pt x="1205" y="684"/>
                    </a:lnTo>
                    <a:lnTo>
                      <a:pt x="1216" y="674"/>
                    </a:lnTo>
                    <a:lnTo>
                      <a:pt x="1225" y="662"/>
                    </a:lnTo>
                    <a:lnTo>
                      <a:pt x="1234" y="650"/>
                    </a:lnTo>
                    <a:lnTo>
                      <a:pt x="1243" y="638"/>
                    </a:lnTo>
                    <a:lnTo>
                      <a:pt x="1253" y="625"/>
                    </a:lnTo>
                    <a:lnTo>
                      <a:pt x="1261" y="612"/>
                    </a:lnTo>
                    <a:lnTo>
                      <a:pt x="1269" y="599"/>
                    </a:lnTo>
                    <a:lnTo>
                      <a:pt x="1277" y="585"/>
                    </a:lnTo>
                    <a:lnTo>
                      <a:pt x="1284" y="571"/>
                    </a:lnTo>
                    <a:lnTo>
                      <a:pt x="1291" y="556"/>
                    </a:lnTo>
                    <a:lnTo>
                      <a:pt x="1297" y="543"/>
                    </a:lnTo>
                    <a:lnTo>
                      <a:pt x="1283" y="425"/>
                    </a:lnTo>
                    <a:lnTo>
                      <a:pt x="1276" y="413"/>
                    </a:lnTo>
                    <a:lnTo>
                      <a:pt x="1274" y="410"/>
                    </a:lnTo>
                    <a:lnTo>
                      <a:pt x="1272" y="408"/>
                    </a:lnTo>
                    <a:lnTo>
                      <a:pt x="1263" y="393"/>
                    </a:lnTo>
                    <a:lnTo>
                      <a:pt x="1002" y="260"/>
                    </a:lnTo>
                    <a:lnTo>
                      <a:pt x="920" y="163"/>
                    </a:lnTo>
                    <a:lnTo>
                      <a:pt x="916" y="156"/>
                    </a:lnTo>
                    <a:lnTo>
                      <a:pt x="913" y="149"/>
                    </a:lnTo>
                    <a:lnTo>
                      <a:pt x="913" y="141"/>
                    </a:lnTo>
                    <a:lnTo>
                      <a:pt x="913" y="133"/>
                    </a:lnTo>
                    <a:lnTo>
                      <a:pt x="912" y="125"/>
                    </a:lnTo>
                    <a:lnTo>
                      <a:pt x="912" y="117"/>
                    </a:lnTo>
                    <a:lnTo>
                      <a:pt x="910" y="108"/>
                    </a:lnTo>
                    <a:lnTo>
                      <a:pt x="905" y="100"/>
                    </a:lnTo>
                    <a:lnTo>
                      <a:pt x="894" y="101"/>
                    </a:lnTo>
                    <a:lnTo>
                      <a:pt x="883" y="106"/>
                    </a:lnTo>
                    <a:lnTo>
                      <a:pt x="875" y="110"/>
                    </a:lnTo>
                    <a:lnTo>
                      <a:pt x="867" y="117"/>
                    </a:lnTo>
                    <a:lnTo>
                      <a:pt x="859" y="124"/>
                    </a:lnTo>
                    <a:lnTo>
                      <a:pt x="850" y="130"/>
                    </a:lnTo>
                    <a:lnTo>
                      <a:pt x="840" y="134"/>
                    </a:lnTo>
                    <a:lnTo>
                      <a:pt x="827" y="138"/>
                    </a:lnTo>
                    <a:lnTo>
                      <a:pt x="821" y="138"/>
                    </a:lnTo>
                    <a:lnTo>
                      <a:pt x="816" y="137"/>
                    </a:lnTo>
                    <a:lnTo>
                      <a:pt x="811" y="135"/>
                    </a:lnTo>
                    <a:lnTo>
                      <a:pt x="805" y="133"/>
                    </a:lnTo>
                    <a:lnTo>
                      <a:pt x="801" y="131"/>
                    </a:lnTo>
                    <a:lnTo>
                      <a:pt x="796" y="127"/>
                    </a:lnTo>
                    <a:lnTo>
                      <a:pt x="793" y="123"/>
                    </a:lnTo>
                    <a:lnTo>
                      <a:pt x="789" y="117"/>
                    </a:lnTo>
                    <a:lnTo>
                      <a:pt x="782" y="20"/>
                    </a:lnTo>
                    <a:lnTo>
                      <a:pt x="772" y="24"/>
                    </a:lnTo>
                    <a:lnTo>
                      <a:pt x="765" y="30"/>
                    </a:lnTo>
                    <a:lnTo>
                      <a:pt x="758" y="37"/>
                    </a:lnTo>
                    <a:lnTo>
                      <a:pt x="752" y="43"/>
                    </a:lnTo>
                    <a:lnTo>
                      <a:pt x="747" y="51"/>
                    </a:lnTo>
                    <a:lnTo>
                      <a:pt x="740" y="58"/>
                    </a:lnTo>
                    <a:lnTo>
                      <a:pt x="730" y="64"/>
                    </a:lnTo>
                    <a:lnTo>
                      <a:pt x="720" y="68"/>
                    </a:lnTo>
                    <a:lnTo>
                      <a:pt x="707" y="63"/>
                    </a:lnTo>
                    <a:lnTo>
                      <a:pt x="695" y="60"/>
                    </a:lnTo>
                    <a:lnTo>
                      <a:pt x="683" y="56"/>
                    </a:lnTo>
                    <a:lnTo>
                      <a:pt x="671" y="54"/>
                    </a:lnTo>
                    <a:lnTo>
                      <a:pt x="659" y="51"/>
                    </a:lnTo>
                    <a:lnTo>
                      <a:pt x="648" y="49"/>
                    </a:lnTo>
                    <a:lnTo>
                      <a:pt x="636" y="48"/>
                    </a:lnTo>
                    <a:lnTo>
                      <a:pt x="625" y="47"/>
                    </a:lnTo>
                    <a:lnTo>
                      <a:pt x="612" y="47"/>
                    </a:lnTo>
                    <a:lnTo>
                      <a:pt x="600" y="48"/>
                    </a:lnTo>
                    <a:lnTo>
                      <a:pt x="589" y="49"/>
                    </a:lnTo>
                    <a:lnTo>
                      <a:pt x="576" y="51"/>
                    </a:lnTo>
                    <a:lnTo>
                      <a:pt x="565" y="54"/>
                    </a:lnTo>
                    <a:lnTo>
                      <a:pt x="552" y="57"/>
                    </a:lnTo>
                    <a:lnTo>
                      <a:pt x="538" y="62"/>
                    </a:lnTo>
                    <a:lnTo>
                      <a:pt x="526" y="68"/>
                    </a:lnTo>
                    <a:lnTo>
                      <a:pt x="459" y="16"/>
                    </a:lnTo>
                    <a:lnTo>
                      <a:pt x="265" y="0"/>
                    </a:lnTo>
                    <a:lnTo>
                      <a:pt x="243" y="5"/>
                    </a:lnTo>
                    <a:lnTo>
                      <a:pt x="226" y="17"/>
                    </a:lnTo>
                    <a:lnTo>
                      <a:pt x="211" y="32"/>
                    </a:lnTo>
                    <a:lnTo>
                      <a:pt x="198" y="51"/>
                    </a:lnTo>
                    <a:lnTo>
                      <a:pt x="185" y="71"/>
                    </a:lnTo>
                    <a:lnTo>
                      <a:pt x="172" y="89"/>
                    </a:lnTo>
                    <a:lnTo>
                      <a:pt x="155" y="106"/>
                    </a:lnTo>
                    <a:lnTo>
                      <a:pt x="134" y="117"/>
                    </a:lnTo>
                    <a:lnTo>
                      <a:pt x="129" y="115"/>
                    </a:lnTo>
                    <a:lnTo>
                      <a:pt x="124" y="114"/>
                    </a:lnTo>
                    <a:lnTo>
                      <a:pt x="119" y="112"/>
                    </a:lnTo>
                    <a:lnTo>
                      <a:pt x="113" y="111"/>
                    </a:lnTo>
                    <a:lnTo>
                      <a:pt x="107" y="112"/>
                    </a:lnTo>
                    <a:lnTo>
                      <a:pt x="100" y="114"/>
                    </a:lnTo>
                    <a:lnTo>
                      <a:pt x="94" y="115"/>
                    </a:lnTo>
                    <a:lnTo>
                      <a:pt x="89" y="117"/>
                    </a:lnTo>
                    <a:lnTo>
                      <a:pt x="112" y="210"/>
                    </a:lnTo>
                    <a:lnTo>
                      <a:pt x="67" y="470"/>
                    </a:lnTo>
                    <a:lnTo>
                      <a:pt x="67" y="492"/>
                    </a:lnTo>
                    <a:lnTo>
                      <a:pt x="61" y="510"/>
                    </a:lnTo>
                    <a:lnTo>
                      <a:pt x="53" y="527"/>
                    </a:lnTo>
                    <a:lnTo>
                      <a:pt x="42" y="541"/>
                    </a:lnTo>
                    <a:lnTo>
                      <a:pt x="30" y="556"/>
                    </a:lnTo>
                    <a:lnTo>
                      <a:pt x="17" y="573"/>
                    </a:lnTo>
                    <a:lnTo>
                      <a:pt x="7" y="591"/>
                    </a:lnTo>
                    <a:lnTo>
                      <a:pt x="0" y="613"/>
                    </a:lnTo>
                    <a:lnTo>
                      <a:pt x="1" y="623"/>
                    </a:lnTo>
                    <a:lnTo>
                      <a:pt x="5" y="632"/>
                    </a:lnTo>
                    <a:lnTo>
                      <a:pt x="9" y="640"/>
                    </a:lnTo>
                    <a:lnTo>
                      <a:pt x="15" y="646"/>
                    </a:lnTo>
                    <a:lnTo>
                      <a:pt x="22" y="652"/>
                    </a:lnTo>
                    <a:lnTo>
                      <a:pt x="30" y="658"/>
                    </a:lnTo>
                    <a:lnTo>
                      <a:pt x="37" y="663"/>
                    </a:lnTo>
                    <a:lnTo>
                      <a:pt x="45" y="669"/>
                    </a:lnTo>
                    <a:lnTo>
                      <a:pt x="55" y="678"/>
                    </a:lnTo>
                    <a:lnTo>
                      <a:pt x="63" y="691"/>
                    </a:lnTo>
                    <a:lnTo>
                      <a:pt x="71" y="706"/>
                    </a:lnTo>
                    <a:lnTo>
                      <a:pt x="77" y="722"/>
                    </a:lnTo>
                    <a:lnTo>
                      <a:pt x="83" y="742"/>
                    </a:lnTo>
                    <a:lnTo>
                      <a:pt x="86" y="761"/>
                    </a:lnTo>
                    <a:lnTo>
                      <a:pt x="88" y="782"/>
                    </a:lnTo>
                    <a:lnTo>
                      <a:pt x="89" y="803"/>
                    </a:lnTo>
                    <a:lnTo>
                      <a:pt x="86" y="816"/>
                    </a:lnTo>
                    <a:lnTo>
                      <a:pt x="79" y="829"/>
                    </a:lnTo>
                    <a:lnTo>
                      <a:pt x="70" y="842"/>
                    </a:lnTo>
                    <a:lnTo>
                      <a:pt x="60" y="854"/>
                    </a:lnTo>
                    <a:lnTo>
                      <a:pt x="51" y="868"/>
                    </a:lnTo>
                    <a:lnTo>
                      <a:pt x="43" y="883"/>
                    </a:lnTo>
                    <a:lnTo>
                      <a:pt x="37" y="900"/>
                    </a:lnTo>
                    <a:lnTo>
                      <a:pt x="37" y="920"/>
                    </a:lnTo>
                    <a:lnTo>
                      <a:pt x="44" y="930"/>
                    </a:lnTo>
                    <a:lnTo>
                      <a:pt x="53" y="935"/>
                    </a:lnTo>
                    <a:lnTo>
                      <a:pt x="65" y="936"/>
                    </a:lnTo>
                    <a:lnTo>
                      <a:pt x="77" y="934"/>
                    </a:lnTo>
                    <a:lnTo>
                      <a:pt x="91" y="929"/>
                    </a:lnTo>
                    <a:lnTo>
                      <a:pt x="105" y="924"/>
                    </a:lnTo>
                    <a:lnTo>
                      <a:pt x="120" y="921"/>
                    </a:lnTo>
                    <a:lnTo>
                      <a:pt x="134" y="920"/>
                    </a:lnTo>
                    <a:lnTo>
                      <a:pt x="198" y="966"/>
                    </a:lnTo>
                    <a:lnTo>
                      <a:pt x="328" y="945"/>
                    </a:lnTo>
                    <a:lnTo>
                      <a:pt x="437" y="999"/>
                    </a:lnTo>
                    <a:lnTo>
                      <a:pt x="515" y="1289"/>
                    </a:lnTo>
                    <a:lnTo>
                      <a:pt x="518" y="1291"/>
                    </a:lnTo>
                    <a:lnTo>
                      <a:pt x="523" y="1298"/>
                    </a:lnTo>
                    <a:lnTo>
                      <a:pt x="533" y="1307"/>
                    </a:lnTo>
                    <a:lnTo>
                      <a:pt x="545" y="1316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5" name="Freeform 13"/>
              <p:cNvSpPr>
                <a:spLocks/>
              </p:cNvSpPr>
              <p:nvPr/>
            </p:nvSpPr>
            <p:spPr bwMode="auto">
              <a:xfrm rot="-5432">
                <a:off x="2784" y="2555"/>
                <a:ext cx="694" cy="380"/>
              </a:xfrm>
              <a:custGeom>
                <a:avLst/>
                <a:gdLst>
                  <a:gd name="T0" fmla="*/ 1 w 1373"/>
                  <a:gd name="T1" fmla="*/ 0 h 1323"/>
                  <a:gd name="T2" fmla="*/ 1 w 1373"/>
                  <a:gd name="T3" fmla="*/ 0 h 1323"/>
                  <a:gd name="T4" fmla="*/ 1 w 1373"/>
                  <a:gd name="T5" fmla="*/ 0 h 1323"/>
                  <a:gd name="T6" fmla="*/ 1 w 1373"/>
                  <a:gd name="T7" fmla="*/ 0 h 1323"/>
                  <a:gd name="T8" fmla="*/ 1 w 1373"/>
                  <a:gd name="T9" fmla="*/ 0 h 1323"/>
                  <a:gd name="T10" fmla="*/ 1 w 1373"/>
                  <a:gd name="T11" fmla="*/ 0 h 1323"/>
                  <a:gd name="T12" fmla="*/ 1 w 1373"/>
                  <a:gd name="T13" fmla="*/ 0 h 1323"/>
                  <a:gd name="T14" fmla="*/ 1 w 1373"/>
                  <a:gd name="T15" fmla="*/ 0 h 1323"/>
                  <a:gd name="T16" fmla="*/ 1 w 1373"/>
                  <a:gd name="T17" fmla="*/ 0 h 1323"/>
                  <a:gd name="T18" fmla="*/ 1 w 1373"/>
                  <a:gd name="T19" fmla="*/ 0 h 1323"/>
                  <a:gd name="T20" fmla="*/ 1 w 1373"/>
                  <a:gd name="T21" fmla="*/ 0 h 1323"/>
                  <a:gd name="T22" fmla="*/ 1 w 1373"/>
                  <a:gd name="T23" fmla="*/ 0 h 1323"/>
                  <a:gd name="T24" fmla="*/ 1 w 1373"/>
                  <a:gd name="T25" fmla="*/ 0 h 1323"/>
                  <a:gd name="T26" fmla="*/ 1 w 1373"/>
                  <a:gd name="T27" fmla="*/ 0 h 1323"/>
                  <a:gd name="T28" fmla="*/ 1 w 1373"/>
                  <a:gd name="T29" fmla="*/ 0 h 1323"/>
                  <a:gd name="T30" fmla="*/ 1 w 1373"/>
                  <a:gd name="T31" fmla="*/ 0 h 1323"/>
                  <a:gd name="T32" fmla="*/ 1 w 1373"/>
                  <a:gd name="T33" fmla="*/ 0 h 1323"/>
                  <a:gd name="T34" fmla="*/ 1 w 1373"/>
                  <a:gd name="T35" fmla="*/ 0 h 1323"/>
                  <a:gd name="T36" fmla="*/ 1 w 1373"/>
                  <a:gd name="T37" fmla="*/ 0 h 1323"/>
                  <a:gd name="T38" fmla="*/ 1 w 1373"/>
                  <a:gd name="T39" fmla="*/ 0 h 1323"/>
                  <a:gd name="T40" fmla="*/ 1 w 1373"/>
                  <a:gd name="T41" fmla="*/ 0 h 1323"/>
                  <a:gd name="T42" fmla="*/ 1 w 1373"/>
                  <a:gd name="T43" fmla="*/ 0 h 1323"/>
                  <a:gd name="T44" fmla="*/ 1 w 1373"/>
                  <a:gd name="T45" fmla="*/ 0 h 1323"/>
                  <a:gd name="T46" fmla="*/ 1 w 1373"/>
                  <a:gd name="T47" fmla="*/ 0 h 1323"/>
                  <a:gd name="T48" fmla="*/ 1 w 1373"/>
                  <a:gd name="T49" fmla="*/ 0 h 1323"/>
                  <a:gd name="T50" fmla="*/ 1 w 1373"/>
                  <a:gd name="T51" fmla="*/ 0 h 1323"/>
                  <a:gd name="T52" fmla="*/ 1 w 1373"/>
                  <a:gd name="T53" fmla="*/ 0 h 1323"/>
                  <a:gd name="T54" fmla="*/ 1 w 1373"/>
                  <a:gd name="T55" fmla="*/ 0 h 1323"/>
                  <a:gd name="T56" fmla="*/ 1 w 1373"/>
                  <a:gd name="T57" fmla="*/ 0 h 1323"/>
                  <a:gd name="T58" fmla="*/ 1 w 1373"/>
                  <a:gd name="T59" fmla="*/ 0 h 1323"/>
                  <a:gd name="T60" fmla="*/ 1 w 1373"/>
                  <a:gd name="T61" fmla="*/ 0 h 1323"/>
                  <a:gd name="T62" fmla="*/ 1 w 1373"/>
                  <a:gd name="T63" fmla="*/ 0 h 1323"/>
                  <a:gd name="T64" fmla="*/ 1 w 1373"/>
                  <a:gd name="T65" fmla="*/ 0 h 1323"/>
                  <a:gd name="T66" fmla="*/ 1 w 1373"/>
                  <a:gd name="T67" fmla="*/ 0 h 1323"/>
                  <a:gd name="T68" fmla="*/ 1 w 1373"/>
                  <a:gd name="T69" fmla="*/ 0 h 1323"/>
                  <a:gd name="T70" fmla="*/ 1 w 1373"/>
                  <a:gd name="T71" fmla="*/ 0 h 1323"/>
                  <a:gd name="T72" fmla="*/ 1 w 1373"/>
                  <a:gd name="T73" fmla="*/ 0 h 1323"/>
                  <a:gd name="T74" fmla="*/ 1 w 1373"/>
                  <a:gd name="T75" fmla="*/ 0 h 1323"/>
                  <a:gd name="T76" fmla="*/ 1 w 1373"/>
                  <a:gd name="T77" fmla="*/ 0 h 1323"/>
                  <a:gd name="T78" fmla="*/ 1 w 1373"/>
                  <a:gd name="T79" fmla="*/ 0 h 1323"/>
                  <a:gd name="T80" fmla="*/ 1 w 1373"/>
                  <a:gd name="T81" fmla="*/ 0 h 1323"/>
                  <a:gd name="T82" fmla="*/ 1 w 1373"/>
                  <a:gd name="T83" fmla="*/ 0 h 1323"/>
                  <a:gd name="T84" fmla="*/ 1 w 1373"/>
                  <a:gd name="T85" fmla="*/ 0 h 1323"/>
                  <a:gd name="T86" fmla="*/ 1 w 1373"/>
                  <a:gd name="T87" fmla="*/ 0 h 1323"/>
                  <a:gd name="T88" fmla="*/ 1 w 1373"/>
                  <a:gd name="T89" fmla="*/ 0 h 1323"/>
                  <a:gd name="T90" fmla="*/ 1 w 1373"/>
                  <a:gd name="T91" fmla="*/ 0 h 1323"/>
                  <a:gd name="T92" fmla="*/ 1 w 1373"/>
                  <a:gd name="T93" fmla="*/ 0 h 1323"/>
                  <a:gd name="T94" fmla="*/ 1 w 1373"/>
                  <a:gd name="T95" fmla="*/ 0 h 1323"/>
                  <a:gd name="T96" fmla="*/ 1 w 1373"/>
                  <a:gd name="T97" fmla="*/ 0 h 1323"/>
                  <a:gd name="T98" fmla="*/ 1 w 1373"/>
                  <a:gd name="T99" fmla="*/ 0 h 1323"/>
                  <a:gd name="T100" fmla="*/ 1 w 1373"/>
                  <a:gd name="T101" fmla="*/ 0 h 1323"/>
                  <a:gd name="T102" fmla="*/ 1 w 1373"/>
                  <a:gd name="T103" fmla="*/ 0 h 1323"/>
                  <a:gd name="T104" fmla="*/ 1 w 1373"/>
                  <a:gd name="T105" fmla="*/ 0 h 132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73"/>
                  <a:gd name="T160" fmla="*/ 0 h 1323"/>
                  <a:gd name="T161" fmla="*/ 1373 w 1373"/>
                  <a:gd name="T162" fmla="*/ 1323 h 1323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73" h="1323">
                    <a:moveTo>
                      <a:pt x="378" y="1323"/>
                    </a:moveTo>
                    <a:lnTo>
                      <a:pt x="398" y="1317"/>
                    </a:lnTo>
                    <a:lnTo>
                      <a:pt x="415" y="1307"/>
                    </a:lnTo>
                    <a:lnTo>
                      <a:pt x="430" y="1293"/>
                    </a:lnTo>
                    <a:lnTo>
                      <a:pt x="443" y="1277"/>
                    </a:lnTo>
                    <a:lnTo>
                      <a:pt x="454" y="1260"/>
                    </a:lnTo>
                    <a:lnTo>
                      <a:pt x="466" y="1240"/>
                    </a:lnTo>
                    <a:lnTo>
                      <a:pt x="476" y="1222"/>
                    </a:lnTo>
                    <a:lnTo>
                      <a:pt x="486" y="1203"/>
                    </a:lnTo>
                    <a:lnTo>
                      <a:pt x="498" y="1192"/>
                    </a:lnTo>
                    <a:lnTo>
                      <a:pt x="510" y="1183"/>
                    </a:lnTo>
                    <a:lnTo>
                      <a:pt x="525" y="1176"/>
                    </a:lnTo>
                    <a:lnTo>
                      <a:pt x="540" y="1170"/>
                    </a:lnTo>
                    <a:lnTo>
                      <a:pt x="556" y="1166"/>
                    </a:lnTo>
                    <a:lnTo>
                      <a:pt x="574" y="1164"/>
                    </a:lnTo>
                    <a:lnTo>
                      <a:pt x="591" y="1163"/>
                    </a:lnTo>
                    <a:lnTo>
                      <a:pt x="609" y="1161"/>
                    </a:lnTo>
                    <a:lnTo>
                      <a:pt x="627" y="1160"/>
                    </a:lnTo>
                    <a:lnTo>
                      <a:pt x="645" y="1157"/>
                    </a:lnTo>
                    <a:lnTo>
                      <a:pt x="663" y="1155"/>
                    </a:lnTo>
                    <a:lnTo>
                      <a:pt x="681" y="1151"/>
                    </a:lnTo>
                    <a:lnTo>
                      <a:pt x="699" y="1146"/>
                    </a:lnTo>
                    <a:lnTo>
                      <a:pt x="715" y="1139"/>
                    </a:lnTo>
                    <a:lnTo>
                      <a:pt x="731" y="1130"/>
                    </a:lnTo>
                    <a:lnTo>
                      <a:pt x="746" y="1117"/>
                    </a:lnTo>
                    <a:lnTo>
                      <a:pt x="761" y="1117"/>
                    </a:lnTo>
                    <a:lnTo>
                      <a:pt x="775" y="1117"/>
                    </a:lnTo>
                    <a:lnTo>
                      <a:pt x="789" y="1117"/>
                    </a:lnTo>
                    <a:lnTo>
                      <a:pt x="803" y="1117"/>
                    </a:lnTo>
                    <a:lnTo>
                      <a:pt x="815" y="1117"/>
                    </a:lnTo>
                    <a:lnTo>
                      <a:pt x="827" y="1117"/>
                    </a:lnTo>
                    <a:lnTo>
                      <a:pt x="839" y="1118"/>
                    </a:lnTo>
                    <a:lnTo>
                      <a:pt x="851" y="1118"/>
                    </a:lnTo>
                    <a:lnTo>
                      <a:pt x="862" y="1118"/>
                    </a:lnTo>
                    <a:lnTo>
                      <a:pt x="874" y="1118"/>
                    </a:lnTo>
                    <a:lnTo>
                      <a:pt x="885" y="1119"/>
                    </a:lnTo>
                    <a:lnTo>
                      <a:pt x="897" y="1120"/>
                    </a:lnTo>
                    <a:lnTo>
                      <a:pt x="908" y="1120"/>
                    </a:lnTo>
                    <a:lnTo>
                      <a:pt x="921" y="1122"/>
                    </a:lnTo>
                    <a:lnTo>
                      <a:pt x="933" y="1123"/>
                    </a:lnTo>
                    <a:lnTo>
                      <a:pt x="945" y="1124"/>
                    </a:lnTo>
                    <a:lnTo>
                      <a:pt x="1074" y="1063"/>
                    </a:lnTo>
                    <a:lnTo>
                      <a:pt x="1083" y="1053"/>
                    </a:lnTo>
                    <a:lnTo>
                      <a:pt x="1088" y="1040"/>
                    </a:lnTo>
                    <a:lnTo>
                      <a:pt x="1089" y="1025"/>
                    </a:lnTo>
                    <a:lnTo>
                      <a:pt x="1088" y="1009"/>
                    </a:lnTo>
                    <a:lnTo>
                      <a:pt x="1086" y="993"/>
                    </a:lnTo>
                    <a:lnTo>
                      <a:pt x="1082" y="975"/>
                    </a:lnTo>
                    <a:lnTo>
                      <a:pt x="1077" y="958"/>
                    </a:lnTo>
                    <a:lnTo>
                      <a:pt x="1074" y="941"/>
                    </a:lnTo>
                    <a:lnTo>
                      <a:pt x="1117" y="848"/>
                    </a:lnTo>
                    <a:lnTo>
                      <a:pt x="1113" y="840"/>
                    </a:lnTo>
                    <a:lnTo>
                      <a:pt x="1110" y="833"/>
                    </a:lnTo>
                    <a:lnTo>
                      <a:pt x="1106" y="827"/>
                    </a:lnTo>
                    <a:lnTo>
                      <a:pt x="1102" y="823"/>
                    </a:lnTo>
                    <a:lnTo>
                      <a:pt x="1096" y="818"/>
                    </a:lnTo>
                    <a:lnTo>
                      <a:pt x="1090" y="813"/>
                    </a:lnTo>
                    <a:lnTo>
                      <a:pt x="1082" y="809"/>
                    </a:lnTo>
                    <a:lnTo>
                      <a:pt x="1074" y="803"/>
                    </a:lnTo>
                    <a:lnTo>
                      <a:pt x="1065" y="787"/>
                    </a:lnTo>
                    <a:lnTo>
                      <a:pt x="1059" y="767"/>
                    </a:lnTo>
                    <a:lnTo>
                      <a:pt x="1054" y="745"/>
                    </a:lnTo>
                    <a:lnTo>
                      <a:pt x="1053" y="722"/>
                    </a:lnTo>
                    <a:lnTo>
                      <a:pt x="1054" y="699"/>
                    </a:lnTo>
                    <a:lnTo>
                      <a:pt x="1059" y="678"/>
                    </a:lnTo>
                    <a:lnTo>
                      <a:pt x="1065" y="657"/>
                    </a:lnTo>
                    <a:lnTo>
                      <a:pt x="1074" y="640"/>
                    </a:lnTo>
                    <a:lnTo>
                      <a:pt x="1081" y="629"/>
                    </a:lnTo>
                    <a:lnTo>
                      <a:pt x="1089" y="624"/>
                    </a:lnTo>
                    <a:lnTo>
                      <a:pt x="1098" y="621"/>
                    </a:lnTo>
                    <a:lnTo>
                      <a:pt x="1109" y="620"/>
                    </a:lnTo>
                    <a:lnTo>
                      <a:pt x="1121" y="621"/>
                    </a:lnTo>
                    <a:lnTo>
                      <a:pt x="1134" y="621"/>
                    </a:lnTo>
                    <a:lnTo>
                      <a:pt x="1146" y="619"/>
                    </a:lnTo>
                    <a:lnTo>
                      <a:pt x="1160" y="615"/>
                    </a:lnTo>
                    <a:lnTo>
                      <a:pt x="1160" y="497"/>
                    </a:lnTo>
                    <a:lnTo>
                      <a:pt x="1171" y="479"/>
                    </a:lnTo>
                    <a:lnTo>
                      <a:pt x="1184" y="464"/>
                    </a:lnTo>
                    <a:lnTo>
                      <a:pt x="1202" y="452"/>
                    </a:lnTo>
                    <a:lnTo>
                      <a:pt x="1219" y="443"/>
                    </a:lnTo>
                    <a:lnTo>
                      <a:pt x="1239" y="435"/>
                    </a:lnTo>
                    <a:lnTo>
                      <a:pt x="1257" y="426"/>
                    </a:lnTo>
                    <a:lnTo>
                      <a:pt x="1275" y="415"/>
                    </a:lnTo>
                    <a:lnTo>
                      <a:pt x="1291" y="403"/>
                    </a:lnTo>
                    <a:lnTo>
                      <a:pt x="1305" y="408"/>
                    </a:lnTo>
                    <a:lnTo>
                      <a:pt x="1318" y="408"/>
                    </a:lnTo>
                    <a:lnTo>
                      <a:pt x="1329" y="405"/>
                    </a:lnTo>
                    <a:lnTo>
                      <a:pt x="1341" y="398"/>
                    </a:lnTo>
                    <a:lnTo>
                      <a:pt x="1350" y="390"/>
                    </a:lnTo>
                    <a:lnTo>
                      <a:pt x="1359" y="379"/>
                    </a:lnTo>
                    <a:lnTo>
                      <a:pt x="1367" y="367"/>
                    </a:lnTo>
                    <a:lnTo>
                      <a:pt x="1373" y="356"/>
                    </a:lnTo>
                    <a:lnTo>
                      <a:pt x="1371" y="345"/>
                    </a:lnTo>
                    <a:lnTo>
                      <a:pt x="1366" y="337"/>
                    </a:lnTo>
                    <a:lnTo>
                      <a:pt x="1358" y="333"/>
                    </a:lnTo>
                    <a:lnTo>
                      <a:pt x="1349" y="328"/>
                    </a:lnTo>
                    <a:lnTo>
                      <a:pt x="1339" y="324"/>
                    </a:lnTo>
                    <a:lnTo>
                      <a:pt x="1329" y="320"/>
                    </a:lnTo>
                    <a:lnTo>
                      <a:pt x="1320" y="314"/>
                    </a:lnTo>
                    <a:lnTo>
                      <a:pt x="1313" y="307"/>
                    </a:lnTo>
                    <a:lnTo>
                      <a:pt x="1311" y="304"/>
                    </a:lnTo>
                    <a:lnTo>
                      <a:pt x="1308" y="300"/>
                    </a:lnTo>
                    <a:lnTo>
                      <a:pt x="1305" y="296"/>
                    </a:lnTo>
                    <a:lnTo>
                      <a:pt x="1303" y="290"/>
                    </a:lnTo>
                    <a:lnTo>
                      <a:pt x="1299" y="284"/>
                    </a:lnTo>
                    <a:lnTo>
                      <a:pt x="1297" y="276"/>
                    </a:lnTo>
                    <a:lnTo>
                      <a:pt x="1294" y="267"/>
                    </a:lnTo>
                    <a:lnTo>
                      <a:pt x="1291" y="258"/>
                    </a:lnTo>
                    <a:lnTo>
                      <a:pt x="1358" y="165"/>
                    </a:lnTo>
                    <a:lnTo>
                      <a:pt x="1358" y="155"/>
                    </a:lnTo>
                    <a:lnTo>
                      <a:pt x="1358" y="147"/>
                    </a:lnTo>
                    <a:lnTo>
                      <a:pt x="1358" y="139"/>
                    </a:lnTo>
                    <a:lnTo>
                      <a:pt x="1357" y="132"/>
                    </a:lnTo>
                    <a:lnTo>
                      <a:pt x="1356" y="124"/>
                    </a:lnTo>
                    <a:lnTo>
                      <a:pt x="1354" y="115"/>
                    </a:lnTo>
                    <a:lnTo>
                      <a:pt x="1351" y="107"/>
                    </a:lnTo>
                    <a:lnTo>
                      <a:pt x="1348" y="97"/>
                    </a:lnTo>
                    <a:lnTo>
                      <a:pt x="1348" y="93"/>
                    </a:lnTo>
                    <a:lnTo>
                      <a:pt x="1345" y="90"/>
                    </a:lnTo>
                    <a:lnTo>
                      <a:pt x="1343" y="86"/>
                    </a:lnTo>
                    <a:lnTo>
                      <a:pt x="1340" y="83"/>
                    </a:lnTo>
                    <a:lnTo>
                      <a:pt x="1335" y="79"/>
                    </a:lnTo>
                    <a:lnTo>
                      <a:pt x="1329" y="77"/>
                    </a:lnTo>
                    <a:lnTo>
                      <a:pt x="1321" y="74"/>
                    </a:lnTo>
                    <a:lnTo>
                      <a:pt x="1313" y="70"/>
                    </a:lnTo>
                    <a:lnTo>
                      <a:pt x="1291" y="73"/>
                    </a:lnTo>
                    <a:lnTo>
                      <a:pt x="1272" y="81"/>
                    </a:lnTo>
                    <a:lnTo>
                      <a:pt x="1251" y="90"/>
                    </a:lnTo>
                    <a:lnTo>
                      <a:pt x="1232" y="101"/>
                    </a:lnTo>
                    <a:lnTo>
                      <a:pt x="1211" y="112"/>
                    </a:lnTo>
                    <a:lnTo>
                      <a:pt x="1189" y="119"/>
                    </a:lnTo>
                    <a:lnTo>
                      <a:pt x="1165" y="122"/>
                    </a:lnTo>
                    <a:lnTo>
                      <a:pt x="1138" y="120"/>
                    </a:lnTo>
                    <a:lnTo>
                      <a:pt x="1127" y="127"/>
                    </a:lnTo>
                    <a:lnTo>
                      <a:pt x="1118" y="136"/>
                    </a:lnTo>
                    <a:lnTo>
                      <a:pt x="1110" y="146"/>
                    </a:lnTo>
                    <a:lnTo>
                      <a:pt x="1102" y="158"/>
                    </a:lnTo>
                    <a:lnTo>
                      <a:pt x="1094" y="168"/>
                    </a:lnTo>
                    <a:lnTo>
                      <a:pt x="1082" y="177"/>
                    </a:lnTo>
                    <a:lnTo>
                      <a:pt x="1069" y="185"/>
                    </a:lnTo>
                    <a:lnTo>
                      <a:pt x="1052" y="190"/>
                    </a:lnTo>
                    <a:lnTo>
                      <a:pt x="985" y="140"/>
                    </a:lnTo>
                    <a:lnTo>
                      <a:pt x="979" y="144"/>
                    </a:lnTo>
                    <a:lnTo>
                      <a:pt x="972" y="147"/>
                    </a:lnTo>
                    <a:lnTo>
                      <a:pt x="965" y="150"/>
                    </a:lnTo>
                    <a:lnTo>
                      <a:pt x="957" y="152"/>
                    </a:lnTo>
                    <a:lnTo>
                      <a:pt x="950" y="154"/>
                    </a:lnTo>
                    <a:lnTo>
                      <a:pt x="941" y="157"/>
                    </a:lnTo>
                    <a:lnTo>
                      <a:pt x="931" y="160"/>
                    </a:lnTo>
                    <a:lnTo>
                      <a:pt x="921" y="165"/>
                    </a:lnTo>
                    <a:lnTo>
                      <a:pt x="906" y="160"/>
                    </a:lnTo>
                    <a:lnTo>
                      <a:pt x="895" y="154"/>
                    </a:lnTo>
                    <a:lnTo>
                      <a:pt x="884" y="146"/>
                    </a:lnTo>
                    <a:lnTo>
                      <a:pt x="876" y="136"/>
                    </a:lnTo>
                    <a:lnTo>
                      <a:pt x="869" y="124"/>
                    </a:lnTo>
                    <a:lnTo>
                      <a:pt x="862" y="111"/>
                    </a:lnTo>
                    <a:lnTo>
                      <a:pt x="856" y="96"/>
                    </a:lnTo>
                    <a:lnTo>
                      <a:pt x="847" y="79"/>
                    </a:lnTo>
                    <a:lnTo>
                      <a:pt x="770" y="54"/>
                    </a:lnTo>
                    <a:lnTo>
                      <a:pt x="767" y="61"/>
                    </a:lnTo>
                    <a:lnTo>
                      <a:pt x="766" y="68"/>
                    </a:lnTo>
                    <a:lnTo>
                      <a:pt x="764" y="76"/>
                    </a:lnTo>
                    <a:lnTo>
                      <a:pt x="764" y="84"/>
                    </a:lnTo>
                    <a:lnTo>
                      <a:pt x="764" y="93"/>
                    </a:lnTo>
                    <a:lnTo>
                      <a:pt x="766" y="102"/>
                    </a:lnTo>
                    <a:lnTo>
                      <a:pt x="767" y="111"/>
                    </a:lnTo>
                    <a:lnTo>
                      <a:pt x="770" y="120"/>
                    </a:lnTo>
                    <a:lnTo>
                      <a:pt x="769" y="128"/>
                    </a:lnTo>
                    <a:lnTo>
                      <a:pt x="768" y="135"/>
                    </a:lnTo>
                    <a:lnTo>
                      <a:pt x="765" y="140"/>
                    </a:lnTo>
                    <a:lnTo>
                      <a:pt x="759" y="147"/>
                    </a:lnTo>
                    <a:lnTo>
                      <a:pt x="753" y="152"/>
                    </a:lnTo>
                    <a:lnTo>
                      <a:pt x="745" y="157"/>
                    </a:lnTo>
                    <a:lnTo>
                      <a:pt x="737" y="161"/>
                    </a:lnTo>
                    <a:lnTo>
                      <a:pt x="727" y="165"/>
                    </a:lnTo>
                    <a:lnTo>
                      <a:pt x="699" y="155"/>
                    </a:lnTo>
                    <a:lnTo>
                      <a:pt x="673" y="145"/>
                    </a:lnTo>
                    <a:lnTo>
                      <a:pt x="646" y="132"/>
                    </a:lnTo>
                    <a:lnTo>
                      <a:pt x="622" y="117"/>
                    </a:lnTo>
                    <a:lnTo>
                      <a:pt x="600" y="100"/>
                    </a:lnTo>
                    <a:lnTo>
                      <a:pt x="581" y="78"/>
                    </a:lnTo>
                    <a:lnTo>
                      <a:pt x="565" y="53"/>
                    </a:lnTo>
                    <a:lnTo>
                      <a:pt x="553" y="23"/>
                    </a:lnTo>
                    <a:lnTo>
                      <a:pt x="559" y="6"/>
                    </a:lnTo>
                    <a:lnTo>
                      <a:pt x="556" y="0"/>
                    </a:lnTo>
                    <a:lnTo>
                      <a:pt x="548" y="4"/>
                    </a:lnTo>
                    <a:lnTo>
                      <a:pt x="537" y="9"/>
                    </a:lnTo>
                    <a:lnTo>
                      <a:pt x="523" y="17"/>
                    </a:lnTo>
                    <a:lnTo>
                      <a:pt x="509" y="23"/>
                    </a:lnTo>
                    <a:lnTo>
                      <a:pt x="497" y="23"/>
                    </a:lnTo>
                    <a:lnTo>
                      <a:pt x="486" y="14"/>
                    </a:lnTo>
                    <a:lnTo>
                      <a:pt x="499" y="28"/>
                    </a:lnTo>
                    <a:lnTo>
                      <a:pt x="508" y="43"/>
                    </a:lnTo>
                    <a:lnTo>
                      <a:pt x="516" y="60"/>
                    </a:lnTo>
                    <a:lnTo>
                      <a:pt x="522" y="78"/>
                    </a:lnTo>
                    <a:lnTo>
                      <a:pt x="527" y="99"/>
                    </a:lnTo>
                    <a:lnTo>
                      <a:pt x="529" y="120"/>
                    </a:lnTo>
                    <a:lnTo>
                      <a:pt x="531" y="142"/>
                    </a:lnTo>
                    <a:lnTo>
                      <a:pt x="531" y="165"/>
                    </a:lnTo>
                    <a:lnTo>
                      <a:pt x="530" y="178"/>
                    </a:lnTo>
                    <a:lnTo>
                      <a:pt x="527" y="188"/>
                    </a:lnTo>
                    <a:lnTo>
                      <a:pt x="520" y="195"/>
                    </a:lnTo>
                    <a:lnTo>
                      <a:pt x="513" y="199"/>
                    </a:lnTo>
                    <a:lnTo>
                      <a:pt x="504" y="204"/>
                    </a:lnTo>
                    <a:lnTo>
                      <a:pt x="493" y="207"/>
                    </a:lnTo>
                    <a:lnTo>
                      <a:pt x="482" y="213"/>
                    </a:lnTo>
                    <a:lnTo>
                      <a:pt x="470" y="220"/>
                    </a:lnTo>
                    <a:lnTo>
                      <a:pt x="470" y="227"/>
                    </a:lnTo>
                    <a:lnTo>
                      <a:pt x="470" y="234"/>
                    </a:lnTo>
                    <a:lnTo>
                      <a:pt x="471" y="241"/>
                    </a:lnTo>
                    <a:lnTo>
                      <a:pt x="473" y="249"/>
                    </a:lnTo>
                    <a:lnTo>
                      <a:pt x="474" y="257"/>
                    </a:lnTo>
                    <a:lnTo>
                      <a:pt x="477" y="266"/>
                    </a:lnTo>
                    <a:lnTo>
                      <a:pt x="481" y="275"/>
                    </a:lnTo>
                    <a:lnTo>
                      <a:pt x="486" y="285"/>
                    </a:lnTo>
                    <a:lnTo>
                      <a:pt x="430" y="356"/>
                    </a:lnTo>
                    <a:lnTo>
                      <a:pt x="400" y="473"/>
                    </a:lnTo>
                    <a:lnTo>
                      <a:pt x="320" y="506"/>
                    </a:lnTo>
                    <a:lnTo>
                      <a:pt x="318" y="532"/>
                    </a:lnTo>
                    <a:lnTo>
                      <a:pt x="315" y="555"/>
                    </a:lnTo>
                    <a:lnTo>
                      <a:pt x="308" y="578"/>
                    </a:lnTo>
                    <a:lnTo>
                      <a:pt x="300" y="599"/>
                    </a:lnTo>
                    <a:lnTo>
                      <a:pt x="290" y="620"/>
                    </a:lnTo>
                    <a:lnTo>
                      <a:pt x="277" y="640"/>
                    </a:lnTo>
                    <a:lnTo>
                      <a:pt x="263" y="659"/>
                    </a:lnTo>
                    <a:lnTo>
                      <a:pt x="247" y="676"/>
                    </a:lnTo>
                    <a:lnTo>
                      <a:pt x="225" y="678"/>
                    </a:lnTo>
                    <a:lnTo>
                      <a:pt x="205" y="680"/>
                    </a:lnTo>
                    <a:lnTo>
                      <a:pt x="184" y="683"/>
                    </a:lnTo>
                    <a:lnTo>
                      <a:pt x="163" y="689"/>
                    </a:lnTo>
                    <a:lnTo>
                      <a:pt x="144" y="699"/>
                    </a:lnTo>
                    <a:lnTo>
                      <a:pt x="125" y="714"/>
                    </a:lnTo>
                    <a:lnTo>
                      <a:pt x="109" y="735"/>
                    </a:lnTo>
                    <a:lnTo>
                      <a:pt x="94" y="764"/>
                    </a:lnTo>
                    <a:lnTo>
                      <a:pt x="90" y="779"/>
                    </a:lnTo>
                    <a:lnTo>
                      <a:pt x="84" y="794"/>
                    </a:lnTo>
                    <a:lnTo>
                      <a:pt x="77" y="808"/>
                    </a:lnTo>
                    <a:lnTo>
                      <a:pt x="69" y="821"/>
                    </a:lnTo>
                    <a:lnTo>
                      <a:pt x="61" y="835"/>
                    </a:lnTo>
                    <a:lnTo>
                      <a:pt x="52" y="848"/>
                    </a:lnTo>
                    <a:lnTo>
                      <a:pt x="44" y="860"/>
                    </a:lnTo>
                    <a:lnTo>
                      <a:pt x="34" y="873"/>
                    </a:lnTo>
                    <a:lnTo>
                      <a:pt x="26" y="887"/>
                    </a:lnTo>
                    <a:lnTo>
                      <a:pt x="18" y="900"/>
                    </a:lnTo>
                    <a:lnTo>
                      <a:pt x="12" y="913"/>
                    </a:lnTo>
                    <a:lnTo>
                      <a:pt x="7" y="927"/>
                    </a:lnTo>
                    <a:lnTo>
                      <a:pt x="2" y="942"/>
                    </a:lnTo>
                    <a:lnTo>
                      <a:pt x="0" y="957"/>
                    </a:lnTo>
                    <a:lnTo>
                      <a:pt x="0" y="973"/>
                    </a:lnTo>
                    <a:lnTo>
                      <a:pt x="1" y="990"/>
                    </a:lnTo>
                    <a:lnTo>
                      <a:pt x="29" y="1086"/>
                    </a:lnTo>
                    <a:lnTo>
                      <a:pt x="45" y="1108"/>
                    </a:lnTo>
                    <a:lnTo>
                      <a:pt x="62" y="1127"/>
                    </a:lnTo>
                    <a:lnTo>
                      <a:pt x="79" y="1147"/>
                    </a:lnTo>
                    <a:lnTo>
                      <a:pt x="96" y="1165"/>
                    </a:lnTo>
                    <a:lnTo>
                      <a:pt x="115" y="1183"/>
                    </a:lnTo>
                    <a:lnTo>
                      <a:pt x="134" y="1200"/>
                    </a:lnTo>
                    <a:lnTo>
                      <a:pt x="154" y="1215"/>
                    </a:lnTo>
                    <a:lnTo>
                      <a:pt x="175" y="1230"/>
                    </a:lnTo>
                    <a:lnTo>
                      <a:pt x="196" y="1243"/>
                    </a:lnTo>
                    <a:lnTo>
                      <a:pt x="220" y="1257"/>
                    </a:lnTo>
                    <a:lnTo>
                      <a:pt x="243" y="1270"/>
                    </a:lnTo>
                    <a:lnTo>
                      <a:pt x="268" y="1281"/>
                    </a:lnTo>
                    <a:lnTo>
                      <a:pt x="293" y="1293"/>
                    </a:lnTo>
                    <a:lnTo>
                      <a:pt x="321" y="1303"/>
                    </a:lnTo>
                    <a:lnTo>
                      <a:pt x="348" y="1314"/>
                    </a:lnTo>
                    <a:lnTo>
                      <a:pt x="378" y="1323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6" name="Freeform 14"/>
              <p:cNvSpPr>
                <a:spLocks/>
              </p:cNvSpPr>
              <p:nvPr/>
            </p:nvSpPr>
            <p:spPr bwMode="auto">
              <a:xfrm rot="-5432">
                <a:off x="1969" y="2285"/>
                <a:ext cx="1101" cy="607"/>
              </a:xfrm>
              <a:custGeom>
                <a:avLst/>
                <a:gdLst>
                  <a:gd name="T0" fmla="*/ 1 w 2183"/>
                  <a:gd name="T1" fmla="*/ 0 h 2119"/>
                  <a:gd name="T2" fmla="*/ 1 w 2183"/>
                  <a:gd name="T3" fmla="*/ 0 h 2119"/>
                  <a:gd name="T4" fmla="*/ 1 w 2183"/>
                  <a:gd name="T5" fmla="*/ 0 h 2119"/>
                  <a:gd name="T6" fmla="*/ 1 w 2183"/>
                  <a:gd name="T7" fmla="*/ 0 h 2119"/>
                  <a:gd name="T8" fmla="*/ 1 w 2183"/>
                  <a:gd name="T9" fmla="*/ 0 h 2119"/>
                  <a:gd name="T10" fmla="*/ 1 w 2183"/>
                  <a:gd name="T11" fmla="*/ 0 h 2119"/>
                  <a:gd name="T12" fmla="*/ 1 w 2183"/>
                  <a:gd name="T13" fmla="*/ 0 h 2119"/>
                  <a:gd name="T14" fmla="*/ 1 w 2183"/>
                  <a:gd name="T15" fmla="*/ 0 h 2119"/>
                  <a:gd name="T16" fmla="*/ 1 w 2183"/>
                  <a:gd name="T17" fmla="*/ 0 h 2119"/>
                  <a:gd name="T18" fmla="*/ 1 w 2183"/>
                  <a:gd name="T19" fmla="*/ 0 h 2119"/>
                  <a:gd name="T20" fmla="*/ 1 w 2183"/>
                  <a:gd name="T21" fmla="*/ 0 h 2119"/>
                  <a:gd name="T22" fmla="*/ 1 w 2183"/>
                  <a:gd name="T23" fmla="*/ 0 h 2119"/>
                  <a:gd name="T24" fmla="*/ 1 w 2183"/>
                  <a:gd name="T25" fmla="*/ 0 h 2119"/>
                  <a:gd name="T26" fmla="*/ 1 w 2183"/>
                  <a:gd name="T27" fmla="*/ 0 h 2119"/>
                  <a:gd name="T28" fmla="*/ 1 w 2183"/>
                  <a:gd name="T29" fmla="*/ 0 h 2119"/>
                  <a:gd name="T30" fmla="*/ 1 w 2183"/>
                  <a:gd name="T31" fmla="*/ 0 h 2119"/>
                  <a:gd name="T32" fmla="*/ 1 w 2183"/>
                  <a:gd name="T33" fmla="*/ 0 h 2119"/>
                  <a:gd name="T34" fmla="*/ 1 w 2183"/>
                  <a:gd name="T35" fmla="*/ 0 h 2119"/>
                  <a:gd name="T36" fmla="*/ 1 w 2183"/>
                  <a:gd name="T37" fmla="*/ 0 h 2119"/>
                  <a:gd name="T38" fmla="*/ 1 w 2183"/>
                  <a:gd name="T39" fmla="*/ 0 h 2119"/>
                  <a:gd name="T40" fmla="*/ 1 w 2183"/>
                  <a:gd name="T41" fmla="*/ 0 h 2119"/>
                  <a:gd name="T42" fmla="*/ 1 w 2183"/>
                  <a:gd name="T43" fmla="*/ 0 h 2119"/>
                  <a:gd name="T44" fmla="*/ 1 w 2183"/>
                  <a:gd name="T45" fmla="*/ 0 h 2119"/>
                  <a:gd name="T46" fmla="*/ 1 w 2183"/>
                  <a:gd name="T47" fmla="*/ 0 h 2119"/>
                  <a:gd name="T48" fmla="*/ 1 w 2183"/>
                  <a:gd name="T49" fmla="*/ 0 h 2119"/>
                  <a:gd name="T50" fmla="*/ 1 w 2183"/>
                  <a:gd name="T51" fmla="*/ 0 h 2119"/>
                  <a:gd name="T52" fmla="*/ 1 w 2183"/>
                  <a:gd name="T53" fmla="*/ 0 h 2119"/>
                  <a:gd name="T54" fmla="*/ 1 w 2183"/>
                  <a:gd name="T55" fmla="*/ 0 h 2119"/>
                  <a:gd name="T56" fmla="*/ 1 w 2183"/>
                  <a:gd name="T57" fmla="*/ 0 h 2119"/>
                  <a:gd name="T58" fmla="*/ 1 w 2183"/>
                  <a:gd name="T59" fmla="*/ 0 h 2119"/>
                  <a:gd name="T60" fmla="*/ 1 w 2183"/>
                  <a:gd name="T61" fmla="*/ 0 h 2119"/>
                  <a:gd name="T62" fmla="*/ 1 w 2183"/>
                  <a:gd name="T63" fmla="*/ 0 h 2119"/>
                  <a:gd name="T64" fmla="*/ 1 w 2183"/>
                  <a:gd name="T65" fmla="*/ 0 h 2119"/>
                  <a:gd name="T66" fmla="*/ 1 w 2183"/>
                  <a:gd name="T67" fmla="*/ 0 h 2119"/>
                  <a:gd name="T68" fmla="*/ 1 w 2183"/>
                  <a:gd name="T69" fmla="*/ 0 h 2119"/>
                  <a:gd name="T70" fmla="*/ 1 w 2183"/>
                  <a:gd name="T71" fmla="*/ 0 h 2119"/>
                  <a:gd name="T72" fmla="*/ 1 w 2183"/>
                  <a:gd name="T73" fmla="*/ 0 h 2119"/>
                  <a:gd name="T74" fmla="*/ 1 w 2183"/>
                  <a:gd name="T75" fmla="*/ 0 h 2119"/>
                  <a:gd name="T76" fmla="*/ 1 w 2183"/>
                  <a:gd name="T77" fmla="*/ 0 h 2119"/>
                  <a:gd name="T78" fmla="*/ 1 w 2183"/>
                  <a:gd name="T79" fmla="*/ 0 h 2119"/>
                  <a:gd name="T80" fmla="*/ 1 w 2183"/>
                  <a:gd name="T81" fmla="*/ 0 h 2119"/>
                  <a:gd name="T82" fmla="*/ 1 w 2183"/>
                  <a:gd name="T83" fmla="*/ 0 h 2119"/>
                  <a:gd name="T84" fmla="*/ 1 w 2183"/>
                  <a:gd name="T85" fmla="*/ 0 h 2119"/>
                  <a:gd name="T86" fmla="*/ 1 w 2183"/>
                  <a:gd name="T87" fmla="*/ 0 h 2119"/>
                  <a:gd name="T88" fmla="*/ 1 w 2183"/>
                  <a:gd name="T89" fmla="*/ 0 h 2119"/>
                  <a:gd name="T90" fmla="*/ 1 w 2183"/>
                  <a:gd name="T91" fmla="*/ 0 h 2119"/>
                  <a:gd name="T92" fmla="*/ 1 w 2183"/>
                  <a:gd name="T93" fmla="*/ 0 h 2119"/>
                  <a:gd name="T94" fmla="*/ 1 w 2183"/>
                  <a:gd name="T95" fmla="*/ 0 h 2119"/>
                  <a:gd name="T96" fmla="*/ 1 w 2183"/>
                  <a:gd name="T97" fmla="*/ 0 h 2119"/>
                  <a:gd name="T98" fmla="*/ 1 w 2183"/>
                  <a:gd name="T99" fmla="*/ 0 h 2119"/>
                  <a:gd name="T100" fmla="*/ 1 w 2183"/>
                  <a:gd name="T101" fmla="*/ 0 h 2119"/>
                  <a:gd name="T102" fmla="*/ 1 w 2183"/>
                  <a:gd name="T103" fmla="*/ 0 h 2119"/>
                  <a:gd name="T104" fmla="*/ 1 w 2183"/>
                  <a:gd name="T105" fmla="*/ 0 h 2119"/>
                  <a:gd name="T106" fmla="*/ 1 w 2183"/>
                  <a:gd name="T107" fmla="*/ 0 h 2119"/>
                  <a:gd name="T108" fmla="*/ 1 w 2183"/>
                  <a:gd name="T109" fmla="*/ 0 h 2119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2183"/>
                  <a:gd name="T166" fmla="*/ 0 h 2119"/>
                  <a:gd name="T167" fmla="*/ 2183 w 2183"/>
                  <a:gd name="T168" fmla="*/ 2119 h 2119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2183" h="2119">
                    <a:moveTo>
                      <a:pt x="1589" y="2102"/>
                    </a:moveTo>
                    <a:lnTo>
                      <a:pt x="1603" y="2101"/>
                    </a:lnTo>
                    <a:lnTo>
                      <a:pt x="1606" y="2096"/>
                    </a:lnTo>
                    <a:lnTo>
                      <a:pt x="1608" y="2086"/>
                    </a:lnTo>
                    <a:lnTo>
                      <a:pt x="1619" y="2071"/>
                    </a:lnTo>
                    <a:lnTo>
                      <a:pt x="1727" y="1772"/>
                    </a:lnTo>
                    <a:lnTo>
                      <a:pt x="1741" y="1760"/>
                    </a:lnTo>
                    <a:lnTo>
                      <a:pt x="1754" y="1747"/>
                    </a:lnTo>
                    <a:lnTo>
                      <a:pt x="1770" y="1734"/>
                    </a:lnTo>
                    <a:lnTo>
                      <a:pt x="1788" y="1723"/>
                    </a:lnTo>
                    <a:lnTo>
                      <a:pt x="1805" y="1714"/>
                    </a:lnTo>
                    <a:lnTo>
                      <a:pt x="1825" y="1707"/>
                    </a:lnTo>
                    <a:lnTo>
                      <a:pt x="1845" y="1703"/>
                    </a:lnTo>
                    <a:lnTo>
                      <a:pt x="1868" y="1704"/>
                    </a:lnTo>
                    <a:lnTo>
                      <a:pt x="1889" y="1691"/>
                    </a:lnTo>
                    <a:lnTo>
                      <a:pt x="1904" y="1675"/>
                    </a:lnTo>
                    <a:lnTo>
                      <a:pt x="1915" y="1656"/>
                    </a:lnTo>
                    <a:lnTo>
                      <a:pt x="1923" y="1635"/>
                    </a:lnTo>
                    <a:lnTo>
                      <a:pt x="1929" y="1614"/>
                    </a:lnTo>
                    <a:lnTo>
                      <a:pt x="1935" y="1589"/>
                    </a:lnTo>
                    <a:lnTo>
                      <a:pt x="1940" y="1564"/>
                    </a:lnTo>
                    <a:lnTo>
                      <a:pt x="1944" y="1538"/>
                    </a:lnTo>
                    <a:lnTo>
                      <a:pt x="1951" y="1527"/>
                    </a:lnTo>
                    <a:lnTo>
                      <a:pt x="1959" y="1522"/>
                    </a:lnTo>
                    <a:lnTo>
                      <a:pt x="1968" y="1518"/>
                    </a:lnTo>
                    <a:lnTo>
                      <a:pt x="1979" y="1516"/>
                    </a:lnTo>
                    <a:lnTo>
                      <a:pt x="1990" y="1515"/>
                    </a:lnTo>
                    <a:lnTo>
                      <a:pt x="2001" y="1512"/>
                    </a:lnTo>
                    <a:lnTo>
                      <a:pt x="2011" y="1510"/>
                    </a:lnTo>
                    <a:lnTo>
                      <a:pt x="2021" y="1505"/>
                    </a:lnTo>
                    <a:lnTo>
                      <a:pt x="2032" y="1494"/>
                    </a:lnTo>
                    <a:lnTo>
                      <a:pt x="2037" y="1479"/>
                    </a:lnTo>
                    <a:lnTo>
                      <a:pt x="2040" y="1461"/>
                    </a:lnTo>
                    <a:lnTo>
                      <a:pt x="2041" y="1442"/>
                    </a:lnTo>
                    <a:lnTo>
                      <a:pt x="2042" y="1422"/>
                    </a:lnTo>
                    <a:lnTo>
                      <a:pt x="2045" y="1403"/>
                    </a:lnTo>
                    <a:lnTo>
                      <a:pt x="2053" y="1386"/>
                    </a:lnTo>
                    <a:lnTo>
                      <a:pt x="2067" y="1372"/>
                    </a:lnTo>
                    <a:lnTo>
                      <a:pt x="2082" y="1366"/>
                    </a:lnTo>
                    <a:lnTo>
                      <a:pt x="2089" y="1356"/>
                    </a:lnTo>
                    <a:lnTo>
                      <a:pt x="2091" y="1342"/>
                    </a:lnTo>
                    <a:lnTo>
                      <a:pt x="2090" y="1326"/>
                    </a:lnTo>
                    <a:lnTo>
                      <a:pt x="2088" y="1308"/>
                    </a:lnTo>
                    <a:lnTo>
                      <a:pt x="2087" y="1289"/>
                    </a:lnTo>
                    <a:lnTo>
                      <a:pt x="2089" y="1271"/>
                    </a:lnTo>
                    <a:lnTo>
                      <a:pt x="2097" y="1255"/>
                    </a:lnTo>
                    <a:lnTo>
                      <a:pt x="2101" y="1249"/>
                    </a:lnTo>
                    <a:lnTo>
                      <a:pt x="2105" y="1246"/>
                    </a:lnTo>
                    <a:lnTo>
                      <a:pt x="2110" y="1242"/>
                    </a:lnTo>
                    <a:lnTo>
                      <a:pt x="2117" y="1239"/>
                    </a:lnTo>
                    <a:lnTo>
                      <a:pt x="2124" y="1235"/>
                    </a:lnTo>
                    <a:lnTo>
                      <a:pt x="2132" y="1232"/>
                    </a:lnTo>
                    <a:lnTo>
                      <a:pt x="2140" y="1227"/>
                    </a:lnTo>
                    <a:lnTo>
                      <a:pt x="2149" y="1221"/>
                    </a:lnTo>
                    <a:lnTo>
                      <a:pt x="2150" y="1212"/>
                    </a:lnTo>
                    <a:lnTo>
                      <a:pt x="2152" y="1208"/>
                    </a:lnTo>
                    <a:lnTo>
                      <a:pt x="2156" y="1205"/>
                    </a:lnTo>
                    <a:lnTo>
                      <a:pt x="2159" y="1204"/>
                    </a:lnTo>
                    <a:lnTo>
                      <a:pt x="2162" y="1204"/>
                    </a:lnTo>
                    <a:lnTo>
                      <a:pt x="2162" y="1202"/>
                    </a:lnTo>
                    <a:lnTo>
                      <a:pt x="2159" y="1195"/>
                    </a:lnTo>
                    <a:lnTo>
                      <a:pt x="2153" y="1185"/>
                    </a:lnTo>
                    <a:lnTo>
                      <a:pt x="2089" y="1063"/>
                    </a:lnTo>
                    <a:lnTo>
                      <a:pt x="2139" y="909"/>
                    </a:lnTo>
                    <a:lnTo>
                      <a:pt x="2133" y="898"/>
                    </a:lnTo>
                    <a:lnTo>
                      <a:pt x="2130" y="895"/>
                    </a:lnTo>
                    <a:lnTo>
                      <a:pt x="2128" y="891"/>
                    </a:lnTo>
                    <a:lnTo>
                      <a:pt x="2119" y="875"/>
                    </a:lnTo>
                    <a:lnTo>
                      <a:pt x="2117" y="857"/>
                    </a:lnTo>
                    <a:lnTo>
                      <a:pt x="2114" y="838"/>
                    </a:lnTo>
                    <a:lnTo>
                      <a:pt x="2112" y="819"/>
                    </a:lnTo>
                    <a:lnTo>
                      <a:pt x="2112" y="799"/>
                    </a:lnTo>
                    <a:lnTo>
                      <a:pt x="2111" y="780"/>
                    </a:lnTo>
                    <a:lnTo>
                      <a:pt x="2112" y="760"/>
                    </a:lnTo>
                    <a:lnTo>
                      <a:pt x="2113" y="741"/>
                    </a:lnTo>
                    <a:lnTo>
                      <a:pt x="2116" y="721"/>
                    </a:lnTo>
                    <a:lnTo>
                      <a:pt x="2119" y="702"/>
                    </a:lnTo>
                    <a:lnTo>
                      <a:pt x="2125" y="683"/>
                    </a:lnTo>
                    <a:lnTo>
                      <a:pt x="2130" y="666"/>
                    </a:lnTo>
                    <a:lnTo>
                      <a:pt x="2137" y="649"/>
                    </a:lnTo>
                    <a:lnTo>
                      <a:pt x="2147" y="633"/>
                    </a:lnTo>
                    <a:lnTo>
                      <a:pt x="2157" y="618"/>
                    </a:lnTo>
                    <a:lnTo>
                      <a:pt x="2170" y="605"/>
                    </a:lnTo>
                    <a:lnTo>
                      <a:pt x="2183" y="592"/>
                    </a:lnTo>
                    <a:lnTo>
                      <a:pt x="2183" y="589"/>
                    </a:lnTo>
                    <a:lnTo>
                      <a:pt x="2183" y="584"/>
                    </a:lnTo>
                    <a:lnTo>
                      <a:pt x="2183" y="578"/>
                    </a:lnTo>
                    <a:lnTo>
                      <a:pt x="2183" y="572"/>
                    </a:lnTo>
                    <a:lnTo>
                      <a:pt x="2183" y="565"/>
                    </a:lnTo>
                    <a:lnTo>
                      <a:pt x="2183" y="557"/>
                    </a:lnTo>
                    <a:lnTo>
                      <a:pt x="2183" y="550"/>
                    </a:lnTo>
                    <a:lnTo>
                      <a:pt x="2183" y="543"/>
                    </a:lnTo>
                    <a:lnTo>
                      <a:pt x="2182" y="539"/>
                    </a:lnTo>
                    <a:lnTo>
                      <a:pt x="2181" y="536"/>
                    </a:lnTo>
                    <a:lnTo>
                      <a:pt x="2178" y="531"/>
                    </a:lnTo>
                    <a:lnTo>
                      <a:pt x="2174" y="527"/>
                    </a:lnTo>
                    <a:lnTo>
                      <a:pt x="2170" y="521"/>
                    </a:lnTo>
                    <a:lnTo>
                      <a:pt x="2165" y="515"/>
                    </a:lnTo>
                    <a:lnTo>
                      <a:pt x="2159" y="509"/>
                    </a:lnTo>
                    <a:lnTo>
                      <a:pt x="2153" y="504"/>
                    </a:lnTo>
                    <a:lnTo>
                      <a:pt x="2111" y="494"/>
                    </a:lnTo>
                    <a:lnTo>
                      <a:pt x="2066" y="486"/>
                    </a:lnTo>
                    <a:lnTo>
                      <a:pt x="2022" y="481"/>
                    </a:lnTo>
                    <a:lnTo>
                      <a:pt x="1978" y="475"/>
                    </a:lnTo>
                    <a:lnTo>
                      <a:pt x="1933" y="471"/>
                    </a:lnTo>
                    <a:lnTo>
                      <a:pt x="1887" y="469"/>
                    </a:lnTo>
                    <a:lnTo>
                      <a:pt x="1841" y="468"/>
                    </a:lnTo>
                    <a:lnTo>
                      <a:pt x="1795" y="467"/>
                    </a:lnTo>
                    <a:lnTo>
                      <a:pt x="1749" y="467"/>
                    </a:lnTo>
                    <a:lnTo>
                      <a:pt x="1703" y="467"/>
                    </a:lnTo>
                    <a:lnTo>
                      <a:pt x="1655" y="468"/>
                    </a:lnTo>
                    <a:lnTo>
                      <a:pt x="1609" y="469"/>
                    </a:lnTo>
                    <a:lnTo>
                      <a:pt x="1562" y="469"/>
                    </a:lnTo>
                    <a:lnTo>
                      <a:pt x="1516" y="470"/>
                    </a:lnTo>
                    <a:lnTo>
                      <a:pt x="1470" y="470"/>
                    </a:lnTo>
                    <a:lnTo>
                      <a:pt x="1424" y="470"/>
                    </a:lnTo>
                    <a:lnTo>
                      <a:pt x="1378" y="470"/>
                    </a:lnTo>
                    <a:lnTo>
                      <a:pt x="1333" y="468"/>
                    </a:lnTo>
                    <a:lnTo>
                      <a:pt x="1287" y="466"/>
                    </a:lnTo>
                    <a:lnTo>
                      <a:pt x="1244" y="462"/>
                    </a:lnTo>
                    <a:lnTo>
                      <a:pt x="1199" y="458"/>
                    </a:lnTo>
                    <a:lnTo>
                      <a:pt x="1156" y="452"/>
                    </a:lnTo>
                    <a:lnTo>
                      <a:pt x="1113" y="445"/>
                    </a:lnTo>
                    <a:lnTo>
                      <a:pt x="1071" y="436"/>
                    </a:lnTo>
                    <a:lnTo>
                      <a:pt x="1030" y="424"/>
                    </a:lnTo>
                    <a:lnTo>
                      <a:pt x="988" y="412"/>
                    </a:lnTo>
                    <a:lnTo>
                      <a:pt x="949" y="396"/>
                    </a:lnTo>
                    <a:lnTo>
                      <a:pt x="910" y="378"/>
                    </a:lnTo>
                    <a:lnTo>
                      <a:pt x="872" y="359"/>
                    </a:lnTo>
                    <a:lnTo>
                      <a:pt x="835" y="336"/>
                    </a:lnTo>
                    <a:lnTo>
                      <a:pt x="800" y="310"/>
                    </a:lnTo>
                    <a:lnTo>
                      <a:pt x="765" y="283"/>
                    </a:lnTo>
                    <a:lnTo>
                      <a:pt x="669" y="0"/>
                    </a:lnTo>
                    <a:lnTo>
                      <a:pt x="663" y="16"/>
                    </a:lnTo>
                    <a:lnTo>
                      <a:pt x="657" y="36"/>
                    </a:lnTo>
                    <a:lnTo>
                      <a:pt x="651" y="55"/>
                    </a:lnTo>
                    <a:lnTo>
                      <a:pt x="648" y="77"/>
                    </a:lnTo>
                    <a:lnTo>
                      <a:pt x="645" y="100"/>
                    </a:lnTo>
                    <a:lnTo>
                      <a:pt x="645" y="123"/>
                    </a:lnTo>
                    <a:lnTo>
                      <a:pt x="648" y="145"/>
                    </a:lnTo>
                    <a:lnTo>
                      <a:pt x="654" y="167"/>
                    </a:lnTo>
                    <a:lnTo>
                      <a:pt x="651" y="191"/>
                    </a:lnTo>
                    <a:lnTo>
                      <a:pt x="645" y="213"/>
                    </a:lnTo>
                    <a:lnTo>
                      <a:pt x="635" y="233"/>
                    </a:lnTo>
                    <a:lnTo>
                      <a:pt x="622" y="253"/>
                    </a:lnTo>
                    <a:lnTo>
                      <a:pt x="605" y="270"/>
                    </a:lnTo>
                    <a:lnTo>
                      <a:pt x="587" y="285"/>
                    </a:lnTo>
                    <a:lnTo>
                      <a:pt x="567" y="298"/>
                    </a:lnTo>
                    <a:lnTo>
                      <a:pt x="546" y="309"/>
                    </a:lnTo>
                    <a:lnTo>
                      <a:pt x="67" y="332"/>
                    </a:lnTo>
                    <a:lnTo>
                      <a:pt x="58" y="345"/>
                    </a:lnTo>
                    <a:lnTo>
                      <a:pt x="51" y="359"/>
                    </a:lnTo>
                    <a:lnTo>
                      <a:pt x="45" y="374"/>
                    </a:lnTo>
                    <a:lnTo>
                      <a:pt x="40" y="389"/>
                    </a:lnTo>
                    <a:lnTo>
                      <a:pt x="34" y="404"/>
                    </a:lnTo>
                    <a:lnTo>
                      <a:pt x="26" y="419"/>
                    </a:lnTo>
                    <a:lnTo>
                      <a:pt x="15" y="435"/>
                    </a:lnTo>
                    <a:lnTo>
                      <a:pt x="0" y="450"/>
                    </a:lnTo>
                    <a:lnTo>
                      <a:pt x="22" y="735"/>
                    </a:lnTo>
                    <a:lnTo>
                      <a:pt x="328" y="791"/>
                    </a:lnTo>
                    <a:lnTo>
                      <a:pt x="385" y="875"/>
                    </a:lnTo>
                    <a:lnTo>
                      <a:pt x="247" y="1323"/>
                    </a:lnTo>
                    <a:lnTo>
                      <a:pt x="328" y="1538"/>
                    </a:lnTo>
                    <a:lnTo>
                      <a:pt x="327" y="1549"/>
                    </a:lnTo>
                    <a:lnTo>
                      <a:pt x="322" y="1560"/>
                    </a:lnTo>
                    <a:lnTo>
                      <a:pt x="317" y="1568"/>
                    </a:lnTo>
                    <a:lnTo>
                      <a:pt x="309" y="1573"/>
                    </a:lnTo>
                    <a:lnTo>
                      <a:pt x="298" y="1579"/>
                    </a:lnTo>
                    <a:lnTo>
                      <a:pt x="288" y="1583"/>
                    </a:lnTo>
                    <a:lnTo>
                      <a:pt x="275" y="1584"/>
                    </a:lnTo>
                    <a:lnTo>
                      <a:pt x="262" y="1585"/>
                    </a:lnTo>
                    <a:lnTo>
                      <a:pt x="343" y="1655"/>
                    </a:lnTo>
                    <a:lnTo>
                      <a:pt x="350" y="1795"/>
                    </a:lnTo>
                    <a:lnTo>
                      <a:pt x="632" y="1818"/>
                    </a:lnTo>
                    <a:lnTo>
                      <a:pt x="649" y="1832"/>
                    </a:lnTo>
                    <a:lnTo>
                      <a:pt x="664" y="1849"/>
                    </a:lnTo>
                    <a:lnTo>
                      <a:pt x="677" y="1869"/>
                    </a:lnTo>
                    <a:lnTo>
                      <a:pt x="688" y="1891"/>
                    </a:lnTo>
                    <a:lnTo>
                      <a:pt x="699" y="1914"/>
                    </a:lnTo>
                    <a:lnTo>
                      <a:pt x="708" y="1937"/>
                    </a:lnTo>
                    <a:lnTo>
                      <a:pt x="717" y="1961"/>
                    </a:lnTo>
                    <a:lnTo>
                      <a:pt x="727" y="1985"/>
                    </a:lnTo>
                    <a:lnTo>
                      <a:pt x="731" y="1991"/>
                    </a:lnTo>
                    <a:lnTo>
                      <a:pt x="737" y="1994"/>
                    </a:lnTo>
                    <a:lnTo>
                      <a:pt x="743" y="1998"/>
                    </a:lnTo>
                    <a:lnTo>
                      <a:pt x="751" y="2001"/>
                    </a:lnTo>
                    <a:lnTo>
                      <a:pt x="761" y="2005"/>
                    </a:lnTo>
                    <a:lnTo>
                      <a:pt x="769" y="2008"/>
                    </a:lnTo>
                    <a:lnTo>
                      <a:pt x="777" y="2012"/>
                    </a:lnTo>
                    <a:lnTo>
                      <a:pt x="785" y="2017"/>
                    </a:lnTo>
                    <a:lnTo>
                      <a:pt x="852" y="2089"/>
                    </a:lnTo>
                    <a:lnTo>
                      <a:pt x="869" y="2084"/>
                    </a:lnTo>
                    <a:lnTo>
                      <a:pt x="884" y="2074"/>
                    </a:lnTo>
                    <a:lnTo>
                      <a:pt x="896" y="2059"/>
                    </a:lnTo>
                    <a:lnTo>
                      <a:pt x="910" y="2040"/>
                    </a:lnTo>
                    <a:lnTo>
                      <a:pt x="924" y="2022"/>
                    </a:lnTo>
                    <a:lnTo>
                      <a:pt x="940" y="2005"/>
                    </a:lnTo>
                    <a:lnTo>
                      <a:pt x="959" y="1992"/>
                    </a:lnTo>
                    <a:lnTo>
                      <a:pt x="982" y="1985"/>
                    </a:lnTo>
                    <a:lnTo>
                      <a:pt x="1270" y="2039"/>
                    </a:lnTo>
                    <a:lnTo>
                      <a:pt x="1453" y="2039"/>
                    </a:lnTo>
                    <a:lnTo>
                      <a:pt x="1462" y="2032"/>
                    </a:lnTo>
                    <a:lnTo>
                      <a:pt x="1469" y="2025"/>
                    </a:lnTo>
                    <a:lnTo>
                      <a:pt x="1476" y="2017"/>
                    </a:lnTo>
                    <a:lnTo>
                      <a:pt x="1483" y="2009"/>
                    </a:lnTo>
                    <a:lnTo>
                      <a:pt x="1490" y="2002"/>
                    </a:lnTo>
                    <a:lnTo>
                      <a:pt x="1498" y="1995"/>
                    </a:lnTo>
                    <a:lnTo>
                      <a:pt x="1508" y="1990"/>
                    </a:lnTo>
                    <a:lnTo>
                      <a:pt x="1522" y="1985"/>
                    </a:lnTo>
                    <a:lnTo>
                      <a:pt x="1528" y="1985"/>
                    </a:lnTo>
                    <a:lnTo>
                      <a:pt x="1534" y="1986"/>
                    </a:lnTo>
                    <a:lnTo>
                      <a:pt x="1538" y="1989"/>
                    </a:lnTo>
                    <a:lnTo>
                      <a:pt x="1544" y="1991"/>
                    </a:lnTo>
                    <a:lnTo>
                      <a:pt x="1549" y="1994"/>
                    </a:lnTo>
                    <a:lnTo>
                      <a:pt x="1552" y="1998"/>
                    </a:lnTo>
                    <a:lnTo>
                      <a:pt x="1555" y="2001"/>
                    </a:lnTo>
                    <a:lnTo>
                      <a:pt x="1559" y="2006"/>
                    </a:lnTo>
                    <a:lnTo>
                      <a:pt x="1567" y="2119"/>
                    </a:lnTo>
                    <a:lnTo>
                      <a:pt x="1570" y="2116"/>
                    </a:lnTo>
                    <a:lnTo>
                      <a:pt x="1578" y="2110"/>
                    </a:lnTo>
                    <a:lnTo>
                      <a:pt x="1585" y="2105"/>
                    </a:lnTo>
                    <a:lnTo>
                      <a:pt x="1589" y="2102"/>
                    </a:lnTo>
                    <a:close/>
                  </a:path>
                </a:pathLst>
              </a:custGeom>
              <a:solidFill>
                <a:srgbClr val="FFFF00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83" name="AutoShape 15"/>
            <p:cNvSpPr>
              <a:spLocks noChangeArrowheads="1"/>
            </p:cNvSpPr>
            <p:nvPr/>
          </p:nvSpPr>
          <p:spPr bwMode="auto">
            <a:xfrm>
              <a:off x="912" y="2400"/>
              <a:ext cx="1089" cy="893"/>
            </a:xfrm>
            <a:prstGeom prst="wedgeRoundRectCallout">
              <a:avLst>
                <a:gd name="adj1" fmla="val 108954"/>
                <a:gd name="adj2" fmla="val -76204"/>
                <a:gd name="adj3" fmla="val 16667"/>
              </a:avLst>
            </a:prstGeom>
            <a:solidFill>
              <a:srgbClr val="FFFFCC"/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/>
              <a:r>
                <a:rPr lang="pt-BR" altLang="pt-BR" sz="2800"/>
                <a:t>50.952</a:t>
              </a:r>
              <a:r>
                <a:rPr lang="pt-BR" altLang="pt-BR" sz="1600" b="1"/>
                <a:t> </a:t>
              </a:r>
            </a:p>
            <a:p>
              <a:pPr algn="ctr" eaLnBrk="0" hangingPunct="0"/>
              <a:r>
                <a:rPr lang="pt-BR" altLang="pt-BR" sz="2800" b="1">
                  <a:solidFill>
                    <a:srgbClr val="800000"/>
                  </a:solidFill>
                </a:rPr>
                <a:t>9,7%</a:t>
              </a:r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>
            <a:off x="215900" y="965200"/>
            <a:ext cx="5802313" cy="2717800"/>
            <a:chOff x="144" y="528"/>
            <a:chExt cx="3655" cy="171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576" y="528"/>
              <a:ext cx="3223" cy="1712"/>
              <a:chOff x="728" y="1584"/>
              <a:chExt cx="2783" cy="1046"/>
            </a:xfrm>
          </p:grpSpPr>
          <p:sp>
            <p:nvSpPr>
              <p:cNvPr id="6175" name="Freeform 18"/>
              <p:cNvSpPr>
                <a:spLocks/>
              </p:cNvSpPr>
              <p:nvPr/>
            </p:nvSpPr>
            <p:spPr bwMode="auto">
              <a:xfrm rot="-5432">
                <a:off x="2983" y="2158"/>
                <a:ext cx="528" cy="472"/>
              </a:xfrm>
              <a:custGeom>
                <a:avLst/>
                <a:gdLst>
                  <a:gd name="T0" fmla="*/ 1 w 888"/>
                  <a:gd name="T1" fmla="*/ 0 h 1646"/>
                  <a:gd name="T2" fmla="*/ 1 w 888"/>
                  <a:gd name="T3" fmla="*/ 0 h 1646"/>
                  <a:gd name="T4" fmla="*/ 1 w 888"/>
                  <a:gd name="T5" fmla="*/ 0 h 1646"/>
                  <a:gd name="T6" fmla="*/ 1 w 888"/>
                  <a:gd name="T7" fmla="*/ 0 h 1646"/>
                  <a:gd name="T8" fmla="*/ 1 w 888"/>
                  <a:gd name="T9" fmla="*/ 0 h 1646"/>
                  <a:gd name="T10" fmla="*/ 1 w 888"/>
                  <a:gd name="T11" fmla="*/ 0 h 1646"/>
                  <a:gd name="T12" fmla="*/ 1 w 888"/>
                  <a:gd name="T13" fmla="*/ 0 h 1646"/>
                  <a:gd name="T14" fmla="*/ 1 w 888"/>
                  <a:gd name="T15" fmla="*/ 0 h 1646"/>
                  <a:gd name="T16" fmla="*/ 1 w 888"/>
                  <a:gd name="T17" fmla="*/ 0 h 1646"/>
                  <a:gd name="T18" fmla="*/ 1 w 888"/>
                  <a:gd name="T19" fmla="*/ 0 h 1646"/>
                  <a:gd name="T20" fmla="*/ 1 w 888"/>
                  <a:gd name="T21" fmla="*/ 0 h 1646"/>
                  <a:gd name="T22" fmla="*/ 1 w 888"/>
                  <a:gd name="T23" fmla="*/ 0 h 1646"/>
                  <a:gd name="T24" fmla="*/ 1 w 888"/>
                  <a:gd name="T25" fmla="*/ 0 h 1646"/>
                  <a:gd name="T26" fmla="*/ 1 w 888"/>
                  <a:gd name="T27" fmla="*/ 0 h 1646"/>
                  <a:gd name="T28" fmla="*/ 1 w 888"/>
                  <a:gd name="T29" fmla="*/ 0 h 1646"/>
                  <a:gd name="T30" fmla="*/ 1 w 888"/>
                  <a:gd name="T31" fmla="*/ 0 h 1646"/>
                  <a:gd name="T32" fmla="*/ 1 w 888"/>
                  <a:gd name="T33" fmla="*/ 0 h 1646"/>
                  <a:gd name="T34" fmla="*/ 1 w 888"/>
                  <a:gd name="T35" fmla="*/ 0 h 1646"/>
                  <a:gd name="T36" fmla="*/ 1 w 888"/>
                  <a:gd name="T37" fmla="*/ 0 h 1646"/>
                  <a:gd name="T38" fmla="*/ 1 w 888"/>
                  <a:gd name="T39" fmla="*/ 0 h 1646"/>
                  <a:gd name="T40" fmla="*/ 1 w 888"/>
                  <a:gd name="T41" fmla="*/ 0 h 1646"/>
                  <a:gd name="T42" fmla="*/ 1 w 888"/>
                  <a:gd name="T43" fmla="*/ 0 h 1646"/>
                  <a:gd name="T44" fmla="*/ 1 w 888"/>
                  <a:gd name="T45" fmla="*/ 0 h 1646"/>
                  <a:gd name="T46" fmla="*/ 1 w 888"/>
                  <a:gd name="T47" fmla="*/ 0 h 1646"/>
                  <a:gd name="T48" fmla="*/ 1 w 888"/>
                  <a:gd name="T49" fmla="*/ 0 h 1646"/>
                  <a:gd name="T50" fmla="*/ 1 w 888"/>
                  <a:gd name="T51" fmla="*/ 0 h 1646"/>
                  <a:gd name="T52" fmla="*/ 1 w 888"/>
                  <a:gd name="T53" fmla="*/ 0 h 1646"/>
                  <a:gd name="T54" fmla="*/ 1 w 888"/>
                  <a:gd name="T55" fmla="*/ 0 h 1646"/>
                  <a:gd name="T56" fmla="*/ 1 w 888"/>
                  <a:gd name="T57" fmla="*/ 0 h 1646"/>
                  <a:gd name="T58" fmla="*/ 1 w 888"/>
                  <a:gd name="T59" fmla="*/ 0 h 1646"/>
                  <a:gd name="T60" fmla="*/ 1 w 888"/>
                  <a:gd name="T61" fmla="*/ 0 h 1646"/>
                  <a:gd name="T62" fmla="*/ 1 w 888"/>
                  <a:gd name="T63" fmla="*/ 0 h 1646"/>
                  <a:gd name="T64" fmla="*/ 1 w 888"/>
                  <a:gd name="T65" fmla="*/ 0 h 1646"/>
                  <a:gd name="T66" fmla="*/ 1 w 888"/>
                  <a:gd name="T67" fmla="*/ 0 h 1646"/>
                  <a:gd name="T68" fmla="*/ 1 w 888"/>
                  <a:gd name="T69" fmla="*/ 0 h 1646"/>
                  <a:gd name="T70" fmla="*/ 1 w 888"/>
                  <a:gd name="T71" fmla="*/ 0 h 1646"/>
                  <a:gd name="T72" fmla="*/ 1 w 888"/>
                  <a:gd name="T73" fmla="*/ 0 h 1646"/>
                  <a:gd name="T74" fmla="*/ 1 w 888"/>
                  <a:gd name="T75" fmla="*/ 0 h 1646"/>
                  <a:gd name="T76" fmla="*/ 1 w 888"/>
                  <a:gd name="T77" fmla="*/ 0 h 1646"/>
                  <a:gd name="T78" fmla="*/ 1 w 888"/>
                  <a:gd name="T79" fmla="*/ 0 h 1646"/>
                  <a:gd name="T80" fmla="*/ 1 w 888"/>
                  <a:gd name="T81" fmla="*/ 0 h 1646"/>
                  <a:gd name="T82" fmla="*/ 1 w 888"/>
                  <a:gd name="T83" fmla="*/ 0 h 1646"/>
                  <a:gd name="T84" fmla="*/ 1 w 888"/>
                  <a:gd name="T85" fmla="*/ 0 h 1646"/>
                  <a:gd name="T86" fmla="*/ 1 w 888"/>
                  <a:gd name="T87" fmla="*/ 0 h 1646"/>
                  <a:gd name="T88" fmla="*/ 0 w 888"/>
                  <a:gd name="T89" fmla="*/ 0 h 1646"/>
                  <a:gd name="T90" fmla="*/ 1 w 888"/>
                  <a:gd name="T91" fmla="*/ 0 h 1646"/>
                  <a:gd name="T92" fmla="*/ 1 w 888"/>
                  <a:gd name="T93" fmla="*/ 0 h 1646"/>
                  <a:gd name="T94" fmla="*/ 1 w 888"/>
                  <a:gd name="T95" fmla="*/ 0 h 1646"/>
                  <a:gd name="T96" fmla="*/ 1 w 888"/>
                  <a:gd name="T97" fmla="*/ 0 h 1646"/>
                  <a:gd name="T98" fmla="*/ 1 w 888"/>
                  <a:gd name="T99" fmla="*/ 0 h 1646"/>
                  <a:gd name="T100" fmla="*/ 1 w 888"/>
                  <a:gd name="T101" fmla="*/ 0 h 1646"/>
                  <a:gd name="T102" fmla="*/ 1 w 888"/>
                  <a:gd name="T103" fmla="*/ 0 h 1646"/>
                  <a:gd name="T104" fmla="*/ 1 w 888"/>
                  <a:gd name="T105" fmla="*/ 0 h 1646"/>
                  <a:gd name="T106" fmla="*/ 1 w 888"/>
                  <a:gd name="T107" fmla="*/ 0 h 1646"/>
                  <a:gd name="T108" fmla="*/ 1 w 888"/>
                  <a:gd name="T109" fmla="*/ 0 h 1646"/>
                  <a:gd name="T110" fmla="*/ 1 w 888"/>
                  <a:gd name="T111" fmla="*/ 0 h 164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888"/>
                  <a:gd name="T169" fmla="*/ 0 h 1646"/>
                  <a:gd name="T170" fmla="*/ 888 w 888"/>
                  <a:gd name="T171" fmla="*/ 1646 h 164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888" h="1646">
                    <a:moveTo>
                      <a:pt x="582" y="1630"/>
                    </a:moveTo>
                    <a:lnTo>
                      <a:pt x="583" y="1627"/>
                    </a:lnTo>
                    <a:lnTo>
                      <a:pt x="584" y="1622"/>
                    </a:lnTo>
                    <a:lnTo>
                      <a:pt x="588" y="1617"/>
                    </a:lnTo>
                    <a:lnTo>
                      <a:pt x="591" y="1613"/>
                    </a:lnTo>
                    <a:lnTo>
                      <a:pt x="596" y="1607"/>
                    </a:lnTo>
                    <a:lnTo>
                      <a:pt x="601" y="1601"/>
                    </a:lnTo>
                    <a:lnTo>
                      <a:pt x="606" y="1596"/>
                    </a:lnTo>
                    <a:lnTo>
                      <a:pt x="612" y="1590"/>
                    </a:lnTo>
                    <a:lnTo>
                      <a:pt x="843" y="1524"/>
                    </a:lnTo>
                    <a:lnTo>
                      <a:pt x="843" y="1518"/>
                    </a:lnTo>
                    <a:lnTo>
                      <a:pt x="843" y="1512"/>
                    </a:lnTo>
                    <a:lnTo>
                      <a:pt x="842" y="1505"/>
                    </a:lnTo>
                    <a:lnTo>
                      <a:pt x="841" y="1497"/>
                    </a:lnTo>
                    <a:lnTo>
                      <a:pt x="840" y="1489"/>
                    </a:lnTo>
                    <a:lnTo>
                      <a:pt x="836" y="1481"/>
                    </a:lnTo>
                    <a:lnTo>
                      <a:pt x="833" y="1472"/>
                    </a:lnTo>
                    <a:lnTo>
                      <a:pt x="827" y="1463"/>
                    </a:lnTo>
                    <a:lnTo>
                      <a:pt x="826" y="1441"/>
                    </a:lnTo>
                    <a:lnTo>
                      <a:pt x="831" y="1423"/>
                    </a:lnTo>
                    <a:lnTo>
                      <a:pt x="841" y="1408"/>
                    </a:lnTo>
                    <a:lnTo>
                      <a:pt x="854" y="1393"/>
                    </a:lnTo>
                    <a:lnTo>
                      <a:pt x="867" y="1378"/>
                    </a:lnTo>
                    <a:lnTo>
                      <a:pt x="879" y="1362"/>
                    </a:lnTo>
                    <a:lnTo>
                      <a:pt x="886" y="1342"/>
                    </a:lnTo>
                    <a:lnTo>
                      <a:pt x="888" y="1321"/>
                    </a:lnTo>
                    <a:lnTo>
                      <a:pt x="806" y="1273"/>
                    </a:lnTo>
                    <a:lnTo>
                      <a:pt x="801" y="1267"/>
                    </a:lnTo>
                    <a:lnTo>
                      <a:pt x="796" y="1257"/>
                    </a:lnTo>
                    <a:lnTo>
                      <a:pt x="790" y="1247"/>
                    </a:lnTo>
                    <a:lnTo>
                      <a:pt x="787" y="1236"/>
                    </a:lnTo>
                    <a:lnTo>
                      <a:pt x="786" y="1223"/>
                    </a:lnTo>
                    <a:lnTo>
                      <a:pt x="785" y="1209"/>
                    </a:lnTo>
                    <a:lnTo>
                      <a:pt x="787" y="1195"/>
                    </a:lnTo>
                    <a:lnTo>
                      <a:pt x="791" y="1180"/>
                    </a:lnTo>
                    <a:lnTo>
                      <a:pt x="795" y="1175"/>
                    </a:lnTo>
                    <a:lnTo>
                      <a:pt x="801" y="1171"/>
                    </a:lnTo>
                    <a:lnTo>
                      <a:pt x="808" y="1168"/>
                    </a:lnTo>
                    <a:lnTo>
                      <a:pt x="816" y="1164"/>
                    </a:lnTo>
                    <a:lnTo>
                      <a:pt x="824" y="1161"/>
                    </a:lnTo>
                    <a:lnTo>
                      <a:pt x="833" y="1157"/>
                    </a:lnTo>
                    <a:lnTo>
                      <a:pt x="842" y="1154"/>
                    </a:lnTo>
                    <a:lnTo>
                      <a:pt x="851" y="1148"/>
                    </a:lnTo>
                    <a:lnTo>
                      <a:pt x="851" y="1022"/>
                    </a:lnTo>
                    <a:lnTo>
                      <a:pt x="846" y="1019"/>
                    </a:lnTo>
                    <a:lnTo>
                      <a:pt x="840" y="1016"/>
                    </a:lnTo>
                    <a:lnTo>
                      <a:pt x="834" y="1012"/>
                    </a:lnTo>
                    <a:lnTo>
                      <a:pt x="829" y="1008"/>
                    </a:lnTo>
                    <a:lnTo>
                      <a:pt x="824" y="1004"/>
                    </a:lnTo>
                    <a:lnTo>
                      <a:pt x="818" y="1000"/>
                    </a:lnTo>
                    <a:lnTo>
                      <a:pt x="812" y="994"/>
                    </a:lnTo>
                    <a:lnTo>
                      <a:pt x="806" y="988"/>
                    </a:lnTo>
                    <a:lnTo>
                      <a:pt x="698" y="778"/>
                    </a:lnTo>
                    <a:lnTo>
                      <a:pt x="697" y="761"/>
                    </a:lnTo>
                    <a:lnTo>
                      <a:pt x="698" y="744"/>
                    </a:lnTo>
                    <a:lnTo>
                      <a:pt x="701" y="728"/>
                    </a:lnTo>
                    <a:lnTo>
                      <a:pt x="704" y="713"/>
                    </a:lnTo>
                    <a:lnTo>
                      <a:pt x="710" y="698"/>
                    </a:lnTo>
                    <a:lnTo>
                      <a:pt x="716" y="683"/>
                    </a:lnTo>
                    <a:lnTo>
                      <a:pt x="722" y="670"/>
                    </a:lnTo>
                    <a:lnTo>
                      <a:pt x="731" y="656"/>
                    </a:lnTo>
                    <a:lnTo>
                      <a:pt x="740" y="643"/>
                    </a:lnTo>
                    <a:lnTo>
                      <a:pt x="749" y="631"/>
                    </a:lnTo>
                    <a:lnTo>
                      <a:pt x="758" y="618"/>
                    </a:lnTo>
                    <a:lnTo>
                      <a:pt x="768" y="605"/>
                    </a:lnTo>
                    <a:lnTo>
                      <a:pt x="780" y="593"/>
                    </a:lnTo>
                    <a:lnTo>
                      <a:pt x="790" y="580"/>
                    </a:lnTo>
                    <a:lnTo>
                      <a:pt x="802" y="568"/>
                    </a:lnTo>
                    <a:lnTo>
                      <a:pt x="812" y="556"/>
                    </a:lnTo>
                    <a:lnTo>
                      <a:pt x="798" y="550"/>
                    </a:lnTo>
                    <a:lnTo>
                      <a:pt x="786" y="550"/>
                    </a:lnTo>
                    <a:lnTo>
                      <a:pt x="777" y="553"/>
                    </a:lnTo>
                    <a:lnTo>
                      <a:pt x="767" y="560"/>
                    </a:lnTo>
                    <a:lnTo>
                      <a:pt x="758" y="568"/>
                    </a:lnTo>
                    <a:lnTo>
                      <a:pt x="748" y="576"/>
                    </a:lnTo>
                    <a:lnTo>
                      <a:pt x="735" y="583"/>
                    </a:lnTo>
                    <a:lnTo>
                      <a:pt x="720" y="588"/>
                    </a:lnTo>
                    <a:lnTo>
                      <a:pt x="703" y="582"/>
                    </a:lnTo>
                    <a:lnTo>
                      <a:pt x="690" y="573"/>
                    </a:lnTo>
                    <a:lnTo>
                      <a:pt x="680" y="560"/>
                    </a:lnTo>
                    <a:lnTo>
                      <a:pt x="672" y="545"/>
                    </a:lnTo>
                    <a:lnTo>
                      <a:pt x="666" y="527"/>
                    </a:lnTo>
                    <a:lnTo>
                      <a:pt x="660" y="509"/>
                    </a:lnTo>
                    <a:lnTo>
                      <a:pt x="653" y="489"/>
                    </a:lnTo>
                    <a:lnTo>
                      <a:pt x="647" y="468"/>
                    </a:lnTo>
                    <a:lnTo>
                      <a:pt x="552" y="400"/>
                    </a:lnTo>
                    <a:lnTo>
                      <a:pt x="549" y="376"/>
                    </a:lnTo>
                    <a:lnTo>
                      <a:pt x="552" y="356"/>
                    </a:lnTo>
                    <a:lnTo>
                      <a:pt x="563" y="337"/>
                    </a:lnTo>
                    <a:lnTo>
                      <a:pt x="576" y="322"/>
                    </a:lnTo>
                    <a:lnTo>
                      <a:pt x="592" y="307"/>
                    </a:lnTo>
                    <a:lnTo>
                      <a:pt x="607" y="292"/>
                    </a:lnTo>
                    <a:lnTo>
                      <a:pt x="621" y="276"/>
                    </a:lnTo>
                    <a:lnTo>
                      <a:pt x="632" y="258"/>
                    </a:lnTo>
                    <a:lnTo>
                      <a:pt x="635" y="244"/>
                    </a:lnTo>
                    <a:lnTo>
                      <a:pt x="637" y="229"/>
                    </a:lnTo>
                    <a:lnTo>
                      <a:pt x="641" y="214"/>
                    </a:lnTo>
                    <a:lnTo>
                      <a:pt x="643" y="199"/>
                    </a:lnTo>
                    <a:lnTo>
                      <a:pt x="647" y="184"/>
                    </a:lnTo>
                    <a:lnTo>
                      <a:pt x="649" y="168"/>
                    </a:lnTo>
                    <a:lnTo>
                      <a:pt x="650" y="153"/>
                    </a:lnTo>
                    <a:lnTo>
                      <a:pt x="651" y="137"/>
                    </a:lnTo>
                    <a:lnTo>
                      <a:pt x="651" y="122"/>
                    </a:lnTo>
                    <a:lnTo>
                      <a:pt x="650" y="107"/>
                    </a:lnTo>
                    <a:lnTo>
                      <a:pt x="647" y="92"/>
                    </a:lnTo>
                    <a:lnTo>
                      <a:pt x="643" y="78"/>
                    </a:lnTo>
                    <a:lnTo>
                      <a:pt x="638" y="65"/>
                    </a:lnTo>
                    <a:lnTo>
                      <a:pt x="632" y="52"/>
                    </a:lnTo>
                    <a:lnTo>
                      <a:pt x="622" y="40"/>
                    </a:lnTo>
                    <a:lnTo>
                      <a:pt x="612" y="29"/>
                    </a:lnTo>
                    <a:lnTo>
                      <a:pt x="601" y="28"/>
                    </a:lnTo>
                    <a:lnTo>
                      <a:pt x="587" y="23"/>
                    </a:lnTo>
                    <a:lnTo>
                      <a:pt x="573" y="17"/>
                    </a:lnTo>
                    <a:lnTo>
                      <a:pt x="559" y="12"/>
                    </a:lnTo>
                    <a:lnTo>
                      <a:pt x="544" y="6"/>
                    </a:lnTo>
                    <a:lnTo>
                      <a:pt x="529" y="1"/>
                    </a:lnTo>
                    <a:lnTo>
                      <a:pt x="514" y="0"/>
                    </a:lnTo>
                    <a:lnTo>
                      <a:pt x="500" y="3"/>
                    </a:lnTo>
                    <a:lnTo>
                      <a:pt x="500" y="9"/>
                    </a:lnTo>
                    <a:lnTo>
                      <a:pt x="500" y="15"/>
                    </a:lnTo>
                    <a:lnTo>
                      <a:pt x="502" y="21"/>
                    </a:lnTo>
                    <a:lnTo>
                      <a:pt x="503" y="27"/>
                    </a:lnTo>
                    <a:lnTo>
                      <a:pt x="504" y="32"/>
                    </a:lnTo>
                    <a:lnTo>
                      <a:pt x="506" y="37"/>
                    </a:lnTo>
                    <a:lnTo>
                      <a:pt x="511" y="42"/>
                    </a:lnTo>
                    <a:lnTo>
                      <a:pt x="515" y="45"/>
                    </a:lnTo>
                    <a:lnTo>
                      <a:pt x="518" y="53"/>
                    </a:lnTo>
                    <a:lnTo>
                      <a:pt x="520" y="61"/>
                    </a:lnTo>
                    <a:lnTo>
                      <a:pt x="521" y="69"/>
                    </a:lnTo>
                    <a:lnTo>
                      <a:pt x="521" y="77"/>
                    </a:lnTo>
                    <a:lnTo>
                      <a:pt x="521" y="85"/>
                    </a:lnTo>
                    <a:lnTo>
                      <a:pt x="520" y="93"/>
                    </a:lnTo>
                    <a:lnTo>
                      <a:pt x="518" y="103"/>
                    </a:lnTo>
                    <a:lnTo>
                      <a:pt x="515" y="113"/>
                    </a:lnTo>
                    <a:lnTo>
                      <a:pt x="513" y="118"/>
                    </a:lnTo>
                    <a:lnTo>
                      <a:pt x="510" y="122"/>
                    </a:lnTo>
                    <a:lnTo>
                      <a:pt x="506" y="127"/>
                    </a:lnTo>
                    <a:lnTo>
                      <a:pt x="502" y="131"/>
                    </a:lnTo>
                    <a:lnTo>
                      <a:pt x="497" y="136"/>
                    </a:lnTo>
                    <a:lnTo>
                      <a:pt x="492" y="139"/>
                    </a:lnTo>
                    <a:lnTo>
                      <a:pt x="487" y="143"/>
                    </a:lnTo>
                    <a:lnTo>
                      <a:pt x="481" y="145"/>
                    </a:lnTo>
                    <a:lnTo>
                      <a:pt x="471" y="153"/>
                    </a:lnTo>
                    <a:lnTo>
                      <a:pt x="463" y="164"/>
                    </a:lnTo>
                    <a:lnTo>
                      <a:pt x="456" y="175"/>
                    </a:lnTo>
                    <a:lnTo>
                      <a:pt x="450" y="189"/>
                    </a:lnTo>
                    <a:lnTo>
                      <a:pt x="444" y="205"/>
                    </a:lnTo>
                    <a:lnTo>
                      <a:pt x="440" y="222"/>
                    </a:lnTo>
                    <a:lnTo>
                      <a:pt x="435" y="239"/>
                    </a:lnTo>
                    <a:lnTo>
                      <a:pt x="429" y="258"/>
                    </a:lnTo>
                    <a:lnTo>
                      <a:pt x="422" y="268"/>
                    </a:lnTo>
                    <a:lnTo>
                      <a:pt x="413" y="277"/>
                    </a:lnTo>
                    <a:lnTo>
                      <a:pt x="403" y="284"/>
                    </a:lnTo>
                    <a:lnTo>
                      <a:pt x="390" y="290"/>
                    </a:lnTo>
                    <a:lnTo>
                      <a:pt x="376" y="296"/>
                    </a:lnTo>
                    <a:lnTo>
                      <a:pt x="360" y="302"/>
                    </a:lnTo>
                    <a:lnTo>
                      <a:pt x="344" y="306"/>
                    </a:lnTo>
                    <a:lnTo>
                      <a:pt x="328" y="312"/>
                    </a:lnTo>
                    <a:lnTo>
                      <a:pt x="326" y="319"/>
                    </a:lnTo>
                    <a:lnTo>
                      <a:pt x="325" y="326"/>
                    </a:lnTo>
                    <a:lnTo>
                      <a:pt x="323" y="333"/>
                    </a:lnTo>
                    <a:lnTo>
                      <a:pt x="323" y="341"/>
                    </a:lnTo>
                    <a:lnTo>
                      <a:pt x="323" y="349"/>
                    </a:lnTo>
                    <a:lnTo>
                      <a:pt x="325" y="358"/>
                    </a:lnTo>
                    <a:lnTo>
                      <a:pt x="326" y="366"/>
                    </a:lnTo>
                    <a:lnTo>
                      <a:pt x="328" y="375"/>
                    </a:lnTo>
                    <a:lnTo>
                      <a:pt x="327" y="383"/>
                    </a:lnTo>
                    <a:lnTo>
                      <a:pt x="325" y="391"/>
                    </a:lnTo>
                    <a:lnTo>
                      <a:pt x="320" y="397"/>
                    </a:lnTo>
                    <a:lnTo>
                      <a:pt x="315" y="403"/>
                    </a:lnTo>
                    <a:lnTo>
                      <a:pt x="310" y="409"/>
                    </a:lnTo>
                    <a:lnTo>
                      <a:pt x="303" y="414"/>
                    </a:lnTo>
                    <a:lnTo>
                      <a:pt x="297" y="421"/>
                    </a:lnTo>
                    <a:lnTo>
                      <a:pt x="291" y="429"/>
                    </a:lnTo>
                    <a:lnTo>
                      <a:pt x="292" y="443"/>
                    </a:lnTo>
                    <a:lnTo>
                      <a:pt x="296" y="453"/>
                    </a:lnTo>
                    <a:lnTo>
                      <a:pt x="302" y="464"/>
                    </a:lnTo>
                    <a:lnTo>
                      <a:pt x="307" y="473"/>
                    </a:lnTo>
                    <a:lnTo>
                      <a:pt x="313" y="482"/>
                    </a:lnTo>
                    <a:lnTo>
                      <a:pt x="319" y="493"/>
                    </a:lnTo>
                    <a:lnTo>
                      <a:pt x="325" y="504"/>
                    </a:lnTo>
                    <a:lnTo>
                      <a:pt x="328" y="518"/>
                    </a:lnTo>
                    <a:lnTo>
                      <a:pt x="254" y="705"/>
                    </a:lnTo>
                    <a:lnTo>
                      <a:pt x="251" y="711"/>
                    </a:lnTo>
                    <a:lnTo>
                      <a:pt x="246" y="714"/>
                    </a:lnTo>
                    <a:lnTo>
                      <a:pt x="241" y="718"/>
                    </a:lnTo>
                    <a:lnTo>
                      <a:pt x="235" y="721"/>
                    </a:lnTo>
                    <a:lnTo>
                      <a:pt x="228" y="725"/>
                    </a:lnTo>
                    <a:lnTo>
                      <a:pt x="221" y="728"/>
                    </a:lnTo>
                    <a:lnTo>
                      <a:pt x="213" y="732"/>
                    </a:lnTo>
                    <a:lnTo>
                      <a:pt x="205" y="738"/>
                    </a:lnTo>
                    <a:lnTo>
                      <a:pt x="89" y="943"/>
                    </a:lnTo>
                    <a:lnTo>
                      <a:pt x="86" y="951"/>
                    </a:lnTo>
                    <a:lnTo>
                      <a:pt x="85" y="959"/>
                    </a:lnTo>
                    <a:lnTo>
                      <a:pt x="84" y="966"/>
                    </a:lnTo>
                    <a:lnTo>
                      <a:pt x="84" y="974"/>
                    </a:lnTo>
                    <a:lnTo>
                      <a:pt x="84" y="984"/>
                    </a:lnTo>
                    <a:lnTo>
                      <a:pt x="85" y="993"/>
                    </a:lnTo>
                    <a:lnTo>
                      <a:pt x="86" y="1003"/>
                    </a:lnTo>
                    <a:lnTo>
                      <a:pt x="89" y="1015"/>
                    </a:lnTo>
                    <a:lnTo>
                      <a:pt x="85" y="1034"/>
                    </a:lnTo>
                    <a:lnTo>
                      <a:pt x="80" y="1052"/>
                    </a:lnTo>
                    <a:lnTo>
                      <a:pt x="73" y="1066"/>
                    </a:lnTo>
                    <a:lnTo>
                      <a:pt x="63" y="1079"/>
                    </a:lnTo>
                    <a:lnTo>
                      <a:pt x="53" y="1093"/>
                    </a:lnTo>
                    <a:lnTo>
                      <a:pt x="42" y="1104"/>
                    </a:lnTo>
                    <a:lnTo>
                      <a:pt x="29" y="1117"/>
                    </a:lnTo>
                    <a:lnTo>
                      <a:pt x="15" y="1131"/>
                    </a:lnTo>
                    <a:lnTo>
                      <a:pt x="9" y="1149"/>
                    </a:lnTo>
                    <a:lnTo>
                      <a:pt x="6" y="1167"/>
                    </a:lnTo>
                    <a:lnTo>
                      <a:pt x="4" y="1184"/>
                    </a:lnTo>
                    <a:lnTo>
                      <a:pt x="2" y="1201"/>
                    </a:lnTo>
                    <a:lnTo>
                      <a:pt x="2" y="1218"/>
                    </a:lnTo>
                    <a:lnTo>
                      <a:pt x="2" y="1236"/>
                    </a:lnTo>
                    <a:lnTo>
                      <a:pt x="2" y="1254"/>
                    </a:lnTo>
                    <a:lnTo>
                      <a:pt x="0" y="1273"/>
                    </a:lnTo>
                    <a:lnTo>
                      <a:pt x="4" y="1284"/>
                    </a:lnTo>
                    <a:lnTo>
                      <a:pt x="9" y="1292"/>
                    </a:lnTo>
                    <a:lnTo>
                      <a:pt x="15" y="1299"/>
                    </a:lnTo>
                    <a:lnTo>
                      <a:pt x="22" y="1306"/>
                    </a:lnTo>
                    <a:lnTo>
                      <a:pt x="29" y="1314"/>
                    </a:lnTo>
                    <a:lnTo>
                      <a:pt x="36" y="1322"/>
                    </a:lnTo>
                    <a:lnTo>
                      <a:pt x="42" y="1333"/>
                    </a:lnTo>
                    <a:lnTo>
                      <a:pt x="45" y="1347"/>
                    </a:lnTo>
                    <a:lnTo>
                      <a:pt x="0" y="1440"/>
                    </a:lnTo>
                    <a:lnTo>
                      <a:pt x="5" y="1459"/>
                    </a:lnTo>
                    <a:lnTo>
                      <a:pt x="13" y="1467"/>
                    </a:lnTo>
                    <a:lnTo>
                      <a:pt x="23" y="1468"/>
                    </a:lnTo>
                    <a:lnTo>
                      <a:pt x="36" y="1464"/>
                    </a:lnTo>
                    <a:lnTo>
                      <a:pt x="50" y="1458"/>
                    </a:lnTo>
                    <a:lnTo>
                      <a:pt x="63" y="1449"/>
                    </a:lnTo>
                    <a:lnTo>
                      <a:pt x="76" y="1443"/>
                    </a:lnTo>
                    <a:lnTo>
                      <a:pt x="89" y="1440"/>
                    </a:lnTo>
                    <a:lnTo>
                      <a:pt x="96" y="1441"/>
                    </a:lnTo>
                    <a:lnTo>
                      <a:pt x="103" y="1444"/>
                    </a:lnTo>
                    <a:lnTo>
                      <a:pt x="108" y="1447"/>
                    </a:lnTo>
                    <a:lnTo>
                      <a:pt x="115" y="1452"/>
                    </a:lnTo>
                    <a:lnTo>
                      <a:pt x="120" y="1459"/>
                    </a:lnTo>
                    <a:lnTo>
                      <a:pt x="126" y="1467"/>
                    </a:lnTo>
                    <a:lnTo>
                      <a:pt x="129" y="1476"/>
                    </a:lnTo>
                    <a:lnTo>
                      <a:pt x="134" y="1487"/>
                    </a:lnTo>
                    <a:lnTo>
                      <a:pt x="130" y="1495"/>
                    </a:lnTo>
                    <a:lnTo>
                      <a:pt x="128" y="1502"/>
                    </a:lnTo>
                    <a:lnTo>
                      <a:pt x="127" y="1510"/>
                    </a:lnTo>
                    <a:lnTo>
                      <a:pt x="126" y="1517"/>
                    </a:lnTo>
                    <a:lnTo>
                      <a:pt x="127" y="1527"/>
                    </a:lnTo>
                    <a:lnTo>
                      <a:pt x="128" y="1536"/>
                    </a:lnTo>
                    <a:lnTo>
                      <a:pt x="130" y="1546"/>
                    </a:lnTo>
                    <a:lnTo>
                      <a:pt x="134" y="1558"/>
                    </a:lnTo>
                    <a:lnTo>
                      <a:pt x="220" y="1614"/>
                    </a:lnTo>
                    <a:lnTo>
                      <a:pt x="220" y="1605"/>
                    </a:lnTo>
                    <a:lnTo>
                      <a:pt x="221" y="1593"/>
                    </a:lnTo>
                    <a:lnTo>
                      <a:pt x="223" y="1583"/>
                    </a:lnTo>
                    <a:lnTo>
                      <a:pt x="226" y="1571"/>
                    </a:lnTo>
                    <a:lnTo>
                      <a:pt x="228" y="1560"/>
                    </a:lnTo>
                    <a:lnTo>
                      <a:pt x="233" y="1550"/>
                    </a:lnTo>
                    <a:lnTo>
                      <a:pt x="236" y="1540"/>
                    </a:lnTo>
                    <a:lnTo>
                      <a:pt x="242" y="1533"/>
                    </a:lnTo>
                    <a:lnTo>
                      <a:pt x="256" y="1520"/>
                    </a:lnTo>
                    <a:lnTo>
                      <a:pt x="273" y="1513"/>
                    </a:lnTo>
                    <a:lnTo>
                      <a:pt x="291" y="1512"/>
                    </a:lnTo>
                    <a:lnTo>
                      <a:pt x="312" y="1514"/>
                    </a:lnTo>
                    <a:lnTo>
                      <a:pt x="333" y="1518"/>
                    </a:lnTo>
                    <a:lnTo>
                      <a:pt x="353" y="1527"/>
                    </a:lnTo>
                    <a:lnTo>
                      <a:pt x="373" y="1533"/>
                    </a:lnTo>
                    <a:lnTo>
                      <a:pt x="392" y="1540"/>
                    </a:lnTo>
                    <a:lnTo>
                      <a:pt x="397" y="1545"/>
                    </a:lnTo>
                    <a:lnTo>
                      <a:pt x="402" y="1552"/>
                    </a:lnTo>
                    <a:lnTo>
                      <a:pt x="405" y="1559"/>
                    </a:lnTo>
                    <a:lnTo>
                      <a:pt x="407" y="1568"/>
                    </a:lnTo>
                    <a:lnTo>
                      <a:pt x="410" y="1577"/>
                    </a:lnTo>
                    <a:lnTo>
                      <a:pt x="413" y="1586"/>
                    </a:lnTo>
                    <a:lnTo>
                      <a:pt x="418" y="1597"/>
                    </a:lnTo>
                    <a:lnTo>
                      <a:pt x="422" y="1606"/>
                    </a:lnTo>
                    <a:lnTo>
                      <a:pt x="545" y="1614"/>
                    </a:lnTo>
                    <a:lnTo>
                      <a:pt x="550" y="1616"/>
                    </a:lnTo>
                    <a:lnTo>
                      <a:pt x="555" y="1623"/>
                    </a:lnTo>
                    <a:lnTo>
                      <a:pt x="558" y="1630"/>
                    </a:lnTo>
                    <a:lnTo>
                      <a:pt x="561" y="1638"/>
                    </a:lnTo>
                    <a:lnTo>
                      <a:pt x="565" y="1644"/>
                    </a:lnTo>
                    <a:lnTo>
                      <a:pt x="569" y="1646"/>
                    </a:lnTo>
                    <a:lnTo>
                      <a:pt x="575" y="1642"/>
                    </a:lnTo>
                    <a:lnTo>
                      <a:pt x="582" y="1630"/>
                    </a:lnTo>
                    <a:close/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6" name="Freeform 19"/>
              <p:cNvSpPr>
                <a:spLocks/>
              </p:cNvSpPr>
              <p:nvPr/>
            </p:nvSpPr>
            <p:spPr bwMode="auto">
              <a:xfrm rot="-5432">
                <a:off x="2155" y="1713"/>
                <a:ext cx="1325" cy="709"/>
              </a:xfrm>
              <a:custGeom>
                <a:avLst/>
                <a:gdLst>
                  <a:gd name="T0" fmla="*/ 1 w 2504"/>
                  <a:gd name="T1" fmla="*/ 0 h 2478"/>
                  <a:gd name="T2" fmla="*/ 1 w 2504"/>
                  <a:gd name="T3" fmla="*/ 0 h 2478"/>
                  <a:gd name="T4" fmla="*/ 1 w 2504"/>
                  <a:gd name="T5" fmla="*/ 0 h 2478"/>
                  <a:gd name="T6" fmla="*/ 1 w 2504"/>
                  <a:gd name="T7" fmla="*/ 0 h 2478"/>
                  <a:gd name="T8" fmla="*/ 1 w 2504"/>
                  <a:gd name="T9" fmla="*/ 0 h 2478"/>
                  <a:gd name="T10" fmla="*/ 1 w 2504"/>
                  <a:gd name="T11" fmla="*/ 0 h 2478"/>
                  <a:gd name="T12" fmla="*/ 1 w 2504"/>
                  <a:gd name="T13" fmla="*/ 0 h 2478"/>
                  <a:gd name="T14" fmla="*/ 1 w 2504"/>
                  <a:gd name="T15" fmla="*/ 0 h 2478"/>
                  <a:gd name="T16" fmla="*/ 1 w 2504"/>
                  <a:gd name="T17" fmla="*/ 0 h 2478"/>
                  <a:gd name="T18" fmla="*/ 1 w 2504"/>
                  <a:gd name="T19" fmla="*/ 0 h 2478"/>
                  <a:gd name="T20" fmla="*/ 1 w 2504"/>
                  <a:gd name="T21" fmla="*/ 0 h 2478"/>
                  <a:gd name="T22" fmla="*/ 1 w 2504"/>
                  <a:gd name="T23" fmla="*/ 0 h 2478"/>
                  <a:gd name="T24" fmla="*/ 1 w 2504"/>
                  <a:gd name="T25" fmla="*/ 0 h 2478"/>
                  <a:gd name="T26" fmla="*/ 1 w 2504"/>
                  <a:gd name="T27" fmla="*/ 0 h 2478"/>
                  <a:gd name="T28" fmla="*/ 1 w 2504"/>
                  <a:gd name="T29" fmla="*/ 0 h 2478"/>
                  <a:gd name="T30" fmla="*/ 1 w 2504"/>
                  <a:gd name="T31" fmla="*/ 0 h 2478"/>
                  <a:gd name="T32" fmla="*/ 1 w 2504"/>
                  <a:gd name="T33" fmla="*/ 0 h 2478"/>
                  <a:gd name="T34" fmla="*/ 1 w 2504"/>
                  <a:gd name="T35" fmla="*/ 0 h 2478"/>
                  <a:gd name="T36" fmla="*/ 1 w 2504"/>
                  <a:gd name="T37" fmla="*/ 0 h 2478"/>
                  <a:gd name="T38" fmla="*/ 1 w 2504"/>
                  <a:gd name="T39" fmla="*/ 0 h 2478"/>
                  <a:gd name="T40" fmla="*/ 1 w 2504"/>
                  <a:gd name="T41" fmla="*/ 0 h 2478"/>
                  <a:gd name="T42" fmla="*/ 1 w 2504"/>
                  <a:gd name="T43" fmla="*/ 0 h 2478"/>
                  <a:gd name="T44" fmla="*/ 1 w 2504"/>
                  <a:gd name="T45" fmla="*/ 0 h 2478"/>
                  <a:gd name="T46" fmla="*/ 1 w 2504"/>
                  <a:gd name="T47" fmla="*/ 0 h 2478"/>
                  <a:gd name="T48" fmla="*/ 1 w 2504"/>
                  <a:gd name="T49" fmla="*/ 0 h 2478"/>
                  <a:gd name="T50" fmla="*/ 1 w 2504"/>
                  <a:gd name="T51" fmla="*/ 0 h 2478"/>
                  <a:gd name="T52" fmla="*/ 1 w 2504"/>
                  <a:gd name="T53" fmla="*/ 0 h 2478"/>
                  <a:gd name="T54" fmla="*/ 1 w 2504"/>
                  <a:gd name="T55" fmla="*/ 0 h 2478"/>
                  <a:gd name="T56" fmla="*/ 1 w 2504"/>
                  <a:gd name="T57" fmla="*/ 0 h 2478"/>
                  <a:gd name="T58" fmla="*/ 1 w 2504"/>
                  <a:gd name="T59" fmla="*/ 0 h 2478"/>
                  <a:gd name="T60" fmla="*/ 1 w 2504"/>
                  <a:gd name="T61" fmla="*/ 0 h 2478"/>
                  <a:gd name="T62" fmla="*/ 1 w 2504"/>
                  <a:gd name="T63" fmla="*/ 0 h 2478"/>
                  <a:gd name="T64" fmla="*/ 1 w 2504"/>
                  <a:gd name="T65" fmla="*/ 0 h 2478"/>
                  <a:gd name="T66" fmla="*/ 1 w 2504"/>
                  <a:gd name="T67" fmla="*/ 0 h 2478"/>
                  <a:gd name="T68" fmla="*/ 1 w 2504"/>
                  <a:gd name="T69" fmla="*/ 0 h 2478"/>
                  <a:gd name="T70" fmla="*/ 1 w 2504"/>
                  <a:gd name="T71" fmla="*/ 0 h 2478"/>
                  <a:gd name="T72" fmla="*/ 1 w 2504"/>
                  <a:gd name="T73" fmla="*/ 0 h 2478"/>
                  <a:gd name="T74" fmla="*/ 1 w 2504"/>
                  <a:gd name="T75" fmla="*/ 0 h 2478"/>
                  <a:gd name="T76" fmla="*/ 1 w 2504"/>
                  <a:gd name="T77" fmla="*/ 0 h 2478"/>
                  <a:gd name="T78" fmla="*/ 1 w 2504"/>
                  <a:gd name="T79" fmla="*/ 0 h 2478"/>
                  <a:gd name="T80" fmla="*/ 1 w 2504"/>
                  <a:gd name="T81" fmla="*/ 0 h 2478"/>
                  <a:gd name="T82" fmla="*/ 1 w 2504"/>
                  <a:gd name="T83" fmla="*/ 0 h 2478"/>
                  <a:gd name="T84" fmla="*/ 1 w 2504"/>
                  <a:gd name="T85" fmla="*/ 0 h 2478"/>
                  <a:gd name="T86" fmla="*/ 1 w 2504"/>
                  <a:gd name="T87" fmla="*/ 0 h 2478"/>
                  <a:gd name="T88" fmla="*/ 1 w 2504"/>
                  <a:gd name="T89" fmla="*/ 0 h 2478"/>
                  <a:gd name="T90" fmla="*/ 1 w 2504"/>
                  <a:gd name="T91" fmla="*/ 0 h 2478"/>
                  <a:gd name="T92" fmla="*/ 1 w 2504"/>
                  <a:gd name="T93" fmla="*/ 0 h 2478"/>
                  <a:gd name="T94" fmla="*/ 1 w 2504"/>
                  <a:gd name="T95" fmla="*/ 0 h 2478"/>
                  <a:gd name="T96" fmla="*/ 1 w 2504"/>
                  <a:gd name="T97" fmla="*/ 0 h 2478"/>
                  <a:gd name="T98" fmla="*/ 1 w 2504"/>
                  <a:gd name="T99" fmla="*/ 0 h 2478"/>
                  <a:gd name="T100" fmla="*/ 1 w 2504"/>
                  <a:gd name="T101" fmla="*/ 0 h 2478"/>
                  <a:gd name="T102" fmla="*/ 1 w 2504"/>
                  <a:gd name="T103" fmla="*/ 0 h 2478"/>
                  <a:gd name="T104" fmla="*/ 1 w 2504"/>
                  <a:gd name="T105" fmla="*/ 0 h 2478"/>
                  <a:gd name="T106" fmla="*/ 1 w 2504"/>
                  <a:gd name="T107" fmla="*/ 0 h 2478"/>
                  <a:gd name="T108" fmla="*/ 1 w 2504"/>
                  <a:gd name="T109" fmla="*/ 0 h 2478"/>
                  <a:gd name="T110" fmla="*/ 1 w 2504"/>
                  <a:gd name="T111" fmla="*/ 0 h 2478"/>
                  <a:gd name="T112" fmla="*/ 1 w 2504"/>
                  <a:gd name="T113" fmla="*/ 0 h 2478"/>
                  <a:gd name="T114" fmla="*/ 1 w 2504"/>
                  <a:gd name="T115" fmla="*/ 0 h 2478"/>
                  <a:gd name="T116" fmla="*/ 1 w 2504"/>
                  <a:gd name="T117" fmla="*/ 0 h 247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2504"/>
                  <a:gd name="T178" fmla="*/ 0 h 2478"/>
                  <a:gd name="T179" fmla="*/ 2504 w 2504"/>
                  <a:gd name="T180" fmla="*/ 2478 h 247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2504" h="2478">
                    <a:moveTo>
                      <a:pt x="1719" y="2478"/>
                    </a:moveTo>
                    <a:lnTo>
                      <a:pt x="1863" y="2261"/>
                    </a:lnTo>
                    <a:lnTo>
                      <a:pt x="1927" y="2101"/>
                    </a:lnTo>
                    <a:lnTo>
                      <a:pt x="1924" y="2093"/>
                    </a:lnTo>
                    <a:lnTo>
                      <a:pt x="1920" y="2086"/>
                    </a:lnTo>
                    <a:lnTo>
                      <a:pt x="1915" y="2079"/>
                    </a:lnTo>
                    <a:lnTo>
                      <a:pt x="1910" y="2071"/>
                    </a:lnTo>
                    <a:lnTo>
                      <a:pt x="1904" y="2063"/>
                    </a:lnTo>
                    <a:lnTo>
                      <a:pt x="1900" y="2054"/>
                    </a:lnTo>
                    <a:lnTo>
                      <a:pt x="1895" y="2042"/>
                    </a:lnTo>
                    <a:lnTo>
                      <a:pt x="1893" y="2029"/>
                    </a:lnTo>
                    <a:lnTo>
                      <a:pt x="1922" y="1951"/>
                    </a:lnTo>
                    <a:lnTo>
                      <a:pt x="1917" y="1942"/>
                    </a:lnTo>
                    <a:lnTo>
                      <a:pt x="1916" y="1932"/>
                    </a:lnTo>
                    <a:lnTo>
                      <a:pt x="1916" y="1920"/>
                    </a:lnTo>
                    <a:lnTo>
                      <a:pt x="1918" y="1908"/>
                    </a:lnTo>
                    <a:lnTo>
                      <a:pt x="1922" y="1896"/>
                    </a:lnTo>
                    <a:lnTo>
                      <a:pt x="1926" y="1884"/>
                    </a:lnTo>
                    <a:lnTo>
                      <a:pt x="1931" y="1873"/>
                    </a:lnTo>
                    <a:lnTo>
                      <a:pt x="1937" y="1863"/>
                    </a:lnTo>
                    <a:lnTo>
                      <a:pt x="2025" y="1825"/>
                    </a:lnTo>
                    <a:lnTo>
                      <a:pt x="2087" y="1696"/>
                    </a:lnTo>
                    <a:lnTo>
                      <a:pt x="2091" y="1696"/>
                    </a:lnTo>
                    <a:lnTo>
                      <a:pt x="2095" y="1694"/>
                    </a:lnTo>
                    <a:lnTo>
                      <a:pt x="2100" y="1692"/>
                    </a:lnTo>
                    <a:lnTo>
                      <a:pt x="2104" y="1688"/>
                    </a:lnTo>
                    <a:lnTo>
                      <a:pt x="2110" y="1685"/>
                    </a:lnTo>
                    <a:lnTo>
                      <a:pt x="2115" y="1680"/>
                    </a:lnTo>
                    <a:lnTo>
                      <a:pt x="2121" y="1674"/>
                    </a:lnTo>
                    <a:lnTo>
                      <a:pt x="2126" y="1668"/>
                    </a:lnTo>
                    <a:lnTo>
                      <a:pt x="2119" y="1655"/>
                    </a:lnTo>
                    <a:lnTo>
                      <a:pt x="2109" y="1642"/>
                    </a:lnTo>
                    <a:lnTo>
                      <a:pt x="2098" y="1631"/>
                    </a:lnTo>
                    <a:lnTo>
                      <a:pt x="2086" y="1618"/>
                    </a:lnTo>
                    <a:lnTo>
                      <a:pt x="2073" y="1606"/>
                    </a:lnTo>
                    <a:lnTo>
                      <a:pt x="2062" y="1593"/>
                    </a:lnTo>
                    <a:lnTo>
                      <a:pt x="2052" y="1576"/>
                    </a:lnTo>
                    <a:lnTo>
                      <a:pt x="2045" y="1558"/>
                    </a:lnTo>
                    <a:lnTo>
                      <a:pt x="2284" y="1382"/>
                    </a:lnTo>
                    <a:lnTo>
                      <a:pt x="2437" y="1108"/>
                    </a:lnTo>
                    <a:lnTo>
                      <a:pt x="2435" y="1082"/>
                    </a:lnTo>
                    <a:lnTo>
                      <a:pt x="2437" y="1057"/>
                    </a:lnTo>
                    <a:lnTo>
                      <a:pt x="2440" y="1032"/>
                    </a:lnTo>
                    <a:lnTo>
                      <a:pt x="2446" y="1009"/>
                    </a:lnTo>
                    <a:lnTo>
                      <a:pt x="2454" y="986"/>
                    </a:lnTo>
                    <a:lnTo>
                      <a:pt x="2462" y="963"/>
                    </a:lnTo>
                    <a:lnTo>
                      <a:pt x="2471" y="942"/>
                    </a:lnTo>
                    <a:lnTo>
                      <a:pt x="2481" y="919"/>
                    </a:lnTo>
                    <a:lnTo>
                      <a:pt x="2489" y="897"/>
                    </a:lnTo>
                    <a:lnTo>
                      <a:pt x="2496" y="875"/>
                    </a:lnTo>
                    <a:lnTo>
                      <a:pt x="2501" y="852"/>
                    </a:lnTo>
                    <a:lnTo>
                      <a:pt x="2504" y="829"/>
                    </a:lnTo>
                    <a:lnTo>
                      <a:pt x="2504" y="806"/>
                    </a:lnTo>
                    <a:lnTo>
                      <a:pt x="2500" y="782"/>
                    </a:lnTo>
                    <a:lnTo>
                      <a:pt x="2492" y="756"/>
                    </a:lnTo>
                    <a:lnTo>
                      <a:pt x="2479" y="730"/>
                    </a:lnTo>
                    <a:lnTo>
                      <a:pt x="2305" y="629"/>
                    </a:lnTo>
                    <a:lnTo>
                      <a:pt x="2297" y="629"/>
                    </a:lnTo>
                    <a:lnTo>
                      <a:pt x="2290" y="629"/>
                    </a:lnTo>
                    <a:lnTo>
                      <a:pt x="2283" y="629"/>
                    </a:lnTo>
                    <a:lnTo>
                      <a:pt x="2276" y="629"/>
                    </a:lnTo>
                    <a:lnTo>
                      <a:pt x="2268" y="630"/>
                    </a:lnTo>
                    <a:lnTo>
                      <a:pt x="2260" y="631"/>
                    </a:lnTo>
                    <a:lnTo>
                      <a:pt x="2251" y="632"/>
                    </a:lnTo>
                    <a:lnTo>
                      <a:pt x="2240" y="633"/>
                    </a:lnTo>
                    <a:lnTo>
                      <a:pt x="2233" y="632"/>
                    </a:lnTo>
                    <a:lnTo>
                      <a:pt x="2228" y="630"/>
                    </a:lnTo>
                    <a:lnTo>
                      <a:pt x="2222" y="626"/>
                    </a:lnTo>
                    <a:lnTo>
                      <a:pt x="2217" y="622"/>
                    </a:lnTo>
                    <a:lnTo>
                      <a:pt x="2213" y="616"/>
                    </a:lnTo>
                    <a:lnTo>
                      <a:pt x="2206" y="611"/>
                    </a:lnTo>
                    <a:lnTo>
                      <a:pt x="2199" y="606"/>
                    </a:lnTo>
                    <a:lnTo>
                      <a:pt x="2188" y="601"/>
                    </a:lnTo>
                    <a:lnTo>
                      <a:pt x="2178" y="608"/>
                    </a:lnTo>
                    <a:lnTo>
                      <a:pt x="2169" y="617"/>
                    </a:lnTo>
                    <a:lnTo>
                      <a:pt x="2162" y="628"/>
                    </a:lnTo>
                    <a:lnTo>
                      <a:pt x="2155" y="640"/>
                    </a:lnTo>
                    <a:lnTo>
                      <a:pt x="2150" y="654"/>
                    </a:lnTo>
                    <a:lnTo>
                      <a:pt x="2146" y="669"/>
                    </a:lnTo>
                    <a:lnTo>
                      <a:pt x="2142" y="684"/>
                    </a:lnTo>
                    <a:lnTo>
                      <a:pt x="2139" y="700"/>
                    </a:lnTo>
                    <a:lnTo>
                      <a:pt x="2136" y="716"/>
                    </a:lnTo>
                    <a:lnTo>
                      <a:pt x="2131" y="732"/>
                    </a:lnTo>
                    <a:lnTo>
                      <a:pt x="2126" y="748"/>
                    </a:lnTo>
                    <a:lnTo>
                      <a:pt x="2122" y="763"/>
                    </a:lnTo>
                    <a:lnTo>
                      <a:pt x="2115" y="778"/>
                    </a:lnTo>
                    <a:lnTo>
                      <a:pt x="2108" y="792"/>
                    </a:lnTo>
                    <a:lnTo>
                      <a:pt x="2099" y="805"/>
                    </a:lnTo>
                    <a:lnTo>
                      <a:pt x="2087" y="816"/>
                    </a:lnTo>
                    <a:lnTo>
                      <a:pt x="2001" y="816"/>
                    </a:lnTo>
                    <a:lnTo>
                      <a:pt x="1986" y="828"/>
                    </a:lnTo>
                    <a:lnTo>
                      <a:pt x="1970" y="839"/>
                    </a:lnTo>
                    <a:lnTo>
                      <a:pt x="1953" y="850"/>
                    </a:lnTo>
                    <a:lnTo>
                      <a:pt x="1937" y="860"/>
                    </a:lnTo>
                    <a:lnTo>
                      <a:pt x="1918" y="869"/>
                    </a:lnTo>
                    <a:lnTo>
                      <a:pt x="1900" y="878"/>
                    </a:lnTo>
                    <a:lnTo>
                      <a:pt x="1881" y="886"/>
                    </a:lnTo>
                    <a:lnTo>
                      <a:pt x="1862" y="892"/>
                    </a:lnTo>
                    <a:lnTo>
                      <a:pt x="1842" y="898"/>
                    </a:lnTo>
                    <a:lnTo>
                      <a:pt x="1823" y="902"/>
                    </a:lnTo>
                    <a:lnTo>
                      <a:pt x="1802" y="906"/>
                    </a:lnTo>
                    <a:lnTo>
                      <a:pt x="1781" y="907"/>
                    </a:lnTo>
                    <a:lnTo>
                      <a:pt x="1761" y="906"/>
                    </a:lnTo>
                    <a:lnTo>
                      <a:pt x="1740" y="904"/>
                    </a:lnTo>
                    <a:lnTo>
                      <a:pt x="1719" y="900"/>
                    </a:lnTo>
                    <a:lnTo>
                      <a:pt x="1697" y="893"/>
                    </a:lnTo>
                    <a:lnTo>
                      <a:pt x="1689" y="898"/>
                    </a:lnTo>
                    <a:lnTo>
                      <a:pt x="1684" y="902"/>
                    </a:lnTo>
                    <a:lnTo>
                      <a:pt x="1678" y="907"/>
                    </a:lnTo>
                    <a:lnTo>
                      <a:pt x="1673" y="912"/>
                    </a:lnTo>
                    <a:lnTo>
                      <a:pt x="1670" y="916"/>
                    </a:lnTo>
                    <a:lnTo>
                      <a:pt x="1665" y="922"/>
                    </a:lnTo>
                    <a:lnTo>
                      <a:pt x="1659" y="928"/>
                    </a:lnTo>
                    <a:lnTo>
                      <a:pt x="1652" y="934"/>
                    </a:lnTo>
                    <a:lnTo>
                      <a:pt x="1641" y="938"/>
                    </a:lnTo>
                    <a:lnTo>
                      <a:pt x="1627" y="940"/>
                    </a:lnTo>
                    <a:lnTo>
                      <a:pt x="1613" y="939"/>
                    </a:lnTo>
                    <a:lnTo>
                      <a:pt x="1598" y="937"/>
                    </a:lnTo>
                    <a:lnTo>
                      <a:pt x="1583" y="932"/>
                    </a:lnTo>
                    <a:lnTo>
                      <a:pt x="1569" y="925"/>
                    </a:lnTo>
                    <a:lnTo>
                      <a:pt x="1556" y="919"/>
                    </a:lnTo>
                    <a:lnTo>
                      <a:pt x="1544" y="909"/>
                    </a:lnTo>
                    <a:lnTo>
                      <a:pt x="1535" y="911"/>
                    </a:lnTo>
                    <a:lnTo>
                      <a:pt x="1528" y="915"/>
                    </a:lnTo>
                    <a:lnTo>
                      <a:pt x="1521" y="920"/>
                    </a:lnTo>
                    <a:lnTo>
                      <a:pt x="1516" y="925"/>
                    </a:lnTo>
                    <a:lnTo>
                      <a:pt x="1509" y="932"/>
                    </a:lnTo>
                    <a:lnTo>
                      <a:pt x="1502" y="937"/>
                    </a:lnTo>
                    <a:lnTo>
                      <a:pt x="1493" y="942"/>
                    </a:lnTo>
                    <a:lnTo>
                      <a:pt x="1480" y="943"/>
                    </a:lnTo>
                    <a:lnTo>
                      <a:pt x="1474" y="943"/>
                    </a:lnTo>
                    <a:lnTo>
                      <a:pt x="1468" y="942"/>
                    </a:lnTo>
                    <a:lnTo>
                      <a:pt x="1464" y="939"/>
                    </a:lnTo>
                    <a:lnTo>
                      <a:pt x="1458" y="936"/>
                    </a:lnTo>
                    <a:lnTo>
                      <a:pt x="1454" y="932"/>
                    </a:lnTo>
                    <a:lnTo>
                      <a:pt x="1450" y="928"/>
                    </a:lnTo>
                    <a:lnTo>
                      <a:pt x="1447" y="922"/>
                    </a:lnTo>
                    <a:lnTo>
                      <a:pt x="1443" y="916"/>
                    </a:lnTo>
                    <a:lnTo>
                      <a:pt x="1439" y="905"/>
                    </a:lnTo>
                    <a:lnTo>
                      <a:pt x="1436" y="891"/>
                    </a:lnTo>
                    <a:lnTo>
                      <a:pt x="1435" y="876"/>
                    </a:lnTo>
                    <a:lnTo>
                      <a:pt x="1436" y="860"/>
                    </a:lnTo>
                    <a:lnTo>
                      <a:pt x="1439" y="844"/>
                    </a:lnTo>
                    <a:lnTo>
                      <a:pt x="1443" y="828"/>
                    </a:lnTo>
                    <a:lnTo>
                      <a:pt x="1450" y="813"/>
                    </a:lnTo>
                    <a:lnTo>
                      <a:pt x="1458" y="800"/>
                    </a:lnTo>
                    <a:lnTo>
                      <a:pt x="1462" y="797"/>
                    </a:lnTo>
                    <a:lnTo>
                      <a:pt x="1465" y="794"/>
                    </a:lnTo>
                    <a:lnTo>
                      <a:pt x="1470" y="791"/>
                    </a:lnTo>
                    <a:lnTo>
                      <a:pt x="1474" y="787"/>
                    </a:lnTo>
                    <a:lnTo>
                      <a:pt x="1480" y="784"/>
                    </a:lnTo>
                    <a:lnTo>
                      <a:pt x="1486" y="782"/>
                    </a:lnTo>
                    <a:lnTo>
                      <a:pt x="1493" y="778"/>
                    </a:lnTo>
                    <a:lnTo>
                      <a:pt x="1501" y="776"/>
                    </a:lnTo>
                    <a:lnTo>
                      <a:pt x="1509" y="778"/>
                    </a:lnTo>
                    <a:lnTo>
                      <a:pt x="1517" y="781"/>
                    </a:lnTo>
                    <a:lnTo>
                      <a:pt x="1526" y="783"/>
                    </a:lnTo>
                    <a:lnTo>
                      <a:pt x="1535" y="785"/>
                    </a:lnTo>
                    <a:lnTo>
                      <a:pt x="1544" y="789"/>
                    </a:lnTo>
                    <a:lnTo>
                      <a:pt x="1552" y="793"/>
                    </a:lnTo>
                    <a:lnTo>
                      <a:pt x="1560" y="799"/>
                    </a:lnTo>
                    <a:lnTo>
                      <a:pt x="1566" y="807"/>
                    </a:lnTo>
                    <a:lnTo>
                      <a:pt x="1579" y="798"/>
                    </a:lnTo>
                    <a:lnTo>
                      <a:pt x="1587" y="781"/>
                    </a:lnTo>
                    <a:lnTo>
                      <a:pt x="1590" y="759"/>
                    </a:lnTo>
                    <a:lnTo>
                      <a:pt x="1589" y="735"/>
                    </a:lnTo>
                    <a:lnTo>
                      <a:pt x="1585" y="708"/>
                    </a:lnTo>
                    <a:lnTo>
                      <a:pt x="1577" y="683"/>
                    </a:lnTo>
                    <a:lnTo>
                      <a:pt x="1567" y="661"/>
                    </a:lnTo>
                    <a:lnTo>
                      <a:pt x="1557" y="643"/>
                    </a:lnTo>
                    <a:lnTo>
                      <a:pt x="1539" y="646"/>
                    </a:lnTo>
                    <a:lnTo>
                      <a:pt x="1523" y="654"/>
                    </a:lnTo>
                    <a:lnTo>
                      <a:pt x="1511" y="667"/>
                    </a:lnTo>
                    <a:lnTo>
                      <a:pt x="1501" y="683"/>
                    </a:lnTo>
                    <a:lnTo>
                      <a:pt x="1490" y="700"/>
                    </a:lnTo>
                    <a:lnTo>
                      <a:pt x="1481" y="717"/>
                    </a:lnTo>
                    <a:lnTo>
                      <a:pt x="1471" y="735"/>
                    </a:lnTo>
                    <a:lnTo>
                      <a:pt x="1458" y="751"/>
                    </a:lnTo>
                    <a:lnTo>
                      <a:pt x="1367" y="800"/>
                    </a:lnTo>
                    <a:lnTo>
                      <a:pt x="1350" y="778"/>
                    </a:lnTo>
                    <a:lnTo>
                      <a:pt x="1333" y="756"/>
                    </a:lnTo>
                    <a:lnTo>
                      <a:pt x="1314" y="733"/>
                    </a:lnTo>
                    <a:lnTo>
                      <a:pt x="1296" y="710"/>
                    </a:lnTo>
                    <a:lnTo>
                      <a:pt x="1278" y="687"/>
                    </a:lnTo>
                    <a:lnTo>
                      <a:pt x="1259" y="663"/>
                    </a:lnTo>
                    <a:lnTo>
                      <a:pt x="1242" y="639"/>
                    </a:lnTo>
                    <a:lnTo>
                      <a:pt x="1225" y="614"/>
                    </a:lnTo>
                    <a:lnTo>
                      <a:pt x="1209" y="587"/>
                    </a:lnTo>
                    <a:lnTo>
                      <a:pt x="1194" y="561"/>
                    </a:lnTo>
                    <a:lnTo>
                      <a:pt x="1181" y="533"/>
                    </a:lnTo>
                    <a:lnTo>
                      <a:pt x="1171" y="503"/>
                    </a:lnTo>
                    <a:lnTo>
                      <a:pt x="1161" y="473"/>
                    </a:lnTo>
                    <a:lnTo>
                      <a:pt x="1156" y="441"/>
                    </a:lnTo>
                    <a:lnTo>
                      <a:pt x="1152" y="408"/>
                    </a:lnTo>
                    <a:lnTo>
                      <a:pt x="1152" y="373"/>
                    </a:lnTo>
                    <a:lnTo>
                      <a:pt x="1137" y="353"/>
                    </a:lnTo>
                    <a:lnTo>
                      <a:pt x="1121" y="332"/>
                    </a:lnTo>
                    <a:lnTo>
                      <a:pt x="1105" y="311"/>
                    </a:lnTo>
                    <a:lnTo>
                      <a:pt x="1088" y="291"/>
                    </a:lnTo>
                    <a:lnTo>
                      <a:pt x="1071" y="271"/>
                    </a:lnTo>
                    <a:lnTo>
                      <a:pt x="1051" y="253"/>
                    </a:lnTo>
                    <a:lnTo>
                      <a:pt x="1031" y="234"/>
                    </a:lnTo>
                    <a:lnTo>
                      <a:pt x="1012" y="217"/>
                    </a:lnTo>
                    <a:lnTo>
                      <a:pt x="990" y="200"/>
                    </a:lnTo>
                    <a:lnTo>
                      <a:pt x="967" y="185"/>
                    </a:lnTo>
                    <a:lnTo>
                      <a:pt x="943" y="171"/>
                    </a:lnTo>
                    <a:lnTo>
                      <a:pt x="919" y="159"/>
                    </a:lnTo>
                    <a:lnTo>
                      <a:pt x="892" y="149"/>
                    </a:lnTo>
                    <a:lnTo>
                      <a:pt x="865" y="140"/>
                    </a:lnTo>
                    <a:lnTo>
                      <a:pt x="836" y="134"/>
                    </a:lnTo>
                    <a:lnTo>
                      <a:pt x="805" y="130"/>
                    </a:lnTo>
                    <a:lnTo>
                      <a:pt x="797" y="122"/>
                    </a:lnTo>
                    <a:lnTo>
                      <a:pt x="791" y="111"/>
                    </a:lnTo>
                    <a:lnTo>
                      <a:pt x="788" y="97"/>
                    </a:lnTo>
                    <a:lnTo>
                      <a:pt x="786" y="82"/>
                    </a:lnTo>
                    <a:lnTo>
                      <a:pt x="786" y="66"/>
                    </a:lnTo>
                    <a:lnTo>
                      <a:pt x="786" y="50"/>
                    </a:lnTo>
                    <a:lnTo>
                      <a:pt x="785" y="35"/>
                    </a:lnTo>
                    <a:lnTo>
                      <a:pt x="784" y="20"/>
                    </a:lnTo>
                    <a:lnTo>
                      <a:pt x="774" y="5"/>
                    </a:lnTo>
                    <a:lnTo>
                      <a:pt x="763" y="0"/>
                    </a:lnTo>
                    <a:lnTo>
                      <a:pt x="755" y="3"/>
                    </a:lnTo>
                    <a:lnTo>
                      <a:pt x="746" y="11"/>
                    </a:lnTo>
                    <a:lnTo>
                      <a:pt x="737" y="21"/>
                    </a:lnTo>
                    <a:lnTo>
                      <a:pt x="725" y="32"/>
                    </a:lnTo>
                    <a:lnTo>
                      <a:pt x="713" y="40"/>
                    </a:lnTo>
                    <a:lnTo>
                      <a:pt x="698" y="43"/>
                    </a:lnTo>
                    <a:lnTo>
                      <a:pt x="612" y="4"/>
                    </a:lnTo>
                    <a:lnTo>
                      <a:pt x="631" y="90"/>
                    </a:lnTo>
                    <a:lnTo>
                      <a:pt x="631" y="96"/>
                    </a:lnTo>
                    <a:lnTo>
                      <a:pt x="630" y="102"/>
                    </a:lnTo>
                    <a:lnTo>
                      <a:pt x="629" y="108"/>
                    </a:lnTo>
                    <a:lnTo>
                      <a:pt x="627" y="113"/>
                    </a:lnTo>
                    <a:lnTo>
                      <a:pt x="624" y="118"/>
                    </a:lnTo>
                    <a:lnTo>
                      <a:pt x="621" y="123"/>
                    </a:lnTo>
                    <a:lnTo>
                      <a:pt x="616" y="126"/>
                    </a:lnTo>
                    <a:lnTo>
                      <a:pt x="612" y="130"/>
                    </a:lnTo>
                    <a:lnTo>
                      <a:pt x="351" y="113"/>
                    </a:lnTo>
                    <a:lnTo>
                      <a:pt x="338" y="124"/>
                    </a:lnTo>
                    <a:lnTo>
                      <a:pt x="325" y="133"/>
                    </a:lnTo>
                    <a:lnTo>
                      <a:pt x="311" y="141"/>
                    </a:lnTo>
                    <a:lnTo>
                      <a:pt x="298" y="149"/>
                    </a:lnTo>
                    <a:lnTo>
                      <a:pt x="284" y="156"/>
                    </a:lnTo>
                    <a:lnTo>
                      <a:pt x="270" y="162"/>
                    </a:lnTo>
                    <a:lnTo>
                      <a:pt x="255" y="168"/>
                    </a:lnTo>
                    <a:lnTo>
                      <a:pt x="241" y="173"/>
                    </a:lnTo>
                    <a:lnTo>
                      <a:pt x="226" y="178"/>
                    </a:lnTo>
                    <a:lnTo>
                      <a:pt x="210" y="182"/>
                    </a:lnTo>
                    <a:lnTo>
                      <a:pt x="194" y="186"/>
                    </a:lnTo>
                    <a:lnTo>
                      <a:pt x="179" y="189"/>
                    </a:lnTo>
                    <a:lnTo>
                      <a:pt x="162" y="193"/>
                    </a:lnTo>
                    <a:lnTo>
                      <a:pt x="146" y="196"/>
                    </a:lnTo>
                    <a:lnTo>
                      <a:pt x="129" y="200"/>
                    </a:lnTo>
                    <a:lnTo>
                      <a:pt x="111" y="203"/>
                    </a:lnTo>
                    <a:lnTo>
                      <a:pt x="102" y="214"/>
                    </a:lnTo>
                    <a:lnTo>
                      <a:pt x="93" y="223"/>
                    </a:lnTo>
                    <a:lnTo>
                      <a:pt x="83" y="232"/>
                    </a:lnTo>
                    <a:lnTo>
                      <a:pt x="71" y="241"/>
                    </a:lnTo>
                    <a:lnTo>
                      <a:pt x="57" y="248"/>
                    </a:lnTo>
                    <a:lnTo>
                      <a:pt x="43" y="255"/>
                    </a:lnTo>
                    <a:lnTo>
                      <a:pt x="27" y="260"/>
                    </a:lnTo>
                    <a:lnTo>
                      <a:pt x="10" y="263"/>
                    </a:lnTo>
                    <a:lnTo>
                      <a:pt x="6" y="295"/>
                    </a:lnTo>
                    <a:lnTo>
                      <a:pt x="2" y="327"/>
                    </a:lnTo>
                    <a:lnTo>
                      <a:pt x="0" y="358"/>
                    </a:lnTo>
                    <a:lnTo>
                      <a:pt x="0" y="388"/>
                    </a:lnTo>
                    <a:lnTo>
                      <a:pt x="0" y="418"/>
                    </a:lnTo>
                    <a:lnTo>
                      <a:pt x="3" y="447"/>
                    </a:lnTo>
                    <a:lnTo>
                      <a:pt x="7" y="475"/>
                    </a:lnTo>
                    <a:lnTo>
                      <a:pt x="12" y="502"/>
                    </a:lnTo>
                    <a:lnTo>
                      <a:pt x="19" y="529"/>
                    </a:lnTo>
                    <a:lnTo>
                      <a:pt x="29" y="555"/>
                    </a:lnTo>
                    <a:lnTo>
                      <a:pt x="39" y="580"/>
                    </a:lnTo>
                    <a:lnTo>
                      <a:pt x="52" y="605"/>
                    </a:lnTo>
                    <a:lnTo>
                      <a:pt x="65" y="630"/>
                    </a:lnTo>
                    <a:lnTo>
                      <a:pt x="81" y="653"/>
                    </a:lnTo>
                    <a:lnTo>
                      <a:pt x="99" y="676"/>
                    </a:lnTo>
                    <a:lnTo>
                      <a:pt x="118" y="699"/>
                    </a:lnTo>
                    <a:lnTo>
                      <a:pt x="198" y="713"/>
                    </a:lnTo>
                    <a:lnTo>
                      <a:pt x="202" y="717"/>
                    </a:lnTo>
                    <a:lnTo>
                      <a:pt x="207" y="723"/>
                    </a:lnTo>
                    <a:lnTo>
                      <a:pt x="209" y="730"/>
                    </a:lnTo>
                    <a:lnTo>
                      <a:pt x="213" y="738"/>
                    </a:lnTo>
                    <a:lnTo>
                      <a:pt x="215" y="747"/>
                    </a:lnTo>
                    <a:lnTo>
                      <a:pt x="217" y="756"/>
                    </a:lnTo>
                    <a:lnTo>
                      <a:pt x="221" y="767"/>
                    </a:lnTo>
                    <a:lnTo>
                      <a:pt x="225" y="776"/>
                    </a:lnTo>
                    <a:lnTo>
                      <a:pt x="523" y="873"/>
                    </a:lnTo>
                    <a:lnTo>
                      <a:pt x="529" y="875"/>
                    </a:lnTo>
                    <a:lnTo>
                      <a:pt x="536" y="877"/>
                    </a:lnTo>
                    <a:lnTo>
                      <a:pt x="541" y="881"/>
                    </a:lnTo>
                    <a:lnTo>
                      <a:pt x="548" y="885"/>
                    </a:lnTo>
                    <a:lnTo>
                      <a:pt x="554" y="891"/>
                    </a:lnTo>
                    <a:lnTo>
                      <a:pt x="559" y="898"/>
                    </a:lnTo>
                    <a:lnTo>
                      <a:pt x="563" y="907"/>
                    </a:lnTo>
                    <a:lnTo>
                      <a:pt x="566" y="916"/>
                    </a:lnTo>
                    <a:lnTo>
                      <a:pt x="407" y="1298"/>
                    </a:lnTo>
                    <a:lnTo>
                      <a:pt x="403" y="1304"/>
                    </a:lnTo>
                    <a:lnTo>
                      <a:pt x="399" y="1307"/>
                    </a:lnTo>
                    <a:lnTo>
                      <a:pt x="393" y="1311"/>
                    </a:lnTo>
                    <a:lnTo>
                      <a:pt x="387" y="1313"/>
                    </a:lnTo>
                    <a:lnTo>
                      <a:pt x="379" y="1317"/>
                    </a:lnTo>
                    <a:lnTo>
                      <a:pt x="372" y="1319"/>
                    </a:lnTo>
                    <a:lnTo>
                      <a:pt x="364" y="1322"/>
                    </a:lnTo>
                    <a:lnTo>
                      <a:pt x="357" y="1326"/>
                    </a:lnTo>
                    <a:lnTo>
                      <a:pt x="111" y="1863"/>
                    </a:lnTo>
                    <a:lnTo>
                      <a:pt x="127" y="1884"/>
                    </a:lnTo>
                    <a:lnTo>
                      <a:pt x="142" y="1905"/>
                    </a:lnTo>
                    <a:lnTo>
                      <a:pt x="158" y="1927"/>
                    </a:lnTo>
                    <a:lnTo>
                      <a:pt x="172" y="1950"/>
                    </a:lnTo>
                    <a:lnTo>
                      <a:pt x="187" y="1972"/>
                    </a:lnTo>
                    <a:lnTo>
                      <a:pt x="200" y="1996"/>
                    </a:lnTo>
                    <a:lnTo>
                      <a:pt x="213" y="2020"/>
                    </a:lnTo>
                    <a:lnTo>
                      <a:pt x="225" y="2045"/>
                    </a:lnTo>
                    <a:lnTo>
                      <a:pt x="237" y="2070"/>
                    </a:lnTo>
                    <a:lnTo>
                      <a:pt x="247" y="2095"/>
                    </a:lnTo>
                    <a:lnTo>
                      <a:pt x="257" y="2123"/>
                    </a:lnTo>
                    <a:lnTo>
                      <a:pt x="265" y="2149"/>
                    </a:lnTo>
                    <a:lnTo>
                      <a:pt x="273" y="2178"/>
                    </a:lnTo>
                    <a:lnTo>
                      <a:pt x="280" y="2207"/>
                    </a:lnTo>
                    <a:lnTo>
                      <a:pt x="286" y="2237"/>
                    </a:lnTo>
                    <a:lnTo>
                      <a:pt x="291" y="2268"/>
                    </a:lnTo>
                    <a:lnTo>
                      <a:pt x="325" y="2295"/>
                    </a:lnTo>
                    <a:lnTo>
                      <a:pt x="361" y="2321"/>
                    </a:lnTo>
                    <a:lnTo>
                      <a:pt x="398" y="2343"/>
                    </a:lnTo>
                    <a:lnTo>
                      <a:pt x="437" y="2362"/>
                    </a:lnTo>
                    <a:lnTo>
                      <a:pt x="476" y="2379"/>
                    </a:lnTo>
                    <a:lnTo>
                      <a:pt x="516" y="2394"/>
                    </a:lnTo>
                    <a:lnTo>
                      <a:pt x="558" y="2408"/>
                    </a:lnTo>
                    <a:lnTo>
                      <a:pt x="600" y="2418"/>
                    </a:lnTo>
                    <a:lnTo>
                      <a:pt x="643" y="2428"/>
                    </a:lnTo>
                    <a:lnTo>
                      <a:pt x="686" y="2435"/>
                    </a:lnTo>
                    <a:lnTo>
                      <a:pt x="731" y="2440"/>
                    </a:lnTo>
                    <a:lnTo>
                      <a:pt x="777" y="2445"/>
                    </a:lnTo>
                    <a:lnTo>
                      <a:pt x="822" y="2448"/>
                    </a:lnTo>
                    <a:lnTo>
                      <a:pt x="869" y="2451"/>
                    </a:lnTo>
                    <a:lnTo>
                      <a:pt x="916" y="2452"/>
                    </a:lnTo>
                    <a:lnTo>
                      <a:pt x="964" y="2452"/>
                    </a:lnTo>
                    <a:lnTo>
                      <a:pt x="1011" y="2452"/>
                    </a:lnTo>
                    <a:lnTo>
                      <a:pt x="1059" y="2452"/>
                    </a:lnTo>
                    <a:lnTo>
                      <a:pt x="1106" y="2451"/>
                    </a:lnTo>
                    <a:lnTo>
                      <a:pt x="1154" y="2449"/>
                    </a:lnTo>
                    <a:lnTo>
                      <a:pt x="1203" y="2448"/>
                    </a:lnTo>
                    <a:lnTo>
                      <a:pt x="1251" y="2447"/>
                    </a:lnTo>
                    <a:lnTo>
                      <a:pt x="1299" y="2447"/>
                    </a:lnTo>
                    <a:lnTo>
                      <a:pt x="1348" y="2447"/>
                    </a:lnTo>
                    <a:lnTo>
                      <a:pt x="1395" y="2447"/>
                    </a:lnTo>
                    <a:lnTo>
                      <a:pt x="1443" y="2448"/>
                    </a:lnTo>
                    <a:lnTo>
                      <a:pt x="1490" y="2449"/>
                    </a:lnTo>
                    <a:lnTo>
                      <a:pt x="1537" y="2453"/>
                    </a:lnTo>
                    <a:lnTo>
                      <a:pt x="1583" y="2458"/>
                    </a:lnTo>
                    <a:lnTo>
                      <a:pt x="1629" y="2462"/>
                    </a:lnTo>
                    <a:lnTo>
                      <a:pt x="1674" y="2470"/>
                    </a:lnTo>
                    <a:lnTo>
                      <a:pt x="1719" y="2478"/>
                    </a:lnTo>
                    <a:close/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7" name="Freeform 20"/>
              <p:cNvSpPr>
                <a:spLocks/>
              </p:cNvSpPr>
              <p:nvPr/>
            </p:nvSpPr>
            <p:spPr bwMode="auto">
              <a:xfrm rot="-5432">
                <a:off x="1475" y="2302"/>
                <a:ext cx="692" cy="328"/>
              </a:xfrm>
              <a:custGeom>
                <a:avLst/>
                <a:gdLst>
                  <a:gd name="T0" fmla="*/ 1 w 1372"/>
                  <a:gd name="T1" fmla="*/ 0 h 1146"/>
                  <a:gd name="T2" fmla="*/ 1 w 1372"/>
                  <a:gd name="T3" fmla="*/ 0 h 1146"/>
                  <a:gd name="T4" fmla="*/ 1 w 1372"/>
                  <a:gd name="T5" fmla="*/ 0 h 1146"/>
                  <a:gd name="T6" fmla="*/ 1 w 1372"/>
                  <a:gd name="T7" fmla="*/ 0 h 1146"/>
                  <a:gd name="T8" fmla="*/ 1 w 1372"/>
                  <a:gd name="T9" fmla="*/ 0 h 1146"/>
                  <a:gd name="T10" fmla="*/ 1 w 1372"/>
                  <a:gd name="T11" fmla="*/ 0 h 1146"/>
                  <a:gd name="T12" fmla="*/ 1 w 1372"/>
                  <a:gd name="T13" fmla="*/ 0 h 1146"/>
                  <a:gd name="T14" fmla="*/ 1 w 1372"/>
                  <a:gd name="T15" fmla="*/ 0 h 1146"/>
                  <a:gd name="T16" fmla="*/ 1 w 1372"/>
                  <a:gd name="T17" fmla="*/ 0 h 1146"/>
                  <a:gd name="T18" fmla="*/ 1 w 1372"/>
                  <a:gd name="T19" fmla="*/ 0 h 1146"/>
                  <a:gd name="T20" fmla="*/ 1 w 1372"/>
                  <a:gd name="T21" fmla="*/ 0 h 1146"/>
                  <a:gd name="T22" fmla="*/ 1 w 1372"/>
                  <a:gd name="T23" fmla="*/ 0 h 1146"/>
                  <a:gd name="T24" fmla="*/ 1 w 1372"/>
                  <a:gd name="T25" fmla="*/ 0 h 1146"/>
                  <a:gd name="T26" fmla="*/ 1 w 1372"/>
                  <a:gd name="T27" fmla="*/ 0 h 1146"/>
                  <a:gd name="T28" fmla="*/ 1 w 1372"/>
                  <a:gd name="T29" fmla="*/ 0 h 1146"/>
                  <a:gd name="T30" fmla="*/ 1 w 1372"/>
                  <a:gd name="T31" fmla="*/ 0 h 1146"/>
                  <a:gd name="T32" fmla="*/ 1 w 1372"/>
                  <a:gd name="T33" fmla="*/ 0 h 1146"/>
                  <a:gd name="T34" fmla="*/ 1 w 1372"/>
                  <a:gd name="T35" fmla="*/ 0 h 1146"/>
                  <a:gd name="T36" fmla="*/ 1 w 1372"/>
                  <a:gd name="T37" fmla="*/ 0 h 1146"/>
                  <a:gd name="T38" fmla="*/ 1 w 1372"/>
                  <a:gd name="T39" fmla="*/ 0 h 1146"/>
                  <a:gd name="T40" fmla="*/ 1 w 1372"/>
                  <a:gd name="T41" fmla="*/ 0 h 1146"/>
                  <a:gd name="T42" fmla="*/ 1 w 1372"/>
                  <a:gd name="T43" fmla="*/ 0 h 1146"/>
                  <a:gd name="T44" fmla="*/ 1 w 1372"/>
                  <a:gd name="T45" fmla="*/ 0 h 1146"/>
                  <a:gd name="T46" fmla="*/ 1 w 1372"/>
                  <a:gd name="T47" fmla="*/ 0 h 1146"/>
                  <a:gd name="T48" fmla="*/ 1 w 1372"/>
                  <a:gd name="T49" fmla="*/ 0 h 1146"/>
                  <a:gd name="T50" fmla="*/ 1 w 1372"/>
                  <a:gd name="T51" fmla="*/ 0 h 1146"/>
                  <a:gd name="T52" fmla="*/ 1 w 1372"/>
                  <a:gd name="T53" fmla="*/ 0 h 1146"/>
                  <a:gd name="T54" fmla="*/ 1 w 1372"/>
                  <a:gd name="T55" fmla="*/ 0 h 1146"/>
                  <a:gd name="T56" fmla="*/ 1 w 1372"/>
                  <a:gd name="T57" fmla="*/ 0 h 1146"/>
                  <a:gd name="T58" fmla="*/ 1 w 1372"/>
                  <a:gd name="T59" fmla="*/ 0 h 1146"/>
                  <a:gd name="T60" fmla="*/ 1 w 1372"/>
                  <a:gd name="T61" fmla="*/ 0 h 1146"/>
                  <a:gd name="T62" fmla="*/ 1 w 1372"/>
                  <a:gd name="T63" fmla="*/ 0 h 1146"/>
                  <a:gd name="T64" fmla="*/ 1 w 1372"/>
                  <a:gd name="T65" fmla="*/ 0 h 1146"/>
                  <a:gd name="T66" fmla="*/ 1 w 1372"/>
                  <a:gd name="T67" fmla="*/ 0 h 1146"/>
                  <a:gd name="T68" fmla="*/ 1 w 1372"/>
                  <a:gd name="T69" fmla="*/ 0 h 1146"/>
                  <a:gd name="T70" fmla="*/ 1 w 1372"/>
                  <a:gd name="T71" fmla="*/ 0 h 1146"/>
                  <a:gd name="T72" fmla="*/ 0 w 1372"/>
                  <a:gd name="T73" fmla="*/ 0 h 1146"/>
                  <a:gd name="T74" fmla="*/ 1 w 1372"/>
                  <a:gd name="T75" fmla="*/ 0 h 1146"/>
                  <a:gd name="T76" fmla="*/ 1 w 1372"/>
                  <a:gd name="T77" fmla="*/ 0 h 1146"/>
                  <a:gd name="T78" fmla="*/ 1 w 1372"/>
                  <a:gd name="T79" fmla="*/ 0 h 1146"/>
                  <a:gd name="T80" fmla="*/ 1 w 1372"/>
                  <a:gd name="T81" fmla="*/ 0 h 1146"/>
                  <a:gd name="T82" fmla="*/ 1 w 1372"/>
                  <a:gd name="T83" fmla="*/ 0 h 1146"/>
                  <a:gd name="T84" fmla="*/ 1 w 1372"/>
                  <a:gd name="T85" fmla="*/ 0 h 1146"/>
                  <a:gd name="T86" fmla="*/ 1 w 1372"/>
                  <a:gd name="T87" fmla="*/ 0 h 1146"/>
                  <a:gd name="T88" fmla="*/ 1 w 1372"/>
                  <a:gd name="T89" fmla="*/ 0 h 1146"/>
                  <a:gd name="T90" fmla="*/ 1 w 1372"/>
                  <a:gd name="T91" fmla="*/ 0 h 1146"/>
                  <a:gd name="T92" fmla="*/ 1 w 1372"/>
                  <a:gd name="T93" fmla="*/ 0 h 1146"/>
                  <a:gd name="T94" fmla="*/ 1 w 1372"/>
                  <a:gd name="T95" fmla="*/ 0 h 1146"/>
                  <a:gd name="T96" fmla="*/ 1 w 1372"/>
                  <a:gd name="T97" fmla="*/ 0 h 1146"/>
                  <a:gd name="T98" fmla="*/ 1 w 1372"/>
                  <a:gd name="T99" fmla="*/ 0 h 1146"/>
                  <a:gd name="T100" fmla="*/ 1 w 1372"/>
                  <a:gd name="T101" fmla="*/ 0 h 1146"/>
                  <a:gd name="T102" fmla="*/ 1 w 1372"/>
                  <a:gd name="T103" fmla="*/ 0 h 1146"/>
                  <a:gd name="T104" fmla="*/ 1 w 1372"/>
                  <a:gd name="T105" fmla="*/ 0 h 1146"/>
                  <a:gd name="T106" fmla="*/ 1 w 1372"/>
                  <a:gd name="T107" fmla="*/ 0 h 1146"/>
                  <a:gd name="T108" fmla="*/ 1 w 1372"/>
                  <a:gd name="T109" fmla="*/ 0 h 1146"/>
                  <a:gd name="T110" fmla="*/ 1 w 1372"/>
                  <a:gd name="T111" fmla="*/ 0 h 1146"/>
                  <a:gd name="T112" fmla="*/ 1 w 1372"/>
                  <a:gd name="T113" fmla="*/ 0 h 1146"/>
                  <a:gd name="T114" fmla="*/ 1 w 1372"/>
                  <a:gd name="T115" fmla="*/ 0 h 1146"/>
                  <a:gd name="T116" fmla="*/ 1 w 1372"/>
                  <a:gd name="T117" fmla="*/ 0 h 1146"/>
                  <a:gd name="T118" fmla="*/ 1 w 1372"/>
                  <a:gd name="T119" fmla="*/ 0 h 1146"/>
                  <a:gd name="T120" fmla="*/ 1 w 1372"/>
                  <a:gd name="T121" fmla="*/ 0 h 1146"/>
                  <a:gd name="T122" fmla="*/ 1 w 1372"/>
                  <a:gd name="T123" fmla="*/ 0 h 11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372"/>
                  <a:gd name="T187" fmla="*/ 0 h 1146"/>
                  <a:gd name="T188" fmla="*/ 1372 w 1372"/>
                  <a:gd name="T189" fmla="*/ 1146 h 11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372" h="1146">
                    <a:moveTo>
                      <a:pt x="1214" y="1146"/>
                    </a:moveTo>
                    <a:lnTo>
                      <a:pt x="1216" y="1144"/>
                    </a:lnTo>
                    <a:lnTo>
                      <a:pt x="1222" y="1140"/>
                    </a:lnTo>
                    <a:lnTo>
                      <a:pt x="1226" y="1136"/>
                    </a:lnTo>
                    <a:lnTo>
                      <a:pt x="1229" y="1135"/>
                    </a:lnTo>
                    <a:lnTo>
                      <a:pt x="1372" y="759"/>
                    </a:lnTo>
                    <a:lnTo>
                      <a:pt x="1367" y="748"/>
                    </a:lnTo>
                    <a:lnTo>
                      <a:pt x="1360" y="738"/>
                    </a:lnTo>
                    <a:lnTo>
                      <a:pt x="1353" y="729"/>
                    </a:lnTo>
                    <a:lnTo>
                      <a:pt x="1347" y="720"/>
                    </a:lnTo>
                    <a:lnTo>
                      <a:pt x="1340" y="711"/>
                    </a:lnTo>
                    <a:lnTo>
                      <a:pt x="1333" y="699"/>
                    </a:lnTo>
                    <a:lnTo>
                      <a:pt x="1326" y="687"/>
                    </a:lnTo>
                    <a:lnTo>
                      <a:pt x="1321" y="669"/>
                    </a:lnTo>
                    <a:lnTo>
                      <a:pt x="1024" y="630"/>
                    </a:lnTo>
                    <a:lnTo>
                      <a:pt x="980" y="260"/>
                    </a:lnTo>
                    <a:lnTo>
                      <a:pt x="981" y="250"/>
                    </a:lnTo>
                    <a:lnTo>
                      <a:pt x="985" y="240"/>
                    </a:lnTo>
                    <a:lnTo>
                      <a:pt x="991" y="233"/>
                    </a:lnTo>
                    <a:lnTo>
                      <a:pt x="996" y="227"/>
                    </a:lnTo>
                    <a:lnTo>
                      <a:pt x="1003" y="220"/>
                    </a:lnTo>
                    <a:lnTo>
                      <a:pt x="1011" y="213"/>
                    </a:lnTo>
                    <a:lnTo>
                      <a:pt x="1018" y="202"/>
                    </a:lnTo>
                    <a:lnTo>
                      <a:pt x="1024" y="190"/>
                    </a:lnTo>
                    <a:lnTo>
                      <a:pt x="1017" y="176"/>
                    </a:lnTo>
                    <a:lnTo>
                      <a:pt x="1006" y="169"/>
                    </a:lnTo>
                    <a:lnTo>
                      <a:pt x="993" y="166"/>
                    </a:lnTo>
                    <a:lnTo>
                      <a:pt x="978" y="167"/>
                    </a:lnTo>
                    <a:lnTo>
                      <a:pt x="962" y="169"/>
                    </a:lnTo>
                    <a:lnTo>
                      <a:pt x="946" y="170"/>
                    </a:lnTo>
                    <a:lnTo>
                      <a:pt x="931" y="170"/>
                    </a:lnTo>
                    <a:lnTo>
                      <a:pt x="916" y="167"/>
                    </a:lnTo>
                    <a:lnTo>
                      <a:pt x="765" y="9"/>
                    </a:lnTo>
                    <a:lnTo>
                      <a:pt x="748" y="5"/>
                    </a:lnTo>
                    <a:lnTo>
                      <a:pt x="732" y="2"/>
                    </a:lnTo>
                    <a:lnTo>
                      <a:pt x="715" y="0"/>
                    </a:lnTo>
                    <a:lnTo>
                      <a:pt x="697" y="0"/>
                    </a:lnTo>
                    <a:lnTo>
                      <a:pt x="680" y="1"/>
                    </a:lnTo>
                    <a:lnTo>
                      <a:pt x="664" y="2"/>
                    </a:lnTo>
                    <a:lnTo>
                      <a:pt x="647" y="6"/>
                    </a:lnTo>
                    <a:lnTo>
                      <a:pt x="631" y="10"/>
                    </a:lnTo>
                    <a:lnTo>
                      <a:pt x="614" y="16"/>
                    </a:lnTo>
                    <a:lnTo>
                      <a:pt x="600" y="23"/>
                    </a:lnTo>
                    <a:lnTo>
                      <a:pt x="585" y="32"/>
                    </a:lnTo>
                    <a:lnTo>
                      <a:pt x="571" y="41"/>
                    </a:lnTo>
                    <a:lnTo>
                      <a:pt x="557" y="53"/>
                    </a:lnTo>
                    <a:lnTo>
                      <a:pt x="545" y="66"/>
                    </a:lnTo>
                    <a:lnTo>
                      <a:pt x="534" y="79"/>
                    </a:lnTo>
                    <a:lnTo>
                      <a:pt x="524" y="94"/>
                    </a:lnTo>
                    <a:lnTo>
                      <a:pt x="521" y="117"/>
                    </a:lnTo>
                    <a:lnTo>
                      <a:pt x="514" y="139"/>
                    </a:lnTo>
                    <a:lnTo>
                      <a:pt x="505" y="159"/>
                    </a:lnTo>
                    <a:lnTo>
                      <a:pt x="491" y="176"/>
                    </a:lnTo>
                    <a:lnTo>
                      <a:pt x="475" y="192"/>
                    </a:lnTo>
                    <a:lnTo>
                      <a:pt x="457" y="206"/>
                    </a:lnTo>
                    <a:lnTo>
                      <a:pt x="436" y="217"/>
                    </a:lnTo>
                    <a:lnTo>
                      <a:pt x="414" y="228"/>
                    </a:lnTo>
                    <a:lnTo>
                      <a:pt x="406" y="231"/>
                    </a:lnTo>
                    <a:lnTo>
                      <a:pt x="398" y="233"/>
                    </a:lnTo>
                    <a:lnTo>
                      <a:pt x="391" y="235"/>
                    </a:lnTo>
                    <a:lnTo>
                      <a:pt x="386" y="236"/>
                    </a:lnTo>
                    <a:lnTo>
                      <a:pt x="380" y="237"/>
                    </a:lnTo>
                    <a:lnTo>
                      <a:pt x="376" y="237"/>
                    </a:lnTo>
                    <a:lnTo>
                      <a:pt x="374" y="237"/>
                    </a:lnTo>
                    <a:lnTo>
                      <a:pt x="373" y="237"/>
                    </a:lnTo>
                    <a:lnTo>
                      <a:pt x="358" y="247"/>
                    </a:lnTo>
                    <a:lnTo>
                      <a:pt x="345" y="261"/>
                    </a:lnTo>
                    <a:lnTo>
                      <a:pt x="334" y="275"/>
                    </a:lnTo>
                    <a:lnTo>
                      <a:pt x="322" y="291"/>
                    </a:lnTo>
                    <a:lnTo>
                      <a:pt x="311" y="305"/>
                    </a:lnTo>
                    <a:lnTo>
                      <a:pt x="298" y="317"/>
                    </a:lnTo>
                    <a:lnTo>
                      <a:pt x="281" y="328"/>
                    </a:lnTo>
                    <a:lnTo>
                      <a:pt x="261" y="332"/>
                    </a:lnTo>
                    <a:lnTo>
                      <a:pt x="0" y="370"/>
                    </a:lnTo>
                    <a:lnTo>
                      <a:pt x="284" y="386"/>
                    </a:lnTo>
                    <a:lnTo>
                      <a:pt x="294" y="394"/>
                    </a:lnTo>
                    <a:lnTo>
                      <a:pt x="299" y="405"/>
                    </a:lnTo>
                    <a:lnTo>
                      <a:pt x="303" y="419"/>
                    </a:lnTo>
                    <a:lnTo>
                      <a:pt x="305" y="434"/>
                    </a:lnTo>
                    <a:lnTo>
                      <a:pt x="305" y="450"/>
                    </a:lnTo>
                    <a:lnTo>
                      <a:pt x="304" y="466"/>
                    </a:lnTo>
                    <a:lnTo>
                      <a:pt x="302" y="482"/>
                    </a:lnTo>
                    <a:lnTo>
                      <a:pt x="299" y="497"/>
                    </a:lnTo>
                    <a:lnTo>
                      <a:pt x="296" y="503"/>
                    </a:lnTo>
                    <a:lnTo>
                      <a:pt x="292" y="506"/>
                    </a:lnTo>
                    <a:lnTo>
                      <a:pt x="288" y="511"/>
                    </a:lnTo>
                    <a:lnTo>
                      <a:pt x="283" y="514"/>
                    </a:lnTo>
                    <a:lnTo>
                      <a:pt x="277" y="520"/>
                    </a:lnTo>
                    <a:lnTo>
                      <a:pt x="273" y="526"/>
                    </a:lnTo>
                    <a:lnTo>
                      <a:pt x="267" y="533"/>
                    </a:lnTo>
                    <a:lnTo>
                      <a:pt x="261" y="543"/>
                    </a:lnTo>
                    <a:lnTo>
                      <a:pt x="358" y="829"/>
                    </a:lnTo>
                    <a:lnTo>
                      <a:pt x="524" y="922"/>
                    </a:lnTo>
                    <a:lnTo>
                      <a:pt x="532" y="919"/>
                    </a:lnTo>
                    <a:lnTo>
                      <a:pt x="539" y="917"/>
                    </a:lnTo>
                    <a:lnTo>
                      <a:pt x="547" y="914"/>
                    </a:lnTo>
                    <a:lnTo>
                      <a:pt x="554" y="912"/>
                    </a:lnTo>
                    <a:lnTo>
                      <a:pt x="562" y="910"/>
                    </a:lnTo>
                    <a:lnTo>
                      <a:pt x="571" y="906"/>
                    </a:lnTo>
                    <a:lnTo>
                      <a:pt x="580" y="903"/>
                    </a:lnTo>
                    <a:lnTo>
                      <a:pt x="590" y="897"/>
                    </a:lnTo>
                    <a:lnTo>
                      <a:pt x="627" y="907"/>
                    </a:lnTo>
                    <a:lnTo>
                      <a:pt x="664" y="921"/>
                    </a:lnTo>
                    <a:lnTo>
                      <a:pt x="700" y="937"/>
                    </a:lnTo>
                    <a:lnTo>
                      <a:pt x="735" y="955"/>
                    </a:lnTo>
                    <a:lnTo>
                      <a:pt x="771" y="973"/>
                    </a:lnTo>
                    <a:lnTo>
                      <a:pt x="805" y="991"/>
                    </a:lnTo>
                    <a:lnTo>
                      <a:pt x="840" y="1012"/>
                    </a:lnTo>
                    <a:lnTo>
                      <a:pt x="874" y="1032"/>
                    </a:lnTo>
                    <a:lnTo>
                      <a:pt x="910" y="1050"/>
                    </a:lnTo>
                    <a:lnTo>
                      <a:pt x="945" y="1068"/>
                    </a:lnTo>
                    <a:lnTo>
                      <a:pt x="979" y="1085"/>
                    </a:lnTo>
                    <a:lnTo>
                      <a:pt x="1015" y="1100"/>
                    </a:lnTo>
                    <a:lnTo>
                      <a:pt x="1050" y="1111"/>
                    </a:lnTo>
                    <a:lnTo>
                      <a:pt x="1087" y="1120"/>
                    </a:lnTo>
                    <a:lnTo>
                      <a:pt x="1124" y="1126"/>
                    </a:lnTo>
                    <a:lnTo>
                      <a:pt x="1162" y="1128"/>
                    </a:lnTo>
                    <a:lnTo>
                      <a:pt x="1173" y="1134"/>
                    </a:lnTo>
                    <a:lnTo>
                      <a:pt x="1183" y="1136"/>
                    </a:lnTo>
                    <a:lnTo>
                      <a:pt x="1190" y="1139"/>
                    </a:lnTo>
                    <a:lnTo>
                      <a:pt x="1195" y="1140"/>
                    </a:lnTo>
                    <a:lnTo>
                      <a:pt x="1200" y="1140"/>
                    </a:lnTo>
                    <a:lnTo>
                      <a:pt x="1203" y="1141"/>
                    </a:lnTo>
                    <a:lnTo>
                      <a:pt x="1208" y="1142"/>
                    </a:lnTo>
                    <a:lnTo>
                      <a:pt x="1214" y="1146"/>
                    </a:lnTo>
                    <a:close/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8" name="Freeform 21"/>
              <p:cNvSpPr>
                <a:spLocks/>
              </p:cNvSpPr>
              <p:nvPr/>
            </p:nvSpPr>
            <p:spPr bwMode="auto">
              <a:xfrm rot="-5432">
                <a:off x="728" y="2319"/>
                <a:ext cx="698" cy="212"/>
              </a:xfrm>
              <a:custGeom>
                <a:avLst/>
                <a:gdLst>
                  <a:gd name="T0" fmla="*/ 1 w 1385"/>
                  <a:gd name="T1" fmla="*/ 0 h 740"/>
                  <a:gd name="T2" fmla="*/ 1 w 1385"/>
                  <a:gd name="T3" fmla="*/ 0 h 740"/>
                  <a:gd name="T4" fmla="*/ 1 w 1385"/>
                  <a:gd name="T5" fmla="*/ 0 h 740"/>
                  <a:gd name="T6" fmla="*/ 1 w 1385"/>
                  <a:gd name="T7" fmla="*/ 0 h 740"/>
                  <a:gd name="T8" fmla="*/ 1 w 1385"/>
                  <a:gd name="T9" fmla="*/ 0 h 740"/>
                  <a:gd name="T10" fmla="*/ 1 w 1385"/>
                  <a:gd name="T11" fmla="*/ 0 h 740"/>
                  <a:gd name="T12" fmla="*/ 1 w 1385"/>
                  <a:gd name="T13" fmla="*/ 0 h 740"/>
                  <a:gd name="T14" fmla="*/ 1 w 1385"/>
                  <a:gd name="T15" fmla="*/ 0 h 740"/>
                  <a:gd name="T16" fmla="*/ 1 w 1385"/>
                  <a:gd name="T17" fmla="*/ 0 h 740"/>
                  <a:gd name="T18" fmla="*/ 1 w 1385"/>
                  <a:gd name="T19" fmla="*/ 0 h 740"/>
                  <a:gd name="T20" fmla="*/ 1 w 1385"/>
                  <a:gd name="T21" fmla="*/ 0 h 740"/>
                  <a:gd name="T22" fmla="*/ 1 w 1385"/>
                  <a:gd name="T23" fmla="*/ 0 h 740"/>
                  <a:gd name="T24" fmla="*/ 1 w 1385"/>
                  <a:gd name="T25" fmla="*/ 0 h 740"/>
                  <a:gd name="T26" fmla="*/ 1 w 1385"/>
                  <a:gd name="T27" fmla="*/ 0 h 740"/>
                  <a:gd name="T28" fmla="*/ 1 w 1385"/>
                  <a:gd name="T29" fmla="*/ 0 h 740"/>
                  <a:gd name="T30" fmla="*/ 1 w 1385"/>
                  <a:gd name="T31" fmla="*/ 0 h 740"/>
                  <a:gd name="T32" fmla="*/ 1 w 1385"/>
                  <a:gd name="T33" fmla="*/ 0 h 740"/>
                  <a:gd name="T34" fmla="*/ 1 w 1385"/>
                  <a:gd name="T35" fmla="*/ 0 h 740"/>
                  <a:gd name="T36" fmla="*/ 1 w 1385"/>
                  <a:gd name="T37" fmla="*/ 0 h 740"/>
                  <a:gd name="T38" fmla="*/ 1 w 1385"/>
                  <a:gd name="T39" fmla="*/ 0 h 740"/>
                  <a:gd name="T40" fmla="*/ 1 w 1385"/>
                  <a:gd name="T41" fmla="*/ 0 h 740"/>
                  <a:gd name="T42" fmla="*/ 1 w 1385"/>
                  <a:gd name="T43" fmla="*/ 0 h 740"/>
                  <a:gd name="T44" fmla="*/ 1 w 1385"/>
                  <a:gd name="T45" fmla="*/ 0 h 740"/>
                  <a:gd name="T46" fmla="*/ 1 w 1385"/>
                  <a:gd name="T47" fmla="*/ 0 h 740"/>
                  <a:gd name="T48" fmla="*/ 1 w 1385"/>
                  <a:gd name="T49" fmla="*/ 0 h 740"/>
                  <a:gd name="T50" fmla="*/ 1 w 1385"/>
                  <a:gd name="T51" fmla="*/ 0 h 740"/>
                  <a:gd name="T52" fmla="*/ 1 w 1385"/>
                  <a:gd name="T53" fmla="*/ 0 h 740"/>
                  <a:gd name="T54" fmla="*/ 1 w 1385"/>
                  <a:gd name="T55" fmla="*/ 0 h 740"/>
                  <a:gd name="T56" fmla="*/ 1 w 1385"/>
                  <a:gd name="T57" fmla="*/ 0 h 740"/>
                  <a:gd name="T58" fmla="*/ 1 w 1385"/>
                  <a:gd name="T59" fmla="*/ 0 h 740"/>
                  <a:gd name="T60" fmla="*/ 1 w 1385"/>
                  <a:gd name="T61" fmla="*/ 0 h 740"/>
                  <a:gd name="T62" fmla="*/ 1 w 1385"/>
                  <a:gd name="T63" fmla="*/ 0 h 740"/>
                  <a:gd name="T64" fmla="*/ 1 w 1385"/>
                  <a:gd name="T65" fmla="*/ 0 h 740"/>
                  <a:gd name="T66" fmla="*/ 1 w 1385"/>
                  <a:gd name="T67" fmla="*/ 0 h 740"/>
                  <a:gd name="T68" fmla="*/ 1 w 1385"/>
                  <a:gd name="T69" fmla="*/ 0 h 740"/>
                  <a:gd name="T70" fmla="*/ 1 w 1385"/>
                  <a:gd name="T71" fmla="*/ 0 h 740"/>
                  <a:gd name="T72" fmla="*/ 1 w 1385"/>
                  <a:gd name="T73" fmla="*/ 0 h 740"/>
                  <a:gd name="T74" fmla="*/ 1 w 1385"/>
                  <a:gd name="T75" fmla="*/ 0 h 740"/>
                  <a:gd name="T76" fmla="*/ 1 w 1385"/>
                  <a:gd name="T77" fmla="*/ 0 h 740"/>
                  <a:gd name="T78" fmla="*/ 1 w 1385"/>
                  <a:gd name="T79" fmla="*/ 0 h 740"/>
                  <a:gd name="T80" fmla="*/ 1 w 1385"/>
                  <a:gd name="T81" fmla="*/ 0 h 740"/>
                  <a:gd name="T82" fmla="*/ 1 w 1385"/>
                  <a:gd name="T83" fmla="*/ 0 h 740"/>
                  <a:gd name="T84" fmla="*/ 1 w 1385"/>
                  <a:gd name="T85" fmla="*/ 0 h 74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85"/>
                  <a:gd name="T130" fmla="*/ 0 h 740"/>
                  <a:gd name="T131" fmla="*/ 1385 w 1385"/>
                  <a:gd name="T132" fmla="*/ 740 h 74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85" h="740">
                    <a:moveTo>
                      <a:pt x="739" y="740"/>
                    </a:moveTo>
                    <a:lnTo>
                      <a:pt x="739" y="740"/>
                    </a:lnTo>
                    <a:lnTo>
                      <a:pt x="767" y="733"/>
                    </a:lnTo>
                    <a:lnTo>
                      <a:pt x="797" y="730"/>
                    </a:lnTo>
                    <a:lnTo>
                      <a:pt x="827" y="726"/>
                    </a:lnTo>
                    <a:lnTo>
                      <a:pt x="858" y="725"/>
                    </a:lnTo>
                    <a:lnTo>
                      <a:pt x="888" y="725"/>
                    </a:lnTo>
                    <a:lnTo>
                      <a:pt x="919" y="725"/>
                    </a:lnTo>
                    <a:lnTo>
                      <a:pt x="949" y="725"/>
                    </a:lnTo>
                    <a:lnTo>
                      <a:pt x="980" y="725"/>
                    </a:lnTo>
                    <a:lnTo>
                      <a:pt x="1010" y="724"/>
                    </a:lnTo>
                    <a:lnTo>
                      <a:pt x="1039" y="721"/>
                    </a:lnTo>
                    <a:lnTo>
                      <a:pt x="1069" y="717"/>
                    </a:lnTo>
                    <a:lnTo>
                      <a:pt x="1096" y="711"/>
                    </a:lnTo>
                    <a:lnTo>
                      <a:pt x="1124" y="702"/>
                    </a:lnTo>
                    <a:lnTo>
                      <a:pt x="1150" y="689"/>
                    </a:lnTo>
                    <a:lnTo>
                      <a:pt x="1175" y="673"/>
                    </a:lnTo>
                    <a:lnTo>
                      <a:pt x="1199" y="654"/>
                    </a:lnTo>
                    <a:lnTo>
                      <a:pt x="1214" y="651"/>
                    </a:lnTo>
                    <a:lnTo>
                      <a:pt x="1227" y="647"/>
                    </a:lnTo>
                    <a:lnTo>
                      <a:pt x="1241" y="641"/>
                    </a:lnTo>
                    <a:lnTo>
                      <a:pt x="1255" y="633"/>
                    </a:lnTo>
                    <a:lnTo>
                      <a:pt x="1268" y="625"/>
                    </a:lnTo>
                    <a:lnTo>
                      <a:pt x="1280" y="615"/>
                    </a:lnTo>
                    <a:lnTo>
                      <a:pt x="1293" y="603"/>
                    </a:lnTo>
                    <a:lnTo>
                      <a:pt x="1304" y="592"/>
                    </a:lnTo>
                    <a:lnTo>
                      <a:pt x="1316" y="579"/>
                    </a:lnTo>
                    <a:lnTo>
                      <a:pt x="1327" y="565"/>
                    </a:lnTo>
                    <a:lnTo>
                      <a:pt x="1338" y="552"/>
                    </a:lnTo>
                    <a:lnTo>
                      <a:pt x="1348" y="539"/>
                    </a:lnTo>
                    <a:lnTo>
                      <a:pt x="1357" y="525"/>
                    </a:lnTo>
                    <a:lnTo>
                      <a:pt x="1368" y="512"/>
                    </a:lnTo>
                    <a:lnTo>
                      <a:pt x="1377" y="500"/>
                    </a:lnTo>
                    <a:lnTo>
                      <a:pt x="1385" y="488"/>
                    </a:lnTo>
                    <a:lnTo>
                      <a:pt x="957" y="321"/>
                    </a:lnTo>
                    <a:lnTo>
                      <a:pt x="954" y="315"/>
                    </a:lnTo>
                    <a:lnTo>
                      <a:pt x="950" y="309"/>
                    </a:lnTo>
                    <a:lnTo>
                      <a:pt x="946" y="303"/>
                    </a:lnTo>
                    <a:lnTo>
                      <a:pt x="941" y="296"/>
                    </a:lnTo>
                    <a:lnTo>
                      <a:pt x="935" y="289"/>
                    </a:lnTo>
                    <a:lnTo>
                      <a:pt x="930" y="282"/>
                    </a:lnTo>
                    <a:lnTo>
                      <a:pt x="921" y="274"/>
                    </a:lnTo>
                    <a:lnTo>
                      <a:pt x="913" y="265"/>
                    </a:lnTo>
                    <a:lnTo>
                      <a:pt x="22" y="0"/>
                    </a:lnTo>
                    <a:lnTo>
                      <a:pt x="16" y="4"/>
                    </a:lnTo>
                    <a:lnTo>
                      <a:pt x="12" y="10"/>
                    </a:lnTo>
                    <a:lnTo>
                      <a:pt x="6" y="19"/>
                    </a:lnTo>
                    <a:lnTo>
                      <a:pt x="3" y="28"/>
                    </a:lnTo>
                    <a:lnTo>
                      <a:pt x="1" y="41"/>
                    </a:lnTo>
                    <a:lnTo>
                      <a:pt x="0" y="52"/>
                    </a:lnTo>
                    <a:lnTo>
                      <a:pt x="3" y="65"/>
                    </a:lnTo>
                    <a:lnTo>
                      <a:pt x="7" y="77"/>
                    </a:lnTo>
                    <a:lnTo>
                      <a:pt x="16" y="80"/>
                    </a:lnTo>
                    <a:lnTo>
                      <a:pt x="20" y="81"/>
                    </a:lnTo>
                    <a:lnTo>
                      <a:pt x="22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6" y="85"/>
                    </a:lnTo>
                    <a:lnTo>
                      <a:pt x="31" y="89"/>
                    </a:lnTo>
                    <a:lnTo>
                      <a:pt x="42" y="95"/>
                    </a:lnTo>
                    <a:lnTo>
                      <a:pt x="175" y="321"/>
                    </a:lnTo>
                    <a:lnTo>
                      <a:pt x="187" y="335"/>
                    </a:lnTo>
                    <a:lnTo>
                      <a:pt x="192" y="352"/>
                    </a:lnTo>
                    <a:lnTo>
                      <a:pt x="193" y="372"/>
                    </a:lnTo>
                    <a:lnTo>
                      <a:pt x="191" y="391"/>
                    </a:lnTo>
                    <a:lnTo>
                      <a:pt x="188" y="411"/>
                    </a:lnTo>
                    <a:lnTo>
                      <a:pt x="187" y="430"/>
                    </a:lnTo>
                    <a:lnTo>
                      <a:pt x="188" y="449"/>
                    </a:lnTo>
                    <a:lnTo>
                      <a:pt x="195" y="464"/>
                    </a:lnTo>
                    <a:lnTo>
                      <a:pt x="371" y="488"/>
                    </a:lnTo>
                    <a:lnTo>
                      <a:pt x="375" y="491"/>
                    </a:lnTo>
                    <a:lnTo>
                      <a:pt x="379" y="497"/>
                    </a:lnTo>
                    <a:lnTo>
                      <a:pt x="381" y="504"/>
                    </a:lnTo>
                    <a:lnTo>
                      <a:pt x="383" y="513"/>
                    </a:lnTo>
                    <a:lnTo>
                      <a:pt x="387" y="521"/>
                    </a:lnTo>
                    <a:lnTo>
                      <a:pt x="389" y="532"/>
                    </a:lnTo>
                    <a:lnTo>
                      <a:pt x="394" y="541"/>
                    </a:lnTo>
                    <a:lnTo>
                      <a:pt x="398" y="549"/>
                    </a:lnTo>
                    <a:lnTo>
                      <a:pt x="501" y="558"/>
                    </a:lnTo>
                    <a:lnTo>
                      <a:pt x="506" y="555"/>
                    </a:lnTo>
                    <a:lnTo>
                      <a:pt x="512" y="550"/>
                    </a:lnTo>
                    <a:lnTo>
                      <a:pt x="518" y="546"/>
                    </a:lnTo>
                    <a:lnTo>
                      <a:pt x="524" y="541"/>
                    </a:lnTo>
                    <a:lnTo>
                      <a:pt x="528" y="535"/>
                    </a:lnTo>
                    <a:lnTo>
                      <a:pt x="534" y="528"/>
                    </a:lnTo>
                    <a:lnTo>
                      <a:pt x="540" y="520"/>
                    </a:lnTo>
                    <a:lnTo>
                      <a:pt x="545" y="511"/>
                    </a:lnTo>
                    <a:lnTo>
                      <a:pt x="557" y="501"/>
                    </a:lnTo>
                    <a:lnTo>
                      <a:pt x="571" y="494"/>
                    </a:lnTo>
                    <a:lnTo>
                      <a:pt x="588" y="490"/>
                    </a:lnTo>
                    <a:lnTo>
                      <a:pt x="605" y="488"/>
                    </a:lnTo>
                    <a:lnTo>
                      <a:pt x="624" y="490"/>
                    </a:lnTo>
                    <a:lnTo>
                      <a:pt x="642" y="494"/>
                    </a:lnTo>
                    <a:lnTo>
                      <a:pt x="659" y="501"/>
                    </a:lnTo>
                    <a:lnTo>
                      <a:pt x="674" y="511"/>
                    </a:lnTo>
                    <a:lnTo>
                      <a:pt x="681" y="520"/>
                    </a:lnTo>
                    <a:lnTo>
                      <a:pt x="687" y="531"/>
                    </a:lnTo>
                    <a:lnTo>
                      <a:pt x="690" y="542"/>
                    </a:lnTo>
                    <a:lnTo>
                      <a:pt x="693" y="554"/>
                    </a:lnTo>
                    <a:lnTo>
                      <a:pt x="694" y="565"/>
                    </a:lnTo>
                    <a:lnTo>
                      <a:pt x="695" y="578"/>
                    </a:lnTo>
                    <a:lnTo>
                      <a:pt x="695" y="592"/>
                    </a:lnTo>
                    <a:lnTo>
                      <a:pt x="694" y="605"/>
                    </a:lnTo>
                    <a:lnTo>
                      <a:pt x="693" y="619"/>
                    </a:lnTo>
                    <a:lnTo>
                      <a:pt x="691" y="633"/>
                    </a:lnTo>
                    <a:lnTo>
                      <a:pt x="690" y="647"/>
                    </a:lnTo>
                    <a:lnTo>
                      <a:pt x="690" y="661"/>
                    </a:lnTo>
                    <a:lnTo>
                      <a:pt x="691" y="674"/>
                    </a:lnTo>
                    <a:lnTo>
                      <a:pt x="693" y="688"/>
                    </a:lnTo>
                    <a:lnTo>
                      <a:pt x="695" y="702"/>
                    </a:lnTo>
                    <a:lnTo>
                      <a:pt x="698" y="715"/>
                    </a:lnTo>
                    <a:lnTo>
                      <a:pt x="702" y="718"/>
                    </a:lnTo>
                    <a:lnTo>
                      <a:pt x="706" y="720"/>
                    </a:lnTo>
                    <a:lnTo>
                      <a:pt x="710" y="723"/>
                    </a:lnTo>
                    <a:lnTo>
                      <a:pt x="714" y="725"/>
                    </a:lnTo>
                    <a:lnTo>
                      <a:pt x="719" y="727"/>
                    </a:lnTo>
                    <a:lnTo>
                      <a:pt x="725" y="731"/>
                    </a:lnTo>
                    <a:lnTo>
                      <a:pt x="732" y="734"/>
                    </a:lnTo>
                    <a:lnTo>
                      <a:pt x="739" y="740"/>
                    </a:lnTo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79" name="Freeform 22"/>
              <p:cNvSpPr>
                <a:spLocks/>
              </p:cNvSpPr>
              <p:nvPr/>
            </p:nvSpPr>
            <p:spPr bwMode="auto">
              <a:xfrm rot="-5432">
                <a:off x="1591" y="1584"/>
                <a:ext cx="618" cy="384"/>
              </a:xfrm>
              <a:custGeom>
                <a:avLst/>
                <a:gdLst>
                  <a:gd name="T0" fmla="*/ 1 w 1113"/>
                  <a:gd name="T1" fmla="*/ 0 h 1293"/>
                  <a:gd name="T2" fmla="*/ 1 w 1113"/>
                  <a:gd name="T3" fmla="*/ 0 h 1293"/>
                  <a:gd name="T4" fmla="*/ 1 w 1113"/>
                  <a:gd name="T5" fmla="*/ 0 h 1293"/>
                  <a:gd name="T6" fmla="*/ 1 w 1113"/>
                  <a:gd name="T7" fmla="*/ 0 h 1293"/>
                  <a:gd name="T8" fmla="*/ 1 w 1113"/>
                  <a:gd name="T9" fmla="*/ 0 h 1293"/>
                  <a:gd name="T10" fmla="*/ 1 w 1113"/>
                  <a:gd name="T11" fmla="*/ 0 h 1293"/>
                  <a:gd name="T12" fmla="*/ 1 w 1113"/>
                  <a:gd name="T13" fmla="*/ 0 h 1293"/>
                  <a:gd name="T14" fmla="*/ 1 w 1113"/>
                  <a:gd name="T15" fmla="*/ 0 h 1293"/>
                  <a:gd name="T16" fmla="*/ 1 w 1113"/>
                  <a:gd name="T17" fmla="*/ 0 h 1293"/>
                  <a:gd name="T18" fmla="*/ 1 w 1113"/>
                  <a:gd name="T19" fmla="*/ 0 h 1293"/>
                  <a:gd name="T20" fmla="*/ 1 w 1113"/>
                  <a:gd name="T21" fmla="*/ 0 h 1293"/>
                  <a:gd name="T22" fmla="*/ 1 w 1113"/>
                  <a:gd name="T23" fmla="*/ 0 h 1293"/>
                  <a:gd name="T24" fmla="*/ 1 w 1113"/>
                  <a:gd name="T25" fmla="*/ 0 h 1293"/>
                  <a:gd name="T26" fmla="*/ 1 w 1113"/>
                  <a:gd name="T27" fmla="*/ 0 h 1293"/>
                  <a:gd name="T28" fmla="*/ 1 w 1113"/>
                  <a:gd name="T29" fmla="*/ 0 h 1293"/>
                  <a:gd name="T30" fmla="*/ 1 w 1113"/>
                  <a:gd name="T31" fmla="*/ 0 h 1293"/>
                  <a:gd name="T32" fmla="*/ 1 w 1113"/>
                  <a:gd name="T33" fmla="*/ 0 h 1293"/>
                  <a:gd name="T34" fmla="*/ 1 w 1113"/>
                  <a:gd name="T35" fmla="*/ 0 h 1293"/>
                  <a:gd name="T36" fmla="*/ 1 w 1113"/>
                  <a:gd name="T37" fmla="*/ 0 h 1293"/>
                  <a:gd name="T38" fmla="*/ 1 w 1113"/>
                  <a:gd name="T39" fmla="*/ 0 h 1293"/>
                  <a:gd name="T40" fmla="*/ 1 w 1113"/>
                  <a:gd name="T41" fmla="*/ 0 h 1293"/>
                  <a:gd name="T42" fmla="*/ 1 w 1113"/>
                  <a:gd name="T43" fmla="*/ 0 h 1293"/>
                  <a:gd name="T44" fmla="*/ 1 w 1113"/>
                  <a:gd name="T45" fmla="*/ 0 h 1293"/>
                  <a:gd name="T46" fmla="*/ 1 w 1113"/>
                  <a:gd name="T47" fmla="*/ 0 h 1293"/>
                  <a:gd name="T48" fmla="*/ 1 w 1113"/>
                  <a:gd name="T49" fmla="*/ 0 h 1293"/>
                  <a:gd name="T50" fmla="*/ 1 w 1113"/>
                  <a:gd name="T51" fmla="*/ 0 h 1293"/>
                  <a:gd name="T52" fmla="*/ 1 w 1113"/>
                  <a:gd name="T53" fmla="*/ 0 h 1293"/>
                  <a:gd name="T54" fmla="*/ 1 w 1113"/>
                  <a:gd name="T55" fmla="*/ 0 h 1293"/>
                  <a:gd name="T56" fmla="*/ 1 w 1113"/>
                  <a:gd name="T57" fmla="*/ 0 h 1293"/>
                  <a:gd name="T58" fmla="*/ 1 w 1113"/>
                  <a:gd name="T59" fmla="*/ 0 h 1293"/>
                  <a:gd name="T60" fmla="*/ 1 w 1113"/>
                  <a:gd name="T61" fmla="*/ 0 h 1293"/>
                  <a:gd name="T62" fmla="*/ 1 w 1113"/>
                  <a:gd name="T63" fmla="*/ 0 h 1293"/>
                  <a:gd name="T64" fmla="*/ 1 w 1113"/>
                  <a:gd name="T65" fmla="*/ 0 h 1293"/>
                  <a:gd name="T66" fmla="*/ 1 w 1113"/>
                  <a:gd name="T67" fmla="*/ 0 h 1293"/>
                  <a:gd name="T68" fmla="*/ 1 w 1113"/>
                  <a:gd name="T69" fmla="*/ 0 h 1293"/>
                  <a:gd name="T70" fmla="*/ 1 w 1113"/>
                  <a:gd name="T71" fmla="*/ 0 h 1293"/>
                  <a:gd name="T72" fmla="*/ 1 w 1113"/>
                  <a:gd name="T73" fmla="*/ 0 h 1293"/>
                  <a:gd name="T74" fmla="*/ 1 w 1113"/>
                  <a:gd name="T75" fmla="*/ 0 h 1293"/>
                  <a:gd name="T76" fmla="*/ 1 w 1113"/>
                  <a:gd name="T77" fmla="*/ 0 h 1293"/>
                  <a:gd name="T78" fmla="*/ 1 w 1113"/>
                  <a:gd name="T79" fmla="*/ 0 h 1293"/>
                  <a:gd name="T80" fmla="*/ 1 w 1113"/>
                  <a:gd name="T81" fmla="*/ 0 h 1293"/>
                  <a:gd name="T82" fmla="*/ 0 w 1113"/>
                  <a:gd name="T83" fmla="*/ 0 h 1293"/>
                  <a:gd name="T84" fmla="*/ 1 w 1113"/>
                  <a:gd name="T85" fmla="*/ 0 h 1293"/>
                  <a:gd name="T86" fmla="*/ 1 w 1113"/>
                  <a:gd name="T87" fmla="*/ 0 h 1293"/>
                  <a:gd name="T88" fmla="*/ 1 w 1113"/>
                  <a:gd name="T89" fmla="*/ 0 h 1293"/>
                  <a:gd name="T90" fmla="*/ 1 w 1113"/>
                  <a:gd name="T91" fmla="*/ 0 h 1293"/>
                  <a:gd name="T92" fmla="*/ 1 w 1113"/>
                  <a:gd name="T93" fmla="*/ 0 h 1293"/>
                  <a:gd name="T94" fmla="*/ 1 w 1113"/>
                  <a:gd name="T95" fmla="*/ 0 h 1293"/>
                  <a:gd name="T96" fmla="*/ 1 w 1113"/>
                  <a:gd name="T97" fmla="*/ 0 h 1293"/>
                  <a:gd name="T98" fmla="*/ 1 w 1113"/>
                  <a:gd name="T99" fmla="*/ 0 h 1293"/>
                  <a:gd name="T100" fmla="*/ 1 w 1113"/>
                  <a:gd name="T101" fmla="*/ 0 h 1293"/>
                  <a:gd name="T102" fmla="*/ 1 w 1113"/>
                  <a:gd name="T103" fmla="*/ 0 h 1293"/>
                  <a:gd name="T104" fmla="*/ 1 w 1113"/>
                  <a:gd name="T105" fmla="*/ 0 h 1293"/>
                  <a:gd name="T106" fmla="*/ 1 w 1113"/>
                  <a:gd name="T107" fmla="*/ 0 h 1293"/>
                  <a:gd name="T108" fmla="*/ 1 w 1113"/>
                  <a:gd name="T109" fmla="*/ 0 h 1293"/>
                  <a:gd name="T110" fmla="*/ 1 w 1113"/>
                  <a:gd name="T111" fmla="*/ 0 h 1293"/>
                  <a:gd name="T112" fmla="*/ 1 w 1113"/>
                  <a:gd name="T113" fmla="*/ 0 h 1293"/>
                  <a:gd name="T114" fmla="*/ 1 w 1113"/>
                  <a:gd name="T115" fmla="*/ 0 h 129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113"/>
                  <a:gd name="T175" fmla="*/ 0 h 1293"/>
                  <a:gd name="T176" fmla="*/ 1113 w 1113"/>
                  <a:gd name="T177" fmla="*/ 1293 h 129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113" h="1293">
                    <a:moveTo>
                      <a:pt x="569" y="1277"/>
                    </a:moveTo>
                    <a:lnTo>
                      <a:pt x="569" y="1274"/>
                    </a:lnTo>
                    <a:lnTo>
                      <a:pt x="569" y="1269"/>
                    </a:lnTo>
                    <a:lnTo>
                      <a:pt x="569" y="1263"/>
                    </a:lnTo>
                    <a:lnTo>
                      <a:pt x="569" y="1256"/>
                    </a:lnTo>
                    <a:lnTo>
                      <a:pt x="569" y="1250"/>
                    </a:lnTo>
                    <a:lnTo>
                      <a:pt x="569" y="1242"/>
                    </a:lnTo>
                    <a:lnTo>
                      <a:pt x="569" y="1237"/>
                    </a:lnTo>
                    <a:lnTo>
                      <a:pt x="569" y="1230"/>
                    </a:lnTo>
                    <a:lnTo>
                      <a:pt x="576" y="1210"/>
                    </a:lnTo>
                    <a:lnTo>
                      <a:pt x="586" y="1191"/>
                    </a:lnTo>
                    <a:lnTo>
                      <a:pt x="600" y="1173"/>
                    </a:lnTo>
                    <a:lnTo>
                      <a:pt x="616" y="1157"/>
                    </a:lnTo>
                    <a:lnTo>
                      <a:pt x="634" y="1144"/>
                    </a:lnTo>
                    <a:lnTo>
                      <a:pt x="654" y="1132"/>
                    </a:lnTo>
                    <a:lnTo>
                      <a:pt x="677" y="1124"/>
                    </a:lnTo>
                    <a:lnTo>
                      <a:pt x="700" y="1119"/>
                    </a:lnTo>
                    <a:lnTo>
                      <a:pt x="708" y="1119"/>
                    </a:lnTo>
                    <a:lnTo>
                      <a:pt x="716" y="1119"/>
                    </a:lnTo>
                    <a:lnTo>
                      <a:pt x="723" y="1119"/>
                    </a:lnTo>
                    <a:lnTo>
                      <a:pt x="730" y="1119"/>
                    </a:lnTo>
                    <a:lnTo>
                      <a:pt x="734" y="1119"/>
                    </a:lnTo>
                    <a:lnTo>
                      <a:pt x="739" y="1119"/>
                    </a:lnTo>
                    <a:lnTo>
                      <a:pt x="741" y="1119"/>
                    </a:lnTo>
                    <a:lnTo>
                      <a:pt x="742" y="1119"/>
                    </a:lnTo>
                    <a:lnTo>
                      <a:pt x="752" y="1127"/>
                    </a:lnTo>
                    <a:lnTo>
                      <a:pt x="758" y="1137"/>
                    </a:lnTo>
                    <a:lnTo>
                      <a:pt x="764" y="1147"/>
                    </a:lnTo>
                    <a:lnTo>
                      <a:pt x="769" y="1157"/>
                    </a:lnTo>
                    <a:lnTo>
                      <a:pt x="775" y="1168"/>
                    </a:lnTo>
                    <a:lnTo>
                      <a:pt x="781" y="1177"/>
                    </a:lnTo>
                    <a:lnTo>
                      <a:pt x="792" y="1185"/>
                    </a:lnTo>
                    <a:lnTo>
                      <a:pt x="807" y="1190"/>
                    </a:lnTo>
                    <a:lnTo>
                      <a:pt x="895" y="993"/>
                    </a:lnTo>
                    <a:lnTo>
                      <a:pt x="904" y="986"/>
                    </a:lnTo>
                    <a:lnTo>
                      <a:pt x="915" y="981"/>
                    </a:lnTo>
                    <a:lnTo>
                      <a:pt x="926" y="978"/>
                    </a:lnTo>
                    <a:lnTo>
                      <a:pt x="938" y="974"/>
                    </a:lnTo>
                    <a:lnTo>
                      <a:pt x="949" y="973"/>
                    </a:lnTo>
                    <a:lnTo>
                      <a:pt x="962" y="972"/>
                    </a:lnTo>
                    <a:lnTo>
                      <a:pt x="975" y="972"/>
                    </a:lnTo>
                    <a:lnTo>
                      <a:pt x="987" y="972"/>
                    </a:lnTo>
                    <a:lnTo>
                      <a:pt x="1001" y="973"/>
                    </a:lnTo>
                    <a:lnTo>
                      <a:pt x="1014" y="974"/>
                    </a:lnTo>
                    <a:lnTo>
                      <a:pt x="1028" y="974"/>
                    </a:lnTo>
                    <a:lnTo>
                      <a:pt x="1040" y="974"/>
                    </a:lnTo>
                    <a:lnTo>
                      <a:pt x="1053" y="974"/>
                    </a:lnTo>
                    <a:lnTo>
                      <a:pt x="1065" y="973"/>
                    </a:lnTo>
                    <a:lnTo>
                      <a:pt x="1078" y="972"/>
                    </a:lnTo>
                    <a:lnTo>
                      <a:pt x="1090" y="970"/>
                    </a:lnTo>
                    <a:lnTo>
                      <a:pt x="1103" y="956"/>
                    </a:lnTo>
                    <a:lnTo>
                      <a:pt x="1110" y="941"/>
                    </a:lnTo>
                    <a:lnTo>
                      <a:pt x="1113" y="924"/>
                    </a:lnTo>
                    <a:lnTo>
                      <a:pt x="1113" y="905"/>
                    </a:lnTo>
                    <a:lnTo>
                      <a:pt x="1110" y="886"/>
                    </a:lnTo>
                    <a:lnTo>
                      <a:pt x="1109" y="866"/>
                    </a:lnTo>
                    <a:lnTo>
                      <a:pt x="1109" y="847"/>
                    </a:lnTo>
                    <a:lnTo>
                      <a:pt x="1113" y="827"/>
                    </a:lnTo>
                    <a:lnTo>
                      <a:pt x="1092" y="813"/>
                    </a:lnTo>
                    <a:lnTo>
                      <a:pt x="1071" y="797"/>
                    </a:lnTo>
                    <a:lnTo>
                      <a:pt x="1052" y="780"/>
                    </a:lnTo>
                    <a:lnTo>
                      <a:pt x="1032" y="762"/>
                    </a:lnTo>
                    <a:lnTo>
                      <a:pt x="1014" y="742"/>
                    </a:lnTo>
                    <a:lnTo>
                      <a:pt x="995" y="721"/>
                    </a:lnTo>
                    <a:lnTo>
                      <a:pt x="978" y="700"/>
                    </a:lnTo>
                    <a:lnTo>
                      <a:pt x="963" y="675"/>
                    </a:lnTo>
                    <a:lnTo>
                      <a:pt x="949" y="651"/>
                    </a:lnTo>
                    <a:lnTo>
                      <a:pt x="938" y="626"/>
                    </a:lnTo>
                    <a:lnTo>
                      <a:pt x="927" y="598"/>
                    </a:lnTo>
                    <a:lnTo>
                      <a:pt x="919" y="571"/>
                    </a:lnTo>
                    <a:lnTo>
                      <a:pt x="915" y="542"/>
                    </a:lnTo>
                    <a:lnTo>
                      <a:pt x="911" y="512"/>
                    </a:lnTo>
                    <a:lnTo>
                      <a:pt x="911" y="482"/>
                    </a:lnTo>
                    <a:lnTo>
                      <a:pt x="915" y="450"/>
                    </a:lnTo>
                    <a:lnTo>
                      <a:pt x="917" y="427"/>
                    </a:lnTo>
                    <a:lnTo>
                      <a:pt x="921" y="405"/>
                    </a:lnTo>
                    <a:lnTo>
                      <a:pt x="925" y="384"/>
                    </a:lnTo>
                    <a:lnTo>
                      <a:pt x="931" y="366"/>
                    </a:lnTo>
                    <a:lnTo>
                      <a:pt x="937" y="348"/>
                    </a:lnTo>
                    <a:lnTo>
                      <a:pt x="944" y="330"/>
                    </a:lnTo>
                    <a:lnTo>
                      <a:pt x="950" y="313"/>
                    </a:lnTo>
                    <a:lnTo>
                      <a:pt x="959" y="298"/>
                    </a:lnTo>
                    <a:lnTo>
                      <a:pt x="965" y="283"/>
                    </a:lnTo>
                    <a:lnTo>
                      <a:pt x="973" y="268"/>
                    </a:lnTo>
                    <a:lnTo>
                      <a:pt x="980" y="254"/>
                    </a:lnTo>
                    <a:lnTo>
                      <a:pt x="988" y="242"/>
                    </a:lnTo>
                    <a:lnTo>
                      <a:pt x="995" y="228"/>
                    </a:lnTo>
                    <a:lnTo>
                      <a:pt x="1001" y="215"/>
                    </a:lnTo>
                    <a:lnTo>
                      <a:pt x="1007" y="203"/>
                    </a:lnTo>
                    <a:lnTo>
                      <a:pt x="1011" y="190"/>
                    </a:lnTo>
                    <a:lnTo>
                      <a:pt x="1008" y="184"/>
                    </a:lnTo>
                    <a:lnTo>
                      <a:pt x="1006" y="177"/>
                    </a:lnTo>
                    <a:lnTo>
                      <a:pt x="1002" y="172"/>
                    </a:lnTo>
                    <a:lnTo>
                      <a:pt x="999" y="166"/>
                    </a:lnTo>
                    <a:lnTo>
                      <a:pt x="995" y="160"/>
                    </a:lnTo>
                    <a:lnTo>
                      <a:pt x="992" y="153"/>
                    </a:lnTo>
                    <a:lnTo>
                      <a:pt x="987" y="147"/>
                    </a:lnTo>
                    <a:lnTo>
                      <a:pt x="982" y="142"/>
                    </a:lnTo>
                    <a:lnTo>
                      <a:pt x="895" y="95"/>
                    </a:lnTo>
                    <a:lnTo>
                      <a:pt x="891" y="85"/>
                    </a:lnTo>
                    <a:lnTo>
                      <a:pt x="890" y="75"/>
                    </a:lnTo>
                    <a:lnTo>
                      <a:pt x="890" y="66"/>
                    </a:lnTo>
                    <a:lnTo>
                      <a:pt x="892" y="55"/>
                    </a:lnTo>
                    <a:lnTo>
                      <a:pt x="895" y="47"/>
                    </a:lnTo>
                    <a:lnTo>
                      <a:pt x="899" y="38"/>
                    </a:lnTo>
                    <a:lnTo>
                      <a:pt x="904" y="31"/>
                    </a:lnTo>
                    <a:lnTo>
                      <a:pt x="909" y="24"/>
                    </a:lnTo>
                    <a:lnTo>
                      <a:pt x="907" y="14"/>
                    </a:lnTo>
                    <a:lnTo>
                      <a:pt x="902" y="6"/>
                    </a:lnTo>
                    <a:lnTo>
                      <a:pt x="894" y="1"/>
                    </a:lnTo>
                    <a:lnTo>
                      <a:pt x="884" y="0"/>
                    </a:lnTo>
                    <a:lnTo>
                      <a:pt x="872" y="0"/>
                    </a:lnTo>
                    <a:lnTo>
                      <a:pt x="861" y="1"/>
                    </a:lnTo>
                    <a:lnTo>
                      <a:pt x="849" y="5"/>
                    </a:lnTo>
                    <a:lnTo>
                      <a:pt x="838" y="8"/>
                    </a:lnTo>
                    <a:lnTo>
                      <a:pt x="833" y="15"/>
                    </a:lnTo>
                    <a:lnTo>
                      <a:pt x="831" y="22"/>
                    </a:lnTo>
                    <a:lnTo>
                      <a:pt x="831" y="29"/>
                    </a:lnTo>
                    <a:lnTo>
                      <a:pt x="831" y="37"/>
                    </a:lnTo>
                    <a:lnTo>
                      <a:pt x="830" y="45"/>
                    </a:lnTo>
                    <a:lnTo>
                      <a:pt x="830" y="53"/>
                    </a:lnTo>
                    <a:lnTo>
                      <a:pt x="827" y="61"/>
                    </a:lnTo>
                    <a:lnTo>
                      <a:pt x="823" y="69"/>
                    </a:lnTo>
                    <a:lnTo>
                      <a:pt x="810" y="80"/>
                    </a:lnTo>
                    <a:lnTo>
                      <a:pt x="798" y="91"/>
                    </a:lnTo>
                    <a:lnTo>
                      <a:pt x="784" y="104"/>
                    </a:lnTo>
                    <a:lnTo>
                      <a:pt x="770" y="115"/>
                    </a:lnTo>
                    <a:lnTo>
                      <a:pt x="755" y="126"/>
                    </a:lnTo>
                    <a:lnTo>
                      <a:pt x="739" y="134"/>
                    </a:lnTo>
                    <a:lnTo>
                      <a:pt x="720" y="139"/>
                    </a:lnTo>
                    <a:lnTo>
                      <a:pt x="700" y="142"/>
                    </a:lnTo>
                    <a:lnTo>
                      <a:pt x="482" y="212"/>
                    </a:lnTo>
                    <a:lnTo>
                      <a:pt x="466" y="215"/>
                    </a:lnTo>
                    <a:lnTo>
                      <a:pt x="455" y="223"/>
                    </a:lnTo>
                    <a:lnTo>
                      <a:pt x="447" y="236"/>
                    </a:lnTo>
                    <a:lnTo>
                      <a:pt x="441" y="251"/>
                    </a:lnTo>
                    <a:lnTo>
                      <a:pt x="436" y="267"/>
                    </a:lnTo>
                    <a:lnTo>
                      <a:pt x="432" y="283"/>
                    </a:lnTo>
                    <a:lnTo>
                      <a:pt x="425" y="297"/>
                    </a:lnTo>
                    <a:lnTo>
                      <a:pt x="416" y="307"/>
                    </a:lnTo>
                    <a:lnTo>
                      <a:pt x="413" y="310"/>
                    </a:lnTo>
                    <a:lnTo>
                      <a:pt x="410" y="312"/>
                    </a:lnTo>
                    <a:lnTo>
                      <a:pt x="406" y="314"/>
                    </a:lnTo>
                    <a:lnTo>
                      <a:pt x="401" y="318"/>
                    </a:lnTo>
                    <a:lnTo>
                      <a:pt x="395" y="321"/>
                    </a:lnTo>
                    <a:lnTo>
                      <a:pt x="387" y="323"/>
                    </a:lnTo>
                    <a:lnTo>
                      <a:pt x="379" y="326"/>
                    </a:lnTo>
                    <a:lnTo>
                      <a:pt x="370" y="328"/>
                    </a:lnTo>
                    <a:lnTo>
                      <a:pt x="350" y="329"/>
                    </a:lnTo>
                    <a:lnTo>
                      <a:pt x="334" y="325"/>
                    </a:lnTo>
                    <a:lnTo>
                      <a:pt x="319" y="315"/>
                    </a:lnTo>
                    <a:lnTo>
                      <a:pt x="306" y="304"/>
                    </a:lnTo>
                    <a:lnTo>
                      <a:pt x="293" y="291"/>
                    </a:lnTo>
                    <a:lnTo>
                      <a:pt x="279" y="277"/>
                    </a:lnTo>
                    <a:lnTo>
                      <a:pt x="262" y="266"/>
                    </a:lnTo>
                    <a:lnTo>
                      <a:pt x="243" y="258"/>
                    </a:lnTo>
                    <a:lnTo>
                      <a:pt x="130" y="258"/>
                    </a:lnTo>
                    <a:lnTo>
                      <a:pt x="121" y="250"/>
                    </a:lnTo>
                    <a:lnTo>
                      <a:pt x="111" y="241"/>
                    </a:lnTo>
                    <a:lnTo>
                      <a:pt x="99" y="233"/>
                    </a:lnTo>
                    <a:lnTo>
                      <a:pt x="87" y="226"/>
                    </a:lnTo>
                    <a:lnTo>
                      <a:pt x="73" y="219"/>
                    </a:lnTo>
                    <a:lnTo>
                      <a:pt x="58" y="214"/>
                    </a:lnTo>
                    <a:lnTo>
                      <a:pt x="42" y="210"/>
                    </a:lnTo>
                    <a:lnTo>
                      <a:pt x="23" y="207"/>
                    </a:lnTo>
                    <a:lnTo>
                      <a:pt x="11" y="208"/>
                    </a:lnTo>
                    <a:lnTo>
                      <a:pt x="3" y="212"/>
                    </a:lnTo>
                    <a:lnTo>
                      <a:pt x="0" y="221"/>
                    </a:lnTo>
                    <a:lnTo>
                      <a:pt x="7" y="235"/>
                    </a:lnTo>
                    <a:lnTo>
                      <a:pt x="111" y="307"/>
                    </a:lnTo>
                    <a:lnTo>
                      <a:pt x="117" y="318"/>
                    </a:lnTo>
                    <a:lnTo>
                      <a:pt x="120" y="329"/>
                    </a:lnTo>
                    <a:lnTo>
                      <a:pt x="124" y="341"/>
                    </a:lnTo>
                    <a:lnTo>
                      <a:pt x="125" y="353"/>
                    </a:lnTo>
                    <a:lnTo>
                      <a:pt x="126" y="366"/>
                    </a:lnTo>
                    <a:lnTo>
                      <a:pt x="126" y="380"/>
                    </a:lnTo>
                    <a:lnTo>
                      <a:pt x="126" y="394"/>
                    </a:lnTo>
                    <a:lnTo>
                      <a:pt x="126" y="407"/>
                    </a:lnTo>
                    <a:lnTo>
                      <a:pt x="125" y="421"/>
                    </a:lnTo>
                    <a:lnTo>
                      <a:pt x="125" y="436"/>
                    </a:lnTo>
                    <a:lnTo>
                      <a:pt x="126" y="450"/>
                    </a:lnTo>
                    <a:lnTo>
                      <a:pt x="127" y="464"/>
                    </a:lnTo>
                    <a:lnTo>
                      <a:pt x="128" y="478"/>
                    </a:lnTo>
                    <a:lnTo>
                      <a:pt x="132" y="491"/>
                    </a:lnTo>
                    <a:lnTo>
                      <a:pt x="136" y="505"/>
                    </a:lnTo>
                    <a:lnTo>
                      <a:pt x="142" y="518"/>
                    </a:lnTo>
                    <a:lnTo>
                      <a:pt x="396" y="621"/>
                    </a:lnTo>
                    <a:lnTo>
                      <a:pt x="409" y="635"/>
                    </a:lnTo>
                    <a:lnTo>
                      <a:pt x="413" y="652"/>
                    </a:lnTo>
                    <a:lnTo>
                      <a:pt x="411" y="671"/>
                    </a:lnTo>
                    <a:lnTo>
                      <a:pt x="405" y="693"/>
                    </a:lnTo>
                    <a:lnTo>
                      <a:pt x="398" y="715"/>
                    </a:lnTo>
                    <a:lnTo>
                      <a:pt x="394" y="736"/>
                    </a:lnTo>
                    <a:lnTo>
                      <a:pt x="393" y="757"/>
                    </a:lnTo>
                    <a:lnTo>
                      <a:pt x="400" y="778"/>
                    </a:lnTo>
                    <a:lnTo>
                      <a:pt x="404" y="784"/>
                    </a:lnTo>
                    <a:lnTo>
                      <a:pt x="410" y="789"/>
                    </a:lnTo>
                    <a:lnTo>
                      <a:pt x="417" y="794"/>
                    </a:lnTo>
                    <a:lnTo>
                      <a:pt x="424" y="800"/>
                    </a:lnTo>
                    <a:lnTo>
                      <a:pt x="432" y="805"/>
                    </a:lnTo>
                    <a:lnTo>
                      <a:pt x="439" y="812"/>
                    </a:lnTo>
                    <a:lnTo>
                      <a:pt x="446" y="819"/>
                    </a:lnTo>
                    <a:lnTo>
                      <a:pt x="451" y="827"/>
                    </a:lnTo>
                    <a:lnTo>
                      <a:pt x="455" y="841"/>
                    </a:lnTo>
                    <a:lnTo>
                      <a:pt x="457" y="856"/>
                    </a:lnTo>
                    <a:lnTo>
                      <a:pt x="459" y="870"/>
                    </a:lnTo>
                    <a:lnTo>
                      <a:pt x="461" y="884"/>
                    </a:lnTo>
                    <a:lnTo>
                      <a:pt x="459" y="896"/>
                    </a:lnTo>
                    <a:lnTo>
                      <a:pt x="459" y="910"/>
                    </a:lnTo>
                    <a:lnTo>
                      <a:pt x="457" y="923"/>
                    </a:lnTo>
                    <a:lnTo>
                      <a:pt x="455" y="935"/>
                    </a:lnTo>
                    <a:lnTo>
                      <a:pt x="452" y="949"/>
                    </a:lnTo>
                    <a:lnTo>
                      <a:pt x="448" y="962"/>
                    </a:lnTo>
                    <a:lnTo>
                      <a:pt x="444" y="974"/>
                    </a:lnTo>
                    <a:lnTo>
                      <a:pt x="440" y="987"/>
                    </a:lnTo>
                    <a:lnTo>
                      <a:pt x="434" y="1000"/>
                    </a:lnTo>
                    <a:lnTo>
                      <a:pt x="428" y="1012"/>
                    </a:lnTo>
                    <a:lnTo>
                      <a:pt x="423" y="1025"/>
                    </a:lnTo>
                    <a:lnTo>
                      <a:pt x="416" y="1038"/>
                    </a:lnTo>
                    <a:lnTo>
                      <a:pt x="473" y="1110"/>
                    </a:lnTo>
                    <a:lnTo>
                      <a:pt x="466" y="1204"/>
                    </a:lnTo>
                    <a:lnTo>
                      <a:pt x="473" y="1223"/>
                    </a:lnTo>
                    <a:lnTo>
                      <a:pt x="482" y="1237"/>
                    </a:lnTo>
                    <a:lnTo>
                      <a:pt x="492" y="1248"/>
                    </a:lnTo>
                    <a:lnTo>
                      <a:pt x="503" y="1257"/>
                    </a:lnTo>
                    <a:lnTo>
                      <a:pt x="516" y="1265"/>
                    </a:lnTo>
                    <a:lnTo>
                      <a:pt x="530" y="1272"/>
                    </a:lnTo>
                    <a:lnTo>
                      <a:pt x="544" y="1282"/>
                    </a:lnTo>
                    <a:lnTo>
                      <a:pt x="559" y="1293"/>
                    </a:lnTo>
                    <a:lnTo>
                      <a:pt x="561" y="1291"/>
                    </a:lnTo>
                    <a:lnTo>
                      <a:pt x="564" y="1285"/>
                    </a:lnTo>
                    <a:lnTo>
                      <a:pt x="567" y="1279"/>
                    </a:lnTo>
                    <a:lnTo>
                      <a:pt x="569" y="1277"/>
                    </a:lnTo>
                    <a:close/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0" name="Freeform 23"/>
              <p:cNvSpPr>
                <a:spLocks/>
              </p:cNvSpPr>
              <p:nvPr/>
            </p:nvSpPr>
            <p:spPr bwMode="auto">
              <a:xfrm rot="-5432">
                <a:off x="2599" y="1614"/>
                <a:ext cx="434" cy="319"/>
              </a:xfrm>
              <a:custGeom>
                <a:avLst/>
                <a:gdLst>
                  <a:gd name="T0" fmla="*/ 1 w 854"/>
                  <a:gd name="T1" fmla="*/ 0 h 1112"/>
                  <a:gd name="T2" fmla="*/ 1 w 854"/>
                  <a:gd name="T3" fmla="*/ 0 h 1112"/>
                  <a:gd name="T4" fmla="*/ 1 w 854"/>
                  <a:gd name="T5" fmla="*/ 0 h 1112"/>
                  <a:gd name="T6" fmla="*/ 1 w 854"/>
                  <a:gd name="T7" fmla="*/ 0 h 1112"/>
                  <a:gd name="T8" fmla="*/ 1 w 854"/>
                  <a:gd name="T9" fmla="*/ 0 h 1112"/>
                  <a:gd name="T10" fmla="*/ 1 w 854"/>
                  <a:gd name="T11" fmla="*/ 0 h 1112"/>
                  <a:gd name="T12" fmla="*/ 1 w 854"/>
                  <a:gd name="T13" fmla="*/ 0 h 1112"/>
                  <a:gd name="T14" fmla="*/ 1 w 854"/>
                  <a:gd name="T15" fmla="*/ 0 h 1112"/>
                  <a:gd name="T16" fmla="*/ 1 w 854"/>
                  <a:gd name="T17" fmla="*/ 0 h 1112"/>
                  <a:gd name="T18" fmla="*/ 1 w 854"/>
                  <a:gd name="T19" fmla="*/ 0 h 1112"/>
                  <a:gd name="T20" fmla="*/ 1 w 854"/>
                  <a:gd name="T21" fmla="*/ 0 h 1112"/>
                  <a:gd name="T22" fmla="*/ 1 w 854"/>
                  <a:gd name="T23" fmla="*/ 0 h 1112"/>
                  <a:gd name="T24" fmla="*/ 1 w 854"/>
                  <a:gd name="T25" fmla="*/ 0 h 1112"/>
                  <a:gd name="T26" fmla="*/ 1 w 854"/>
                  <a:gd name="T27" fmla="*/ 0 h 1112"/>
                  <a:gd name="T28" fmla="*/ 1 w 854"/>
                  <a:gd name="T29" fmla="*/ 0 h 1112"/>
                  <a:gd name="T30" fmla="*/ 1 w 854"/>
                  <a:gd name="T31" fmla="*/ 0 h 1112"/>
                  <a:gd name="T32" fmla="*/ 1 w 854"/>
                  <a:gd name="T33" fmla="*/ 0 h 1112"/>
                  <a:gd name="T34" fmla="*/ 1 w 854"/>
                  <a:gd name="T35" fmla="*/ 0 h 1112"/>
                  <a:gd name="T36" fmla="*/ 1 w 854"/>
                  <a:gd name="T37" fmla="*/ 0 h 1112"/>
                  <a:gd name="T38" fmla="*/ 1 w 854"/>
                  <a:gd name="T39" fmla="*/ 0 h 1112"/>
                  <a:gd name="T40" fmla="*/ 1 w 854"/>
                  <a:gd name="T41" fmla="*/ 0 h 1112"/>
                  <a:gd name="T42" fmla="*/ 1 w 854"/>
                  <a:gd name="T43" fmla="*/ 0 h 1112"/>
                  <a:gd name="T44" fmla="*/ 1 w 854"/>
                  <a:gd name="T45" fmla="*/ 0 h 1112"/>
                  <a:gd name="T46" fmla="*/ 1 w 854"/>
                  <a:gd name="T47" fmla="*/ 0 h 1112"/>
                  <a:gd name="T48" fmla="*/ 1 w 854"/>
                  <a:gd name="T49" fmla="*/ 0 h 1112"/>
                  <a:gd name="T50" fmla="*/ 1 w 854"/>
                  <a:gd name="T51" fmla="*/ 0 h 1112"/>
                  <a:gd name="T52" fmla="*/ 1 w 854"/>
                  <a:gd name="T53" fmla="*/ 0 h 1112"/>
                  <a:gd name="T54" fmla="*/ 1 w 854"/>
                  <a:gd name="T55" fmla="*/ 0 h 1112"/>
                  <a:gd name="T56" fmla="*/ 1 w 854"/>
                  <a:gd name="T57" fmla="*/ 0 h 1112"/>
                  <a:gd name="T58" fmla="*/ 1 w 854"/>
                  <a:gd name="T59" fmla="*/ 0 h 1112"/>
                  <a:gd name="T60" fmla="*/ 1 w 854"/>
                  <a:gd name="T61" fmla="*/ 0 h 1112"/>
                  <a:gd name="T62" fmla="*/ 1 w 854"/>
                  <a:gd name="T63" fmla="*/ 0 h 1112"/>
                  <a:gd name="T64" fmla="*/ 1 w 854"/>
                  <a:gd name="T65" fmla="*/ 0 h 1112"/>
                  <a:gd name="T66" fmla="*/ 1 w 854"/>
                  <a:gd name="T67" fmla="*/ 0 h 1112"/>
                  <a:gd name="T68" fmla="*/ 1 w 854"/>
                  <a:gd name="T69" fmla="*/ 0 h 1112"/>
                  <a:gd name="T70" fmla="*/ 1 w 854"/>
                  <a:gd name="T71" fmla="*/ 0 h 1112"/>
                  <a:gd name="T72" fmla="*/ 1 w 854"/>
                  <a:gd name="T73" fmla="*/ 0 h 1112"/>
                  <a:gd name="T74" fmla="*/ 1 w 854"/>
                  <a:gd name="T75" fmla="*/ 0 h 1112"/>
                  <a:gd name="T76" fmla="*/ 1 w 854"/>
                  <a:gd name="T77" fmla="*/ 0 h 1112"/>
                  <a:gd name="T78" fmla="*/ 1 w 854"/>
                  <a:gd name="T79" fmla="*/ 0 h 1112"/>
                  <a:gd name="T80" fmla="*/ 0 w 854"/>
                  <a:gd name="T81" fmla="*/ 0 h 1112"/>
                  <a:gd name="T82" fmla="*/ 1 w 854"/>
                  <a:gd name="T83" fmla="*/ 0 h 1112"/>
                  <a:gd name="T84" fmla="*/ 1 w 854"/>
                  <a:gd name="T85" fmla="*/ 0 h 1112"/>
                  <a:gd name="T86" fmla="*/ 1 w 854"/>
                  <a:gd name="T87" fmla="*/ 0 h 1112"/>
                  <a:gd name="T88" fmla="*/ 1 w 854"/>
                  <a:gd name="T89" fmla="*/ 0 h 1112"/>
                  <a:gd name="T90" fmla="*/ 1 w 854"/>
                  <a:gd name="T91" fmla="*/ 0 h 1112"/>
                  <a:gd name="T92" fmla="*/ 1 w 854"/>
                  <a:gd name="T93" fmla="*/ 0 h 1112"/>
                  <a:gd name="T94" fmla="*/ 1 w 854"/>
                  <a:gd name="T95" fmla="*/ 0 h 1112"/>
                  <a:gd name="T96" fmla="*/ 1 w 854"/>
                  <a:gd name="T97" fmla="*/ 0 h 1112"/>
                  <a:gd name="T98" fmla="*/ 1 w 854"/>
                  <a:gd name="T99" fmla="*/ 0 h 1112"/>
                  <a:gd name="T100" fmla="*/ 1 w 854"/>
                  <a:gd name="T101" fmla="*/ 0 h 1112"/>
                  <a:gd name="T102" fmla="*/ 1 w 854"/>
                  <a:gd name="T103" fmla="*/ 0 h 1112"/>
                  <a:gd name="T104" fmla="*/ 1 w 854"/>
                  <a:gd name="T105" fmla="*/ 0 h 1112"/>
                  <a:gd name="T106" fmla="*/ 1 w 854"/>
                  <a:gd name="T107" fmla="*/ 0 h 1112"/>
                  <a:gd name="T108" fmla="*/ 1 w 854"/>
                  <a:gd name="T109" fmla="*/ 0 h 1112"/>
                  <a:gd name="T110" fmla="*/ 1 w 854"/>
                  <a:gd name="T111" fmla="*/ 0 h 1112"/>
                  <a:gd name="T112" fmla="*/ 1 w 854"/>
                  <a:gd name="T113" fmla="*/ 0 h 1112"/>
                  <a:gd name="T114" fmla="*/ 1 w 854"/>
                  <a:gd name="T115" fmla="*/ 0 h 1112"/>
                  <a:gd name="T116" fmla="*/ 1 w 854"/>
                  <a:gd name="T117" fmla="*/ 0 h 1112"/>
                  <a:gd name="T118" fmla="*/ 1 w 854"/>
                  <a:gd name="T119" fmla="*/ 0 h 1112"/>
                  <a:gd name="T120" fmla="*/ 1 w 854"/>
                  <a:gd name="T121" fmla="*/ 0 h 1112"/>
                  <a:gd name="T122" fmla="*/ 1 w 854"/>
                  <a:gd name="T123" fmla="*/ 0 h 1112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854"/>
                  <a:gd name="T187" fmla="*/ 0 h 1112"/>
                  <a:gd name="T188" fmla="*/ 854 w 854"/>
                  <a:gd name="T189" fmla="*/ 1112 h 1112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854" h="1112">
                    <a:moveTo>
                      <a:pt x="539" y="1112"/>
                    </a:moveTo>
                    <a:lnTo>
                      <a:pt x="539" y="1112"/>
                    </a:lnTo>
                    <a:lnTo>
                      <a:pt x="541" y="1071"/>
                    </a:lnTo>
                    <a:lnTo>
                      <a:pt x="548" y="1034"/>
                    </a:lnTo>
                    <a:lnTo>
                      <a:pt x="558" y="1000"/>
                    </a:lnTo>
                    <a:lnTo>
                      <a:pt x="571" y="969"/>
                    </a:lnTo>
                    <a:lnTo>
                      <a:pt x="587" y="941"/>
                    </a:lnTo>
                    <a:lnTo>
                      <a:pt x="607" y="915"/>
                    </a:lnTo>
                    <a:lnTo>
                      <a:pt x="628" y="890"/>
                    </a:lnTo>
                    <a:lnTo>
                      <a:pt x="650" y="867"/>
                    </a:lnTo>
                    <a:lnTo>
                      <a:pt x="673" y="844"/>
                    </a:lnTo>
                    <a:lnTo>
                      <a:pt x="697" y="822"/>
                    </a:lnTo>
                    <a:lnTo>
                      <a:pt x="721" y="799"/>
                    </a:lnTo>
                    <a:lnTo>
                      <a:pt x="745" y="776"/>
                    </a:lnTo>
                    <a:lnTo>
                      <a:pt x="769" y="752"/>
                    </a:lnTo>
                    <a:lnTo>
                      <a:pt x="791" y="727"/>
                    </a:lnTo>
                    <a:lnTo>
                      <a:pt x="812" y="699"/>
                    </a:lnTo>
                    <a:lnTo>
                      <a:pt x="830" y="669"/>
                    </a:lnTo>
                    <a:lnTo>
                      <a:pt x="825" y="659"/>
                    </a:lnTo>
                    <a:lnTo>
                      <a:pt x="823" y="656"/>
                    </a:lnTo>
                    <a:lnTo>
                      <a:pt x="820" y="653"/>
                    </a:lnTo>
                    <a:lnTo>
                      <a:pt x="808" y="639"/>
                    </a:lnTo>
                    <a:lnTo>
                      <a:pt x="805" y="627"/>
                    </a:lnTo>
                    <a:lnTo>
                      <a:pt x="804" y="614"/>
                    </a:lnTo>
                    <a:lnTo>
                      <a:pt x="804" y="601"/>
                    </a:lnTo>
                    <a:lnTo>
                      <a:pt x="806" y="589"/>
                    </a:lnTo>
                    <a:lnTo>
                      <a:pt x="808" y="577"/>
                    </a:lnTo>
                    <a:lnTo>
                      <a:pt x="813" y="566"/>
                    </a:lnTo>
                    <a:lnTo>
                      <a:pt x="817" y="554"/>
                    </a:lnTo>
                    <a:lnTo>
                      <a:pt x="823" y="545"/>
                    </a:lnTo>
                    <a:lnTo>
                      <a:pt x="838" y="543"/>
                    </a:lnTo>
                    <a:lnTo>
                      <a:pt x="842" y="537"/>
                    </a:lnTo>
                    <a:lnTo>
                      <a:pt x="844" y="528"/>
                    </a:lnTo>
                    <a:lnTo>
                      <a:pt x="854" y="513"/>
                    </a:lnTo>
                    <a:lnTo>
                      <a:pt x="843" y="499"/>
                    </a:lnTo>
                    <a:lnTo>
                      <a:pt x="832" y="486"/>
                    </a:lnTo>
                    <a:lnTo>
                      <a:pt x="821" y="474"/>
                    </a:lnTo>
                    <a:lnTo>
                      <a:pt x="809" y="461"/>
                    </a:lnTo>
                    <a:lnTo>
                      <a:pt x="799" y="448"/>
                    </a:lnTo>
                    <a:lnTo>
                      <a:pt x="789" y="436"/>
                    </a:lnTo>
                    <a:lnTo>
                      <a:pt x="778" y="423"/>
                    </a:lnTo>
                    <a:lnTo>
                      <a:pt x="768" y="409"/>
                    </a:lnTo>
                    <a:lnTo>
                      <a:pt x="759" y="397"/>
                    </a:lnTo>
                    <a:lnTo>
                      <a:pt x="750" y="383"/>
                    </a:lnTo>
                    <a:lnTo>
                      <a:pt x="742" y="368"/>
                    </a:lnTo>
                    <a:lnTo>
                      <a:pt x="735" y="353"/>
                    </a:lnTo>
                    <a:lnTo>
                      <a:pt x="729" y="338"/>
                    </a:lnTo>
                    <a:lnTo>
                      <a:pt x="723" y="321"/>
                    </a:lnTo>
                    <a:lnTo>
                      <a:pt x="720" y="303"/>
                    </a:lnTo>
                    <a:lnTo>
                      <a:pt x="716" y="285"/>
                    </a:lnTo>
                    <a:lnTo>
                      <a:pt x="720" y="268"/>
                    </a:lnTo>
                    <a:lnTo>
                      <a:pt x="724" y="254"/>
                    </a:lnTo>
                    <a:lnTo>
                      <a:pt x="730" y="240"/>
                    </a:lnTo>
                    <a:lnTo>
                      <a:pt x="736" y="227"/>
                    </a:lnTo>
                    <a:lnTo>
                      <a:pt x="740" y="214"/>
                    </a:lnTo>
                    <a:lnTo>
                      <a:pt x="744" y="199"/>
                    </a:lnTo>
                    <a:lnTo>
                      <a:pt x="745" y="183"/>
                    </a:lnTo>
                    <a:lnTo>
                      <a:pt x="744" y="163"/>
                    </a:lnTo>
                    <a:lnTo>
                      <a:pt x="729" y="150"/>
                    </a:lnTo>
                    <a:lnTo>
                      <a:pt x="716" y="133"/>
                    </a:lnTo>
                    <a:lnTo>
                      <a:pt x="706" y="114"/>
                    </a:lnTo>
                    <a:lnTo>
                      <a:pt x="696" y="92"/>
                    </a:lnTo>
                    <a:lnTo>
                      <a:pt x="686" y="68"/>
                    </a:lnTo>
                    <a:lnTo>
                      <a:pt x="677" y="45"/>
                    </a:lnTo>
                    <a:lnTo>
                      <a:pt x="668" y="22"/>
                    </a:lnTo>
                    <a:lnTo>
                      <a:pt x="658" y="0"/>
                    </a:lnTo>
                    <a:lnTo>
                      <a:pt x="367" y="425"/>
                    </a:lnTo>
                    <a:lnTo>
                      <a:pt x="258" y="402"/>
                    </a:lnTo>
                    <a:lnTo>
                      <a:pt x="130" y="472"/>
                    </a:lnTo>
                    <a:lnTo>
                      <a:pt x="22" y="402"/>
                    </a:lnTo>
                    <a:lnTo>
                      <a:pt x="15" y="403"/>
                    </a:lnTo>
                    <a:lnTo>
                      <a:pt x="9" y="408"/>
                    </a:lnTo>
                    <a:lnTo>
                      <a:pt x="4" y="415"/>
                    </a:lnTo>
                    <a:lnTo>
                      <a:pt x="1" y="424"/>
                    </a:lnTo>
                    <a:lnTo>
                      <a:pt x="0" y="433"/>
                    </a:lnTo>
                    <a:lnTo>
                      <a:pt x="0" y="444"/>
                    </a:lnTo>
                    <a:lnTo>
                      <a:pt x="2" y="454"/>
                    </a:lnTo>
                    <a:lnTo>
                      <a:pt x="7" y="463"/>
                    </a:lnTo>
                    <a:lnTo>
                      <a:pt x="34" y="467"/>
                    </a:lnTo>
                    <a:lnTo>
                      <a:pt x="61" y="472"/>
                    </a:lnTo>
                    <a:lnTo>
                      <a:pt x="85" y="481"/>
                    </a:lnTo>
                    <a:lnTo>
                      <a:pt x="109" y="490"/>
                    </a:lnTo>
                    <a:lnTo>
                      <a:pt x="132" y="502"/>
                    </a:lnTo>
                    <a:lnTo>
                      <a:pt x="153" y="515"/>
                    </a:lnTo>
                    <a:lnTo>
                      <a:pt x="175" y="530"/>
                    </a:lnTo>
                    <a:lnTo>
                      <a:pt x="194" y="546"/>
                    </a:lnTo>
                    <a:lnTo>
                      <a:pt x="214" y="563"/>
                    </a:lnTo>
                    <a:lnTo>
                      <a:pt x="233" y="581"/>
                    </a:lnTo>
                    <a:lnTo>
                      <a:pt x="252" y="599"/>
                    </a:lnTo>
                    <a:lnTo>
                      <a:pt x="270" y="616"/>
                    </a:lnTo>
                    <a:lnTo>
                      <a:pt x="288" y="635"/>
                    </a:lnTo>
                    <a:lnTo>
                      <a:pt x="307" y="652"/>
                    </a:lnTo>
                    <a:lnTo>
                      <a:pt x="326" y="669"/>
                    </a:lnTo>
                    <a:lnTo>
                      <a:pt x="345" y="685"/>
                    </a:lnTo>
                    <a:lnTo>
                      <a:pt x="348" y="715"/>
                    </a:lnTo>
                    <a:lnTo>
                      <a:pt x="354" y="744"/>
                    </a:lnTo>
                    <a:lnTo>
                      <a:pt x="360" y="771"/>
                    </a:lnTo>
                    <a:lnTo>
                      <a:pt x="368" y="799"/>
                    </a:lnTo>
                    <a:lnTo>
                      <a:pt x="376" y="826"/>
                    </a:lnTo>
                    <a:lnTo>
                      <a:pt x="386" y="852"/>
                    </a:lnTo>
                    <a:lnTo>
                      <a:pt x="396" y="877"/>
                    </a:lnTo>
                    <a:lnTo>
                      <a:pt x="408" y="903"/>
                    </a:lnTo>
                    <a:lnTo>
                      <a:pt x="419" y="928"/>
                    </a:lnTo>
                    <a:lnTo>
                      <a:pt x="432" y="952"/>
                    </a:lnTo>
                    <a:lnTo>
                      <a:pt x="446" y="975"/>
                    </a:lnTo>
                    <a:lnTo>
                      <a:pt x="460" y="998"/>
                    </a:lnTo>
                    <a:lnTo>
                      <a:pt x="475" y="1021"/>
                    </a:lnTo>
                    <a:lnTo>
                      <a:pt x="490" y="1044"/>
                    </a:lnTo>
                    <a:lnTo>
                      <a:pt x="505" y="1066"/>
                    </a:lnTo>
                    <a:lnTo>
                      <a:pt x="520" y="1088"/>
                    </a:lnTo>
                    <a:lnTo>
                      <a:pt x="529" y="1102"/>
                    </a:lnTo>
                    <a:lnTo>
                      <a:pt x="533" y="1109"/>
                    </a:lnTo>
                    <a:lnTo>
                      <a:pt x="536" y="1112"/>
                    </a:lnTo>
                    <a:lnTo>
                      <a:pt x="539" y="1112"/>
                    </a:lnTo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81" name="Freeform 24"/>
              <p:cNvSpPr>
                <a:spLocks/>
              </p:cNvSpPr>
              <p:nvPr/>
            </p:nvSpPr>
            <p:spPr bwMode="auto">
              <a:xfrm rot="-5432">
                <a:off x="728" y="1737"/>
                <a:ext cx="1733" cy="707"/>
              </a:xfrm>
              <a:custGeom>
                <a:avLst/>
                <a:gdLst>
                  <a:gd name="T0" fmla="*/ 1 w 3430"/>
                  <a:gd name="T1" fmla="*/ 0 h 2467"/>
                  <a:gd name="T2" fmla="*/ 1 w 3430"/>
                  <a:gd name="T3" fmla="*/ 0 h 2467"/>
                  <a:gd name="T4" fmla="*/ 1 w 3430"/>
                  <a:gd name="T5" fmla="*/ 0 h 2467"/>
                  <a:gd name="T6" fmla="*/ 1 w 3430"/>
                  <a:gd name="T7" fmla="*/ 0 h 2467"/>
                  <a:gd name="T8" fmla="*/ 1 w 3430"/>
                  <a:gd name="T9" fmla="*/ 0 h 2467"/>
                  <a:gd name="T10" fmla="*/ 1 w 3430"/>
                  <a:gd name="T11" fmla="*/ 0 h 2467"/>
                  <a:gd name="T12" fmla="*/ 1 w 3430"/>
                  <a:gd name="T13" fmla="*/ 0 h 2467"/>
                  <a:gd name="T14" fmla="*/ 1 w 3430"/>
                  <a:gd name="T15" fmla="*/ 0 h 2467"/>
                  <a:gd name="T16" fmla="*/ 1 w 3430"/>
                  <a:gd name="T17" fmla="*/ 0 h 2467"/>
                  <a:gd name="T18" fmla="*/ 1 w 3430"/>
                  <a:gd name="T19" fmla="*/ 0 h 2467"/>
                  <a:gd name="T20" fmla="*/ 1 w 3430"/>
                  <a:gd name="T21" fmla="*/ 0 h 2467"/>
                  <a:gd name="T22" fmla="*/ 1 w 3430"/>
                  <a:gd name="T23" fmla="*/ 0 h 2467"/>
                  <a:gd name="T24" fmla="*/ 1 w 3430"/>
                  <a:gd name="T25" fmla="*/ 0 h 2467"/>
                  <a:gd name="T26" fmla="*/ 1 w 3430"/>
                  <a:gd name="T27" fmla="*/ 0 h 2467"/>
                  <a:gd name="T28" fmla="*/ 1 w 3430"/>
                  <a:gd name="T29" fmla="*/ 0 h 2467"/>
                  <a:gd name="T30" fmla="*/ 1 w 3430"/>
                  <a:gd name="T31" fmla="*/ 0 h 2467"/>
                  <a:gd name="T32" fmla="*/ 1 w 3430"/>
                  <a:gd name="T33" fmla="*/ 0 h 2467"/>
                  <a:gd name="T34" fmla="*/ 1 w 3430"/>
                  <a:gd name="T35" fmla="*/ 0 h 2467"/>
                  <a:gd name="T36" fmla="*/ 1 w 3430"/>
                  <a:gd name="T37" fmla="*/ 0 h 2467"/>
                  <a:gd name="T38" fmla="*/ 1 w 3430"/>
                  <a:gd name="T39" fmla="*/ 0 h 2467"/>
                  <a:gd name="T40" fmla="*/ 1 w 3430"/>
                  <a:gd name="T41" fmla="*/ 0 h 2467"/>
                  <a:gd name="T42" fmla="*/ 1 w 3430"/>
                  <a:gd name="T43" fmla="*/ 0 h 2467"/>
                  <a:gd name="T44" fmla="*/ 1 w 3430"/>
                  <a:gd name="T45" fmla="*/ 0 h 2467"/>
                  <a:gd name="T46" fmla="*/ 1 w 3430"/>
                  <a:gd name="T47" fmla="*/ 0 h 2467"/>
                  <a:gd name="T48" fmla="*/ 1 w 3430"/>
                  <a:gd name="T49" fmla="*/ 0 h 2467"/>
                  <a:gd name="T50" fmla="*/ 1 w 3430"/>
                  <a:gd name="T51" fmla="*/ 0 h 2467"/>
                  <a:gd name="T52" fmla="*/ 1 w 3430"/>
                  <a:gd name="T53" fmla="*/ 0 h 2467"/>
                  <a:gd name="T54" fmla="*/ 1 w 3430"/>
                  <a:gd name="T55" fmla="*/ 0 h 2467"/>
                  <a:gd name="T56" fmla="*/ 1 w 3430"/>
                  <a:gd name="T57" fmla="*/ 0 h 2467"/>
                  <a:gd name="T58" fmla="*/ 1 w 3430"/>
                  <a:gd name="T59" fmla="*/ 0 h 2467"/>
                  <a:gd name="T60" fmla="*/ 1 w 3430"/>
                  <a:gd name="T61" fmla="*/ 0 h 2467"/>
                  <a:gd name="T62" fmla="*/ 1 w 3430"/>
                  <a:gd name="T63" fmla="*/ 0 h 2467"/>
                  <a:gd name="T64" fmla="*/ 1 w 3430"/>
                  <a:gd name="T65" fmla="*/ 0 h 2467"/>
                  <a:gd name="T66" fmla="*/ 1 w 3430"/>
                  <a:gd name="T67" fmla="*/ 0 h 2467"/>
                  <a:gd name="T68" fmla="*/ 1 w 3430"/>
                  <a:gd name="T69" fmla="*/ 0 h 2467"/>
                  <a:gd name="T70" fmla="*/ 1 w 3430"/>
                  <a:gd name="T71" fmla="*/ 0 h 2467"/>
                  <a:gd name="T72" fmla="*/ 1 w 3430"/>
                  <a:gd name="T73" fmla="*/ 0 h 2467"/>
                  <a:gd name="T74" fmla="*/ 1 w 3430"/>
                  <a:gd name="T75" fmla="*/ 0 h 2467"/>
                  <a:gd name="T76" fmla="*/ 1 w 3430"/>
                  <a:gd name="T77" fmla="*/ 0 h 2467"/>
                  <a:gd name="T78" fmla="*/ 1 w 3430"/>
                  <a:gd name="T79" fmla="*/ 0 h 2467"/>
                  <a:gd name="T80" fmla="*/ 1 w 3430"/>
                  <a:gd name="T81" fmla="*/ 0 h 2467"/>
                  <a:gd name="T82" fmla="*/ 1 w 3430"/>
                  <a:gd name="T83" fmla="*/ 0 h 2467"/>
                  <a:gd name="T84" fmla="*/ 1 w 3430"/>
                  <a:gd name="T85" fmla="*/ 0 h 2467"/>
                  <a:gd name="T86" fmla="*/ 1 w 3430"/>
                  <a:gd name="T87" fmla="*/ 0 h 2467"/>
                  <a:gd name="T88" fmla="*/ 1 w 3430"/>
                  <a:gd name="T89" fmla="*/ 0 h 2467"/>
                  <a:gd name="T90" fmla="*/ 1 w 3430"/>
                  <a:gd name="T91" fmla="*/ 0 h 2467"/>
                  <a:gd name="T92" fmla="*/ 1 w 3430"/>
                  <a:gd name="T93" fmla="*/ 0 h 2467"/>
                  <a:gd name="T94" fmla="*/ 1 w 3430"/>
                  <a:gd name="T95" fmla="*/ 0 h 2467"/>
                  <a:gd name="T96" fmla="*/ 1 w 3430"/>
                  <a:gd name="T97" fmla="*/ 0 h 2467"/>
                  <a:gd name="T98" fmla="*/ 1 w 3430"/>
                  <a:gd name="T99" fmla="*/ 0 h 2467"/>
                  <a:gd name="T100" fmla="*/ 1 w 3430"/>
                  <a:gd name="T101" fmla="*/ 0 h 2467"/>
                  <a:gd name="T102" fmla="*/ 1 w 3430"/>
                  <a:gd name="T103" fmla="*/ 0 h 2467"/>
                  <a:gd name="T104" fmla="*/ 1 w 3430"/>
                  <a:gd name="T105" fmla="*/ 0 h 2467"/>
                  <a:gd name="T106" fmla="*/ 1 w 3430"/>
                  <a:gd name="T107" fmla="*/ 0 h 2467"/>
                  <a:gd name="T108" fmla="*/ 1 w 3430"/>
                  <a:gd name="T109" fmla="*/ 0 h 2467"/>
                  <a:gd name="T110" fmla="*/ 1 w 3430"/>
                  <a:gd name="T111" fmla="*/ 0 h 2467"/>
                  <a:gd name="T112" fmla="*/ 0 w 3430"/>
                  <a:gd name="T113" fmla="*/ 0 h 2467"/>
                  <a:gd name="T114" fmla="*/ 1 w 3430"/>
                  <a:gd name="T115" fmla="*/ 0 h 2467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430"/>
                  <a:gd name="T175" fmla="*/ 0 h 2467"/>
                  <a:gd name="T176" fmla="*/ 3430 w 3430"/>
                  <a:gd name="T177" fmla="*/ 2467 h 2467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430" h="2467">
                    <a:moveTo>
                      <a:pt x="1272" y="2467"/>
                    </a:moveTo>
                    <a:lnTo>
                      <a:pt x="1444" y="2397"/>
                    </a:lnTo>
                    <a:lnTo>
                      <a:pt x="1683" y="2374"/>
                    </a:lnTo>
                    <a:lnTo>
                      <a:pt x="1689" y="2367"/>
                    </a:lnTo>
                    <a:lnTo>
                      <a:pt x="1694" y="2360"/>
                    </a:lnTo>
                    <a:lnTo>
                      <a:pt x="1698" y="2354"/>
                    </a:lnTo>
                    <a:lnTo>
                      <a:pt x="1703" y="2345"/>
                    </a:lnTo>
                    <a:lnTo>
                      <a:pt x="1708" y="2337"/>
                    </a:lnTo>
                    <a:lnTo>
                      <a:pt x="1713" y="2329"/>
                    </a:lnTo>
                    <a:lnTo>
                      <a:pt x="1719" y="2321"/>
                    </a:lnTo>
                    <a:lnTo>
                      <a:pt x="1727" y="2313"/>
                    </a:lnTo>
                    <a:lnTo>
                      <a:pt x="1858" y="2257"/>
                    </a:lnTo>
                    <a:lnTo>
                      <a:pt x="1888" y="2164"/>
                    </a:lnTo>
                    <a:lnTo>
                      <a:pt x="1901" y="2149"/>
                    </a:lnTo>
                    <a:lnTo>
                      <a:pt x="1916" y="2135"/>
                    </a:lnTo>
                    <a:lnTo>
                      <a:pt x="1931" y="2122"/>
                    </a:lnTo>
                    <a:lnTo>
                      <a:pt x="1949" y="2111"/>
                    </a:lnTo>
                    <a:lnTo>
                      <a:pt x="1967" y="2099"/>
                    </a:lnTo>
                    <a:lnTo>
                      <a:pt x="1987" y="2090"/>
                    </a:lnTo>
                    <a:lnTo>
                      <a:pt x="2008" y="2083"/>
                    </a:lnTo>
                    <a:lnTo>
                      <a:pt x="2030" y="2076"/>
                    </a:lnTo>
                    <a:lnTo>
                      <a:pt x="2051" y="2072"/>
                    </a:lnTo>
                    <a:lnTo>
                      <a:pt x="2073" y="2069"/>
                    </a:lnTo>
                    <a:lnTo>
                      <a:pt x="2096" y="2067"/>
                    </a:lnTo>
                    <a:lnTo>
                      <a:pt x="2118" y="2068"/>
                    </a:lnTo>
                    <a:lnTo>
                      <a:pt x="2141" y="2071"/>
                    </a:lnTo>
                    <a:lnTo>
                      <a:pt x="2163" y="2075"/>
                    </a:lnTo>
                    <a:lnTo>
                      <a:pt x="2184" y="2082"/>
                    </a:lnTo>
                    <a:lnTo>
                      <a:pt x="2204" y="2091"/>
                    </a:lnTo>
                    <a:lnTo>
                      <a:pt x="2337" y="2232"/>
                    </a:lnTo>
                    <a:lnTo>
                      <a:pt x="2946" y="2207"/>
                    </a:lnTo>
                    <a:lnTo>
                      <a:pt x="3026" y="2137"/>
                    </a:lnTo>
                    <a:lnTo>
                      <a:pt x="2989" y="1761"/>
                    </a:lnTo>
                    <a:lnTo>
                      <a:pt x="3235" y="1218"/>
                    </a:lnTo>
                    <a:lnTo>
                      <a:pt x="3238" y="1213"/>
                    </a:lnTo>
                    <a:lnTo>
                      <a:pt x="3243" y="1208"/>
                    </a:lnTo>
                    <a:lnTo>
                      <a:pt x="3249" y="1204"/>
                    </a:lnTo>
                    <a:lnTo>
                      <a:pt x="3256" y="1201"/>
                    </a:lnTo>
                    <a:lnTo>
                      <a:pt x="3262" y="1198"/>
                    </a:lnTo>
                    <a:lnTo>
                      <a:pt x="3269" y="1194"/>
                    </a:lnTo>
                    <a:lnTo>
                      <a:pt x="3277" y="1191"/>
                    </a:lnTo>
                    <a:lnTo>
                      <a:pt x="3284" y="1185"/>
                    </a:lnTo>
                    <a:lnTo>
                      <a:pt x="3430" y="862"/>
                    </a:lnTo>
                    <a:lnTo>
                      <a:pt x="3121" y="742"/>
                    </a:lnTo>
                    <a:lnTo>
                      <a:pt x="3116" y="739"/>
                    </a:lnTo>
                    <a:lnTo>
                      <a:pt x="3112" y="733"/>
                    </a:lnTo>
                    <a:lnTo>
                      <a:pt x="3108" y="725"/>
                    </a:lnTo>
                    <a:lnTo>
                      <a:pt x="3106" y="717"/>
                    </a:lnTo>
                    <a:lnTo>
                      <a:pt x="3103" y="708"/>
                    </a:lnTo>
                    <a:lnTo>
                      <a:pt x="3099" y="698"/>
                    </a:lnTo>
                    <a:lnTo>
                      <a:pt x="3096" y="688"/>
                    </a:lnTo>
                    <a:lnTo>
                      <a:pt x="3090" y="679"/>
                    </a:lnTo>
                    <a:lnTo>
                      <a:pt x="3011" y="665"/>
                    </a:lnTo>
                    <a:lnTo>
                      <a:pt x="3006" y="662"/>
                    </a:lnTo>
                    <a:lnTo>
                      <a:pt x="3001" y="656"/>
                    </a:lnTo>
                    <a:lnTo>
                      <a:pt x="2999" y="648"/>
                    </a:lnTo>
                    <a:lnTo>
                      <a:pt x="2996" y="640"/>
                    </a:lnTo>
                    <a:lnTo>
                      <a:pt x="2993" y="631"/>
                    </a:lnTo>
                    <a:lnTo>
                      <a:pt x="2991" y="621"/>
                    </a:lnTo>
                    <a:lnTo>
                      <a:pt x="2988" y="611"/>
                    </a:lnTo>
                    <a:lnTo>
                      <a:pt x="2983" y="602"/>
                    </a:lnTo>
                    <a:lnTo>
                      <a:pt x="2972" y="593"/>
                    </a:lnTo>
                    <a:lnTo>
                      <a:pt x="2961" y="583"/>
                    </a:lnTo>
                    <a:lnTo>
                      <a:pt x="2951" y="573"/>
                    </a:lnTo>
                    <a:lnTo>
                      <a:pt x="2942" y="563"/>
                    </a:lnTo>
                    <a:lnTo>
                      <a:pt x="2932" y="552"/>
                    </a:lnTo>
                    <a:lnTo>
                      <a:pt x="2923" y="541"/>
                    </a:lnTo>
                    <a:lnTo>
                      <a:pt x="2916" y="529"/>
                    </a:lnTo>
                    <a:lnTo>
                      <a:pt x="2908" y="517"/>
                    </a:lnTo>
                    <a:lnTo>
                      <a:pt x="2901" y="504"/>
                    </a:lnTo>
                    <a:lnTo>
                      <a:pt x="2896" y="491"/>
                    </a:lnTo>
                    <a:lnTo>
                      <a:pt x="2890" y="478"/>
                    </a:lnTo>
                    <a:lnTo>
                      <a:pt x="2885" y="463"/>
                    </a:lnTo>
                    <a:lnTo>
                      <a:pt x="2881" y="448"/>
                    </a:lnTo>
                    <a:lnTo>
                      <a:pt x="2877" y="432"/>
                    </a:lnTo>
                    <a:lnTo>
                      <a:pt x="2875" y="415"/>
                    </a:lnTo>
                    <a:lnTo>
                      <a:pt x="2873" y="398"/>
                    </a:lnTo>
                    <a:lnTo>
                      <a:pt x="2729" y="387"/>
                    </a:lnTo>
                    <a:lnTo>
                      <a:pt x="2717" y="395"/>
                    </a:lnTo>
                    <a:lnTo>
                      <a:pt x="2707" y="405"/>
                    </a:lnTo>
                    <a:lnTo>
                      <a:pt x="2698" y="415"/>
                    </a:lnTo>
                    <a:lnTo>
                      <a:pt x="2690" y="427"/>
                    </a:lnTo>
                    <a:lnTo>
                      <a:pt x="2683" y="441"/>
                    </a:lnTo>
                    <a:lnTo>
                      <a:pt x="2676" y="453"/>
                    </a:lnTo>
                    <a:lnTo>
                      <a:pt x="2670" y="468"/>
                    </a:lnTo>
                    <a:lnTo>
                      <a:pt x="2664" y="483"/>
                    </a:lnTo>
                    <a:lnTo>
                      <a:pt x="2659" y="498"/>
                    </a:lnTo>
                    <a:lnTo>
                      <a:pt x="2654" y="513"/>
                    </a:lnTo>
                    <a:lnTo>
                      <a:pt x="2648" y="529"/>
                    </a:lnTo>
                    <a:lnTo>
                      <a:pt x="2643" y="544"/>
                    </a:lnTo>
                    <a:lnTo>
                      <a:pt x="2638" y="559"/>
                    </a:lnTo>
                    <a:lnTo>
                      <a:pt x="2632" y="574"/>
                    </a:lnTo>
                    <a:lnTo>
                      <a:pt x="2625" y="588"/>
                    </a:lnTo>
                    <a:lnTo>
                      <a:pt x="2618" y="602"/>
                    </a:lnTo>
                    <a:lnTo>
                      <a:pt x="2616" y="604"/>
                    </a:lnTo>
                    <a:lnTo>
                      <a:pt x="2613" y="608"/>
                    </a:lnTo>
                    <a:lnTo>
                      <a:pt x="2608" y="611"/>
                    </a:lnTo>
                    <a:lnTo>
                      <a:pt x="2602" y="613"/>
                    </a:lnTo>
                    <a:lnTo>
                      <a:pt x="2597" y="617"/>
                    </a:lnTo>
                    <a:lnTo>
                      <a:pt x="2591" y="620"/>
                    </a:lnTo>
                    <a:lnTo>
                      <a:pt x="2584" y="624"/>
                    </a:lnTo>
                    <a:lnTo>
                      <a:pt x="2576" y="626"/>
                    </a:lnTo>
                    <a:lnTo>
                      <a:pt x="2560" y="624"/>
                    </a:lnTo>
                    <a:lnTo>
                      <a:pt x="2546" y="617"/>
                    </a:lnTo>
                    <a:lnTo>
                      <a:pt x="2533" y="606"/>
                    </a:lnTo>
                    <a:lnTo>
                      <a:pt x="2523" y="594"/>
                    </a:lnTo>
                    <a:lnTo>
                      <a:pt x="2513" y="579"/>
                    </a:lnTo>
                    <a:lnTo>
                      <a:pt x="2502" y="564"/>
                    </a:lnTo>
                    <a:lnTo>
                      <a:pt x="2492" y="550"/>
                    </a:lnTo>
                    <a:lnTo>
                      <a:pt x="2480" y="536"/>
                    </a:lnTo>
                    <a:lnTo>
                      <a:pt x="2468" y="537"/>
                    </a:lnTo>
                    <a:lnTo>
                      <a:pt x="2456" y="541"/>
                    </a:lnTo>
                    <a:lnTo>
                      <a:pt x="2447" y="545"/>
                    </a:lnTo>
                    <a:lnTo>
                      <a:pt x="2438" y="551"/>
                    </a:lnTo>
                    <a:lnTo>
                      <a:pt x="2429" y="558"/>
                    </a:lnTo>
                    <a:lnTo>
                      <a:pt x="2421" y="564"/>
                    </a:lnTo>
                    <a:lnTo>
                      <a:pt x="2413" y="571"/>
                    </a:lnTo>
                    <a:lnTo>
                      <a:pt x="2403" y="576"/>
                    </a:lnTo>
                    <a:lnTo>
                      <a:pt x="2394" y="587"/>
                    </a:lnTo>
                    <a:lnTo>
                      <a:pt x="2390" y="601"/>
                    </a:lnTo>
                    <a:lnTo>
                      <a:pt x="2386" y="616"/>
                    </a:lnTo>
                    <a:lnTo>
                      <a:pt x="2385" y="632"/>
                    </a:lnTo>
                    <a:lnTo>
                      <a:pt x="2384" y="648"/>
                    </a:lnTo>
                    <a:lnTo>
                      <a:pt x="2383" y="665"/>
                    </a:lnTo>
                    <a:lnTo>
                      <a:pt x="2379" y="681"/>
                    </a:lnTo>
                    <a:lnTo>
                      <a:pt x="2373" y="696"/>
                    </a:lnTo>
                    <a:lnTo>
                      <a:pt x="2372" y="698"/>
                    </a:lnTo>
                    <a:lnTo>
                      <a:pt x="2371" y="702"/>
                    </a:lnTo>
                    <a:lnTo>
                      <a:pt x="2368" y="704"/>
                    </a:lnTo>
                    <a:lnTo>
                      <a:pt x="2363" y="708"/>
                    </a:lnTo>
                    <a:lnTo>
                      <a:pt x="2357" y="711"/>
                    </a:lnTo>
                    <a:lnTo>
                      <a:pt x="2352" y="713"/>
                    </a:lnTo>
                    <a:lnTo>
                      <a:pt x="2345" y="717"/>
                    </a:lnTo>
                    <a:lnTo>
                      <a:pt x="2337" y="719"/>
                    </a:lnTo>
                    <a:lnTo>
                      <a:pt x="2189" y="626"/>
                    </a:lnTo>
                    <a:lnTo>
                      <a:pt x="2199" y="532"/>
                    </a:lnTo>
                    <a:lnTo>
                      <a:pt x="2195" y="526"/>
                    </a:lnTo>
                    <a:lnTo>
                      <a:pt x="2192" y="519"/>
                    </a:lnTo>
                    <a:lnTo>
                      <a:pt x="2187" y="513"/>
                    </a:lnTo>
                    <a:lnTo>
                      <a:pt x="2184" y="507"/>
                    </a:lnTo>
                    <a:lnTo>
                      <a:pt x="2179" y="502"/>
                    </a:lnTo>
                    <a:lnTo>
                      <a:pt x="2174" y="495"/>
                    </a:lnTo>
                    <a:lnTo>
                      <a:pt x="2170" y="489"/>
                    </a:lnTo>
                    <a:lnTo>
                      <a:pt x="2164" y="482"/>
                    </a:lnTo>
                    <a:lnTo>
                      <a:pt x="2154" y="467"/>
                    </a:lnTo>
                    <a:lnTo>
                      <a:pt x="2146" y="452"/>
                    </a:lnTo>
                    <a:lnTo>
                      <a:pt x="2141" y="438"/>
                    </a:lnTo>
                    <a:lnTo>
                      <a:pt x="2140" y="424"/>
                    </a:lnTo>
                    <a:lnTo>
                      <a:pt x="2140" y="410"/>
                    </a:lnTo>
                    <a:lnTo>
                      <a:pt x="2142" y="396"/>
                    </a:lnTo>
                    <a:lnTo>
                      <a:pt x="2146" y="381"/>
                    </a:lnTo>
                    <a:lnTo>
                      <a:pt x="2151" y="367"/>
                    </a:lnTo>
                    <a:lnTo>
                      <a:pt x="2156" y="353"/>
                    </a:lnTo>
                    <a:lnTo>
                      <a:pt x="2163" y="338"/>
                    </a:lnTo>
                    <a:lnTo>
                      <a:pt x="2169" y="325"/>
                    </a:lnTo>
                    <a:lnTo>
                      <a:pt x="2173" y="310"/>
                    </a:lnTo>
                    <a:lnTo>
                      <a:pt x="2178" y="295"/>
                    </a:lnTo>
                    <a:lnTo>
                      <a:pt x="2181" y="280"/>
                    </a:lnTo>
                    <a:lnTo>
                      <a:pt x="2184" y="265"/>
                    </a:lnTo>
                    <a:lnTo>
                      <a:pt x="2184" y="249"/>
                    </a:lnTo>
                    <a:lnTo>
                      <a:pt x="2181" y="239"/>
                    </a:lnTo>
                    <a:lnTo>
                      <a:pt x="2178" y="233"/>
                    </a:lnTo>
                    <a:lnTo>
                      <a:pt x="2174" y="226"/>
                    </a:lnTo>
                    <a:lnTo>
                      <a:pt x="2169" y="220"/>
                    </a:lnTo>
                    <a:lnTo>
                      <a:pt x="2163" y="215"/>
                    </a:lnTo>
                    <a:lnTo>
                      <a:pt x="2155" y="211"/>
                    </a:lnTo>
                    <a:lnTo>
                      <a:pt x="2147" y="205"/>
                    </a:lnTo>
                    <a:lnTo>
                      <a:pt x="2138" y="199"/>
                    </a:lnTo>
                    <a:lnTo>
                      <a:pt x="2130" y="185"/>
                    </a:lnTo>
                    <a:lnTo>
                      <a:pt x="2124" y="169"/>
                    </a:lnTo>
                    <a:lnTo>
                      <a:pt x="2122" y="151"/>
                    </a:lnTo>
                    <a:lnTo>
                      <a:pt x="2120" y="130"/>
                    </a:lnTo>
                    <a:lnTo>
                      <a:pt x="2120" y="108"/>
                    </a:lnTo>
                    <a:lnTo>
                      <a:pt x="2122" y="87"/>
                    </a:lnTo>
                    <a:lnTo>
                      <a:pt x="2124" y="65"/>
                    </a:lnTo>
                    <a:lnTo>
                      <a:pt x="2127" y="43"/>
                    </a:lnTo>
                    <a:lnTo>
                      <a:pt x="2118" y="37"/>
                    </a:lnTo>
                    <a:lnTo>
                      <a:pt x="2108" y="34"/>
                    </a:lnTo>
                    <a:lnTo>
                      <a:pt x="2097" y="29"/>
                    </a:lnTo>
                    <a:lnTo>
                      <a:pt x="2086" y="26"/>
                    </a:lnTo>
                    <a:lnTo>
                      <a:pt x="2076" y="21"/>
                    </a:lnTo>
                    <a:lnTo>
                      <a:pt x="2066" y="16"/>
                    </a:lnTo>
                    <a:lnTo>
                      <a:pt x="2058" y="9"/>
                    </a:lnTo>
                    <a:lnTo>
                      <a:pt x="2051" y="0"/>
                    </a:lnTo>
                    <a:lnTo>
                      <a:pt x="2046" y="0"/>
                    </a:lnTo>
                    <a:lnTo>
                      <a:pt x="2041" y="1"/>
                    </a:lnTo>
                    <a:lnTo>
                      <a:pt x="2036" y="4"/>
                    </a:lnTo>
                    <a:lnTo>
                      <a:pt x="2032" y="7"/>
                    </a:lnTo>
                    <a:lnTo>
                      <a:pt x="2026" y="11"/>
                    </a:lnTo>
                    <a:lnTo>
                      <a:pt x="2022" y="15"/>
                    </a:lnTo>
                    <a:lnTo>
                      <a:pt x="2017" y="21"/>
                    </a:lnTo>
                    <a:lnTo>
                      <a:pt x="2011" y="27"/>
                    </a:lnTo>
                    <a:lnTo>
                      <a:pt x="1923" y="34"/>
                    </a:lnTo>
                    <a:lnTo>
                      <a:pt x="1911" y="38"/>
                    </a:lnTo>
                    <a:lnTo>
                      <a:pt x="1903" y="47"/>
                    </a:lnTo>
                    <a:lnTo>
                      <a:pt x="1897" y="58"/>
                    </a:lnTo>
                    <a:lnTo>
                      <a:pt x="1893" y="69"/>
                    </a:lnTo>
                    <a:lnTo>
                      <a:pt x="1889" y="83"/>
                    </a:lnTo>
                    <a:lnTo>
                      <a:pt x="1886" y="98"/>
                    </a:lnTo>
                    <a:lnTo>
                      <a:pt x="1880" y="113"/>
                    </a:lnTo>
                    <a:lnTo>
                      <a:pt x="1873" y="127"/>
                    </a:lnTo>
                    <a:lnTo>
                      <a:pt x="1870" y="133"/>
                    </a:lnTo>
                    <a:lnTo>
                      <a:pt x="1864" y="137"/>
                    </a:lnTo>
                    <a:lnTo>
                      <a:pt x="1857" y="141"/>
                    </a:lnTo>
                    <a:lnTo>
                      <a:pt x="1849" y="144"/>
                    </a:lnTo>
                    <a:lnTo>
                      <a:pt x="1840" y="146"/>
                    </a:lnTo>
                    <a:lnTo>
                      <a:pt x="1832" y="149"/>
                    </a:lnTo>
                    <a:lnTo>
                      <a:pt x="1823" y="150"/>
                    </a:lnTo>
                    <a:lnTo>
                      <a:pt x="1813" y="150"/>
                    </a:lnTo>
                    <a:lnTo>
                      <a:pt x="1797" y="167"/>
                    </a:lnTo>
                    <a:lnTo>
                      <a:pt x="1778" y="181"/>
                    </a:lnTo>
                    <a:lnTo>
                      <a:pt x="1757" y="192"/>
                    </a:lnTo>
                    <a:lnTo>
                      <a:pt x="1736" y="202"/>
                    </a:lnTo>
                    <a:lnTo>
                      <a:pt x="1713" y="210"/>
                    </a:lnTo>
                    <a:lnTo>
                      <a:pt x="1689" y="215"/>
                    </a:lnTo>
                    <a:lnTo>
                      <a:pt x="1665" y="220"/>
                    </a:lnTo>
                    <a:lnTo>
                      <a:pt x="1641" y="223"/>
                    </a:lnTo>
                    <a:lnTo>
                      <a:pt x="1641" y="233"/>
                    </a:lnTo>
                    <a:lnTo>
                      <a:pt x="1641" y="241"/>
                    </a:lnTo>
                    <a:lnTo>
                      <a:pt x="1641" y="248"/>
                    </a:lnTo>
                    <a:lnTo>
                      <a:pt x="1640" y="256"/>
                    </a:lnTo>
                    <a:lnTo>
                      <a:pt x="1640" y="264"/>
                    </a:lnTo>
                    <a:lnTo>
                      <a:pt x="1637" y="272"/>
                    </a:lnTo>
                    <a:lnTo>
                      <a:pt x="1636" y="282"/>
                    </a:lnTo>
                    <a:lnTo>
                      <a:pt x="1634" y="294"/>
                    </a:lnTo>
                    <a:lnTo>
                      <a:pt x="1633" y="297"/>
                    </a:lnTo>
                    <a:lnTo>
                      <a:pt x="1632" y="300"/>
                    </a:lnTo>
                    <a:lnTo>
                      <a:pt x="1628" y="303"/>
                    </a:lnTo>
                    <a:lnTo>
                      <a:pt x="1624" y="306"/>
                    </a:lnTo>
                    <a:lnTo>
                      <a:pt x="1618" y="308"/>
                    </a:lnTo>
                    <a:lnTo>
                      <a:pt x="1612" y="311"/>
                    </a:lnTo>
                    <a:lnTo>
                      <a:pt x="1605" y="314"/>
                    </a:lnTo>
                    <a:lnTo>
                      <a:pt x="1597" y="317"/>
                    </a:lnTo>
                    <a:lnTo>
                      <a:pt x="1511" y="249"/>
                    </a:lnTo>
                    <a:lnTo>
                      <a:pt x="1504" y="250"/>
                    </a:lnTo>
                    <a:lnTo>
                      <a:pt x="1498" y="253"/>
                    </a:lnTo>
                    <a:lnTo>
                      <a:pt x="1495" y="258"/>
                    </a:lnTo>
                    <a:lnTo>
                      <a:pt x="1492" y="265"/>
                    </a:lnTo>
                    <a:lnTo>
                      <a:pt x="1491" y="272"/>
                    </a:lnTo>
                    <a:lnTo>
                      <a:pt x="1489" y="280"/>
                    </a:lnTo>
                    <a:lnTo>
                      <a:pt x="1486" y="287"/>
                    </a:lnTo>
                    <a:lnTo>
                      <a:pt x="1481" y="294"/>
                    </a:lnTo>
                    <a:lnTo>
                      <a:pt x="1474" y="302"/>
                    </a:lnTo>
                    <a:lnTo>
                      <a:pt x="1466" y="308"/>
                    </a:lnTo>
                    <a:lnTo>
                      <a:pt x="1457" y="313"/>
                    </a:lnTo>
                    <a:lnTo>
                      <a:pt x="1445" y="317"/>
                    </a:lnTo>
                    <a:lnTo>
                      <a:pt x="1434" y="318"/>
                    </a:lnTo>
                    <a:lnTo>
                      <a:pt x="1422" y="318"/>
                    </a:lnTo>
                    <a:lnTo>
                      <a:pt x="1411" y="314"/>
                    </a:lnTo>
                    <a:lnTo>
                      <a:pt x="1399" y="310"/>
                    </a:lnTo>
                    <a:lnTo>
                      <a:pt x="1395" y="303"/>
                    </a:lnTo>
                    <a:lnTo>
                      <a:pt x="1390" y="296"/>
                    </a:lnTo>
                    <a:lnTo>
                      <a:pt x="1386" y="289"/>
                    </a:lnTo>
                    <a:lnTo>
                      <a:pt x="1381" y="281"/>
                    </a:lnTo>
                    <a:lnTo>
                      <a:pt x="1376" y="273"/>
                    </a:lnTo>
                    <a:lnTo>
                      <a:pt x="1372" y="265"/>
                    </a:lnTo>
                    <a:lnTo>
                      <a:pt x="1365" y="257"/>
                    </a:lnTo>
                    <a:lnTo>
                      <a:pt x="1358" y="249"/>
                    </a:lnTo>
                    <a:lnTo>
                      <a:pt x="1348" y="238"/>
                    </a:lnTo>
                    <a:lnTo>
                      <a:pt x="1336" y="233"/>
                    </a:lnTo>
                    <a:lnTo>
                      <a:pt x="1322" y="230"/>
                    </a:lnTo>
                    <a:lnTo>
                      <a:pt x="1307" y="228"/>
                    </a:lnTo>
                    <a:lnTo>
                      <a:pt x="1292" y="228"/>
                    </a:lnTo>
                    <a:lnTo>
                      <a:pt x="1277" y="226"/>
                    </a:lnTo>
                    <a:lnTo>
                      <a:pt x="1262" y="222"/>
                    </a:lnTo>
                    <a:lnTo>
                      <a:pt x="1249" y="215"/>
                    </a:lnTo>
                    <a:lnTo>
                      <a:pt x="1236" y="205"/>
                    </a:lnTo>
                    <a:lnTo>
                      <a:pt x="1230" y="191"/>
                    </a:lnTo>
                    <a:lnTo>
                      <a:pt x="1229" y="175"/>
                    </a:lnTo>
                    <a:lnTo>
                      <a:pt x="1230" y="157"/>
                    </a:lnTo>
                    <a:lnTo>
                      <a:pt x="1234" y="138"/>
                    </a:lnTo>
                    <a:lnTo>
                      <a:pt x="1236" y="119"/>
                    </a:lnTo>
                    <a:lnTo>
                      <a:pt x="1237" y="99"/>
                    </a:lnTo>
                    <a:lnTo>
                      <a:pt x="1234" y="82"/>
                    </a:lnTo>
                    <a:lnTo>
                      <a:pt x="1233" y="78"/>
                    </a:lnTo>
                    <a:lnTo>
                      <a:pt x="1231" y="74"/>
                    </a:lnTo>
                    <a:lnTo>
                      <a:pt x="1229" y="69"/>
                    </a:lnTo>
                    <a:lnTo>
                      <a:pt x="1224" y="64"/>
                    </a:lnTo>
                    <a:lnTo>
                      <a:pt x="1221" y="59"/>
                    </a:lnTo>
                    <a:lnTo>
                      <a:pt x="1215" y="53"/>
                    </a:lnTo>
                    <a:lnTo>
                      <a:pt x="1211" y="49"/>
                    </a:lnTo>
                    <a:lnTo>
                      <a:pt x="1205" y="43"/>
                    </a:lnTo>
                    <a:lnTo>
                      <a:pt x="1096" y="106"/>
                    </a:lnTo>
                    <a:lnTo>
                      <a:pt x="1085" y="104"/>
                    </a:lnTo>
                    <a:lnTo>
                      <a:pt x="1076" y="100"/>
                    </a:lnTo>
                    <a:lnTo>
                      <a:pt x="1068" y="96"/>
                    </a:lnTo>
                    <a:lnTo>
                      <a:pt x="1061" y="91"/>
                    </a:lnTo>
                    <a:lnTo>
                      <a:pt x="1054" y="85"/>
                    </a:lnTo>
                    <a:lnTo>
                      <a:pt x="1049" y="77"/>
                    </a:lnTo>
                    <a:lnTo>
                      <a:pt x="1043" y="68"/>
                    </a:lnTo>
                    <a:lnTo>
                      <a:pt x="1037" y="57"/>
                    </a:lnTo>
                    <a:lnTo>
                      <a:pt x="1037" y="61"/>
                    </a:lnTo>
                    <a:lnTo>
                      <a:pt x="1036" y="66"/>
                    </a:lnTo>
                    <a:lnTo>
                      <a:pt x="1035" y="72"/>
                    </a:lnTo>
                    <a:lnTo>
                      <a:pt x="1034" y="78"/>
                    </a:lnTo>
                    <a:lnTo>
                      <a:pt x="1031" y="85"/>
                    </a:lnTo>
                    <a:lnTo>
                      <a:pt x="1029" y="92"/>
                    </a:lnTo>
                    <a:lnTo>
                      <a:pt x="1026" y="99"/>
                    </a:lnTo>
                    <a:lnTo>
                      <a:pt x="1022" y="106"/>
                    </a:lnTo>
                    <a:lnTo>
                      <a:pt x="718" y="106"/>
                    </a:lnTo>
                    <a:lnTo>
                      <a:pt x="730" y="113"/>
                    </a:lnTo>
                    <a:lnTo>
                      <a:pt x="738" y="122"/>
                    </a:lnTo>
                    <a:lnTo>
                      <a:pt x="743" y="133"/>
                    </a:lnTo>
                    <a:lnTo>
                      <a:pt x="745" y="144"/>
                    </a:lnTo>
                    <a:lnTo>
                      <a:pt x="745" y="157"/>
                    </a:lnTo>
                    <a:lnTo>
                      <a:pt x="743" y="170"/>
                    </a:lnTo>
                    <a:lnTo>
                      <a:pt x="738" y="184"/>
                    </a:lnTo>
                    <a:lnTo>
                      <a:pt x="733" y="199"/>
                    </a:lnTo>
                    <a:lnTo>
                      <a:pt x="737" y="208"/>
                    </a:lnTo>
                    <a:lnTo>
                      <a:pt x="743" y="213"/>
                    </a:lnTo>
                    <a:lnTo>
                      <a:pt x="749" y="214"/>
                    </a:lnTo>
                    <a:lnTo>
                      <a:pt x="756" y="212"/>
                    </a:lnTo>
                    <a:lnTo>
                      <a:pt x="764" y="208"/>
                    </a:lnTo>
                    <a:lnTo>
                      <a:pt x="774" y="204"/>
                    </a:lnTo>
                    <a:lnTo>
                      <a:pt x="783" y="200"/>
                    </a:lnTo>
                    <a:lnTo>
                      <a:pt x="792" y="199"/>
                    </a:lnTo>
                    <a:lnTo>
                      <a:pt x="871" y="249"/>
                    </a:lnTo>
                    <a:lnTo>
                      <a:pt x="876" y="259"/>
                    </a:lnTo>
                    <a:lnTo>
                      <a:pt x="877" y="272"/>
                    </a:lnTo>
                    <a:lnTo>
                      <a:pt x="877" y="283"/>
                    </a:lnTo>
                    <a:lnTo>
                      <a:pt x="875" y="296"/>
                    </a:lnTo>
                    <a:lnTo>
                      <a:pt x="871" y="308"/>
                    </a:lnTo>
                    <a:lnTo>
                      <a:pt x="867" y="320"/>
                    </a:lnTo>
                    <a:lnTo>
                      <a:pt x="862" y="332"/>
                    </a:lnTo>
                    <a:lnTo>
                      <a:pt x="856" y="342"/>
                    </a:lnTo>
                    <a:lnTo>
                      <a:pt x="843" y="358"/>
                    </a:lnTo>
                    <a:lnTo>
                      <a:pt x="828" y="364"/>
                    </a:lnTo>
                    <a:lnTo>
                      <a:pt x="813" y="364"/>
                    </a:lnTo>
                    <a:lnTo>
                      <a:pt x="797" y="358"/>
                    </a:lnTo>
                    <a:lnTo>
                      <a:pt x="781" y="350"/>
                    </a:lnTo>
                    <a:lnTo>
                      <a:pt x="763" y="342"/>
                    </a:lnTo>
                    <a:lnTo>
                      <a:pt x="745" y="335"/>
                    </a:lnTo>
                    <a:lnTo>
                      <a:pt x="726" y="333"/>
                    </a:lnTo>
                    <a:lnTo>
                      <a:pt x="718" y="340"/>
                    </a:lnTo>
                    <a:lnTo>
                      <a:pt x="712" y="346"/>
                    </a:lnTo>
                    <a:lnTo>
                      <a:pt x="705" y="355"/>
                    </a:lnTo>
                    <a:lnTo>
                      <a:pt x="699" y="364"/>
                    </a:lnTo>
                    <a:lnTo>
                      <a:pt x="694" y="373"/>
                    </a:lnTo>
                    <a:lnTo>
                      <a:pt x="690" y="384"/>
                    </a:lnTo>
                    <a:lnTo>
                      <a:pt x="685" y="397"/>
                    </a:lnTo>
                    <a:lnTo>
                      <a:pt x="682" y="410"/>
                    </a:lnTo>
                    <a:lnTo>
                      <a:pt x="783" y="553"/>
                    </a:lnTo>
                    <a:lnTo>
                      <a:pt x="798" y="591"/>
                    </a:lnTo>
                    <a:lnTo>
                      <a:pt x="808" y="629"/>
                    </a:lnTo>
                    <a:lnTo>
                      <a:pt x="815" y="667"/>
                    </a:lnTo>
                    <a:lnTo>
                      <a:pt x="820" y="706"/>
                    </a:lnTo>
                    <a:lnTo>
                      <a:pt x="822" y="746"/>
                    </a:lnTo>
                    <a:lnTo>
                      <a:pt x="821" y="785"/>
                    </a:lnTo>
                    <a:lnTo>
                      <a:pt x="818" y="825"/>
                    </a:lnTo>
                    <a:lnTo>
                      <a:pt x="814" y="865"/>
                    </a:lnTo>
                    <a:lnTo>
                      <a:pt x="808" y="905"/>
                    </a:lnTo>
                    <a:lnTo>
                      <a:pt x="801" y="946"/>
                    </a:lnTo>
                    <a:lnTo>
                      <a:pt x="794" y="986"/>
                    </a:lnTo>
                    <a:lnTo>
                      <a:pt x="787" y="1027"/>
                    </a:lnTo>
                    <a:lnTo>
                      <a:pt x="779" y="1069"/>
                    </a:lnTo>
                    <a:lnTo>
                      <a:pt x="774" y="1109"/>
                    </a:lnTo>
                    <a:lnTo>
                      <a:pt x="768" y="1150"/>
                    </a:lnTo>
                    <a:lnTo>
                      <a:pt x="763" y="1192"/>
                    </a:lnTo>
                    <a:lnTo>
                      <a:pt x="746" y="1203"/>
                    </a:lnTo>
                    <a:lnTo>
                      <a:pt x="738" y="1217"/>
                    </a:lnTo>
                    <a:lnTo>
                      <a:pt x="736" y="1233"/>
                    </a:lnTo>
                    <a:lnTo>
                      <a:pt x="738" y="1252"/>
                    </a:lnTo>
                    <a:lnTo>
                      <a:pt x="743" y="1271"/>
                    </a:lnTo>
                    <a:lnTo>
                      <a:pt x="746" y="1292"/>
                    </a:lnTo>
                    <a:lnTo>
                      <a:pt x="746" y="1314"/>
                    </a:lnTo>
                    <a:lnTo>
                      <a:pt x="741" y="1334"/>
                    </a:lnTo>
                    <a:lnTo>
                      <a:pt x="728" y="1349"/>
                    </a:lnTo>
                    <a:lnTo>
                      <a:pt x="714" y="1360"/>
                    </a:lnTo>
                    <a:lnTo>
                      <a:pt x="698" y="1368"/>
                    </a:lnTo>
                    <a:lnTo>
                      <a:pt x="682" y="1374"/>
                    </a:lnTo>
                    <a:lnTo>
                      <a:pt x="663" y="1378"/>
                    </a:lnTo>
                    <a:lnTo>
                      <a:pt x="645" y="1380"/>
                    </a:lnTo>
                    <a:lnTo>
                      <a:pt x="626" y="1382"/>
                    </a:lnTo>
                    <a:lnTo>
                      <a:pt x="608" y="1383"/>
                    </a:lnTo>
                    <a:lnTo>
                      <a:pt x="588" y="1383"/>
                    </a:lnTo>
                    <a:lnTo>
                      <a:pt x="569" y="1385"/>
                    </a:lnTo>
                    <a:lnTo>
                      <a:pt x="551" y="1386"/>
                    </a:lnTo>
                    <a:lnTo>
                      <a:pt x="532" y="1391"/>
                    </a:lnTo>
                    <a:lnTo>
                      <a:pt x="514" y="1395"/>
                    </a:lnTo>
                    <a:lnTo>
                      <a:pt x="496" y="1403"/>
                    </a:lnTo>
                    <a:lnTo>
                      <a:pt x="479" y="1415"/>
                    </a:lnTo>
                    <a:lnTo>
                      <a:pt x="464" y="1429"/>
                    </a:lnTo>
                    <a:lnTo>
                      <a:pt x="439" y="1425"/>
                    </a:lnTo>
                    <a:lnTo>
                      <a:pt x="417" y="1426"/>
                    </a:lnTo>
                    <a:lnTo>
                      <a:pt x="396" y="1429"/>
                    </a:lnTo>
                    <a:lnTo>
                      <a:pt x="377" y="1433"/>
                    </a:lnTo>
                    <a:lnTo>
                      <a:pt x="360" y="1440"/>
                    </a:lnTo>
                    <a:lnTo>
                      <a:pt x="342" y="1449"/>
                    </a:lnTo>
                    <a:lnTo>
                      <a:pt x="326" y="1460"/>
                    </a:lnTo>
                    <a:lnTo>
                      <a:pt x="311" y="1470"/>
                    </a:lnTo>
                    <a:lnTo>
                      <a:pt x="296" y="1482"/>
                    </a:lnTo>
                    <a:lnTo>
                      <a:pt x="283" y="1494"/>
                    </a:lnTo>
                    <a:lnTo>
                      <a:pt x="268" y="1506"/>
                    </a:lnTo>
                    <a:lnTo>
                      <a:pt x="251" y="1518"/>
                    </a:lnTo>
                    <a:lnTo>
                      <a:pt x="235" y="1529"/>
                    </a:lnTo>
                    <a:lnTo>
                      <a:pt x="219" y="1539"/>
                    </a:lnTo>
                    <a:lnTo>
                      <a:pt x="201" y="1548"/>
                    </a:lnTo>
                    <a:lnTo>
                      <a:pt x="181" y="1555"/>
                    </a:lnTo>
                    <a:lnTo>
                      <a:pt x="87" y="1782"/>
                    </a:lnTo>
                    <a:lnTo>
                      <a:pt x="117" y="1877"/>
                    </a:lnTo>
                    <a:lnTo>
                      <a:pt x="115" y="1892"/>
                    </a:lnTo>
                    <a:lnTo>
                      <a:pt x="108" y="1904"/>
                    </a:lnTo>
                    <a:lnTo>
                      <a:pt x="99" y="1912"/>
                    </a:lnTo>
                    <a:lnTo>
                      <a:pt x="87" y="1918"/>
                    </a:lnTo>
                    <a:lnTo>
                      <a:pt x="72" y="1922"/>
                    </a:lnTo>
                    <a:lnTo>
                      <a:pt x="58" y="1925"/>
                    </a:lnTo>
                    <a:lnTo>
                      <a:pt x="42" y="1928"/>
                    </a:lnTo>
                    <a:lnTo>
                      <a:pt x="28" y="1931"/>
                    </a:lnTo>
                    <a:lnTo>
                      <a:pt x="23" y="1938"/>
                    </a:lnTo>
                    <a:lnTo>
                      <a:pt x="16" y="1944"/>
                    </a:lnTo>
                    <a:lnTo>
                      <a:pt x="9" y="1952"/>
                    </a:lnTo>
                    <a:lnTo>
                      <a:pt x="4" y="1959"/>
                    </a:lnTo>
                    <a:lnTo>
                      <a:pt x="1" y="1968"/>
                    </a:lnTo>
                    <a:lnTo>
                      <a:pt x="0" y="1979"/>
                    </a:lnTo>
                    <a:lnTo>
                      <a:pt x="3" y="1990"/>
                    </a:lnTo>
                    <a:lnTo>
                      <a:pt x="10" y="2004"/>
                    </a:lnTo>
                    <a:lnTo>
                      <a:pt x="879" y="2273"/>
                    </a:lnTo>
                    <a:lnTo>
                      <a:pt x="884" y="2276"/>
                    </a:lnTo>
                    <a:lnTo>
                      <a:pt x="890" y="2282"/>
                    </a:lnTo>
                    <a:lnTo>
                      <a:pt x="897" y="2288"/>
                    </a:lnTo>
                    <a:lnTo>
                      <a:pt x="902" y="2295"/>
                    </a:lnTo>
                    <a:lnTo>
                      <a:pt x="909" y="2303"/>
                    </a:lnTo>
                    <a:lnTo>
                      <a:pt x="916" y="2311"/>
                    </a:lnTo>
                    <a:lnTo>
                      <a:pt x="923" y="2320"/>
                    </a:lnTo>
                    <a:lnTo>
                      <a:pt x="929" y="2329"/>
                    </a:lnTo>
                    <a:lnTo>
                      <a:pt x="1272" y="2467"/>
                    </a:lnTo>
                  </a:path>
                </a:pathLst>
              </a:custGeom>
              <a:solidFill>
                <a:srgbClr val="006600"/>
              </a:solidFill>
              <a:ln w="190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774" name="AutoShape 25"/>
            <p:cNvSpPr>
              <a:spLocks noChangeArrowheads="1"/>
            </p:cNvSpPr>
            <p:nvPr/>
          </p:nvSpPr>
          <p:spPr bwMode="auto">
            <a:xfrm>
              <a:off x="144" y="672"/>
              <a:ext cx="1165" cy="657"/>
            </a:xfrm>
            <a:prstGeom prst="wedgeRoundRectCallout">
              <a:avLst>
                <a:gd name="adj1" fmla="val 130514"/>
                <a:gd name="adj2" fmla="val 59741"/>
                <a:gd name="adj3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accent3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pt-BR" sz="28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154</a:t>
              </a:r>
              <a:endPara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2800" b="1" dirty="0">
                  <a:solidFill>
                    <a:schemeClr val="accent3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rPr>
                <a:t>6%</a:t>
              </a:r>
              <a:endParaRPr lang="pt-BR" sz="2800" b="1" dirty="0">
                <a:solidFill>
                  <a:schemeClr val="accent3">
                    <a:lumMod val="50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6"/>
          <p:cNvGrpSpPr>
            <a:grpSpLocks/>
          </p:cNvGrpSpPr>
          <p:nvPr/>
        </p:nvGrpSpPr>
        <p:grpSpPr bwMode="auto">
          <a:xfrm>
            <a:off x="5637213" y="1149350"/>
            <a:ext cx="3505200" cy="3141663"/>
            <a:chOff x="3552" y="672"/>
            <a:chExt cx="2208" cy="1979"/>
          </a:xfrm>
        </p:grpSpPr>
        <p:grpSp>
          <p:nvGrpSpPr>
            <p:cNvPr id="9" name="Group 27"/>
            <p:cNvGrpSpPr>
              <a:grpSpLocks/>
            </p:cNvGrpSpPr>
            <p:nvPr/>
          </p:nvGrpSpPr>
          <p:grpSpPr bwMode="auto">
            <a:xfrm>
              <a:off x="3552" y="1104"/>
              <a:ext cx="1530" cy="1547"/>
              <a:chOff x="3271" y="1933"/>
              <a:chExt cx="1322" cy="946"/>
            </a:xfrm>
          </p:grpSpPr>
          <p:sp>
            <p:nvSpPr>
              <p:cNvPr id="6163" name="Freeform 28"/>
              <p:cNvSpPr>
                <a:spLocks/>
              </p:cNvSpPr>
              <p:nvPr/>
            </p:nvSpPr>
            <p:spPr bwMode="auto">
              <a:xfrm rot="-5432">
                <a:off x="3271" y="1933"/>
                <a:ext cx="671" cy="496"/>
              </a:xfrm>
              <a:custGeom>
                <a:avLst/>
                <a:gdLst>
                  <a:gd name="T0" fmla="*/ 1 w 1284"/>
                  <a:gd name="T1" fmla="*/ 0 h 1821"/>
                  <a:gd name="T2" fmla="*/ 1 w 1284"/>
                  <a:gd name="T3" fmla="*/ 0 h 1821"/>
                  <a:gd name="T4" fmla="*/ 1 w 1284"/>
                  <a:gd name="T5" fmla="*/ 0 h 1821"/>
                  <a:gd name="T6" fmla="*/ 1 w 1284"/>
                  <a:gd name="T7" fmla="*/ 0 h 1821"/>
                  <a:gd name="T8" fmla="*/ 1 w 1284"/>
                  <a:gd name="T9" fmla="*/ 0 h 1821"/>
                  <a:gd name="T10" fmla="*/ 1 w 1284"/>
                  <a:gd name="T11" fmla="*/ 0 h 1821"/>
                  <a:gd name="T12" fmla="*/ 1 w 1284"/>
                  <a:gd name="T13" fmla="*/ 0 h 1821"/>
                  <a:gd name="T14" fmla="*/ 1 w 1284"/>
                  <a:gd name="T15" fmla="*/ 0 h 1821"/>
                  <a:gd name="T16" fmla="*/ 1 w 1284"/>
                  <a:gd name="T17" fmla="*/ 0 h 1821"/>
                  <a:gd name="T18" fmla="*/ 1 w 1284"/>
                  <a:gd name="T19" fmla="*/ 0 h 1821"/>
                  <a:gd name="T20" fmla="*/ 1 w 1284"/>
                  <a:gd name="T21" fmla="*/ 0 h 1821"/>
                  <a:gd name="T22" fmla="*/ 1 w 1284"/>
                  <a:gd name="T23" fmla="*/ 0 h 1821"/>
                  <a:gd name="T24" fmla="*/ 1 w 1284"/>
                  <a:gd name="T25" fmla="*/ 0 h 1821"/>
                  <a:gd name="T26" fmla="*/ 1 w 1284"/>
                  <a:gd name="T27" fmla="*/ 0 h 1821"/>
                  <a:gd name="T28" fmla="*/ 1 w 1284"/>
                  <a:gd name="T29" fmla="*/ 0 h 1821"/>
                  <a:gd name="T30" fmla="*/ 1 w 1284"/>
                  <a:gd name="T31" fmla="*/ 0 h 1821"/>
                  <a:gd name="T32" fmla="*/ 1 w 1284"/>
                  <a:gd name="T33" fmla="*/ 0 h 1821"/>
                  <a:gd name="T34" fmla="*/ 1 w 1284"/>
                  <a:gd name="T35" fmla="*/ 0 h 1821"/>
                  <a:gd name="T36" fmla="*/ 1 w 1284"/>
                  <a:gd name="T37" fmla="*/ 0 h 1821"/>
                  <a:gd name="T38" fmla="*/ 1 w 1284"/>
                  <a:gd name="T39" fmla="*/ 0 h 1821"/>
                  <a:gd name="T40" fmla="*/ 1 w 1284"/>
                  <a:gd name="T41" fmla="*/ 0 h 1821"/>
                  <a:gd name="T42" fmla="*/ 1 w 1284"/>
                  <a:gd name="T43" fmla="*/ 0 h 1821"/>
                  <a:gd name="T44" fmla="*/ 1 w 1284"/>
                  <a:gd name="T45" fmla="*/ 0 h 1821"/>
                  <a:gd name="T46" fmla="*/ 1 w 1284"/>
                  <a:gd name="T47" fmla="*/ 0 h 1821"/>
                  <a:gd name="T48" fmla="*/ 1 w 1284"/>
                  <a:gd name="T49" fmla="*/ 0 h 1821"/>
                  <a:gd name="T50" fmla="*/ 1 w 1284"/>
                  <a:gd name="T51" fmla="*/ 0 h 1821"/>
                  <a:gd name="T52" fmla="*/ 1 w 1284"/>
                  <a:gd name="T53" fmla="*/ 0 h 1821"/>
                  <a:gd name="T54" fmla="*/ 1 w 1284"/>
                  <a:gd name="T55" fmla="*/ 0 h 1821"/>
                  <a:gd name="T56" fmla="*/ 1 w 1284"/>
                  <a:gd name="T57" fmla="*/ 0 h 1821"/>
                  <a:gd name="T58" fmla="*/ 1 w 1284"/>
                  <a:gd name="T59" fmla="*/ 0 h 1821"/>
                  <a:gd name="T60" fmla="*/ 1 w 1284"/>
                  <a:gd name="T61" fmla="*/ 0 h 1821"/>
                  <a:gd name="T62" fmla="*/ 1 w 1284"/>
                  <a:gd name="T63" fmla="*/ 0 h 1821"/>
                  <a:gd name="T64" fmla="*/ 1 w 1284"/>
                  <a:gd name="T65" fmla="*/ 0 h 1821"/>
                  <a:gd name="T66" fmla="*/ 1 w 1284"/>
                  <a:gd name="T67" fmla="*/ 0 h 1821"/>
                  <a:gd name="T68" fmla="*/ 1 w 1284"/>
                  <a:gd name="T69" fmla="*/ 0 h 1821"/>
                  <a:gd name="T70" fmla="*/ 1 w 1284"/>
                  <a:gd name="T71" fmla="*/ 0 h 1821"/>
                  <a:gd name="T72" fmla="*/ 1 w 1284"/>
                  <a:gd name="T73" fmla="*/ 0 h 1821"/>
                  <a:gd name="T74" fmla="*/ 1 w 1284"/>
                  <a:gd name="T75" fmla="*/ 0 h 1821"/>
                  <a:gd name="T76" fmla="*/ 1 w 1284"/>
                  <a:gd name="T77" fmla="*/ 0 h 1821"/>
                  <a:gd name="T78" fmla="*/ 1 w 1284"/>
                  <a:gd name="T79" fmla="*/ 0 h 1821"/>
                  <a:gd name="T80" fmla="*/ 1 w 1284"/>
                  <a:gd name="T81" fmla="*/ 0 h 1821"/>
                  <a:gd name="T82" fmla="*/ 1 w 1284"/>
                  <a:gd name="T83" fmla="*/ 0 h 1821"/>
                  <a:gd name="T84" fmla="*/ 1 w 1284"/>
                  <a:gd name="T85" fmla="*/ 0 h 1821"/>
                  <a:gd name="T86" fmla="*/ 1 w 1284"/>
                  <a:gd name="T87" fmla="*/ 0 h 1821"/>
                  <a:gd name="T88" fmla="*/ 1 w 1284"/>
                  <a:gd name="T89" fmla="*/ 0 h 1821"/>
                  <a:gd name="T90" fmla="*/ 1 w 1284"/>
                  <a:gd name="T91" fmla="*/ 0 h 1821"/>
                  <a:gd name="T92" fmla="*/ 1 w 1284"/>
                  <a:gd name="T93" fmla="*/ 0 h 1821"/>
                  <a:gd name="T94" fmla="*/ 1 w 1284"/>
                  <a:gd name="T95" fmla="*/ 0 h 1821"/>
                  <a:gd name="T96" fmla="*/ 1 w 1284"/>
                  <a:gd name="T97" fmla="*/ 0 h 1821"/>
                  <a:gd name="T98" fmla="*/ 1 w 1284"/>
                  <a:gd name="T99" fmla="*/ 0 h 1821"/>
                  <a:gd name="T100" fmla="*/ 1 w 1284"/>
                  <a:gd name="T101" fmla="*/ 0 h 1821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284"/>
                  <a:gd name="T154" fmla="*/ 0 h 1821"/>
                  <a:gd name="T155" fmla="*/ 1284 w 1284"/>
                  <a:gd name="T156" fmla="*/ 1821 h 1821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284" h="1821">
                    <a:moveTo>
                      <a:pt x="455" y="1821"/>
                    </a:moveTo>
                    <a:lnTo>
                      <a:pt x="458" y="1820"/>
                    </a:lnTo>
                    <a:lnTo>
                      <a:pt x="467" y="1818"/>
                    </a:lnTo>
                    <a:lnTo>
                      <a:pt x="475" y="1816"/>
                    </a:lnTo>
                    <a:lnTo>
                      <a:pt x="479" y="1814"/>
                    </a:lnTo>
                    <a:lnTo>
                      <a:pt x="455" y="1561"/>
                    </a:lnTo>
                    <a:lnTo>
                      <a:pt x="521" y="1444"/>
                    </a:lnTo>
                    <a:lnTo>
                      <a:pt x="586" y="1279"/>
                    </a:lnTo>
                    <a:lnTo>
                      <a:pt x="892" y="1067"/>
                    </a:lnTo>
                    <a:lnTo>
                      <a:pt x="904" y="1074"/>
                    </a:lnTo>
                    <a:lnTo>
                      <a:pt x="917" y="1080"/>
                    </a:lnTo>
                    <a:lnTo>
                      <a:pt x="931" y="1083"/>
                    </a:lnTo>
                    <a:lnTo>
                      <a:pt x="945" y="1086"/>
                    </a:lnTo>
                    <a:lnTo>
                      <a:pt x="958" y="1088"/>
                    </a:lnTo>
                    <a:lnTo>
                      <a:pt x="972" y="1088"/>
                    </a:lnTo>
                    <a:lnTo>
                      <a:pt x="987" y="1088"/>
                    </a:lnTo>
                    <a:lnTo>
                      <a:pt x="1001" y="1085"/>
                    </a:lnTo>
                    <a:lnTo>
                      <a:pt x="1015" y="1083"/>
                    </a:lnTo>
                    <a:lnTo>
                      <a:pt x="1030" y="1078"/>
                    </a:lnTo>
                    <a:lnTo>
                      <a:pt x="1044" y="1075"/>
                    </a:lnTo>
                    <a:lnTo>
                      <a:pt x="1057" y="1069"/>
                    </a:lnTo>
                    <a:lnTo>
                      <a:pt x="1071" y="1063"/>
                    </a:lnTo>
                    <a:lnTo>
                      <a:pt x="1085" y="1057"/>
                    </a:lnTo>
                    <a:lnTo>
                      <a:pt x="1098" y="1050"/>
                    </a:lnTo>
                    <a:lnTo>
                      <a:pt x="1110" y="1042"/>
                    </a:lnTo>
                    <a:lnTo>
                      <a:pt x="1115" y="1024"/>
                    </a:lnTo>
                    <a:lnTo>
                      <a:pt x="1113" y="1009"/>
                    </a:lnTo>
                    <a:lnTo>
                      <a:pt x="1106" y="997"/>
                    </a:lnTo>
                    <a:lnTo>
                      <a:pt x="1095" y="986"/>
                    </a:lnTo>
                    <a:lnTo>
                      <a:pt x="1083" y="977"/>
                    </a:lnTo>
                    <a:lnTo>
                      <a:pt x="1069" y="967"/>
                    </a:lnTo>
                    <a:lnTo>
                      <a:pt x="1056" y="958"/>
                    </a:lnTo>
                    <a:lnTo>
                      <a:pt x="1045" y="946"/>
                    </a:lnTo>
                    <a:lnTo>
                      <a:pt x="1041" y="944"/>
                    </a:lnTo>
                    <a:lnTo>
                      <a:pt x="1038" y="940"/>
                    </a:lnTo>
                    <a:lnTo>
                      <a:pt x="1035" y="936"/>
                    </a:lnTo>
                    <a:lnTo>
                      <a:pt x="1033" y="930"/>
                    </a:lnTo>
                    <a:lnTo>
                      <a:pt x="1031" y="924"/>
                    </a:lnTo>
                    <a:lnTo>
                      <a:pt x="1029" y="917"/>
                    </a:lnTo>
                    <a:lnTo>
                      <a:pt x="1026" y="909"/>
                    </a:lnTo>
                    <a:lnTo>
                      <a:pt x="1024" y="901"/>
                    </a:lnTo>
                    <a:lnTo>
                      <a:pt x="1024" y="892"/>
                    </a:lnTo>
                    <a:lnTo>
                      <a:pt x="1025" y="883"/>
                    </a:lnTo>
                    <a:lnTo>
                      <a:pt x="1026" y="872"/>
                    </a:lnTo>
                    <a:lnTo>
                      <a:pt x="1029" y="862"/>
                    </a:lnTo>
                    <a:lnTo>
                      <a:pt x="1032" y="853"/>
                    </a:lnTo>
                    <a:lnTo>
                      <a:pt x="1035" y="844"/>
                    </a:lnTo>
                    <a:lnTo>
                      <a:pt x="1039" y="836"/>
                    </a:lnTo>
                    <a:lnTo>
                      <a:pt x="1045" y="829"/>
                    </a:lnTo>
                    <a:lnTo>
                      <a:pt x="1047" y="824"/>
                    </a:lnTo>
                    <a:lnTo>
                      <a:pt x="1053" y="821"/>
                    </a:lnTo>
                    <a:lnTo>
                      <a:pt x="1060" y="817"/>
                    </a:lnTo>
                    <a:lnTo>
                      <a:pt x="1068" y="815"/>
                    </a:lnTo>
                    <a:lnTo>
                      <a:pt x="1077" y="812"/>
                    </a:lnTo>
                    <a:lnTo>
                      <a:pt x="1087" y="808"/>
                    </a:lnTo>
                    <a:lnTo>
                      <a:pt x="1099" y="803"/>
                    </a:lnTo>
                    <a:lnTo>
                      <a:pt x="1110" y="798"/>
                    </a:lnTo>
                    <a:lnTo>
                      <a:pt x="1113" y="797"/>
                    </a:lnTo>
                    <a:lnTo>
                      <a:pt x="1115" y="794"/>
                    </a:lnTo>
                    <a:lnTo>
                      <a:pt x="1117" y="792"/>
                    </a:lnTo>
                    <a:lnTo>
                      <a:pt x="1119" y="786"/>
                    </a:lnTo>
                    <a:lnTo>
                      <a:pt x="1123" y="782"/>
                    </a:lnTo>
                    <a:lnTo>
                      <a:pt x="1125" y="775"/>
                    </a:lnTo>
                    <a:lnTo>
                      <a:pt x="1127" y="767"/>
                    </a:lnTo>
                    <a:lnTo>
                      <a:pt x="1131" y="759"/>
                    </a:lnTo>
                    <a:lnTo>
                      <a:pt x="1124" y="747"/>
                    </a:lnTo>
                    <a:lnTo>
                      <a:pt x="1116" y="733"/>
                    </a:lnTo>
                    <a:lnTo>
                      <a:pt x="1109" y="720"/>
                    </a:lnTo>
                    <a:lnTo>
                      <a:pt x="1101" y="705"/>
                    </a:lnTo>
                    <a:lnTo>
                      <a:pt x="1094" y="688"/>
                    </a:lnTo>
                    <a:lnTo>
                      <a:pt x="1087" y="672"/>
                    </a:lnTo>
                    <a:lnTo>
                      <a:pt x="1080" y="655"/>
                    </a:lnTo>
                    <a:lnTo>
                      <a:pt x="1076" y="638"/>
                    </a:lnTo>
                    <a:lnTo>
                      <a:pt x="1071" y="621"/>
                    </a:lnTo>
                    <a:lnTo>
                      <a:pt x="1069" y="602"/>
                    </a:lnTo>
                    <a:lnTo>
                      <a:pt x="1068" y="585"/>
                    </a:lnTo>
                    <a:lnTo>
                      <a:pt x="1068" y="567"/>
                    </a:lnTo>
                    <a:lnTo>
                      <a:pt x="1071" y="549"/>
                    </a:lnTo>
                    <a:lnTo>
                      <a:pt x="1077" y="532"/>
                    </a:lnTo>
                    <a:lnTo>
                      <a:pt x="1085" y="515"/>
                    </a:lnTo>
                    <a:lnTo>
                      <a:pt x="1095" y="499"/>
                    </a:lnTo>
                    <a:lnTo>
                      <a:pt x="1108" y="483"/>
                    </a:lnTo>
                    <a:lnTo>
                      <a:pt x="1117" y="469"/>
                    </a:lnTo>
                    <a:lnTo>
                      <a:pt x="1125" y="456"/>
                    </a:lnTo>
                    <a:lnTo>
                      <a:pt x="1133" y="446"/>
                    </a:lnTo>
                    <a:lnTo>
                      <a:pt x="1140" y="435"/>
                    </a:lnTo>
                    <a:lnTo>
                      <a:pt x="1146" y="426"/>
                    </a:lnTo>
                    <a:lnTo>
                      <a:pt x="1154" y="416"/>
                    </a:lnTo>
                    <a:lnTo>
                      <a:pt x="1162" y="406"/>
                    </a:lnTo>
                    <a:lnTo>
                      <a:pt x="1284" y="316"/>
                    </a:lnTo>
                    <a:lnTo>
                      <a:pt x="957" y="198"/>
                    </a:lnTo>
                    <a:lnTo>
                      <a:pt x="718" y="406"/>
                    </a:lnTo>
                    <a:lnTo>
                      <a:pt x="707" y="406"/>
                    </a:lnTo>
                    <a:lnTo>
                      <a:pt x="695" y="403"/>
                    </a:lnTo>
                    <a:lnTo>
                      <a:pt x="685" y="401"/>
                    </a:lnTo>
                    <a:lnTo>
                      <a:pt x="675" y="396"/>
                    </a:lnTo>
                    <a:lnTo>
                      <a:pt x="667" y="391"/>
                    </a:lnTo>
                    <a:lnTo>
                      <a:pt x="661" y="383"/>
                    </a:lnTo>
                    <a:lnTo>
                      <a:pt x="655" y="372"/>
                    </a:lnTo>
                    <a:lnTo>
                      <a:pt x="652" y="358"/>
                    </a:lnTo>
                    <a:lnTo>
                      <a:pt x="694" y="49"/>
                    </a:lnTo>
                    <a:lnTo>
                      <a:pt x="608" y="98"/>
                    </a:lnTo>
                    <a:lnTo>
                      <a:pt x="594" y="95"/>
                    </a:lnTo>
                    <a:lnTo>
                      <a:pt x="583" y="87"/>
                    </a:lnTo>
                    <a:lnTo>
                      <a:pt x="575" y="74"/>
                    </a:lnTo>
                    <a:lnTo>
                      <a:pt x="570" y="59"/>
                    </a:lnTo>
                    <a:lnTo>
                      <a:pt x="565" y="42"/>
                    </a:lnTo>
                    <a:lnTo>
                      <a:pt x="560" y="26"/>
                    </a:lnTo>
                    <a:lnTo>
                      <a:pt x="554" y="11"/>
                    </a:lnTo>
                    <a:lnTo>
                      <a:pt x="546" y="0"/>
                    </a:lnTo>
                    <a:lnTo>
                      <a:pt x="442" y="10"/>
                    </a:lnTo>
                    <a:lnTo>
                      <a:pt x="442" y="27"/>
                    </a:lnTo>
                    <a:lnTo>
                      <a:pt x="442" y="44"/>
                    </a:lnTo>
                    <a:lnTo>
                      <a:pt x="441" y="62"/>
                    </a:lnTo>
                    <a:lnTo>
                      <a:pt x="440" y="78"/>
                    </a:lnTo>
                    <a:lnTo>
                      <a:pt x="439" y="95"/>
                    </a:lnTo>
                    <a:lnTo>
                      <a:pt x="436" y="110"/>
                    </a:lnTo>
                    <a:lnTo>
                      <a:pt x="434" y="126"/>
                    </a:lnTo>
                    <a:lnTo>
                      <a:pt x="431" y="141"/>
                    </a:lnTo>
                    <a:lnTo>
                      <a:pt x="427" y="157"/>
                    </a:lnTo>
                    <a:lnTo>
                      <a:pt x="422" y="172"/>
                    </a:lnTo>
                    <a:lnTo>
                      <a:pt x="417" y="187"/>
                    </a:lnTo>
                    <a:lnTo>
                      <a:pt x="411" y="201"/>
                    </a:lnTo>
                    <a:lnTo>
                      <a:pt x="404" y="216"/>
                    </a:lnTo>
                    <a:lnTo>
                      <a:pt x="396" y="231"/>
                    </a:lnTo>
                    <a:lnTo>
                      <a:pt x="388" y="244"/>
                    </a:lnTo>
                    <a:lnTo>
                      <a:pt x="378" y="259"/>
                    </a:lnTo>
                    <a:lnTo>
                      <a:pt x="378" y="270"/>
                    </a:lnTo>
                    <a:lnTo>
                      <a:pt x="379" y="279"/>
                    </a:lnTo>
                    <a:lnTo>
                      <a:pt x="380" y="287"/>
                    </a:lnTo>
                    <a:lnTo>
                      <a:pt x="382" y="295"/>
                    </a:lnTo>
                    <a:lnTo>
                      <a:pt x="383" y="303"/>
                    </a:lnTo>
                    <a:lnTo>
                      <a:pt x="387" y="312"/>
                    </a:lnTo>
                    <a:lnTo>
                      <a:pt x="389" y="322"/>
                    </a:lnTo>
                    <a:lnTo>
                      <a:pt x="393" y="332"/>
                    </a:lnTo>
                    <a:lnTo>
                      <a:pt x="215" y="664"/>
                    </a:lnTo>
                    <a:lnTo>
                      <a:pt x="0" y="782"/>
                    </a:lnTo>
                    <a:lnTo>
                      <a:pt x="194" y="829"/>
                    </a:lnTo>
                    <a:lnTo>
                      <a:pt x="205" y="843"/>
                    </a:lnTo>
                    <a:lnTo>
                      <a:pt x="214" y="859"/>
                    </a:lnTo>
                    <a:lnTo>
                      <a:pt x="222" y="876"/>
                    </a:lnTo>
                    <a:lnTo>
                      <a:pt x="228" y="893"/>
                    </a:lnTo>
                    <a:lnTo>
                      <a:pt x="232" y="912"/>
                    </a:lnTo>
                    <a:lnTo>
                      <a:pt x="234" y="931"/>
                    </a:lnTo>
                    <a:lnTo>
                      <a:pt x="235" y="952"/>
                    </a:lnTo>
                    <a:lnTo>
                      <a:pt x="235" y="971"/>
                    </a:lnTo>
                    <a:lnTo>
                      <a:pt x="234" y="993"/>
                    </a:lnTo>
                    <a:lnTo>
                      <a:pt x="232" y="1014"/>
                    </a:lnTo>
                    <a:lnTo>
                      <a:pt x="229" y="1035"/>
                    </a:lnTo>
                    <a:lnTo>
                      <a:pt x="226" y="1057"/>
                    </a:lnTo>
                    <a:lnTo>
                      <a:pt x="221" y="1077"/>
                    </a:lnTo>
                    <a:lnTo>
                      <a:pt x="218" y="1098"/>
                    </a:lnTo>
                    <a:lnTo>
                      <a:pt x="213" y="1119"/>
                    </a:lnTo>
                    <a:lnTo>
                      <a:pt x="210" y="1138"/>
                    </a:lnTo>
                    <a:lnTo>
                      <a:pt x="144" y="1201"/>
                    </a:lnTo>
                    <a:lnTo>
                      <a:pt x="151" y="1212"/>
                    </a:lnTo>
                    <a:lnTo>
                      <a:pt x="159" y="1219"/>
                    </a:lnTo>
                    <a:lnTo>
                      <a:pt x="167" y="1224"/>
                    </a:lnTo>
                    <a:lnTo>
                      <a:pt x="177" y="1229"/>
                    </a:lnTo>
                    <a:lnTo>
                      <a:pt x="187" y="1232"/>
                    </a:lnTo>
                    <a:lnTo>
                      <a:pt x="197" y="1238"/>
                    </a:lnTo>
                    <a:lnTo>
                      <a:pt x="206" y="1245"/>
                    </a:lnTo>
                    <a:lnTo>
                      <a:pt x="215" y="1254"/>
                    </a:lnTo>
                    <a:lnTo>
                      <a:pt x="255" y="1351"/>
                    </a:lnTo>
                    <a:lnTo>
                      <a:pt x="326" y="1327"/>
                    </a:lnTo>
                    <a:lnTo>
                      <a:pt x="334" y="1327"/>
                    </a:lnTo>
                    <a:lnTo>
                      <a:pt x="343" y="1328"/>
                    </a:lnTo>
                    <a:lnTo>
                      <a:pt x="352" y="1330"/>
                    </a:lnTo>
                    <a:lnTo>
                      <a:pt x="362" y="1333"/>
                    </a:lnTo>
                    <a:lnTo>
                      <a:pt x="371" y="1336"/>
                    </a:lnTo>
                    <a:lnTo>
                      <a:pt x="379" y="1341"/>
                    </a:lnTo>
                    <a:lnTo>
                      <a:pt x="387" y="1345"/>
                    </a:lnTo>
                    <a:lnTo>
                      <a:pt x="393" y="1351"/>
                    </a:lnTo>
                    <a:lnTo>
                      <a:pt x="395" y="1353"/>
                    </a:lnTo>
                    <a:lnTo>
                      <a:pt x="397" y="1357"/>
                    </a:lnTo>
                    <a:lnTo>
                      <a:pt x="399" y="1361"/>
                    </a:lnTo>
                    <a:lnTo>
                      <a:pt x="402" y="1366"/>
                    </a:lnTo>
                    <a:lnTo>
                      <a:pt x="404" y="1373"/>
                    </a:lnTo>
                    <a:lnTo>
                      <a:pt x="408" y="1381"/>
                    </a:lnTo>
                    <a:lnTo>
                      <a:pt x="411" y="1389"/>
                    </a:lnTo>
                    <a:lnTo>
                      <a:pt x="414" y="1399"/>
                    </a:lnTo>
                    <a:lnTo>
                      <a:pt x="408" y="1412"/>
                    </a:lnTo>
                    <a:lnTo>
                      <a:pt x="401" y="1423"/>
                    </a:lnTo>
                    <a:lnTo>
                      <a:pt x="391" y="1434"/>
                    </a:lnTo>
                    <a:lnTo>
                      <a:pt x="382" y="1443"/>
                    </a:lnTo>
                    <a:lnTo>
                      <a:pt x="373" y="1452"/>
                    </a:lnTo>
                    <a:lnTo>
                      <a:pt x="363" y="1461"/>
                    </a:lnTo>
                    <a:lnTo>
                      <a:pt x="352" y="1471"/>
                    </a:lnTo>
                    <a:lnTo>
                      <a:pt x="342" y="1481"/>
                    </a:lnTo>
                    <a:lnTo>
                      <a:pt x="332" y="1490"/>
                    </a:lnTo>
                    <a:lnTo>
                      <a:pt x="321" y="1500"/>
                    </a:lnTo>
                    <a:lnTo>
                      <a:pt x="312" y="1512"/>
                    </a:lnTo>
                    <a:lnTo>
                      <a:pt x="303" y="1523"/>
                    </a:lnTo>
                    <a:lnTo>
                      <a:pt x="296" y="1537"/>
                    </a:lnTo>
                    <a:lnTo>
                      <a:pt x="289" y="1552"/>
                    </a:lnTo>
                    <a:lnTo>
                      <a:pt x="283" y="1568"/>
                    </a:lnTo>
                    <a:lnTo>
                      <a:pt x="280" y="1587"/>
                    </a:lnTo>
                    <a:lnTo>
                      <a:pt x="378" y="1777"/>
                    </a:lnTo>
                    <a:lnTo>
                      <a:pt x="383" y="1782"/>
                    </a:lnTo>
                    <a:lnTo>
                      <a:pt x="390" y="1789"/>
                    </a:lnTo>
                    <a:lnTo>
                      <a:pt x="398" y="1796"/>
                    </a:lnTo>
                    <a:lnTo>
                      <a:pt x="408" y="1802"/>
                    </a:lnTo>
                    <a:lnTo>
                      <a:pt x="418" y="1809"/>
                    </a:lnTo>
                    <a:lnTo>
                      <a:pt x="429" y="1813"/>
                    </a:lnTo>
                    <a:lnTo>
                      <a:pt x="441" y="1818"/>
                    </a:lnTo>
                    <a:lnTo>
                      <a:pt x="455" y="1821"/>
                    </a:lnTo>
                    <a:close/>
                  </a:path>
                </a:pathLst>
              </a:custGeom>
              <a:solidFill>
                <a:srgbClr val="FF9933"/>
              </a:solidFill>
              <a:ln w="1905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3442" y="1981"/>
                <a:ext cx="1151" cy="898"/>
                <a:chOff x="3442" y="1981"/>
                <a:chExt cx="1151" cy="898"/>
              </a:xfrm>
            </p:grpSpPr>
            <p:sp>
              <p:nvSpPr>
                <p:cNvPr id="6165" name="Freeform 30"/>
                <p:cNvSpPr>
                  <a:spLocks/>
                </p:cNvSpPr>
                <p:nvPr/>
              </p:nvSpPr>
              <p:spPr bwMode="auto">
                <a:xfrm rot="-5432">
                  <a:off x="3442" y="2318"/>
                  <a:ext cx="857" cy="561"/>
                </a:xfrm>
                <a:custGeom>
                  <a:avLst/>
                  <a:gdLst>
                    <a:gd name="T0" fmla="*/ 1 w 1697"/>
                    <a:gd name="T1" fmla="*/ 0 h 1960"/>
                    <a:gd name="T2" fmla="*/ 1 w 1697"/>
                    <a:gd name="T3" fmla="*/ 0 h 1960"/>
                    <a:gd name="T4" fmla="*/ 1 w 1697"/>
                    <a:gd name="T5" fmla="*/ 0 h 1960"/>
                    <a:gd name="T6" fmla="*/ 1 w 1697"/>
                    <a:gd name="T7" fmla="*/ 0 h 1960"/>
                    <a:gd name="T8" fmla="*/ 1 w 1697"/>
                    <a:gd name="T9" fmla="*/ 0 h 1960"/>
                    <a:gd name="T10" fmla="*/ 1 w 1697"/>
                    <a:gd name="T11" fmla="*/ 0 h 1960"/>
                    <a:gd name="T12" fmla="*/ 1 w 1697"/>
                    <a:gd name="T13" fmla="*/ 0 h 1960"/>
                    <a:gd name="T14" fmla="*/ 1 w 1697"/>
                    <a:gd name="T15" fmla="*/ 0 h 1960"/>
                    <a:gd name="T16" fmla="*/ 1 w 1697"/>
                    <a:gd name="T17" fmla="*/ 0 h 1960"/>
                    <a:gd name="T18" fmla="*/ 1 w 1697"/>
                    <a:gd name="T19" fmla="*/ 0 h 1960"/>
                    <a:gd name="T20" fmla="*/ 1 w 1697"/>
                    <a:gd name="T21" fmla="*/ 0 h 1960"/>
                    <a:gd name="T22" fmla="*/ 1 w 1697"/>
                    <a:gd name="T23" fmla="*/ 0 h 1960"/>
                    <a:gd name="T24" fmla="*/ 1 w 1697"/>
                    <a:gd name="T25" fmla="*/ 0 h 1960"/>
                    <a:gd name="T26" fmla="*/ 1 w 1697"/>
                    <a:gd name="T27" fmla="*/ 0 h 1960"/>
                    <a:gd name="T28" fmla="*/ 1 w 1697"/>
                    <a:gd name="T29" fmla="*/ 0 h 1960"/>
                    <a:gd name="T30" fmla="*/ 1 w 1697"/>
                    <a:gd name="T31" fmla="*/ 0 h 1960"/>
                    <a:gd name="T32" fmla="*/ 1 w 1697"/>
                    <a:gd name="T33" fmla="*/ 0 h 1960"/>
                    <a:gd name="T34" fmla="*/ 1 w 1697"/>
                    <a:gd name="T35" fmla="*/ 0 h 1960"/>
                    <a:gd name="T36" fmla="*/ 1 w 1697"/>
                    <a:gd name="T37" fmla="*/ 0 h 1960"/>
                    <a:gd name="T38" fmla="*/ 1 w 1697"/>
                    <a:gd name="T39" fmla="*/ 0 h 1960"/>
                    <a:gd name="T40" fmla="*/ 1 w 1697"/>
                    <a:gd name="T41" fmla="*/ 0 h 1960"/>
                    <a:gd name="T42" fmla="*/ 1 w 1697"/>
                    <a:gd name="T43" fmla="*/ 0 h 1960"/>
                    <a:gd name="T44" fmla="*/ 1 w 1697"/>
                    <a:gd name="T45" fmla="*/ 0 h 1960"/>
                    <a:gd name="T46" fmla="*/ 1 w 1697"/>
                    <a:gd name="T47" fmla="*/ 0 h 1960"/>
                    <a:gd name="T48" fmla="*/ 1 w 1697"/>
                    <a:gd name="T49" fmla="*/ 0 h 1960"/>
                    <a:gd name="T50" fmla="*/ 1 w 1697"/>
                    <a:gd name="T51" fmla="*/ 0 h 1960"/>
                    <a:gd name="T52" fmla="*/ 1 w 1697"/>
                    <a:gd name="T53" fmla="*/ 0 h 1960"/>
                    <a:gd name="T54" fmla="*/ 1 w 1697"/>
                    <a:gd name="T55" fmla="*/ 0 h 1960"/>
                    <a:gd name="T56" fmla="*/ 1 w 1697"/>
                    <a:gd name="T57" fmla="*/ 0 h 1960"/>
                    <a:gd name="T58" fmla="*/ 1 w 1697"/>
                    <a:gd name="T59" fmla="*/ 0 h 1960"/>
                    <a:gd name="T60" fmla="*/ 1 w 1697"/>
                    <a:gd name="T61" fmla="*/ 0 h 1960"/>
                    <a:gd name="T62" fmla="*/ 1 w 1697"/>
                    <a:gd name="T63" fmla="*/ 0 h 1960"/>
                    <a:gd name="T64" fmla="*/ 0 w 1697"/>
                    <a:gd name="T65" fmla="*/ 0 h 1960"/>
                    <a:gd name="T66" fmla="*/ 1 w 1697"/>
                    <a:gd name="T67" fmla="*/ 0 h 1960"/>
                    <a:gd name="T68" fmla="*/ 1 w 1697"/>
                    <a:gd name="T69" fmla="*/ 0 h 1960"/>
                    <a:gd name="T70" fmla="*/ 1 w 1697"/>
                    <a:gd name="T71" fmla="*/ 0 h 1960"/>
                    <a:gd name="T72" fmla="*/ 1 w 1697"/>
                    <a:gd name="T73" fmla="*/ 0 h 1960"/>
                    <a:gd name="T74" fmla="*/ 1 w 1697"/>
                    <a:gd name="T75" fmla="*/ 0 h 1960"/>
                    <a:gd name="T76" fmla="*/ 1 w 1697"/>
                    <a:gd name="T77" fmla="*/ 0 h 1960"/>
                    <a:gd name="T78" fmla="*/ 1 w 1697"/>
                    <a:gd name="T79" fmla="*/ 0 h 1960"/>
                    <a:gd name="T80" fmla="*/ 1 w 1697"/>
                    <a:gd name="T81" fmla="*/ 0 h 1960"/>
                    <a:gd name="T82" fmla="*/ 1 w 1697"/>
                    <a:gd name="T83" fmla="*/ 0 h 1960"/>
                    <a:gd name="T84" fmla="*/ 1 w 1697"/>
                    <a:gd name="T85" fmla="*/ 0 h 1960"/>
                    <a:gd name="T86" fmla="*/ 1 w 1697"/>
                    <a:gd name="T87" fmla="*/ 0 h 1960"/>
                    <a:gd name="T88" fmla="*/ 1 w 1697"/>
                    <a:gd name="T89" fmla="*/ 0 h 1960"/>
                    <a:gd name="T90" fmla="*/ 1 w 1697"/>
                    <a:gd name="T91" fmla="*/ 0 h 1960"/>
                    <a:gd name="T92" fmla="*/ 1 w 1697"/>
                    <a:gd name="T93" fmla="*/ 0 h 1960"/>
                    <a:gd name="T94" fmla="*/ 1 w 1697"/>
                    <a:gd name="T95" fmla="*/ 0 h 1960"/>
                    <a:gd name="T96" fmla="*/ 1 w 1697"/>
                    <a:gd name="T97" fmla="*/ 0 h 1960"/>
                    <a:gd name="T98" fmla="*/ 1 w 1697"/>
                    <a:gd name="T99" fmla="*/ 0 h 1960"/>
                    <a:gd name="T100" fmla="*/ 1 w 1697"/>
                    <a:gd name="T101" fmla="*/ 0 h 1960"/>
                    <a:gd name="T102" fmla="*/ 1 w 1697"/>
                    <a:gd name="T103" fmla="*/ 0 h 1960"/>
                    <a:gd name="T104" fmla="*/ 1 w 1697"/>
                    <a:gd name="T105" fmla="*/ 0 h 1960"/>
                    <a:gd name="T106" fmla="*/ 1 w 1697"/>
                    <a:gd name="T107" fmla="*/ 0 h 1960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1697"/>
                    <a:gd name="T163" fmla="*/ 0 h 1960"/>
                    <a:gd name="T164" fmla="*/ 1697 w 1697"/>
                    <a:gd name="T165" fmla="*/ 1960 h 1960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1697" h="1960">
                      <a:moveTo>
                        <a:pt x="1233" y="1950"/>
                      </a:moveTo>
                      <a:lnTo>
                        <a:pt x="1315" y="1864"/>
                      </a:lnTo>
                      <a:lnTo>
                        <a:pt x="1315" y="1856"/>
                      </a:lnTo>
                      <a:lnTo>
                        <a:pt x="1314" y="1847"/>
                      </a:lnTo>
                      <a:lnTo>
                        <a:pt x="1312" y="1839"/>
                      </a:lnTo>
                      <a:lnTo>
                        <a:pt x="1309" y="1831"/>
                      </a:lnTo>
                      <a:lnTo>
                        <a:pt x="1307" y="1823"/>
                      </a:lnTo>
                      <a:lnTo>
                        <a:pt x="1305" y="1815"/>
                      </a:lnTo>
                      <a:lnTo>
                        <a:pt x="1302" y="1806"/>
                      </a:lnTo>
                      <a:lnTo>
                        <a:pt x="1300" y="1796"/>
                      </a:lnTo>
                      <a:lnTo>
                        <a:pt x="1408" y="1489"/>
                      </a:lnTo>
                      <a:lnTo>
                        <a:pt x="1399" y="1474"/>
                      </a:lnTo>
                      <a:lnTo>
                        <a:pt x="1392" y="1458"/>
                      </a:lnTo>
                      <a:lnTo>
                        <a:pt x="1385" y="1441"/>
                      </a:lnTo>
                      <a:lnTo>
                        <a:pt x="1381" y="1424"/>
                      </a:lnTo>
                      <a:lnTo>
                        <a:pt x="1376" y="1407"/>
                      </a:lnTo>
                      <a:lnTo>
                        <a:pt x="1374" y="1390"/>
                      </a:lnTo>
                      <a:lnTo>
                        <a:pt x="1373" y="1371"/>
                      </a:lnTo>
                      <a:lnTo>
                        <a:pt x="1373" y="1354"/>
                      </a:lnTo>
                      <a:lnTo>
                        <a:pt x="1374" y="1336"/>
                      </a:lnTo>
                      <a:lnTo>
                        <a:pt x="1375" y="1317"/>
                      </a:lnTo>
                      <a:lnTo>
                        <a:pt x="1378" y="1299"/>
                      </a:lnTo>
                      <a:lnTo>
                        <a:pt x="1383" y="1282"/>
                      </a:lnTo>
                      <a:lnTo>
                        <a:pt x="1388" y="1263"/>
                      </a:lnTo>
                      <a:lnTo>
                        <a:pt x="1393" y="1246"/>
                      </a:lnTo>
                      <a:lnTo>
                        <a:pt x="1400" y="1229"/>
                      </a:lnTo>
                      <a:lnTo>
                        <a:pt x="1408" y="1213"/>
                      </a:lnTo>
                      <a:lnTo>
                        <a:pt x="1402" y="1210"/>
                      </a:lnTo>
                      <a:lnTo>
                        <a:pt x="1397" y="1207"/>
                      </a:lnTo>
                      <a:lnTo>
                        <a:pt x="1391" y="1203"/>
                      </a:lnTo>
                      <a:lnTo>
                        <a:pt x="1385" y="1200"/>
                      </a:lnTo>
                      <a:lnTo>
                        <a:pt x="1379" y="1196"/>
                      </a:lnTo>
                      <a:lnTo>
                        <a:pt x="1375" y="1192"/>
                      </a:lnTo>
                      <a:lnTo>
                        <a:pt x="1369" y="1187"/>
                      </a:lnTo>
                      <a:lnTo>
                        <a:pt x="1365" y="1183"/>
                      </a:lnTo>
                      <a:lnTo>
                        <a:pt x="1354" y="1163"/>
                      </a:lnTo>
                      <a:lnTo>
                        <a:pt x="1348" y="1144"/>
                      </a:lnTo>
                      <a:lnTo>
                        <a:pt x="1346" y="1123"/>
                      </a:lnTo>
                      <a:lnTo>
                        <a:pt x="1347" y="1103"/>
                      </a:lnTo>
                      <a:lnTo>
                        <a:pt x="1351" y="1084"/>
                      </a:lnTo>
                      <a:lnTo>
                        <a:pt x="1356" y="1063"/>
                      </a:lnTo>
                      <a:lnTo>
                        <a:pt x="1365" y="1044"/>
                      </a:lnTo>
                      <a:lnTo>
                        <a:pt x="1374" y="1024"/>
                      </a:lnTo>
                      <a:lnTo>
                        <a:pt x="1385" y="1004"/>
                      </a:lnTo>
                      <a:lnTo>
                        <a:pt x="1396" y="985"/>
                      </a:lnTo>
                      <a:lnTo>
                        <a:pt x="1408" y="966"/>
                      </a:lnTo>
                      <a:lnTo>
                        <a:pt x="1420" y="948"/>
                      </a:lnTo>
                      <a:lnTo>
                        <a:pt x="1431" y="930"/>
                      </a:lnTo>
                      <a:lnTo>
                        <a:pt x="1442" y="912"/>
                      </a:lnTo>
                      <a:lnTo>
                        <a:pt x="1451" y="896"/>
                      </a:lnTo>
                      <a:lnTo>
                        <a:pt x="1458" y="880"/>
                      </a:lnTo>
                      <a:lnTo>
                        <a:pt x="1463" y="874"/>
                      </a:lnTo>
                      <a:lnTo>
                        <a:pt x="1469" y="870"/>
                      </a:lnTo>
                      <a:lnTo>
                        <a:pt x="1476" y="864"/>
                      </a:lnTo>
                      <a:lnTo>
                        <a:pt x="1482" y="859"/>
                      </a:lnTo>
                      <a:lnTo>
                        <a:pt x="1486" y="856"/>
                      </a:lnTo>
                      <a:lnTo>
                        <a:pt x="1491" y="853"/>
                      </a:lnTo>
                      <a:lnTo>
                        <a:pt x="1493" y="851"/>
                      </a:lnTo>
                      <a:lnTo>
                        <a:pt x="1494" y="850"/>
                      </a:lnTo>
                      <a:lnTo>
                        <a:pt x="1505" y="851"/>
                      </a:lnTo>
                      <a:lnTo>
                        <a:pt x="1513" y="854"/>
                      </a:lnTo>
                      <a:lnTo>
                        <a:pt x="1519" y="858"/>
                      </a:lnTo>
                      <a:lnTo>
                        <a:pt x="1526" y="863"/>
                      </a:lnTo>
                      <a:lnTo>
                        <a:pt x="1531" y="868"/>
                      </a:lnTo>
                      <a:lnTo>
                        <a:pt x="1539" y="872"/>
                      </a:lnTo>
                      <a:lnTo>
                        <a:pt x="1549" y="877"/>
                      </a:lnTo>
                      <a:lnTo>
                        <a:pt x="1561" y="880"/>
                      </a:lnTo>
                      <a:lnTo>
                        <a:pt x="1574" y="871"/>
                      </a:lnTo>
                      <a:lnTo>
                        <a:pt x="1585" y="861"/>
                      </a:lnTo>
                      <a:lnTo>
                        <a:pt x="1597" y="850"/>
                      </a:lnTo>
                      <a:lnTo>
                        <a:pt x="1608" y="839"/>
                      </a:lnTo>
                      <a:lnTo>
                        <a:pt x="1620" y="825"/>
                      </a:lnTo>
                      <a:lnTo>
                        <a:pt x="1630" y="812"/>
                      </a:lnTo>
                      <a:lnTo>
                        <a:pt x="1641" y="797"/>
                      </a:lnTo>
                      <a:lnTo>
                        <a:pt x="1649" y="782"/>
                      </a:lnTo>
                      <a:lnTo>
                        <a:pt x="1657" y="766"/>
                      </a:lnTo>
                      <a:lnTo>
                        <a:pt x="1665" y="750"/>
                      </a:lnTo>
                      <a:lnTo>
                        <a:pt x="1670" y="733"/>
                      </a:lnTo>
                      <a:lnTo>
                        <a:pt x="1675" y="715"/>
                      </a:lnTo>
                      <a:lnTo>
                        <a:pt x="1677" y="696"/>
                      </a:lnTo>
                      <a:lnTo>
                        <a:pt x="1680" y="678"/>
                      </a:lnTo>
                      <a:lnTo>
                        <a:pt x="1680" y="658"/>
                      </a:lnTo>
                      <a:lnTo>
                        <a:pt x="1677" y="637"/>
                      </a:lnTo>
                      <a:lnTo>
                        <a:pt x="1672" y="632"/>
                      </a:lnTo>
                      <a:lnTo>
                        <a:pt x="1666" y="625"/>
                      </a:lnTo>
                      <a:lnTo>
                        <a:pt x="1660" y="619"/>
                      </a:lnTo>
                      <a:lnTo>
                        <a:pt x="1654" y="613"/>
                      </a:lnTo>
                      <a:lnTo>
                        <a:pt x="1647" y="608"/>
                      </a:lnTo>
                      <a:lnTo>
                        <a:pt x="1641" y="602"/>
                      </a:lnTo>
                      <a:lnTo>
                        <a:pt x="1634" y="596"/>
                      </a:lnTo>
                      <a:lnTo>
                        <a:pt x="1626" y="590"/>
                      </a:lnTo>
                      <a:lnTo>
                        <a:pt x="1580" y="471"/>
                      </a:lnTo>
                      <a:lnTo>
                        <a:pt x="1580" y="465"/>
                      </a:lnTo>
                      <a:lnTo>
                        <a:pt x="1581" y="460"/>
                      </a:lnTo>
                      <a:lnTo>
                        <a:pt x="1583" y="455"/>
                      </a:lnTo>
                      <a:lnTo>
                        <a:pt x="1586" y="449"/>
                      </a:lnTo>
                      <a:lnTo>
                        <a:pt x="1590" y="444"/>
                      </a:lnTo>
                      <a:lnTo>
                        <a:pt x="1593" y="440"/>
                      </a:lnTo>
                      <a:lnTo>
                        <a:pt x="1598" y="435"/>
                      </a:lnTo>
                      <a:lnTo>
                        <a:pt x="1604" y="432"/>
                      </a:lnTo>
                      <a:lnTo>
                        <a:pt x="1682" y="414"/>
                      </a:lnTo>
                      <a:lnTo>
                        <a:pt x="1685" y="406"/>
                      </a:lnTo>
                      <a:lnTo>
                        <a:pt x="1689" y="398"/>
                      </a:lnTo>
                      <a:lnTo>
                        <a:pt x="1692" y="390"/>
                      </a:lnTo>
                      <a:lnTo>
                        <a:pt x="1695" y="381"/>
                      </a:lnTo>
                      <a:lnTo>
                        <a:pt x="1696" y="371"/>
                      </a:lnTo>
                      <a:lnTo>
                        <a:pt x="1697" y="360"/>
                      </a:lnTo>
                      <a:lnTo>
                        <a:pt x="1696" y="349"/>
                      </a:lnTo>
                      <a:lnTo>
                        <a:pt x="1692" y="337"/>
                      </a:lnTo>
                      <a:lnTo>
                        <a:pt x="1687" y="335"/>
                      </a:lnTo>
                      <a:lnTo>
                        <a:pt x="1681" y="332"/>
                      </a:lnTo>
                      <a:lnTo>
                        <a:pt x="1675" y="328"/>
                      </a:lnTo>
                      <a:lnTo>
                        <a:pt x="1670" y="325"/>
                      </a:lnTo>
                      <a:lnTo>
                        <a:pt x="1665" y="320"/>
                      </a:lnTo>
                      <a:lnTo>
                        <a:pt x="1659" y="315"/>
                      </a:lnTo>
                      <a:lnTo>
                        <a:pt x="1653" y="311"/>
                      </a:lnTo>
                      <a:lnTo>
                        <a:pt x="1647" y="305"/>
                      </a:lnTo>
                      <a:lnTo>
                        <a:pt x="1604" y="143"/>
                      </a:lnTo>
                      <a:lnTo>
                        <a:pt x="1408" y="0"/>
                      </a:lnTo>
                      <a:lnTo>
                        <a:pt x="1255" y="111"/>
                      </a:lnTo>
                      <a:lnTo>
                        <a:pt x="1249" y="112"/>
                      </a:lnTo>
                      <a:lnTo>
                        <a:pt x="1245" y="116"/>
                      </a:lnTo>
                      <a:lnTo>
                        <a:pt x="1240" y="122"/>
                      </a:lnTo>
                      <a:lnTo>
                        <a:pt x="1237" y="129"/>
                      </a:lnTo>
                      <a:lnTo>
                        <a:pt x="1233" y="138"/>
                      </a:lnTo>
                      <a:lnTo>
                        <a:pt x="1231" y="148"/>
                      </a:lnTo>
                      <a:lnTo>
                        <a:pt x="1228" y="157"/>
                      </a:lnTo>
                      <a:lnTo>
                        <a:pt x="1224" y="165"/>
                      </a:lnTo>
                      <a:lnTo>
                        <a:pt x="1223" y="167"/>
                      </a:lnTo>
                      <a:lnTo>
                        <a:pt x="1222" y="171"/>
                      </a:lnTo>
                      <a:lnTo>
                        <a:pt x="1218" y="173"/>
                      </a:lnTo>
                      <a:lnTo>
                        <a:pt x="1215" y="176"/>
                      </a:lnTo>
                      <a:lnTo>
                        <a:pt x="1210" y="180"/>
                      </a:lnTo>
                      <a:lnTo>
                        <a:pt x="1203" y="182"/>
                      </a:lnTo>
                      <a:lnTo>
                        <a:pt x="1197" y="185"/>
                      </a:lnTo>
                      <a:lnTo>
                        <a:pt x="1189" y="188"/>
                      </a:lnTo>
                      <a:lnTo>
                        <a:pt x="1180" y="188"/>
                      </a:lnTo>
                      <a:lnTo>
                        <a:pt x="1172" y="187"/>
                      </a:lnTo>
                      <a:lnTo>
                        <a:pt x="1163" y="184"/>
                      </a:lnTo>
                      <a:lnTo>
                        <a:pt x="1154" y="182"/>
                      </a:lnTo>
                      <a:lnTo>
                        <a:pt x="1146" y="179"/>
                      </a:lnTo>
                      <a:lnTo>
                        <a:pt x="1138" y="175"/>
                      </a:lnTo>
                      <a:lnTo>
                        <a:pt x="1131" y="171"/>
                      </a:lnTo>
                      <a:lnTo>
                        <a:pt x="1125" y="165"/>
                      </a:lnTo>
                      <a:lnTo>
                        <a:pt x="1036" y="0"/>
                      </a:lnTo>
                      <a:lnTo>
                        <a:pt x="1023" y="23"/>
                      </a:lnTo>
                      <a:lnTo>
                        <a:pt x="1009" y="43"/>
                      </a:lnTo>
                      <a:lnTo>
                        <a:pt x="994" y="61"/>
                      </a:lnTo>
                      <a:lnTo>
                        <a:pt x="978" y="77"/>
                      </a:lnTo>
                      <a:lnTo>
                        <a:pt x="961" y="91"/>
                      </a:lnTo>
                      <a:lnTo>
                        <a:pt x="942" y="105"/>
                      </a:lnTo>
                      <a:lnTo>
                        <a:pt x="923" y="116"/>
                      </a:lnTo>
                      <a:lnTo>
                        <a:pt x="903" y="128"/>
                      </a:lnTo>
                      <a:lnTo>
                        <a:pt x="884" y="138"/>
                      </a:lnTo>
                      <a:lnTo>
                        <a:pt x="863" y="148"/>
                      </a:lnTo>
                      <a:lnTo>
                        <a:pt x="841" y="158"/>
                      </a:lnTo>
                      <a:lnTo>
                        <a:pt x="820" y="167"/>
                      </a:lnTo>
                      <a:lnTo>
                        <a:pt x="799" y="177"/>
                      </a:lnTo>
                      <a:lnTo>
                        <a:pt x="777" y="188"/>
                      </a:lnTo>
                      <a:lnTo>
                        <a:pt x="755" y="198"/>
                      </a:lnTo>
                      <a:lnTo>
                        <a:pt x="733" y="211"/>
                      </a:lnTo>
                      <a:lnTo>
                        <a:pt x="624" y="143"/>
                      </a:lnTo>
                      <a:lnTo>
                        <a:pt x="538" y="181"/>
                      </a:lnTo>
                      <a:lnTo>
                        <a:pt x="557" y="260"/>
                      </a:lnTo>
                      <a:lnTo>
                        <a:pt x="556" y="287"/>
                      </a:lnTo>
                      <a:lnTo>
                        <a:pt x="548" y="310"/>
                      </a:lnTo>
                      <a:lnTo>
                        <a:pt x="534" y="329"/>
                      </a:lnTo>
                      <a:lnTo>
                        <a:pt x="517" y="346"/>
                      </a:lnTo>
                      <a:lnTo>
                        <a:pt x="498" y="365"/>
                      </a:lnTo>
                      <a:lnTo>
                        <a:pt x="480" y="382"/>
                      </a:lnTo>
                      <a:lnTo>
                        <a:pt x="463" y="402"/>
                      </a:lnTo>
                      <a:lnTo>
                        <a:pt x="449" y="424"/>
                      </a:lnTo>
                      <a:lnTo>
                        <a:pt x="276" y="497"/>
                      </a:lnTo>
                      <a:lnTo>
                        <a:pt x="253" y="488"/>
                      </a:lnTo>
                      <a:lnTo>
                        <a:pt x="234" y="475"/>
                      </a:lnTo>
                      <a:lnTo>
                        <a:pt x="218" y="459"/>
                      </a:lnTo>
                      <a:lnTo>
                        <a:pt x="204" y="440"/>
                      </a:lnTo>
                      <a:lnTo>
                        <a:pt x="191" y="417"/>
                      </a:lnTo>
                      <a:lnTo>
                        <a:pt x="181" y="393"/>
                      </a:lnTo>
                      <a:lnTo>
                        <a:pt x="171" y="366"/>
                      </a:lnTo>
                      <a:lnTo>
                        <a:pt x="160" y="337"/>
                      </a:lnTo>
                      <a:lnTo>
                        <a:pt x="72" y="378"/>
                      </a:lnTo>
                      <a:lnTo>
                        <a:pt x="72" y="387"/>
                      </a:lnTo>
                      <a:lnTo>
                        <a:pt x="72" y="395"/>
                      </a:lnTo>
                      <a:lnTo>
                        <a:pt x="72" y="402"/>
                      </a:lnTo>
                      <a:lnTo>
                        <a:pt x="73" y="410"/>
                      </a:lnTo>
                      <a:lnTo>
                        <a:pt x="73" y="418"/>
                      </a:lnTo>
                      <a:lnTo>
                        <a:pt x="75" y="426"/>
                      </a:lnTo>
                      <a:lnTo>
                        <a:pt x="76" y="436"/>
                      </a:lnTo>
                      <a:lnTo>
                        <a:pt x="79" y="448"/>
                      </a:lnTo>
                      <a:lnTo>
                        <a:pt x="75" y="464"/>
                      </a:lnTo>
                      <a:lnTo>
                        <a:pt x="69" y="478"/>
                      </a:lnTo>
                      <a:lnTo>
                        <a:pt x="61" y="488"/>
                      </a:lnTo>
                      <a:lnTo>
                        <a:pt x="52" y="497"/>
                      </a:lnTo>
                      <a:lnTo>
                        <a:pt x="42" y="505"/>
                      </a:lnTo>
                      <a:lnTo>
                        <a:pt x="29" y="512"/>
                      </a:lnTo>
                      <a:lnTo>
                        <a:pt x="15" y="519"/>
                      </a:lnTo>
                      <a:lnTo>
                        <a:pt x="0" y="527"/>
                      </a:lnTo>
                      <a:lnTo>
                        <a:pt x="3" y="542"/>
                      </a:lnTo>
                      <a:lnTo>
                        <a:pt x="11" y="552"/>
                      </a:lnTo>
                      <a:lnTo>
                        <a:pt x="22" y="559"/>
                      </a:lnTo>
                      <a:lnTo>
                        <a:pt x="35" y="564"/>
                      </a:lnTo>
                      <a:lnTo>
                        <a:pt x="49" y="568"/>
                      </a:lnTo>
                      <a:lnTo>
                        <a:pt x="61" y="573"/>
                      </a:lnTo>
                      <a:lnTo>
                        <a:pt x="72" y="580"/>
                      </a:lnTo>
                      <a:lnTo>
                        <a:pt x="79" y="590"/>
                      </a:lnTo>
                      <a:lnTo>
                        <a:pt x="82" y="594"/>
                      </a:lnTo>
                      <a:lnTo>
                        <a:pt x="84" y="597"/>
                      </a:lnTo>
                      <a:lnTo>
                        <a:pt x="88" y="602"/>
                      </a:lnTo>
                      <a:lnTo>
                        <a:pt x="90" y="608"/>
                      </a:lnTo>
                      <a:lnTo>
                        <a:pt x="92" y="613"/>
                      </a:lnTo>
                      <a:lnTo>
                        <a:pt x="96" y="621"/>
                      </a:lnTo>
                      <a:lnTo>
                        <a:pt x="98" y="628"/>
                      </a:lnTo>
                      <a:lnTo>
                        <a:pt x="102" y="637"/>
                      </a:lnTo>
                      <a:lnTo>
                        <a:pt x="102" y="655"/>
                      </a:lnTo>
                      <a:lnTo>
                        <a:pt x="98" y="671"/>
                      </a:lnTo>
                      <a:lnTo>
                        <a:pt x="92" y="686"/>
                      </a:lnTo>
                      <a:lnTo>
                        <a:pt x="83" y="700"/>
                      </a:lnTo>
                      <a:lnTo>
                        <a:pt x="73" y="715"/>
                      </a:lnTo>
                      <a:lnTo>
                        <a:pt x="63" y="727"/>
                      </a:lnTo>
                      <a:lnTo>
                        <a:pt x="52" y="742"/>
                      </a:lnTo>
                      <a:lnTo>
                        <a:pt x="42" y="756"/>
                      </a:lnTo>
                      <a:lnTo>
                        <a:pt x="79" y="1016"/>
                      </a:lnTo>
                      <a:lnTo>
                        <a:pt x="78" y="1031"/>
                      </a:lnTo>
                      <a:lnTo>
                        <a:pt x="73" y="1040"/>
                      </a:lnTo>
                      <a:lnTo>
                        <a:pt x="66" y="1047"/>
                      </a:lnTo>
                      <a:lnTo>
                        <a:pt x="58" y="1052"/>
                      </a:lnTo>
                      <a:lnTo>
                        <a:pt x="50" y="1055"/>
                      </a:lnTo>
                      <a:lnTo>
                        <a:pt x="42" y="1062"/>
                      </a:lnTo>
                      <a:lnTo>
                        <a:pt x="34" y="1070"/>
                      </a:lnTo>
                      <a:lnTo>
                        <a:pt x="27" y="1084"/>
                      </a:lnTo>
                      <a:lnTo>
                        <a:pt x="28" y="1093"/>
                      </a:lnTo>
                      <a:lnTo>
                        <a:pt x="32" y="1099"/>
                      </a:lnTo>
                      <a:lnTo>
                        <a:pt x="37" y="1102"/>
                      </a:lnTo>
                      <a:lnTo>
                        <a:pt x="44" y="1106"/>
                      </a:lnTo>
                      <a:lnTo>
                        <a:pt x="52" y="1107"/>
                      </a:lnTo>
                      <a:lnTo>
                        <a:pt x="61" y="1109"/>
                      </a:lnTo>
                      <a:lnTo>
                        <a:pt x="71" y="1113"/>
                      </a:lnTo>
                      <a:lnTo>
                        <a:pt x="79" y="1117"/>
                      </a:lnTo>
                      <a:lnTo>
                        <a:pt x="82" y="1118"/>
                      </a:lnTo>
                      <a:lnTo>
                        <a:pt x="84" y="1119"/>
                      </a:lnTo>
                      <a:lnTo>
                        <a:pt x="88" y="1123"/>
                      </a:lnTo>
                      <a:lnTo>
                        <a:pt x="90" y="1127"/>
                      </a:lnTo>
                      <a:lnTo>
                        <a:pt x="92" y="1133"/>
                      </a:lnTo>
                      <a:lnTo>
                        <a:pt x="96" y="1140"/>
                      </a:lnTo>
                      <a:lnTo>
                        <a:pt x="98" y="1148"/>
                      </a:lnTo>
                      <a:lnTo>
                        <a:pt x="102" y="1156"/>
                      </a:lnTo>
                      <a:lnTo>
                        <a:pt x="57" y="1276"/>
                      </a:lnTo>
                      <a:lnTo>
                        <a:pt x="385" y="1133"/>
                      </a:lnTo>
                      <a:lnTo>
                        <a:pt x="394" y="1133"/>
                      </a:lnTo>
                      <a:lnTo>
                        <a:pt x="402" y="1134"/>
                      </a:lnTo>
                      <a:lnTo>
                        <a:pt x="411" y="1137"/>
                      </a:lnTo>
                      <a:lnTo>
                        <a:pt x="420" y="1139"/>
                      </a:lnTo>
                      <a:lnTo>
                        <a:pt x="428" y="1142"/>
                      </a:lnTo>
                      <a:lnTo>
                        <a:pt x="436" y="1146"/>
                      </a:lnTo>
                      <a:lnTo>
                        <a:pt x="443" y="1150"/>
                      </a:lnTo>
                      <a:lnTo>
                        <a:pt x="449" y="1156"/>
                      </a:lnTo>
                      <a:lnTo>
                        <a:pt x="454" y="1161"/>
                      </a:lnTo>
                      <a:lnTo>
                        <a:pt x="458" y="1168"/>
                      </a:lnTo>
                      <a:lnTo>
                        <a:pt x="462" y="1176"/>
                      </a:lnTo>
                      <a:lnTo>
                        <a:pt x="464" y="1184"/>
                      </a:lnTo>
                      <a:lnTo>
                        <a:pt x="466" y="1194"/>
                      </a:lnTo>
                      <a:lnTo>
                        <a:pt x="470" y="1206"/>
                      </a:lnTo>
                      <a:lnTo>
                        <a:pt x="474" y="1217"/>
                      </a:lnTo>
                      <a:lnTo>
                        <a:pt x="479" y="1230"/>
                      </a:lnTo>
                      <a:lnTo>
                        <a:pt x="733" y="1307"/>
                      </a:lnTo>
                      <a:lnTo>
                        <a:pt x="753" y="1308"/>
                      </a:lnTo>
                      <a:lnTo>
                        <a:pt x="772" y="1310"/>
                      </a:lnTo>
                      <a:lnTo>
                        <a:pt x="792" y="1314"/>
                      </a:lnTo>
                      <a:lnTo>
                        <a:pt x="809" y="1318"/>
                      </a:lnTo>
                      <a:lnTo>
                        <a:pt x="827" y="1325"/>
                      </a:lnTo>
                      <a:lnTo>
                        <a:pt x="845" y="1332"/>
                      </a:lnTo>
                      <a:lnTo>
                        <a:pt x="861" y="1341"/>
                      </a:lnTo>
                      <a:lnTo>
                        <a:pt x="878" y="1352"/>
                      </a:lnTo>
                      <a:lnTo>
                        <a:pt x="893" y="1362"/>
                      </a:lnTo>
                      <a:lnTo>
                        <a:pt x="909" y="1375"/>
                      </a:lnTo>
                      <a:lnTo>
                        <a:pt x="924" y="1387"/>
                      </a:lnTo>
                      <a:lnTo>
                        <a:pt x="939" y="1401"/>
                      </a:lnTo>
                      <a:lnTo>
                        <a:pt x="953" y="1416"/>
                      </a:lnTo>
                      <a:lnTo>
                        <a:pt x="967" y="1432"/>
                      </a:lnTo>
                      <a:lnTo>
                        <a:pt x="980" y="1448"/>
                      </a:lnTo>
                      <a:lnTo>
                        <a:pt x="994" y="1466"/>
                      </a:lnTo>
                      <a:lnTo>
                        <a:pt x="1008" y="1466"/>
                      </a:lnTo>
                      <a:lnTo>
                        <a:pt x="1023" y="1466"/>
                      </a:lnTo>
                      <a:lnTo>
                        <a:pt x="1038" y="1466"/>
                      </a:lnTo>
                      <a:lnTo>
                        <a:pt x="1054" y="1467"/>
                      </a:lnTo>
                      <a:lnTo>
                        <a:pt x="1071" y="1468"/>
                      </a:lnTo>
                      <a:lnTo>
                        <a:pt x="1087" y="1469"/>
                      </a:lnTo>
                      <a:lnTo>
                        <a:pt x="1105" y="1471"/>
                      </a:lnTo>
                      <a:lnTo>
                        <a:pt x="1121" y="1474"/>
                      </a:lnTo>
                      <a:lnTo>
                        <a:pt x="1137" y="1478"/>
                      </a:lnTo>
                      <a:lnTo>
                        <a:pt x="1153" y="1482"/>
                      </a:lnTo>
                      <a:lnTo>
                        <a:pt x="1168" y="1487"/>
                      </a:lnTo>
                      <a:lnTo>
                        <a:pt x="1182" y="1494"/>
                      </a:lnTo>
                      <a:lnTo>
                        <a:pt x="1194" y="1502"/>
                      </a:lnTo>
                      <a:lnTo>
                        <a:pt x="1206" y="1512"/>
                      </a:lnTo>
                      <a:lnTo>
                        <a:pt x="1216" y="1522"/>
                      </a:lnTo>
                      <a:lnTo>
                        <a:pt x="1224" y="1533"/>
                      </a:lnTo>
                      <a:lnTo>
                        <a:pt x="1230" y="1543"/>
                      </a:lnTo>
                      <a:lnTo>
                        <a:pt x="1236" y="1551"/>
                      </a:lnTo>
                      <a:lnTo>
                        <a:pt x="1240" y="1559"/>
                      </a:lnTo>
                      <a:lnTo>
                        <a:pt x="1245" y="1566"/>
                      </a:lnTo>
                      <a:lnTo>
                        <a:pt x="1249" y="1571"/>
                      </a:lnTo>
                      <a:lnTo>
                        <a:pt x="1253" y="1576"/>
                      </a:lnTo>
                      <a:lnTo>
                        <a:pt x="1254" y="1579"/>
                      </a:lnTo>
                      <a:lnTo>
                        <a:pt x="1255" y="1581"/>
                      </a:lnTo>
                      <a:lnTo>
                        <a:pt x="1125" y="1723"/>
                      </a:lnTo>
                      <a:lnTo>
                        <a:pt x="1114" y="1737"/>
                      </a:lnTo>
                      <a:lnTo>
                        <a:pt x="1107" y="1753"/>
                      </a:lnTo>
                      <a:lnTo>
                        <a:pt x="1105" y="1772"/>
                      </a:lnTo>
                      <a:lnTo>
                        <a:pt x="1106" y="1792"/>
                      </a:lnTo>
                      <a:lnTo>
                        <a:pt x="1110" y="1814"/>
                      </a:lnTo>
                      <a:lnTo>
                        <a:pt x="1116" y="1836"/>
                      </a:lnTo>
                      <a:lnTo>
                        <a:pt x="1124" y="1858"/>
                      </a:lnTo>
                      <a:lnTo>
                        <a:pt x="1132" y="1880"/>
                      </a:lnTo>
                      <a:lnTo>
                        <a:pt x="1141" y="1882"/>
                      </a:lnTo>
                      <a:lnTo>
                        <a:pt x="1145" y="1884"/>
                      </a:lnTo>
                      <a:lnTo>
                        <a:pt x="1147" y="1884"/>
                      </a:lnTo>
                      <a:lnTo>
                        <a:pt x="1148" y="1885"/>
                      </a:lnTo>
                      <a:lnTo>
                        <a:pt x="1149" y="1887"/>
                      </a:lnTo>
                      <a:lnTo>
                        <a:pt x="1152" y="1888"/>
                      </a:lnTo>
                      <a:lnTo>
                        <a:pt x="1159" y="1891"/>
                      </a:lnTo>
                      <a:lnTo>
                        <a:pt x="1169" y="1897"/>
                      </a:lnTo>
                      <a:lnTo>
                        <a:pt x="1218" y="1960"/>
                      </a:lnTo>
                      <a:lnTo>
                        <a:pt x="1221" y="1959"/>
                      </a:lnTo>
                      <a:lnTo>
                        <a:pt x="1226" y="1954"/>
                      </a:lnTo>
                      <a:lnTo>
                        <a:pt x="1231" y="1951"/>
                      </a:lnTo>
                      <a:lnTo>
                        <a:pt x="1233" y="195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6" name="Freeform 31"/>
                <p:cNvSpPr>
                  <a:spLocks/>
                </p:cNvSpPr>
                <p:nvPr/>
              </p:nvSpPr>
              <p:spPr bwMode="auto">
                <a:xfrm rot="-5432">
                  <a:off x="3503" y="1982"/>
                  <a:ext cx="549" cy="462"/>
                </a:xfrm>
                <a:custGeom>
                  <a:avLst/>
                  <a:gdLst>
                    <a:gd name="T0" fmla="*/ 1 w 1088"/>
                    <a:gd name="T1" fmla="*/ 0 h 1619"/>
                    <a:gd name="T2" fmla="*/ 1 w 1088"/>
                    <a:gd name="T3" fmla="*/ 0 h 1619"/>
                    <a:gd name="T4" fmla="*/ 1 w 1088"/>
                    <a:gd name="T5" fmla="*/ 0 h 1619"/>
                    <a:gd name="T6" fmla="*/ 1 w 1088"/>
                    <a:gd name="T7" fmla="*/ 0 h 1619"/>
                    <a:gd name="T8" fmla="*/ 1 w 1088"/>
                    <a:gd name="T9" fmla="*/ 0 h 1619"/>
                    <a:gd name="T10" fmla="*/ 1 w 1088"/>
                    <a:gd name="T11" fmla="*/ 0 h 1619"/>
                    <a:gd name="T12" fmla="*/ 1 w 1088"/>
                    <a:gd name="T13" fmla="*/ 0 h 1619"/>
                    <a:gd name="T14" fmla="*/ 1 w 1088"/>
                    <a:gd name="T15" fmla="*/ 0 h 1619"/>
                    <a:gd name="T16" fmla="*/ 1 w 1088"/>
                    <a:gd name="T17" fmla="*/ 0 h 1619"/>
                    <a:gd name="T18" fmla="*/ 1 w 1088"/>
                    <a:gd name="T19" fmla="*/ 0 h 1619"/>
                    <a:gd name="T20" fmla="*/ 1 w 1088"/>
                    <a:gd name="T21" fmla="*/ 0 h 1619"/>
                    <a:gd name="T22" fmla="*/ 1 w 1088"/>
                    <a:gd name="T23" fmla="*/ 0 h 1619"/>
                    <a:gd name="T24" fmla="*/ 1 w 1088"/>
                    <a:gd name="T25" fmla="*/ 0 h 1619"/>
                    <a:gd name="T26" fmla="*/ 1 w 1088"/>
                    <a:gd name="T27" fmla="*/ 0 h 1619"/>
                    <a:gd name="T28" fmla="*/ 1 w 1088"/>
                    <a:gd name="T29" fmla="*/ 0 h 1619"/>
                    <a:gd name="T30" fmla="*/ 1 w 1088"/>
                    <a:gd name="T31" fmla="*/ 0 h 1619"/>
                    <a:gd name="T32" fmla="*/ 1 w 1088"/>
                    <a:gd name="T33" fmla="*/ 0 h 1619"/>
                    <a:gd name="T34" fmla="*/ 1 w 1088"/>
                    <a:gd name="T35" fmla="*/ 0 h 1619"/>
                    <a:gd name="T36" fmla="*/ 1 w 1088"/>
                    <a:gd name="T37" fmla="*/ 0 h 1619"/>
                    <a:gd name="T38" fmla="*/ 1 w 1088"/>
                    <a:gd name="T39" fmla="*/ 0 h 1619"/>
                    <a:gd name="T40" fmla="*/ 1 w 1088"/>
                    <a:gd name="T41" fmla="*/ 0 h 1619"/>
                    <a:gd name="T42" fmla="*/ 1 w 1088"/>
                    <a:gd name="T43" fmla="*/ 0 h 1619"/>
                    <a:gd name="T44" fmla="*/ 1 w 1088"/>
                    <a:gd name="T45" fmla="*/ 0 h 1619"/>
                    <a:gd name="T46" fmla="*/ 1 w 1088"/>
                    <a:gd name="T47" fmla="*/ 0 h 1619"/>
                    <a:gd name="T48" fmla="*/ 1 w 1088"/>
                    <a:gd name="T49" fmla="*/ 0 h 1619"/>
                    <a:gd name="T50" fmla="*/ 1 w 1088"/>
                    <a:gd name="T51" fmla="*/ 0 h 1619"/>
                    <a:gd name="T52" fmla="*/ 1 w 1088"/>
                    <a:gd name="T53" fmla="*/ 0 h 1619"/>
                    <a:gd name="T54" fmla="*/ 1 w 1088"/>
                    <a:gd name="T55" fmla="*/ 0 h 1619"/>
                    <a:gd name="T56" fmla="*/ 1 w 1088"/>
                    <a:gd name="T57" fmla="*/ 0 h 1619"/>
                    <a:gd name="T58" fmla="*/ 1 w 1088"/>
                    <a:gd name="T59" fmla="*/ 0 h 1619"/>
                    <a:gd name="T60" fmla="*/ 1 w 1088"/>
                    <a:gd name="T61" fmla="*/ 0 h 1619"/>
                    <a:gd name="T62" fmla="*/ 1 w 1088"/>
                    <a:gd name="T63" fmla="*/ 0 h 1619"/>
                    <a:gd name="T64" fmla="*/ 1 w 1088"/>
                    <a:gd name="T65" fmla="*/ 0 h 1619"/>
                    <a:gd name="T66" fmla="*/ 1 w 1088"/>
                    <a:gd name="T67" fmla="*/ 0 h 1619"/>
                    <a:gd name="T68" fmla="*/ 1 w 1088"/>
                    <a:gd name="T69" fmla="*/ 0 h 1619"/>
                    <a:gd name="T70" fmla="*/ 1 w 1088"/>
                    <a:gd name="T71" fmla="*/ 0 h 1619"/>
                    <a:gd name="T72" fmla="*/ 1 w 1088"/>
                    <a:gd name="T73" fmla="*/ 0 h 1619"/>
                    <a:gd name="T74" fmla="*/ 1 w 1088"/>
                    <a:gd name="T75" fmla="*/ 0 h 1619"/>
                    <a:gd name="T76" fmla="*/ 1 w 1088"/>
                    <a:gd name="T77" fmla="*/ 0 h 1619"/>
                    <a:gd name="T78" fmla="*/ 1 w 1088"/>
                    <a:gd name="T79" fmla="*/ 0 h 1619"/>
                    <a:gd name="T80" fmla="*/ 1 w 1088"/>
                    <a:gd name="T81" fmla="*/ 0 h 1619"/>
                    <a:gd name="T82" fmla="*/ 1 w 1088"/>
                    <a:gd name="T83" fmla="*/ 0 h 1619"/>
                    <a:gd name="T84" fmla="*/ 1 w 1088"/>
                    <a:gd name="T85" fmla="*/ 0 h 1619"/>
                    <a:gd name="T86" fmla="*/ 1 w 1088"/>
                    <a:gd name="T87" fmla="*/ 0 h 1619"/>
                    <a:gd name="T88" fmla="*/ 1 w 1088"/>
                    <a:gd name="T89" fmla="*/ 0 h 1619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1088"/>
                    <a:gd name="T136" fmla="*/ 0 h 1619"/>
                    <a:gd name="T137" fmla="*/ 1088 w 1088"/>
                    <a:gd name="T138" fmla="*/ 1619 h 1619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1088" h="1619">
                      <a:moveTo>
                        <a:pt x="171" y="1610"/>
                      </a:moveTo>
                      <a:lnTo>
                        <a:pt x="284" y="1572"/>
                      </a:lnTo>
                      <a:lnTo>
                        <a:pt x="383" y="1459"/>
                      </a:lnTo>
                      <a:lnTo>
                        <a:pt x="346" y="1366"/>
                      </a:lnTo>
                      <a:lnTo>
                        <a:pt x="358" y="1344"/>
                      </a:lnTo>
                      <a:lnTo>
                        <a:pt x="373" y="1324"/>
                      </a:lnTo>
                      <a:lnTo>
                        <a:pt x="392" y="1305"/>
                      </a:lnTo>
                      <a:lnTo>
                        <a:pt x="412" y="1291"/>
                      </a:lnTo>
                      <a:lnTo>
                        <a:pt x="437" y="1281"/>
                      </a:lnTo>
                      <a:lnTo>
                        <a:pt x="463" y="1274"/>
                      </a:lnTo>
                      <a:lnTo>
                        <a:pt x="494" y="1274"/>
                      </a:lnTo>
                      <a:lnTo>
                        <a:pt x="529" y="1280"/>
                      </a:lnTo>
                      <a:lnTo>
                        <a:pt x="544" y="1294"/>
                      </a:lnTo>
                      <a:lnTo>
                        <a:pt x="555" y="1304"/>
                      </a:lnTo>
                      <a:lnTo>
                        <a:pt x="567" y="1312"/>
                      </a:lnTo>
                      <a:lnTo>
                        <a:pt x="578" y="1318"/>
                      </a:lnTo>
                      <a:lnTo>
                        <a:pt x="590" y="1323"/>
                      </a:lnTo>
                      <a:lnTo>
                        <a:pt x="601" y="1325"/>
                      </a:lnTo>
                      <a:lnTo>
                        <a:pt x="614" y="1326"/>
                      </a:lnTo>
                      <a:lnTo>
                        <a:pt x="630" y="1326"/>
                      </a:lnTo>
                      <a:lnTo>
                        <a:pt x="839" y="1199"/>
                      </a:lnTo>
                      <a:lnTo>
                        <a:pt x="839" y="1196"/>
                      </a:lnTo>
                      <a:lnTo>
                        <a:pt x="840" y="1191"/>
                      </a:lnTo>
                      <a:lnTo>
                        <a:pt x="843" y="1187"/>
                      </a:lnTo>
                      <a:lnTo>
                        <a:pt x="845" y="1181"/>
                      </a:lnTo>
                      <a:lnTo>
                        <a:pt x="847" y="1175"/>
                      </a:lnTo>
                      <a:lnTo>
                        <a:pt x="849" y="1168"/>
                      </a:lnTo>
                      <a:lnTo>
                        <a:pt x="852" y="1161"/>
                      </a:lnTo>
                      <a:lnTo>
                        <a:pt x="854" y="1156"/>
                      </a:lnTo>
                      <a:lnTo>
                        <a:pt x="858" y="1150"/>
                      </a:lnTo>
                      <a:lnTo>
                        <a:pt x="863" y="1144"/>
                      </a:lnTo>
                      <a:lnTo>
                        <a:pt x="870" y="1140"/>
                      </a:lnTo>
                      <a:lnTo>
                        <a:pt x="877" y="1136"/>
                      </a:lnTo>
                      <a:lnTo>
                        <a:pt x="886" y="1133"/>
                      </a:lnTo>
                      <a:lnTo>
                        <a:pt x="894" y="1130"/>
                      </a:lnTo>
                      <a:lnTo>
                        <a:pt x="902" y="1129"/>
                      </a:lnTo>
                      <a:lnTo>
                        <a:pt x="910" y="1129"/>
                      </a:lnTo>
                      <a:lnTo>
                        <a:pt x="1048" y="1034"/>
                      </a:lnTo>
                      <a:lnTo>
                        <a:pt x="1044" y="940"/>
                      </a:lnTo>
                      <a:lnTo>
                        <a:pt x="1088" y="846"/>
                      </a:lnTo>
                      <a:lnTo>
                        <a:pt x="1001" y="704"/>
                      </a:lnTo>
                      <a:lnTo>
                        <a:pt x="921" y="303"/>
                      </a:lnTo>
                      <a:lnTo>
                        <a:pt x="925" y="297"/>
                      </a:lnTo>
                      <a:lnTo>
                        <a:pt x="932" y="290"/>
                      </a:lnTo>
                      <a:lnTo>
                        <a:pt x="941" y="282"/>
                      </a:lnTo>
                      <a:lnTo>
                        <a:pt x="952" y="270"/>
                      </a:lnTo>
                      <a:lnTo>
                        <a:pt x="944" y="256"/>
                      </a:lnTo>
                      <a:lnTo>
                        <a:pt x="936" y="242"/>
                      </a:lnTo>
                      <a:lnTo>
                        <a:pt x="929" y="229"/>
                      </a:lnTo>
                      <a:lnTo>
                        <a:pt x="922" y="214"/>
                      </a:lnTo>
                      <a:lnTo>
                        <a:pt x="916" y="199"/>
                      </a:lnTo>
                      <a:lnTo>
                        <a:pt x="910" y="184"/>
                      </a:lnTo>
                      <a:lnTo>
                        <a:pt x="906" y="169"/>
                      </a:lnTo>
                      <a:lnTo>
                        <a:pt x="902" y="153"/>
                      </a:lnTo>
                      <a:lnTo>
                        <a:pt x="899" y="138"/>
                      </a:lnTo>
                      <a:lnTo>
                        <a:pt x="895" y="122"/>
                      </a:lnTo>
                      <a:lnTo>
                        <a:pt x="893" y="106"/>
                      </a:lnTo>
                      <a:lnTo>
                        <a:pt x="892" y="88"/>
                      </a:lnTo>
                      <a:lnTo>
                        <a:pt x="891" y="72"/>
                      </a:lnTo>
                      <a:lnTo>
                        <a:pt x="890" y="55"/>
                      </a:lnTo>
                      <a:lnTo>
                        <a:pt x="890" y="38"/>
                      </a:lnTo>
                      <a:lnTo>
                        <a:pt x="891" y="21"/>
                      </a:lnTo>
                      <a:lnTo>
                        <a:pt x="871" y="3"/>
                      </a:lnTo>
                      <a:lnTo>
                        <a:pt x="852" y="0"/>
                      </a:lnTo>
                      <a:lnTo>
                        <a:pt x="832" y="8"/>
                      </a:lnTo>
                      <a:lnTo>
                        <a:pt x="812" y="23"/>
                      </a:lnTo>
                      <a:lnTo>
                        <a:pt x="790" y="41"/>
                      </a:lnTo>
                      <a:lnTo>
                        <a:pt x="767" y="60"/>
                      </a:lnTo>
                      <a:lnTo>
                        <a:pt x="743" y="75"/>
                      </a:lnTo>
                      <a:lnTo>
                        <a:pt x="716" y="81"/>
                      </a:lnTo>
                      <a:lnTo>
                        <a:pt x="609" y="254"/>
                      </a:lnTo>
                      <a:lnTo>
                        <a:pt x="613" y="269"/>
                      </a:lnTo>
                      <a:lnTo>
                        <a:pt x="617" y="284"/>
                      </a:lnTo>
                      <a:lnTo>
                        <a:pt x="623" y="299"/>
                      </a:lnTo>
                      <a:lnTo>
                        <a:pt x="630" y="313"/>
                      </a:lnTo>
                      <a:lnTo>
                        <a:pt x="637" y="328"/>
                      </a:lnTo>
                      <a:lnTo>
                        <a:pt x="644" y="341"/>
                      </a:lnTo>
                      <a:lnTo>
                        <a:pt x="650" y="356"/>
                      </a:lnTo>
                      <a:lnTo>
                        <a:pt x="657" y="370"/>
                      </a:lnTo>
                      <a:lnTo>
                        <a:pt x="663" y="385"/>
                      </a:lnTo>
                      <a:lnTo>
                        <a:pt x="668" y="399"/>
                      </a:lnTo>
                      <a:lnTo>
                        <a:pt x="670" y="414"/>
                      </a:lnTo>
                      <a:lnTo>
                        <a:pt x="671" y="429"/>
                      </a:lnTo>
                      <a:lnTo>
                        <a:pt x="670" y="444"/>
                      </a:lnTo>
                      <a:lnTo>
                        <a:pt x="668" y="459"/>
                      </a:lnTo>
                      <a:lnTo>
                        <a:pt x="661" y="475"/>
                      </a:lnTo>
                      <a:lnTo>
                        <a:pt x="652" y="491"/>
                      </a:lnTo>
                      <a:lnTo>
                        <a:pt x="570" y="539"/>
                      </a:lnTo>
                      <a:lnTo>
                        <a:pt x="671" y="681"/>
                      </a:lnTo>
                      <a:lnTo>
                        <a:pt x="664" y="707"/>
                      </a:lnTo>
                      <a:lnTo>
                        <a:pt x="649" y="729"/>
                      </a:lnTo>
                      <a:lnTo>
                        <a:pt x="631" y="747"/>
                      </a:lnTo>
                      <a:lnTo>
                        <a:pt x="608" y="762"/>
                      </a:lnTo>
                      <a:lnTo>
                        <a:pt x="581" y="775"/>
                      </a:lnTo>
                      <a:lnTo>
                        <a:pt x="554" y="784"/>
                      </a:lnTo>
                      <a:lnTo>
                        <a:pt x="526" y="792"/>
                      </a:lnTo>
                      <a:lnTo>
                        <a:pt x="499" y="799"/>
                      </a:lnTo>
                      <a:lnTo>
                        <a:pt x="480" y="799"/>
                      </a:lnTo>
                      <a:lnTo>
                        <a:pt x="462" y="798"/>
                      </a:lnTo>
                      <a:lnTo>
                        <a:pt x="445" y="796"/>
                      </a:lnTo>
                      <a:lnTo>
                        <a:pt x="429" y="795"/>
                      </a:lnTo>
                      <a:lnTo>
                        <a:pt x="414" y="793"/>
                      </a:lnTo>
                      <a:lnTo>
                        <a:pt x="399" y="791"/>
                      </a:lnTo>
                      <a:lnTo>
                        <a:pt x="384" y="790"/>
                      </a:lnTo>
                      <a:lnTo>
                        <a:pt x="370" y="790"/>
                      </a:lnTo>
                      <a:lnTo>
                        <a:pt x="131" y="973"/>
                      </a:lnTo>
                      <a:lnTo>
                        <a:pt x="119" y="989"/>
                      </a:lnTo>
                      <a:lnTo>
                        <a:pt x="109" y="1005"/>
                      </a:lnTo>
                      <a:lnTo>
                        <a:pt x="98" y="1023"/>
                      </a:lnTo>
                      <a:lnTo>
                        <a:pt x="88" y="1042"/>
                      </a:lnTo>
                      <a:lnTo>
                        <a:pt x="80" y="1063"/>
                      </a:lnTo>
                      <a:lnTo>
                        <a:pt x="73" y="1083"/>
                      </a:lnTo>
                      <a:lnTo>
                        <a:pt x="67" y="1106"/>
                      </a:lnTo>
                      <a:lnTo>
                        <a:pt x="64" y="1129"/>
                      </a:lnTo>
                      <a:lnTo>
                        <a:pt x="0" y="1249"/>
                      </a:lnTo>
                      <a:lnTo>
                        <a:pt x="3" y="1260"/>
                      </a:lnTo>
                      <a:lnTo>
                        <a:pt x="6" y="1272"/>
                      </a:lnTo>
                      <a:lnTo>
                        <a:pt x="10" y="1283"/>
                      </a:lnTo>
                      <a:lnTo>
                        <a:pt x="13" y="1294"/>
                      </a:lnTo>
                      <a:lnTo>
                        <a:pt x="18" y="1305"/>
                      </a:lnTo>
                      <a:lnTo>
                        <a:pt x="21" y="1317"/>
                      </a:lnTo>
                      <a:lnTo>
                        <a:pt x="26" y="1328"/>
                      </a:lnTo>
                      <a:lnTo>
                        <a:pt x="29" y="1340"/>
                      </a:lnTo>
                      <a:lnTo>
                        <a:pt x="33" y="1351"/>
                      </a:lnTo>
                      <a:lnTo>
                        <a:pt x="36" y="1363"/>
                      </a:lnTo>
                      <a:lnTo>
                        <a:pt x="39" y="1374"/>
                      </a:lnTo>
                      <a:lnTo>
                        <a:pt x="41" y="1387"/>
                      </a:lnTo>
                      <a:lnTo>
                        <a:pt x="43" y="1400"/>
                      </a:lnTo>
                      <a:lnTo>
                        <a:pt x="44" y="1412"/>
                      </a:lnTo>
                      <a:lnTo>
                        <a:pt x="44" y="1425"/>
                      </a:lnTo>
                      <a:lnTo>
                        <a:pt x="44" y="1439"/>
                      </a:lnTo>
                      <a:lnTo>
                        <a:pt x="143" y="1619"/>
                      </a:lnTo>
                      <a:lnTo>
                        <a:pt x="148" y="1618"/>
                      </a:lnTo>
                      <a:lnTo>
                        <a:pt x="157" y="1615"/>
                      </a:lnTo>
                      <a:lnTo>
                        <a:pt x="166" y="1611"/>
                      </a:lnTo>
                      <a:lnTo>
                        <a:pt x="171" y="161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7" name="Freeform 32"/>
                <p:cNvSpPr>
                  <a:spLocks/>
                </p:cNvSpPr>
                <p:nvPr/>
              </p:nvSpPr>
              <p:spPr bwMode="auto">
                <a:xfrm rot="-5432">
                  <a:off x="3976" y="1981"/>
                  <a:ext cx="384" cy="288"/>
                </a:xfrm>
                <a:custGeom>
                  <a:avLst/>
                  <a:gdLst>
                    <a:gd name="T0" fmla="*/ 1 w 763"/>
                    <a:gd name="T1" fmla="*/ 0 h 1007"/>
                    <a:gd name="T2" fmla="*/ 1 w 763"/>
                    <a:gd name="T3" fmla="*/ 0 h 1007"/>
                    <a:gd name="T4" fmla="*/ 1 w 763"/>
                    <a:gd name="T5" fmla="*/ 0 h 1007"/>
                    <a:gd name="T6" fmla="*/ 1 w 763"/>
                    <a:gd name="T7" fmla="*/ 0 h 1007"/>
                    <a:gd name="T8" fmla="*/ 1 w 763"/>
                    <a:gd name="T9" fmla="*/ 0 h 1007"/>
                    <a:gd name="T10" fmla="*/ 1 w 763"/>
                    <a:gd name="T11" fmla="*/ 0 h 1007"/>
                    <a:gd name="T12" fmla="*/ 1 w 763"/>
                    <a:gd name="T13" fmla="*/ 0 h 1007"/>
                    <a:gd name="T14" fmla="*/ 1 w 763"/>
                    <a:gd name="T15" fmla="*/ 0 h 1007"/>
                    <a:gd name="T16" fmla="*/ 1 w 763"/>
                    <a:gd name="T17" fmla="*/ 0 h 1007"/>
                    <a:gd name="T18" fmla="*/ 1 w 763"/>
                    <a:gd name="T19" fmla="*/ 0 h 1007"/>
                    <a:gd name="T20" fmla="*/ 1 w 763"/>
                    <a:gd name="T21" fmla="*/ 0 h 1007"/>
                    <a:gd name="T22" fmla="*/ 1 w 763"/>
                    <a:gd name="T23" fmla="*/ 0 h 1007"/>
                    <a:gd name="T24" fmla="*/ 1 w 763"/>
                    <a:gd name="T25" fmla="*/ 0 h 1007"/>
                    <a:gd name="T26" fmla="*/ 1 w 763"/>
                    <a:gd name="T27" fmla="*/ 0 h 1007"/>
                    <a:gd name="T28" fmla="*/ 1 w 763"/>
                    <a:gd name="T29" fmla="*/ 0 h 1007"/>
                    <a:gd name="T30" fmla="*/ 1 w 763"/>
                    <a:gd name="T31" fmla="*/ 0 h 1007"/>
                    <a:gd name="T32" fmla="*/ 1 w 763"/>
                    <a:gd name="T33" fmla="*/ 0 h 1007"/>
                    <a:gd name="T34" fmla="*/ 1 w 763"/>
                    <a:gd name="T35" fmla="*/ 0 h 1007"/>
                    <a:gd name="T36" fmla="*/ 1 w 763"/>
                    <a:gd name="T37" fmla="*/ 0 h 1007"/>
                    <a:gd name="T38" fmla="*/ 1 w 763"/>
                    <a:gd name="T39" fmla="*/ 0 h 1007"/>
                    <a:gd name="T40" fmla="*/ 1 w 763"/>
                    <a:gd name="T41" fmla="*/ 0 h 1007"/>
                    <a:gd name="T42" fmla="*/ 1 w 763"/>
                    <a:gd name="T43" fmla="*/ 0 h 1007"/>
                    <a:gd name="T44" fmla="*/ 1 w 763"/>
                    <a:gd name="T45" fmla="*/ 0 h 1007"/>
                    <a:gd name="T46" fmla="*/ 1 w 763"/>
                    <a:gd name="T47" fmla="*/ 0 h 1007"/>
                    <a:gd name="T48" fmla="*/ 1 w 763"/>
                    <a:gd name="T49" fmla="*/ 0 h 1007"/>
                    <a:gd name="T50" fmla="*/ 1 w 763"/>
                    <a:gd name="T51" fmla="*/ 0 h 1007"/>
                    <a:gd name="T52" fmla="*/ 1 w 763"/>
                    <a:gd name="T53" fmla="*/ 0 h 1007"/>
                    <a:gd name="T54" fmla="*/ 1 w 763"/>
                    <a:gd name="T55" fmla="*/ 0 h 1007"/>
                    <a:gd name="T56" fmla="*/ 1 w 763"/>
                    <a:gd name="T57" fmla="*/ 0 h 1007"/>
                    <a:gd name="T58" fmla="*/ 0 w 763"/>
                    <a:gd name="T59" fmla="*/ 0 h 1007"/>
                    <a:gd name="T60" fmla="*/ 1 w 763"/>
                    <a:gd name="T61" fmla="*/ 0 h 1007"/>
                    <a:gd name="T62" fmla="*/ 1 w 763"/>
                    <a:gd name="T63" fmla="*/ 0 h 1007"/>
                    <a:gd name="T64" fmla="*/ 1 w 763"/>
                    <a:gd name="T65" fmla="*/ 0 h 1007"/>
                    <a:gd name="T66" fmla="*/ 1 w 763"/>
                    <a:gd name="T67" fmla="*/ 0 h 1007"/>
                    <a:gd name="T68" fmla="*/ 1 w 763"/>
                    <a:gd name="T69" fmla="*/ 0 h 1007"/>
                    <a:gd name="T70" fmla="*/ 1 w 763"/>
                    <a:gd name="T71" fmla="*/ 0 h 1007"/>
                    <a:gd name="T72" fmla="*/ 1 w 763"/>
                    <a:gd name="T73" fmla="*/ 0 h 1007"/>
                    <a:gd name="T74" fmla="*/ 1 w 763"/>
                    <a:gd name="T75" fmla="*/ 0 h 1007"/>
                    <a:gd name="T76" fmla="*/ 1 w 763"/>
                    <a:gd name="T77" fmla="*/ 0 h 1007"/>
                    <a:gd name="T78" fmla="*/ 1 w 763"/>
                    <a:gd name="T79" fmla="*/ 0 h 1007"/>
                    <a:gd name="T80" fmla="*/ 1 w 763"/>
                    <a:gd name="T81" fmla="*/ 0 h 1007"/>
                    <a:gd name="T82" fmla="*/ 1 w 763"/>
                    <a:gd name="T83" fmla="*/ 0 h 1007"/>
                    <a:gd name="T84" fmla="*/ 1 w 763"/>
                    <a:gd name="T85" fmla="*/ 0 h 1007"/>
                    <a:gd name="T86" fmla="*/ 1 w 763"/>
                    <a:gd name="T87" fmla="*/ 0 h 1007"/>
                    <a:gd name="T88" fmla="*/ 1 w 763"/>
                    <a:gd name="T89" fmla="*/ 0 h 1007"/>
                    <a:gd name="T90" fmla="*/ 1 w 763"/>
                    <a:gd name="T91" fmla="*/ 0 h 1007"/>
                    <a:gd name="T92" fmla="*/ 1 w 763"/>
                    <a:gd name="T93" fmla="*/ 0 h 1007"/>
                    <a:gd name="T94" fmla="*/ 1 w 763"/>
                    <a:gd name="T95" fmla="*/ 0 h 100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763"/>
                    <a:gd name="T145" fmla="*/ 0 h 1007"/>
                    <a:gd name="T146" fmla="*/ 763 w 763"/>
                    <a:gd name="T147" fmla="*/ 1007 h 100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763" h="1007">
                      <a:moveTo>
                        <a:pt x="416" y="1007"/>
                      </a:moveTo>
                      <a:lnTo>
                        <a:pt x="419" y="1007"/>
                      </a:lnTo>
                      <a:lnTo>
                        <a:pt x="427" y="1007"/>
                      </a:lnTo>
                      <a:lnTo>
                        <a:pt x="434" y="1007"/>
                      </a:lnTo>
                      <a:lnTo>
                        <a:pt x="437" y="1007"/>
                      </a:lnTo>
                      <a:lnTo>
                        <a:pt x="448" y="1001"/>
                      </a:lnTo>
                      <a:lnTo>
                        <a:pt x="456" y="995"/>
                      </a:lnTo>
                      <a:lnTo>
                        <a:pt x="463" y="989"/>
                      </a:lnTo>
                      <a:lnTo>
                        <a:pt x="469" y="981"/>
                      </a:lnTo>
                      <a:lnTo>
                        <a:pt x="474" y="973"/>
                      </a:lnTo>
                      <a:lnTo>
                        <a:pt x="479" y="963"/>
                      </a:lnTo>
                      <a:lnTo>
                        <a:pt x="483" y="953"/>
                      </a:lnTo>
                      <a:lnTo>
                        <a:pt x="489" y="939"/>
                      </a:lnTo>
                      <a:lnTo>
                        <a:pt x="459" y="817"/>
                      </a:lnTo>
                      <a:lnTo>
                        <a:pt x="504" y="747"/>
                      </a:lnTo>
                      <a:lnTo>
                        <a:pt x="504" y="739"/>
                      </a:lnTo>
                      <a:lnTo>
                        <a:pt x="504" y="731"/>
                      </a:lnTo>
                      <a:lnTo>
                        <a:pt x="504" y="723"/>
                      </a:lnTo>
                      <a:lnTo>
                        <a:pt x="505" y="715"/>
                      </a:lnTo>
                      <a:lnTo>
                        <a:pt x="505" y="706"/>
                      </a:lnTo>
                      <a:lnTo>
                        <a:pt x="506" y="698"/>
                      </a:lnTo>
                      <a:lnTo>
                        <a:pt x="508" y="689"/>
                      </a:lnTo>
                      <a:lnTo>
                        <a:pt x="509" y="679"/>
                      </a:lnTo>
                      <a:lnTo>
                        <a:pt x="763" y="403"/>
                      </a:lnTo>
                      <a:lnTo>
                        <a:pt x="734" y="375"/>
                      </a:lnTo>
                      <a:lnTo>
                        <a:pt x="707" y="349"/>
                      </a:lnTo>
                      <a:lnTo>
                        <a:pt x="679" y="322"/>
                      </a:lnTo>
                      <a:lnTo>
                        <a:pt x="650" y="297"/>
                      </a:lnTo>
                      <a:lnTo>
                        <a:pt x="621" y="272"/>
                      </a:lnTo>
                      <a:lnTo>
                        <a:pt x="594" y="246"/>
                      </a:lnTo>
                      <a:lnTo>
                        <a:pt x="565" y="221"/>
                      </a:lnTo>
                      <a:lnTo>
                        <a:pt x="536" y="197"/>
                      </a:lnTo>
                      <a:lnTo>
                        <a:pt x="506" y="174"/>
                      </a:lnTo>
                      <a:lnTo>
                        <a:pt x="477" y="151"/>
                      </a:lnTo>
                      <a:lnTo>
                        <a:pt x="447" y="129"/>
                      </a:lnTo>
                      <a:lnTo>
                        <a:pt x="416" y="107"/>
                      </a:lnTo>
                      <a:lnTo>
                        <a:pt x="383" y="88"/>
                      </a:lnTo>
                      <a:lnTo>
                        <a:pt x="351" y="67"/>
                      </a:lnTo>
                      <a:lnTo>
                        <a:pt x="318" y="49"/>
                      </a:lnTo>
                      <a:lnTo>
                        <a:pt x="285" y="30"/>
                      </a:lnTo>
                      <a:lnTo>
                        <a:pt x="267" y="20"/>
                      </a:lnTo>
                      <a:lnTo>
                        <a:pt x="250" y="12"/>
                      </a:lnTo>
                      <a:lnTo>
                        <a:pt x="233" y="6"/>
                      </a:lnTo>
                      <a:lnTo>
                        <a:pt x="215" y="3"/>
                      </a:lnTo>
                      <a:lnTo>
                        <a:pt x="199" y="0"/>
                      </a:lnTo>
                      <a:lnTo>
                        <a:pt x="182" y="0"/>
                      </a:lnTo>
                      <a:lnTo>
                        <a:pt x="166" y="1"/>
                      </a:lnTo>
                      <a:lnTo>
                        <a:pt x="150" y="4"/>
                      </a:lnTo>
                      <a:lnTo>
                        <a:pt x="134" y="6"/>
                      </a:lnTo>
                      <a:lnTo>
                        <a:pt x="118" y="9"/>
                      </a:lnTo>
                      <a:lnTo>
                        <a:pt x="102" y="12"/>
                      </a:lnTo>
                      <a:lnTo>
                        <a:pt x="86" y="14"/>
                      </a:lnTo>
                      <a:lnTo>
                        <a:pt x="69" y="16"/>
                      </a:lnTo>
                      <a:lnTo>
                        <a:pt x="54" y="16"/>
                      </a:lnTo>
                      <a:lnTo>
                        <a:pt x="38" y="16"/>
                      </a:lnTo>
                      <a:lnTo>
                        <a:pt x="23" y="14"/>
                      </a:lnTo>
                      <a:lnTo>
                        <a:pt x="14" y="31"/>
                      </a:lnTo>
                      <a:lnTo>
                        <a:pt x="7" y="49"/>
                      </a:lnTo>
                      <a:lnTo>
                        <a:pt x="3" y="67"/>
                      </a:lnTo>
                      <a:lnTo>
                        <a:pt x="0" y="84"/>
                      </a:lnTo>
                      <a:lnTo>
                        <a:pt x="0" y="104"/>
                      </a:lnTo>
                      <a:lnTo>
                        <a:pt x="2" y="122"/>
                      </a:lnTo>
                      <a:lnTo>
                        <a:pt x="4" y="141"/>
                      </a:lnTo>
                      <a:lnTo>
                        <a:pt x="8" y="160"/>
                      </a:lnTo>
                      <a:lnTo>
                        <a:pt x="14" y="179"/>
                      </a:lnTo>
                      <a:lnTo>
                        <a:pt x="20" y="197"/>
                      </a:lnTo>
                      <a:lnTo>
                        <a:pt x="27" y="215"/>
                      </a:lnTo>
                      <a:lnTo>
                        <a:pt x="35" y="233"/>
                      </a:lnTo>
                      <a:lnTo>
                        <a:pt x="43" y="250"/>
                      </a:lnTo>
                      <a:lnTo>
                        <a:pt x="52" y="266"/>
                      </a:lnTo>
                      <a:lnTo>
                        <a:pt x="60" y="282"/>
                      </a:lnTo>
                      <a:lnTo>
                        <a:pt x="69" y="297"/>
                      </a:lnTo>
                      <a:lnTo>
                        <a:pt x="69" y="311"/>
                      </a:lnTo>
                      <a:lnTo>
                        <a:pt x="68" y="323"/>
                      </a:lnTo>
                      <a:lnTo>
                        <a:pt x="64" y="335"/>
                      </a:lnTo>
                      <a:lnTo>
                        <a:pt x="57" y="345"/>
                      </a:lnTo>
                      <a:lnTo>
                        <a:pt x="49" y="356"/>
                      </a:lnTo>
                      <a:lnTo>
                        <a:pt x="41" y="366"/>
                      </a:lnTo>
                      <a:lnTo>
                        <a:pt x="31" y="378"/>
                      </a:lnTo>
                      <a:lnTo>
                        <a:pt x="23" y="391"/>
                      </a:lnTo>
                      <a:lnTo>
                        <a:pt x="112" y="724"/>
                      </a:lnTo>
                      <a:lnTo>
                        <a:pt x="198" y="866"/>
                      </a:lnTo>
                      <a:lnTo>
                        <a:pt x="198" y="870"/>
                      </a:lnTo>
                      <a:lnTo>
                        <a:pt x="198" y="874"/>
                      </a:lnTo>
                      <a:lnTo>
                        <a:pt x="198" y="880"/>
                      </a:lnTo>
                      <a:lnTo>
                        <a:pt x="199" y="887"/>
                      </a:lnTo>
                      <a:lnTo>
                        <a:pt x="201" y="894"/>
                      </a:lnTo>
                      <a:lnTo>
                        <a:pt x="202" y="901"/>
                      </a:lnTo>
                      <a:lnTo>
                        <a:pt x="204" y="908"/>
                      </a:lnTo>
                      <a:lnTo>
                        <a:pt x="206" y="913"/>
                      </a:lnTo>
                      <a:lnTo>
                        <a:pt x="285" y="889"/>
                      </a:lnTo>
                      <a:lnTo>
                        <a:pt x="401" y="1007"/>
                      </a:lnTo>
                      <a:lnTo>
                        <a:pt x="403" y="1007"/>
                      </a:lnTo>
                      <a:lnTo>
                        <a:pt x="409" y="1007"/>
                      </a:lnTo>
                      <a:lnTo>
                        <a:pt x="413" y="1007"/>
                      </a:lnTo>
                      <a:lnTo>
                        <a:pt x="416" y="1007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8" name="Freeform 33"/>
                <p:cNvSpPr>
                  <a:spLocks/>
                </p:cNvSpPr>
                <p:nvPr/>
              </p:nvSpPr>
              <p:spPr bwMode="auto">
                <a:xfrm rot="-5432">
                  <a:off x="4269" y="2391"/>
                  <a:ext cx="160" cy="106"/>
                </a:xfrm>
                <a:custGeom>
                  <a:avLst/>
                  <a:gdLst>
                    <a:gd name="T0" fmla="*/ 1 w 315"/>
                    <a:gd name="T1" fmla="*/ 0 h 369"/>
                    <a:gd name="T2" fmla="*/ 1 w 315"/>
                    <a:gd name="T3" fmla="*/ 0 h 369"/>
                    <a:gd name="T4" fmla="*/ 1 w 315"/>
                    <a:gd name="T5" fmla="*/ 0 h 369"/>
                    <a:gd name="T6" fmla="*/ 1 w 315"/>
                    <a:gd name="T7" fmla="*/ 0 h 369"/>
                    <a:gd name="T8" fmla="*/ 1 w 315"/>
                    <a:gd name="T9" fmla="*/ 0 h 369"/>
                    <a:gd name="T10" fmla="*/ 1 w 315"/>
                    <a:gd name="T11" fmla="*/ 0 h 369"/>
                    <a:gd name="T12" fmla="*/ 1 w 315"/>
                    <a:gd name="T13" fmla="*/ 0 h 369"/>
                    <a:gd name="T14" fmla="*/ 1 w 315"/>
                    <a:gd name="T15" fmla="*/ 0 h 369"/>
                    <a:gd name="T16" fmla="*/ 1 w 315"/>
                    <a:gd name="T17" fmla="*/ 0 h 369"/>
                    <a:gd name="T18" fmla="*/ 1 w 315"/>
                    <a:gd name="T19" fmla="*/ 0 h 369"/>
                    <a:gd name="T20" fmla="*/ 1 w 315"/>
                    <a:gd name="T21" fmla="*/ 0 h 369"/>
                    <a:gd name="T22" fmla="*/ 1 w 315"/>
                    <a:gd name="T23" fmla="*/ 0 h 369"/>
                    <a:gd name="T24" fmla="*/ 1 w 315"/>
                    <a:gd name="T25" fmla="*/ 0 h 369"/>
                    <a:gd name="T26" fmla="*/ 1 w 315"/>
                    <a:gd name="T27" fmla="*/ 0 h 369"/>
                    <a:gd name="T28" fmla="*/ 1 w 315"/>
                    <a:gd name="T29" fmla="*/ 0 h 369"/>
                    <a:gd name="T30" fmla="*/ 1 w 315"/>
                    <a:gd name="T31" fmla="*/ 0 h 369"/>
                    <a:gd name="T32" fmla="*/ 1 w 315"/>
                    <a:gd name="T33" fmla="*/ 0 h 369"/>
                    <a:gd name="T34" fmla="*/ 1 w 315"/>
                    <a:gd name="T35" fmla="*/ 0 h 369"/>
                    <a:gd name="T36" fmla="*/ 1 w 315"/>
                    <a:gd name="T37" fmla="*/ 0 h 369"/>
                    <a:gd name="T38" fmla="*/ 1 w 315"/>
                    <a:gd name="T39" fmla="*/ 0 h 369"/>
                    <a:gd name="T40" fmla="*/ 1 w 315"/>
                    <a:gd name="T41" fmla="*/ 0 h 369"/>
                    <a:gd name="T42" fmla="*/ 1 w 315"/>
                    <a:gd name="T43" fmla="*/ 0 h 369"/>
                    <a:gd name="T44" fmla="*/ 1 w 315"/>
                    <a:gd name="T45" fmla="*/ 0 h 369"/>
                    <a:gd name="T46" fmla="*/ 1 w 315"/>
                    <a:gd name="T47" fmla="*/ 0 h 369"/>
                    <a:gd name="T48" fmla="*/ 1 w 315"/>
                    <a:gd name="T49" fmla="*/ 0 h 369"/>
                    <a:gd name="T50" fmla="*/ 1 w 315"/>
                    <a:gd name="T51" fmla="*/ 0 h 369"/>
                    <a:gd name="T52" fmla="*/ 1 w 315"/>
                    <a:gd name="T53" fmla="*/ 0 h 369"/>
                    <a:gd name="T54" fmla="*/ 1 w 315"/>
                    <a:gd name="T55" fmla="*/ 0 h 369"/>
                    <a:gd name="T56" fmla="*/ 1 w 315"/>
                    <a:gd name="T57" fmla="*/ 0 h 369"/>
                    <a:gd name="T58" fmla="*/ 1 w 315"/>
                    <a:gd name="T59" fmla="*/ 0 h 369"/>
                    <a:gd name="T60" fmla="*/ 1 w 315"/>
                    <a:gd name="T61" fmla="*/ 0 h 369"/>
                    <a:gd name="T62" fmla="*/ 1 w 315"/>
                    <a:gd name="T63" fmla="*/ 0 h 369"/>
                    <a:gd name="T64" fmla="*/ 1 w 315"/>
                    <a:gd name="T65" fmla="*/ 0 h 369"/>
                    <a:gd name="T66" fmla="*/ 1 w 315"/>
                    <a:gd name="T67" fmla="*/ 0 h 369"/>
                    <a:gd name="T68" fmla="*/ 1 w 315"/>
                    <a:gd name="T69" fmla="*/ 0 h 369"/>
                    <a:gd name="T70" fmla="*/ 1 w 315"/>
                    <a:gd name="T71" fmla="*/ 0 h 369"/>
                    <a:gd name="T72" fmla="*/ 1 w 315"/>
                    <a:gd name="T73" fmla="*/ 0 h 369"/>
                    <a:gd name="T74" fmla="*/ 1 w 315"/>
                    <a:gd name="T75" fmla="*/ 0 h 369"/>
                    <a:gd name="T76" fmla="*/ 1 w 315"/>
                    <a:gd name="T77" fmla="*/ 0 h 369"/>
                    <a:gd name="T78" fmla="*/ 1 w 315"/>
                    <a:gd name="T79" fmla="*/ 0 h 369"/>
                    <a:gd name="T80" fmla="*/ 1 w 315"/>
                    <a:gd name="T81" fmla="*/ 0 h 369"/>
                    <a:gd name="T82" fmla="*/ 1 w 315"/>
                    <a:gd name="T83" fmla="*/ 0 h 369"/>
                    <a:gd name="T84" fmla="*/ 0 w 315"/>
                    <a:gd name="T85" fmla="*/ 0 h 369"/>
                    <a:gd name="T86" fmla="*/ 0 w 315"/>
                    <a:gd name="T87" fmla="*/ 0 h 369"/>
                    <a:gd name="T88" fmla="*/ 1 w 315"/>
                    <a:gd name="T89" fmla="*/ 0 h 369"/>
                    <a:gd name="T90" fmla="*/ 1 w 315"/>
                    <a:gd name="T91" fmla="*/ 0 h 369"/>
                    <a:gd name="T92" fmla="*/ 1 w 315"/>
                    <a:gd name="T93" fmla="*/ 0 h 369"/>
                    <a:gd name="T94" fmla="*/ 1 w 315"/>
                    <a:gd name="T95" fmla="*/ 0 h 369"/>
                    <a:gd name="T96" fmla="*/ 1 w 315"/>
                    <a:gd name="T97" fmla="*/ 0 h 369"/>
                    <a:gd name="T98" fmla="*/ 1 w 315"/>
                    <a:gd name="T99" fmla="*/ 0 h 369"/>
                    <a:gd name="T100" fmla="*/ 1 w 315"/>
                    <a:gd name="T101" fmla="*/ 0 h 369"/>
                    <a:gd name="T102" fmla="*/ 1 w 315"/>
                    <a:gd name="T103" fmla="*/ 0 h 369"/>
                    <a:gd name="T104" fmla="*/ 1 w 315"/>
                    <a:gd name="T105" fmla="*/ 0 h 369"/>
                    <a:gd name="T106" fmla="*/ 1 w 315"/>
                    <a:gd name="T107" fmla="*/ 0 h 369"/>
                    <a:gd name="T108" fmla="*/ 1 w 315"/>
                    <a:gd name="T109" fmla="*/ 0 h 369"/>
                    <a:gd name="T110" fmla="*/ 1 w 315"/>
                    <a:gd name="T111" fmla="*/ 0 h 369"/>
                    <a:gd name="T112" fmla="*/ 1 w 315"/>
                    <a:gd name="T113" fmla="*/ 0 h 369"/>
                    <a:gd name="T114" fmla="*/ 1 w 315"/>
                    <a:gd name="T115" fmla="*/ 0 h 369"/>
                    <a:gd name="T116" fmla="*/ 1 w 315"/>
                    <a:gd name="T117" fmla="*/ 0 h 369"/>
                    <a:gd name="T118" fmla="*/ 1 w 315"/>
                    <a:gd name="T119" fmla="*/ 0 h 369"/>
                    <a:gd name="T120" fmla="*/ 1 w 315"/>
                    <a:gd name="T121" fmla="*/ 0 h 369"/>
                    <a:gd name="T122" fmla="*/ 1 w 315"/>
                    <a:gd name="T123" fmla="*/ 0 h 369"/>
                    <a:gd name="T124" fmla="*/ 1 w 315"/>
                    <a:gd name="T125" fmla="*/ 0 h 36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315"/>
                    <a:gd name="T190" fmla="*/ 0 h 369"/>
                    <a:gd name="T191" fmla="*/ 315 w 315"/>
                    <a:gd name="T192" fmla="*/ 369 h 36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315" h="369">
                      <a:moveTo>
                        <a:pt x="107" y="353"/>
                      </a:moveTo>
                      <a:lnTo>
                        <a:pt x="315" y="126"/>
                      </a:lnTo>
                      <a:lnTo>
                        <a:pt x="201" y="93"/>
                      </a:lnTo>
                      <a:lnTo>
                        <a:pt x="196" y="85"/>
                      </a:lnTo>
                      <a:lnTo>
                        <a:pt x="192" y="77"/>
                      </a:lnTo>
                      <a:lnTo>
                        <a:pt x="187" y="69"/>
                      </a:lnTo>
                      <a:lnTo>
                        <a:pt x="183" y="61"/>
                      </a:lnTo>
                      <a:lnTo>
                        <a:pt x="177" y="51"/>
                      </a:lnTo>
                      <a:lnTo>
                        <a:pt x="171" y="42"/>
                      </a:lnTo>
                      <a:lnTo>
                        <a:pt x="165" y="32"/>
                      </a:lnTo>
                      <a:lnTo>
                        <a:pt x="158" y="20"/>
                      </a:lnTo>
                      <a:lnTo>
                        <a:pt x="149" y="13"/>
                      </a:lnTo>
                      <a:lnTo>
                        <a:pt x="138" y="9"/>
                      </a:lnTo>
                      <a:lnTo>
                        <a:pt x="124" y="5"/>
                      </a:lnTo>
                      <a:lnTo>
                        <a:pt x="109" y="4"/>
                      </a:lnTo>
                      <a:lnTo>
                        <a:pt x="94" y="3"/>
                      </a:lnTo>
                      <a:lnTo>
                        <a:pt x="79" y="2"/>
                      </a:lnTo>
                      <a:lnTo>
                        <a:pt x="64" y="1"/>
                      </a:lnTo>
                      <a:lnTo>
                        <a:pt x="50" y="0"/>
                      </a:lnTo>
                      <a:lnTo>
                        <a:pt x="56" y="12"/>
                      </a:lnTo>
                      <a:lnTo>
                        <a:pt x="64" y="22"/>
                      </a:lnTo>
                      <a:lnTo>
                        <a:pt x="73" y="31"/>
                      </a:lnTo>
                      <a:lnTo>
                        <a:pt x="84" y="39"/>
                      </a:lnTo>
                      <a:lnTo>
                        <a:pt x="93" y="48"/>
                      </a:lnTo>
                      <a:lnTo>
                        <a:pt x="102" y="59"/>
                      </a:lnTo>
                      <a:lnTo>
                        <a:pt x="109" y="74"/>
                      </a:lnTo>
                      <a:lnTo>
                        <a:pt x="112" y="93"/>
                      </a:lnTo>
                      <a:lnTo>
                        <a:pt x="85" y="187"/>
                      </a:lnTo>
                      <a:lnTo>
                        <a:pt x="78" y="195"/>
                      </a:lnTo>
                      <a:lnTo>
                        <a:pt x="70" y="201"/>
                      </a:lnTo>
                      <a:lnTo>
                        <a:pt x="61" y="204"/>
                      </a:lnTo>
                      <a:lnTo>
                        <a:pt x="50" y="207"/>
                      </a:lnTo>
                      <a:lnTo>
                        <a:pt x="40" y="209"/>
                      </a:lnTo>
                      <a:lnTo>
                        <a:pt x="28" y="210"/>
                      </a:lnTo>
                      <a:lnTo>
                        <a:pt x="17" y="210"/>
                      </a:lnTo>
                      <a:lnTo>
                        <a:pt x="5" y="210"/>
                      </a:lnTo>
                      <a:lnTo>
                        <a:pt x="1" y="219"/>
                      </a:lnTo>
                      <a:lnTo>
                        <a:pt x="0" y="227"/>
                      </a:lnTo>
                      <a:lnTo>
                        <a:pt x="0" y="237"/>
                      </a:lnTo>
                      <a:lnTo>
                        <a:pt x="1" y="245"/>
                      </a:lnTo>
                      <a:lnTo>
                        <a:pt x="3" y="253"/>
                      </a:lnTo>
                      <a:lnTo>
                        <a:pt x="5" y="261"/>
                      </a:lnTo>
                      <a:lnTo>
                        <a:pt x="9" y="270"/>
                      </a:lnTo>
                      <a:lnTo>
                        <a:pt x="11" y="280"/>
                      </a:lnTo>
                      <a:lnTo>
                        <a:pt x="20" y="288"/>
                      </a:lnTo>
                      <a:lnTo>
                        <a:pt x="31" y="298"/>
                      </a:lnTo>
                      <a:lnTo>
                        <a:pt x="41" y="306"/>
                      </a:lnTo>
                      <a:lnTo>
                        <a:pt x="51" y="315"/>
                      </a:lnTo>
                      <a:lnTo>
                        <a:pt x="62" y="325"/>
                      </a:lnTo>
                      <a:lnTo>
                        <a:pt x="70" y="338"/>
                      </a:lnTo>
                      <a:lnTo>
                        <a:pt x="78" y="352"/>
                      </a:lnTo>
                      <a:lnTo>
                        <a:pt x="85" y="369"/>
                      </a:lnTo>
                      <a:lnTo>
                        <a:pt x="88" y="367"/>
                      </a:lnTo>
                      <a:lnTo>
                        <a:pt x="96" y="361"/>
                      </a:lnTo>
                      <a:lnTo>
                        <a:pt x="103" y="355"/>
                      </a:lnTo>
                      <a:lnTo>
                        <a:pt x="107" y="353"/>
                      </a:lnTo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69" name="Freeform 34"/>
                <p:cNvSpPr>
                  <a:spLocks/>
                </p:cNvSpPr>
                <p:nvPr/>
              </p:nvSpPr>
              <p:spPr bwMode="auto">
                <a:xfrm rot="-5432">
                  <a:off x="3997" y="2240"/>
                  <a:ext cx="596" cy="122"/>
                </a:xfrm>
                <a:custGeom>
                  <a:avLst/>
                  <a:gdLst>
                    <a:gd name="T0" fmla="*/ 1 w 1184"/>
                    <a:gd name="T1" fmla="*/ 0 h 422"/>
                    <a:gd name="T2" fmla="*/ 1 w 1184"/>
                    <a:gd name="T3" fmla="*/ 0 h 422"/>
                    <a:gd name="T4" fmla="*/ 1 w 1184"/>
                    <a:gd name="T5" fmla="*/ 0 h 422"/>
                    <a:gd name="T6" fmla="*/ 1 w 1184"/>
                    <a:gd name="T7" fmla="*/ 0 h 422"/>
                    <a:gd name="T8" fmla="*/ 1 w 1184"/>
                    <a:gd name="T9" fmla="*/ 0 h 422"/>
                    <a:gd name="T10" fmla="*/ 1 w 1184"/>
                    <a:gd name="T11" fmla="*/ 0 h 422"/>
                    <a:gd name="T12" fmla="*/ 1 w 1184"/>
                    <a:gd name="T13" fmla="*/ 0 h 422"/>
                    <a:gd name="T14" fmla="*/ 1 w 1184"/>
                    <a:gd name="T15" fmla="*/ 0 h 422"/>
                    <a:gd name="T16" fmla="*/ 1 w 1184"/>
                    <a:gd name="T17" fmla="*/ 0 h 422"/>
                    <a:gd name="T18" fmla="*/ 1 w 1184"/>
                    <a:gd name="T19" fmla="*/ 0 h 422"/>
                    <a:gd name="T20" fmla="*/ 1 w 1184"/>
                    <a:gd name="T21" fmla="*/ 0 h 422"/>
                    <a:gd name="T22" fmla="*/ 1 w 1184"/>
                    <a:gd name="T23" fmla="*/ 0 h 422"/>
                    <a:gd name="T24" fmla="*/ 1 w 1184"/>
                    <a:gd name="T25" fmla="*/ 0 h 422"/>
                    <a:gd name="T26" fmla="*/ 1 w 1184"/>
                    <a:gd name="T27" fmla="*/ 0 h 422"/>
                    <a:gd name="T28" fmla="*/ 1 w 1184"/>
                    <a:gd name="T29" fmla="*/ 0 h 422"/>
                    <a:gd name="T30" fmla="*/ 1 w 1184"/>
                    <a:gd name="T31" fmla="*/ 0 h 422"/>
                    <a:gd name="T32" fmla="*/ 1 w 1184"/>
                    <a:gd name="T33" fmla="*/ 0 h 422"/>
                    <a:gd name="T34" fmla="*/ 1 w 1184"/>
                    <a:gd name="T35" fmla="*/ 0 h 422"/>
                    <a:gd name="T36" fmla="*/ 1 w 1184"/>
                    <a:gd name="T37" fmla="*/ 0 h 422"/>
                    <a:gd name="T38" fmla="*/ 1 w 1184"/>
                    <a:gd name="T39" fmla="*/ 0 h 422"/>
                    <a:gd name="T40" fmla="*/ 1 w 1184"/>
                    <a:gd name="T41" fmla="*/ 0 h 422"/>
                    <a:gd name="T42" fmla="*/ 1 w 1184"/>
                    <a:gd name="T43" fmla="*/ 0 h 422"/>
                    <a:gd name="T44" fmla="*/ 1 w 1184"/>
                    <a:gd name="T45" fmla="*/ 0 h 422"/>
                    <a:gd name="T46" fmla="*/ 1 w 1184"/>
                    <a:gd name="T47" fmla="*/ 0 h 422"/>
                    <a:gd name="T48" fmla="*/ 1 w 1184"/>
                    <a:gd name="T49" fmla="*/ 0 h 422"/>
                    <a:gd name="T50" fmla="*/ 1 w 1184"/>
                    <a:gd name="T51" fmla="*/ 0 h 422"/>
                    <a:gd name="T52" fmla="*/ 1 w 1184"/>
                    <a:gd name="T53" fmla="*/ 0 h 422"/>
                    <a:gd name="T54" fmla="*/ 1 w 1184"/>
                    <a:gd name="T55" fmla="*/ 0 h 422"/>
                    <a:gd name="T56" fmla="*/ 1 w 1184"/>
                    <a:gd name="T57" fmla="*/ 0 h 422"/>
                    <a:gd name="T58" fmla="*/ 1 w 1184"/>
                    <a:gd name="T59" fmla="*/ 0 h 422"/>
                    <a:gd name="T60" fmla="*/ 1 w 1184"/>
                    <a:gd name="T61" fmla="*/ 0 h 422"/>
                    <a:gd name="T62" fmla="*/ 1 w 1184"/>
                    <a:gd name="T63" fmla="*/ 0 h 422"/>
                    <a:gd name="T64" fmla="*/ 1 w 1184"/>
                    <a:gd name="T65" fmla="*/ 0 h 422"/>
                    <a:gd name="T66" fmla="*/ 1 w 1184"/>
                    <a:gd name="T67" fmla="*/ 0 h 422"/>
                    <a:gd name="T68" fmla="*/ 1 w 1184"/>
                    <a:gd name="T69" fmla="*/ 0 h 422"/>
                    <a:gd name="T70" fmla="*/ 1 w 1184"/>
                    <a:gd name="T71" fmla="*/ 0 h 422"/>
                    <a:gd name="T72" fmla="*/ 1 w 1184"/>
                    <a:gd name="T73" fmla="*/ 0 h 422"/>
                    <a:gd name="T74" fmla="*/ 1 w 1184"/>
                    <a:gd name="T75" fmla="*/ 0 h 422"/>
                    <a:gd name="T76" fmla="*/ 1 w 1184"/>
                    <a:gd name="T77" fmla="*/ 0 h 422"/>
                    <a:gd name="T78" fmla="*/ 0 w 1184"/>
                    <a:gd name="T79" fmla="*/ 0 h 422"/>
                    <a:gd name="T80" fmla="*/ 1 w 1184"/>
                    <a:gd name="T81" fmla="*/ 0 h 422"/>
                    <a:gd name="T82" fmla="*/ 1 w 1184"/>
                    <a:gd name="T83" fmla="*/ 0 h 422"/>
                    <a:gd name="T84" fmla="*/ 1 w 1184"/>
                    <a:gd name="T85" fmla="*/ 0 h 422"/>
                    <a:gd name="T86" fmla="*/ 1 w 1184"/>
                    <a:gd name="T87" fmla="*/ 0 h 422"/>
                    <a:gd name="T88" fmla="*/ 1 w 1184"/>
                    <a:gd name="T89" fmla="*/ 0 h 422"/>
                    <a:gd name="T90" fmla="*/ 1 w 1184"/>
                    <a:gd name="T91" fmla="*/ 0 h 422"/>
                    <a:gd name="T92" fmla="*/ 1 w 1184"/>
                    <a:gd name="T93" fmla="*/ 0 h 422"/>
                    <a:gd name="T94" fmla="*/ 1 w 1184"/>
                    <a:gd name="T95" fmla="*/ 0 h 422"/>
                    <a:gd name="T96" fmla="*/ 1 w 1184"/>
                    <a:gd name="T97" fmla="*/ 0 h 422"/>
                    <a:gd name="T98" fmla="*/ 1 w 1184"/>
                    <a:gd name="T99" fmla="*/ 0 h 422"/>
                    <a:gd name="T100" fmla="*/ 1 w 1184"/>
                    <a:gd name="T101" fmla="*/ 0 h 42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1184"/>
                    <a:gd name="T154" fmla="*/ 0 h 422"/>
                    <a:gd name="T155" fmla="*/ 1184 w 1184"/>
                    <a:gd name="T156" fmla="*/ 422 h 42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1184" h="422">
                      <a:moveTo>
                        <a:pt x="807" y="415"/>
                      </a:moveTo>
                      <a:lnTo>
                        <a:pt x="807" y="415"/>
                      </a:lnTo>
                      <a:lnTo>
                        <a:pt x="815" y="410"/>
                      </a:lnTo>
                      <a:lnTo>
                        <a:pt x="823" y="407"/>
                      </a:lnTo>
                      <a:lnTo>
                        <a:pt x="830" y="407"/>
                      </a:lnTo>
                      <a:lnTo>
                        <a:pt x="836" y="406"/>
                      </a:lnTo>
                      <a:lnTo>
                        <a:pt x="843" y="406"/>
                      </a:lnTo>
                      <a:lnTo>
                        <a:pt x="851" y="406"/>
                      </a:lnTo>
                      <a:lnTo>
                        <a:pt x="861" y="402"/>
                      </a:lnTo>
                      <a:lnTo>
                        <a:pt x="871" y="398"/>
                      </a:lnTo>
                      <a:lnTo>
                        <a:pt x="877" y="392"/>
                      </a:lnTo>
                      <a:lnTo>
                        <a:pt x="881" y="386"/>
                      </a:lnTo>
                      <a:lnTo>
                        <a:pt x="886" y="378"/>
                      </a:lnTo>
                      <a:lnTo>
                        <a:pt x="890" y="371"/>
                      </a:lnTo>
                      <a:lnTo>
                        <a:pt x="895" y="363"/>
                      </a:lnTo>
                      <a:lnTo>
                        <a:pt x="901" y="354"/>
                      </a:lnTo>
                      <a:lnTo>
                        <a:pt x="908" y="346"/>
                      </a:lnTo>
                      <a:lnTo>
                        <a:pt x="916" y="337"/>
                      </a:lnTo>
                      <a:lnTo>
                        <a:pt x="933" y="326"/>
                      </a:lnTo>
                      <a:lnTo>
                        <a:pt x="953" y="320"/>
                      </a:lnTo>
                      <a:lnTo>
                        <a:pt x="973" y="315"/>
                      </a:lnTo>
                      <a:lnTo>
                        <a:pt x="996" y="314"/>
                      </a:lnTo>
                      <a:lnTo>
                        <a:pt x="1020" y="315"/>
                      </a:lnTo>
                      <a:lnTo>
                        <a:pt x="1043" y="317"/>
                      </a:lnTo>
                      <a:lnTo>
                        <a:pt x="1068" y="322"/>
                      </a:lnTo>
                      <a:lnTo>
                        <a:pt x="1091" y="328"/>
                      </a:lnTo>
                      <a:lnTo>
                        <a:pt x="1184" y="61"/>
                      </a:lnTo>
                      <a:lnTo>
                        <a:pt x="957" y="122"/>
                      </a:lnTo>
                      <a:lnTo>
                        <a:pt x="946" y="127"/>
                      </a:lnTo>
                      <a:lnTo>
                        <a:pt x="934" y="135"/>
                      </a:lnTo>
                      <a:lnTo>
                        <a:pt x="923" y="144"/>
                      </a:lnTo>
                      <a:lnTo>
                        <a:pt x="912" y="153"/>
                      </a:lnTo>
                      <a:lnTo>
                        <a:pt x="901" y="162"/>
                      </a:lnTo>
                      <a:lnTo>
                        <a:pt x="890" y="171"/>
                      </a:lnTo>
                      <a:lnTo>
                        <a:pt x="879" y="180"/>
                      </a:lnTo>
                      <a:lnTo>
                        <a:pt x="869" y="190"/>
                      </a:lnTo>
                      <a:lnTo>
                        <a:pt x="857" y="198"/>
                      </a:lnTo>
                      <a:lnTo>
                        <a:pt x="846" y="204"/>
                      </a:lnTo>
                      <a:lnTo>
                        <a:pt x="833" y="210"/>
                      </a:lnTo>
                      <a:lnTo>
                        <a:pt x="820" y="215"/>
                      </a:lnTo>
                      <a:lnTo>
                        <a:pt x="808" y="217"/>
                      </a:lnTo>
                      <a:lnTo>
                        <a:pt x="793" y="218"/>
                      </a:lnTo>
                      <a:lnTo>
                        <a:pt x="779" y="216"/>
                      </a:lnTo>
                      <a:lnTo>
                        <a:pt x="763" y="211"/>
                      </a:lnTo>
                      <a:lnTo>
                        <a:pt x="748" y="196"/>
                      </a:lnTo>
                      <a:lnTo>
                        <a:pt x="739" y="179"/>
                      </a:lnTo>
                      <a:lnTo>
                        <a:pt x="732" y="158"/>
                      </a:lnTo>
                      <a:lnTo>
                        <a:pt x="727" y="135"/>
                      </a:lnTo>
                      <a:lnTo>
                        <a:pt x="725" y="111"/>
                      </a:lnTo>
                      <a:lnTo>
                        <a:pt x="723" y="87"/>
                      </a:lnTo>
                      <a:lnTo>
                        <a:pt x="721" y="62"/>
                      </a:lnTo>
                      <a:lnTo>
                        <a:pt x="718" y="38"/>
                      </a:lnTo>
                      <a:lnTo>
                        <a:pt x="700" y="57"/>
                      </a:lnTo>
                      <a:lnTo>
                        <a:pt x="679" y="73"/>
                      </a:lnTo>
                      <a:lnTo>
                        <a:pt x="656" y="87"/>
                      </a:lnTo>
                      <a:lnTo>
                        <a:pt x="632" y="98"/>
                      </a:lnTo>
                      <a:lnTo>
                        <a:pt x="606" y="106"/>
                      </a:lnTo>
                      <a:lnTo>
                        <a:pt x="580" y="111"/>
                      </a:lnTo>
                      <a:lnTo>
                        <a:pt x="552" y="115"/>
                      </a:lnTo>
                      <a:lnTo>
                        <a:pt x="525" y="116"/>
                      </a:lnTo>
                      <a:lnTo>
                        <a:pt x="496" y="116"/>
                      </a:lnTo>
                      <a:lnTo>
                        <a:pt x="467" y="114"/>
                      </a:lnTo>
                      <a:lnTo>
                        <a:pt x="440" y="110"/>
                      </a:lnTo>
                      <a:lnTo>
                        <a:pt x="412" y="106"/>
                      </a:lnTo>
                      <a:lnTo>
                        <a:pt x="384" y="100"/>
                      </a:lnTo>
                      <a:lnTo>
                        <a:pt x="359" y="93"/>
                      </a:lnTo>
                      <a:lnTo>
                        <a:pt x="334" y="86"/>
                      </a:lnTo>
                      <a:lnTo>
                        <a:pt x="311" y="78"/>
                      </a:lnTo>
                      <a:lnTo>
                        <a:pt x="292" y="63"/>
                      </a:lnTo>
                      <a:lnTo>
                        <a:pt x="280" y="50"/>
                      </a:lnTo>
                      <a:lnTo>
                        <a:pt x="271" y="39"/>
                      </a:lnTo>
                      <a:lnTo>
                        <a:pt x="265" y="29"/>
                      </a:lnTo>
                      <a:lnTo>
                        <a:pt x="259" y="19"/>
                      </a:lnTo>
                      <a:lnTo>
                        <a:pt x="253" y="11"/>
                      </a:lnTo>
                      <a:lnTo>
                        <a:pt x="245" y="6"/>
                      </a:lnTo>
                      <a:lnTo>
                        <a:pt x="234" y="0"/>
                      </a:lnTo>
                      <a:lnTo>
                        <a:pt x="227" y="2"/>
                      </a:lnTo>
                      <a:lnTo>
                        <a:pt x="220" y="6"/>
                      </a:lnTo>
                      <a:lnTo>
                        <a:pt x="214" y="9"/>
                      </a:lnTo>
                      <a:lnTo>
                        <a:pt x="207" y="14"/>
                      </a:lnTo>
                      <a:lnTo>
                        <a:pt x="200" y="18"/>
                      </a:lnTo>
                      <a:lnTo>
                        <a:pt x="193" y="22"/>
                      </a:lnTo>
                      <a:lnTo>
                        <a:pt x="184" y="25"/>
                      </a:lnTo>
                      <a:lnTo>
                        <a:pt x="175" y="29"/>
                      </a:lnTo>
                      <a:lnTo>
                        <a:pt x="172" y="29"/>
                      </a:lnTo>
                      <a:lnTo>
                        <a:pt x="168" y="27"/>
                      </a:lnTo>
                      <a:lnTo>
                        <a:pt x="162" y="26"/>
                      </a:lnTo>
                      <a:lnTo>
                        <a:pt x="157" y="25"/>
                      </a:lnTo>
                      <a:lnTo>
                        <a:pt x="151" y="24"/>
                      </a:lnTo>
                      <a:lnTo>
                        <a:pt x="144" y="23"/>
                      </a:lnTo>
                      <a:lnTo>
                        <a:pt x="138" y="22"/>
                      </a:lnTo>
                      <a:lnTo>
                        <a:pt x="133" y="22"/>
                      </a:lnTo>
                      <a:lnTo>
                        <a:pt x="87" y="187"/>
                      </a:lnTo>
                      <a:lnTo>
                        <a:pt x="78" y="190"/>
                      </a:lnTo>
                      <a:lnTo>
                        <a:pt x="70" y="192"/>
                      </a:lnTo>
                      <a:lnTo>
                        <a:pt x="61" y="194"/>
                      </a:lnTo>
                      <a:lnTo>
                        <a:pt x="53" y="196"/>
                      </a:lnTo>
                      <a:lnTo>
                        <a:pt x="44" y="200"/>
                      </a:lnTo>
                      <a:lnTo>
                        <a:pt x="37" y="204"/>
                      </a:lnTo>
                      <a:lnTo>
                        <a:pt x="30" y="210"/>
                      </a:lnTo>
                      <a:lnTo>
                        <a:pt x="24" y="218"/>
                      </a:lnTo>
                      <a:lnTo>
                        <a:pt x="21" y="223"/>
                      </a:lnTo>
                      <a:lnTo>
                        <a:pt x="16" y="229"/>
                      </a:lnTo>
                      <a:lnTo>
                        <a:pt x="13" y="237"/>
                      </a:lnTo>
                      <a:lnTo>
                        <a:pt x="9" y="246"/>
                      </a:lnTo>
                      <a:lnTo>
                        <a:pt x="6" y="256"/>
                      </a:lnTo>
                      <a:lnTo>
                        <a:pt x="3" y="267"/>
                      </a:lnTo>
                      <a:lnTo>
                        <a:pt x="1" y="278"/>
                      </a:lnTo>
                      <a:lnTo>
                        <a:pt x="0" y="288"/>
                      </a:lnTo>
                      <a:lnTo>
                        <a:pt x="11" y="301"/>
                      </a:lnTo>
                      <a:lnTo>
                        <a:pt x="20" y="314"/>
                      </a:lnTo>
                      <a:lnTo>
                        <a:pt x="27" y="328"/>
                      </a:lnTo>
                      <a:lnTo>
                        <a:pt x="34" y="341"/>
                      </a:lnTo>
                      <a:lnTo>
                        <a:pt x="41" y="355"/>
                      </a:lnTo>
                      <a:lnTo>
                        <a:pt x="49" y="370"/>
                      </a:lnTo>
                      <a:lnTo>
                        <a:pt x="57" y="384"/>
                      </a:lnTo>
                      <a:lnTo>
                        <a:pt x="67" y="398"/>
                      </a:lnTo>
                      <a:lnTo>
                        <a:pt x="72" y="397"/>
                      </a:lnTo>
                      <a:lnTo>
                        <a:pt x="76" y="395"/>
                      </a:lnTo>
                      <a:lnTo>
                        <a:pt x="81" y="392"/>
                      </a:lnTo>
                      <a:lnTo>
                        <a:pt x="83" y="387"/>
                      </a:lnTo>
                      <a:lnTo>
                        <a:pt x="87" y="383"/>
                      </a:lnTo>
                      <a:lnTo>
                        <a:pt x="90" y="376"/>
                      </a:lnTo>
                      <a:lnTo>
                        <a:pt x="92" y="369"/>
                      </a:lnTo>
                      <a:lnTo>
                        <a:pt x="96" y="361"/>
                      </a:lnTo>
                      <a:lnTo>
                        <a:pt x="286" y="218"/>
                      </a:lnTo>
                      <a:lnTo>
                        <a:pt x="525" y="337"/>
                      </a:lnTo>
                      <a:lnTo>
                        <a:pt x="678" y="321"/>
                      </a:lnTo>
                      <a:lnTo>
                        <a:pt x="683" y="326"/>
                      </a:lnTo>
                      <a:lnTo>
                        <a:pt x="688" y="333"/>
                      </a:lnTo>
                      <a:lnTo>
                        <a:pt x="693" y="340"/>
                      </a:lnTo>
                      <a:lnTo>
                        <a:pt x="697" y="347"/>
                      </a:lnTo>
                      <a:lnTo>
                        <a:pt x="702" y="355"/>
                      </a:lnTo>
                      <a:lnTo>
                        <a:pt x="705" y="363"/>
                      </a:lnTo>
                      <a:lnTo>
                        <a:pt x="710" y="374"/>
                      </a:lnTo>
                      <a:lnTo>
                        <a:pt x="713" y="384"/>
                      </a:lnTo>
                      <a:lnTo>
                        <a:pt x="779" y="422"/>
                      </a:lnTo>
                      <a:lnTo>
                        <a:pt x="784" y="421"/>
                      </a:lnTo>
                      <a:lnTo>
                        <a:pt x="793" y="418"/>
                      </a:lnTo>
                      <a:lnTo>
                        <a:pt x="802" y="416"/>
                      </a:lnTo>
                      <a:lnTo>
                        <a:pt x="807" y="415"/>
                      </a:lnTo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0" name="Freeform 35"/>
                <p:cNvSpPr>
                  <a:spLocks/>
                </p:cNvSpPr>
                <p:nvPr/>
              </p:nvSpPr>
              <p:spPr bwMode="auto">
                <a:xfrm rot="-5432">
                  <a:off x="4235" y="2167"/>
                  <a:ext cx="353" cy="119"/>
                </a:xfrm>
                <a:custGeom>
                  <a:avLst/>
                  <a:gdLst>
                    <a:gd name="T0" fmla="*/ 1 w 704"/>
                    <a:gd name="T1" fmla="*/ 0 h 410"/>
                    <a:gd name="T2" fmla="*/ 1 w 704"/>
                    <a:gd name="T3" fmla="*/ 0 h 410"/>
                    <a:gd name="T4" fmla="*/ 1 w 704"/>
                    <a:gd name="T5" fmla="*/ 0 h 410"/>
                    <a:gd name="T6" fmla="*/ 1 w 704"/>
                    <a:gd name="T7" fmla="*/ 0 h 410"/>
                    <a:gd name="T8" fmla="*/ 1 w 704"/>
                    <a:gd name="T9" fmla="*/ 0 h 410"/>
                    <a:gd name="T10" fmla="*/ 1 w 704"/>
                    <a:gd name="T11" fmla="*/ 0 h 410"/>
                    <a:gd name="T12" fmla="*/ 1 w 704"/>
                    <a:gd name="T13" fmla="*/ 0 h 410"/>
                    <a:gd name="T14" fmla="*/ 1 w 704"/>
                    <a:gd name="T15" fmla="*/ 0 h 410"/>
                    <a:gd name="T16" fmla="*/ 1 w 704"/>
                    <a:gd name="T17" fmla="*/ 0 h 410"/>
                    <a:gd name="T18" fmla="*/ 1 w 704"/>
                    <a:gd name="T19" fmla="*/ 0 h 410"/>
                    <a:gd name="T20" fmla="*/ 1 w 704"/>
                    <a:gd name="T21" fmla="*/ 0 h 410"/>
                    <a:gd name="T22" fmla="*/ 1 w 704"/>
                    <a:gd name="T23" fmla="*/ 0 h 410"/>
                    <a:gd name="T24" fmla="*/ 1 w 704"/>
                    <a:gd name="T25" fmla="*/ 0 h 410"/>
                    <a:gd name="T26" fmla="*/ 1 w 704"/>
                    <a:gd name="T27" fmla="*/ 0 h 410"/>
                    <a:gd name="T28" fmla="*/ 1 w 704"/>
                    <a:gd name="T29" fmla="*/ 0 h 410"/>
                    <a:gd name="T30" fmla="*/ 1 w 704"/>
                    <a:gd name="T31" fmla="*/ 0 h 410"/>
                    <a:gd name="T32" fmla="*/ 1 w 704"/>
                    <a:gd name="T33" fmla="*/ 0 h 410"/>
                    <a:gd name="T34" fmla="*/ 1 w 704"/>
                    <a:gd name="T35" fmla="*/ 0 h 410"/>
                    <a:gd name="T36" fmla="*/ 1 w 704"/>
                    <a:gd name="T37" fmla="*/ 0 h 410"/>
                    <a:gd name="T38" fmla="*/ 1 w 704"/>
                    <a:gd name="T39" fmla="*/ 0 h 410"/>
                    <a:gd name="T40" fmla="*/ 1 w 704"/>
                    <a:gd name="T41" fmla="*/ 0 h 410"/>
                    <a:gd name="T42" fmla="*/ 1 w 704"/>
                    <a:gd name="T43" fmla="*/ 0 h 410"/>
                    <a:gd name="T44" fmla="*/ 1 w 704"/>
                    <a:gd name="T45" fmla="*/ 0 h 410"/>
                    <a:gd name="T46" fmla="*/ 1 w 704"/>
                    <a:gd name="T47" fmla="*/ 0 h 410"/>
                    <a:gd name="T48" fmla="*/ 1 w 704"/>
                    <a:gd name="T49" fmla="*/ 0 h 410"/>
                    <a:gd name="T50" fmla="*/ 1 w 704"/>
                    <a:gd name="T51" fmla="*/ 0 h 410"/>
                    <a:gd name="T52" fmla="*/ 1 w 704"/>
                    <a:gd name="T53" fmla="*/ 0 h 410"/>
                    <a:gd name="T54" fmla="*/ 1 w 704"/>
                    <a:gd name="T55" fmla="*/ 0 h 410"/>
                    <a:gd name="T56" fmla="*/ 1 w 704"/>
                    <a:gd name="T57" fmla="*/ 0 h 410"/>
                    <a:gd name="T58" fmla="*/ 1 w 704"/>
                    <a:gd name="T59" fmla="*/ 0 h 410"/>
                    <a:gd name="T60" fmla="*/ 1 w 704"/>
                    <a:gd name="T61" fmla="*/ 0 h 410"/>
                    <a:gd name="T62" fmla="*/ 1 w 704"/>
                    <a:gd name="T63" fmla="*/ 0 h 410"/>
                    <a:gd name="T64" fmla="*/ 1 w 704"/>
                    <a:gd name="T65" fmla="*/ 0 h 410"/>
                    <a:gd name="T66" fmla="*/ 1 w 704"/>
                    <a:gd name="T67" fmla="*/ 0 h 410"/>
                    <a:gd name="T68" fmla="*/ 1 w 704"/>
                    <a:gd name="T69" fmla="*/ 0 h 410"/>
                    <a:gd name="T70" fmla="*/ 1 w 704"/>
                    <a:gd name="T71" fmla="*/ 0 h 410"/>
                    <a:gd name="T72" fmla="*/ 1 w 704"/>
                    <a:gd name="T73" fmla="*/ 0 h 410"/>
                    <a:gd name="T74" fmla="*/ 1 w 704"/>
                    <a:gd name="T75" fmla="*/ 0 h 410"/>
                    <a:gd name="T76" fmla="*/ 0 w 704"/>
                    <a:gd name="T77" fmla="*/ 0 h 410"/>
                    <a:gd name="T78" fmla="*/ 1 w 704"/>
                    <a:gd name="T79" fmla="*/ 0 h 410"/>
                    <a:gd name="T80" fmla="*/ 1 w 704"/>
                    <a:gd name="T81" fmla="*/ 0 h 410"/>
                    <a:gd name="T82" fmla="*/ 1 w 704"/>
                    <a:gd name="T83" fmla="*/ 0 h 410"/>
                    <a:gd name="T84" fmla="*/ 1 w 704"/>
                    <a:gd name="T85" fmla="*/ 0 h 410"/>
                    <a:gd name="T86" fmla="*/ 0 w 704"/>
                    <a:gd name="T87" fmla="*/ 0 h 410"/>
                    <a:gd name="T88" fmla="*/ 1 w 704"/>
                    <a:gd name="T89" fmla="*/ 0 h 410"/>
                    <a:gd name="T90" fmla="*/ 1 w 704"/>
                    <a:gd name="T91" fmla="*/ 0 h 410"/>
                    <a:gd name="T92" fmla="*/ 1 w 704"/>
                    <a:gd name="T93" fmla="*/ 0 h 410"/>
                    <a:gd name="T94" fmla="*/ 1 w 704"/>
                    <a:gd name="T95" fmla="*/ 0 h 410"/>
                    <a:gd name="T96" fmla="*/ 1 w 704"/>
                    <a:gd name="T97" fmla="*/ 0 h 410"/>
                    <a:gd name="T98" fmla="*/ 1 w 704"/>
                    <a:gd name="T99" fmla="*/ 0 h 410"/>
                    <a:gd name="T100" fmla="*/ 1 w 704"/>
                    <a:gd name="T101" fmla="*/ 0 h 410"/>
                    <a:gd name="T102" fmla="*/ 1 w 704"/>
                    <a:gd name="T103" fmla="*/ 0 h 410"/>
                    <a:gd name="T104" fmla="*/ 1 w 704"/>
                    <a:gd name="T105" fmla="*/ 0 h 410"/>
                    <a:gd name="T106" fmla="*/ 1 w 704"/>
                    <a:gd name="T107" fmla="*/ 0 h 410"/>
                    <a:gd name="T108" fmla="*/ 1 w 704"/>
                    <a:gd name="T109" fmla="*/ 0 h 410"/>
                    <a:gd name="T110" fmla="*/ 1 w 704"/>
                    <a:gd name="T111" fmla="*/ 0 h 410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04"/>
                    <a:gd name="T169" fmla="*/ 0 h 410"/>
                    <a:gd name="T170" fmla="*/ 704 w 704"/>
                    <a:gd name="T171" fmla="*/ 410 h 410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04" h="410">
                      <a:moveTo>
                        <a:pt x="334" y="410"/>
                      </a:moveTo>
                      <a:lnTo>
                        <a:pt x="465" y="326"/>
                      </a:lnTo>
                      <a:lnTo>
                        <a:pt x="704" y="253"/>
                      </a:lnTo>
                      <a:lnTo>
                        <a:pt x="674" y="95"/>
                      </a:lnTo>
                      <a:lnTo>
                        <a:pt x="484" y="90"/>
                      </a:lnTo>
                      <a:lnTo>
                        <a:pt x="477" y="89"/>
                      </a:lnTo>
                      <a:lnTo>
                        <a:pt x="473" y="87"/>
                      </a:lnTo>
                      <a:lnTo>
                        <a:pt x="468" y="82"/>
                      </a:lnTo>
                      <a:lnTo>
                        <a:pt x="463" y="76"/>
                      </a:lnTo>
                      <a:lnTo>
                        <a:pt x="459" y="72"/>
                      </a:lnTo>
                      <a:lnTo>
                        <a:pt x="452" y="66"/>
                      </a:lnTo>
                      <a:lnTo>
                        <a:pt x="445" y="61"/>
                      </a:lnTo>
                      <a:lnTo>
                        <a:pt x="435" y="57"/>
                      </a:lnTo>
                      <a:lnTo>
                        <a:pt x="435" y="62"/>
                      </a:lnTo>
                      <a:lnTo>
                        <a:pt x="435" y="69"/>
                      </a:lnTo>
                      <a:lnTo>
                        <a:pt x="435" y="75"/>
                      </a:lnTo>
                      <a:lnTo>
                        <a:pt x="436" y="82"/>
                      </a:lnTo>
                      <a:lnTo>
                        <a:pt x="437" y="89"/>
                      </a:lnTo>
                      <a:lnTo>
                        <a:pt x="438" y="96"/>
                      </a:lnTo>
                      <a:lnTo>
                        <a:pt x="440" y="103"/>
                      </a:lnTo>
                      <a:lnTo>
                        <a:pt x="443" y="111"/>
                      </a:lnTo>
                      <a:lnTo>
                        <a:pt x="443" y="116"/>
                      </a:lnTo>
                      <a:lnTo>
                        <a:pt x="442" y="123"/>
                      </a:lnTo>
                      <a:lnTo>
                        <a:pt x="439" y="129"/>
                      </a:lnTo>
                      <a:lnTo>
                        <a:pt x="437" y="135"/>
                      </a:lnTo>
                      <a:lnTo>
                        <a:pt x="434" y="141"/>
                      </a:lnTo>
                      <a:lnTo>
                        <a:pt x="430" y="148"/>
                      </a:lnTo>
                      <a:lnTo>
                        <a:pt x="426" y="153"/>
                      </a:lnTo>
                      <a:lnTo>
                        <a:pt x="420" y="160"/>
                      </a:lnTo>
                      <a:lnTo>
                        <a:pt x="411" y="168"/>
                      </a:lnTo>
                      <a:lnTo>
                        <a:pt x="401" y="173"/>
                      </a:lnTo>
                      <a:lnTo>
                        <a:pt x="390" y="177"/>
                      </a:lnTo>
                      <a:lnTo>
                        <a:pt x="378" y="180"/>
                      </a:lnTo>
                      <a:lnTo>
                        <a:pt x="366" y="180"/>
                      </a:lnTo>
                      <a:lnTo>
                        <a:pt x="352" y="179"/>
                      </a:lnTo>
                      <a:lnTo>
                        <a:pt x="338" y="177"/>
                      </a:lnTo>
                      <a:lnTo>
                        <a:pt x="324" y="174"/>
                      </a:lnTo>
                      <a:lnTo>
                        <a:pt x="311" y="171"/>
                      </a:lnTo>
                      <a:lnTo>
                        <a:pt x="297" y="166"/>
                      </a:lnTo>
                      <a:lnTo>
                        <a:pt x="284" y="161"/>
                      </a:lnTo>
                      <a:lnTo>
                        <a:pt x="270" y="157"/>
                      </a:lnTo>
                      <a:lnTo>
                        <a:pt x="258" y="151"/>
                      </a:lnTo>
                      <a:lnTo>
                        <a:pt x="246" y="146"/>
                      </a:lnTo>
                      <a:lnTo>
                        <a:pt x="236" y="141"/>
                      </a:lnTo>
                      <a:lnTo>
                        <a:pt x="225" y="136"/>
                      </a:lnTo>
                      <a:lnTo>
                        <a:pt x="223" y="133"/>
                      </a:lnTo>
                      <a:lnTo>
                        <a:pt x="221" y="128"/>
                      </a:lnTo>
                      <a:lnTo>
                        <a:pt x="217" y="123"/>
                      </a:lnTo>
                      <a:lnTo>
                        <a:pt x="215" y="118"/>
                      </a:lnTo>
                      <a:lnTo>
                        <a:pt x="213" y="111"/>
                      </a:lnTo>
                      <a:lnTo>
                        <a:pt x="209" y="105"/>
                      </a:lnTo>
                      <a:lnTo>
                        <a:pt x="207" y="98"/>
                      </a:lnTo>
                      <a:lnTo>
                        <a:pt x="205" y="90"/>
                      </a:lnTo>
                      <a:lnTo>
                        <a:pt x="255" y="0"/>
                      </a:lnTo>
                      <a:lnTo>
                        <a:pt x="94" y="90"/>
                      </a:lnTo>
                      <a:lnTo>
                        <a:pt x="91" y="90"/>
                      </a:lnTo>
                      <a:lnTo>
                        <a:pt x="87" y="89"/>
                      </a:lnTo>
                      <a:lnTo>
                        <a:pt x="82" y="87"/>
                      </a:lnTo>
                      <a:lnTo>
                        <a:pt x="76" y="84"/>
                      </a:lnTo>
                      <a:lnTo>
                        <a:pt x="70" y="82"/>
                      </a:lnTo>
                      <a:lnTo>
                        <a:pt x="63" y="80"/>
                      </a:lnTo>
                      <a:lnTo>
                        <a:pt x="57" y="76"/>
                      </a:lnTo>
                      <a:lnTo>
                        <a:pt x="52" y="73"/>
                      </a:lnTo>
                      <a:lnTo>
                        <a:pt x="44" y="76"/>
                      </a:lnTo>
                      <a:lnTo>
                        <a:pt x="37" y="80"/>
                      </a:lnTo>
                      <a:lnTo>
                        <a:pt x="30" y="84"/>
                      </a:lnTo>
                      <a:lnTo>
                        <a:pt x="23" y="89"/>
                      </a:lnTo>
                      <a:lnTo>
                        <a:pt x="17" y="95"/>
                      </a:lnTo>
                      <a:lnTo>
                        <a:pt x="11" y="102"/>
                      </a:lnTo>
                      <a:lnTo>
                        <a:pt x="6" y="110"/>
                      </a:lnTo>
                      <a:lnTo>
                        <a:pt x="0" y="120"/>
                      </a:lnTo>
                      <a:lnTo>
                        <a:pt x="30" y="233"/>
                      </a:lnTo>
                      <a:lnTo>
                        <a:pt x="29" y="240"/>
                      </a:lnTo>
                      <a:lnTo>
                        <a:pt x="28" y="246"/>
                      </a:lnTo>
                      <a:lnTo>
                        <a:pt x="24" y="252"/>
                      </a:lnTo>
                      <a:lnTo>
                        <a:pt x="21" y="258"/>
                      </a:lnTo>
                      <a:lnTo>
                        <a:pt x="16" y="265"/>
                      </a:lnTo>
                      <a:lnTo>
                        <a:pt x="11" y="273"/>
                      </a:lnTo>
                      <a:lnTo>
                        <a:pt x="6" y="282"/>
                      </a:lnTo>
                      <a:lnTo>
                        <a:pt x="0" y="294"/>
                      </a:lnTo>
                      <a:lnTo>
                        <a:pt x="290" y="237"/>
                      </a:lnTo>
                      <a:lnTo>
                        <a:pt x="300" y="245"/>
                      </a:lnTo>
                      <a:lnTo>
                        <a:pt x="306" y="256"/>
                      </a:lnTo>
                      <a:lnTo>
                        <a:pt x="308" y="269"/>
                      </a:lnTo>
                      <a:lnTo>
                        <a:pt x="306" y="284"/>
                      </a:lnTo>
                      <a:lnTo>
                        <a:pt x="302" y="301"/>
                      </a:lnTo>
                      <a:lnTo>
                        <a:pt x="298" y="317"/>
                      </a:lnTo>
                      <a:lnTo>
                        <a:pt x="293" y="334"/>
                      </a:lnTo>
                      <a:lnTo>
                        <a:pt x="290" y="349"/>
                      </a:lnTo>
                      <a:lnTo>
                        <a:pt x="292" y="356"/>
                      </a:lnTo>
                      <a:lnTo>
                        <a:pt x="294" y="363"/>
                      </a:lnTo>
                      <a:lnTo>
                        <a:pt x="296" y="370"/>
                      </a:lnTo>
                      <a:lnTo>
                        <a:pt x="298" y="378"/>
                      </a:lnTo>
                      <a:lnTo>
                        <a:pt x="300" y="384"/>
                      </a:lnTo>
                      <a:lnTo>
                        <a:pt x="302" y="393"/>
                      </a:lnTo>
                      <a:lnTo>
                        <a:pt x="307" y="402"/>
                      </a:lnTo>
                      <a:lnTo>
                        <a:pt x="312" y="410"/>
                      </a:lnTo>
                      <a:lnTo>
                        <a:pt x="315" y="410"/>
                      </a:lnTo>
                      <a:lnTo>
                        <a:pt x="323" y="410"/>
                      </a:lnTo>
                      <a:lnTo>
                        <a:pt x="330" y="410"/>
                      </a:lnTo>
                      <a:lnTo>
                        <a:pt x="334" y="410"/>
                      </a:lnTo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1" name="Freeform 36"/>
                <p:cNvSpPr>
                  <a:spLocks/>
                </p:cNvSpPr>
                <p:nvPr/>
              </p:nvSpPr>
              <p:spPr bwMode="auto">
                <a:xfrm rot="-5432">
                  <a:off x="4250" y="2098"/>
                  <a:ext cx="315" cy="110"/>
                </a:xfrm>
                <a:custGeom>
                  <a:avLst/>
                  <a:gdLst>
                    <a:gd name="T0" fmla="*/ 1 w 622"/>
                    <a:gd name="T1" fmla="*/ 0 h 386"/>
                    <a:gd name="T2" fmla="*/ 1 w 622"/>
                    <a:gd name="T3" fmla="*/ 0 h 386"/>
                    <a:gd name="T4" fmla="*/ 1 w 622"/>
                    <a:gd name="T5" fmla="*/ 0 h 386"/>
                    <a:gd name="T6" fmla="*/ 1 w 622"/>
                    <a:gd name="T7" fmla="*/ 0 h 386"/>
                    <a:gd name="T8" fmla="*/ 1 w 622"/>
                    <a:gd name="T9" fmla="*/ 0 h 386"/>
                    <a:gd name="T10" fmla="*/ 1 w 622"/>
                    <a:gd name="T11" fmla="*/ 0 h 386"/>
                    <a:gd name="T12" fmla="*/ 1 w 622"/>
                    <a:gd name="T13" fmla="*/ 0 h 386"/>
                    <a:gd name="T14" fmla="*/ 1 w 622"/>
                    <a:gd name="T15" fmla="*/ 0 h 386"/>
                    <a:gd name="T16" fmla="*/ 1 w 622"/>
                    <a:gd name="T17" fmla="*/ 0 h 386"/>
                    <a:gd name="T18" fmla="*/ 1 w 622"/>
                    <a:gd name="T19" fmla="*/ 0 h 386"/>
                    <a:gd name="T20" fmla="*/ 1 w 622"/>
                    <a:gd name="T21" fmla="*/ 0 h 386"/>
                    <a:gd name="T22" fmla="*/ 1 w 622"/>
                    <a:gd name="T23" fmla="*/ 0 h 386"/>
                    <a:gd name="T24" fmla="*/ 1 w 622"/>
                    <a:gd name="T25" fmla="*/ 0 h 386"/>
                    <a:gd name="T26" fmla="*/ 1 w 622"/>
                    <a:gd name="T27" fmla="*/ 0 h 386"/>
                    <a:gd name="T28" fmla="*/ 1 w 622"/>
                    <a:gd name="T29" fmla="*/ 0 h 386"/>
                    <a:gd name="T30" fmla="*/ 0 w 622"/>
                    <a:gd name="T31" fmla="*/ 0 h 386"/>
                    <a:gd name="T32" fmla="*/ 1 w 622"/>
                    <a:gd name="T33" fmla="*/ 0 h 386"/>
                    <a:gd name="T34" fmla="*/ 1 w 622"/>
                    <a:gd name="T35" fmla="*/ 0 h 386"/>
                    <a:gd name="T36" fmla="*/ 1 w 622"/>
                    <a:gd name="T37" fmla="*/ 0 h 386"/>
                    <a:gd name="T38" fmla="*/ 1 w 622"/>
                    <a:gd name="T39" fmla="*/ 0 h 386"/>
                    <a:gd name="T40" fmla="*/ 1 w 622"/>
                    <a:gd name="T41" fmla="*/ 0 h 386"/>
                    <a:gd name="T42" fmla="*/ 1 w 622"/>
                    <a:gd name="T43" fmla="*/ 0 h 386"/>
                    <a:gd name="T44" fmla="*/ 1 w 622"/>
                    <a:gd name="T45" fmla="*/ 0 h 386"/>
                    <a:gd name="T46" fmla="*/ 1 w 622"/>
                    <a:gd name="T47" fmla="*/ 0 h 386"/>
                    <a:gd name="T48" fmla="*/ 1 w 622"/>
                    <a:gd name="T49" fmla="*/ 0 h 386"/>
                    <a:gd name="T50" fmla="*/ 1 w 622"/>
                    <a:gd name="T51" fmla="*/ 0 h 386"/>
                    <a:gd name="T52" fmla="*/ 1 w 622"/>
                    <a:gd name="T53" fmla="*/ 0 h 386"/>
                    <a:gd name="T54" fmla="*/ 1 w 622"/>
                    <a:gd name="T55" fmla="*/ 0 h 386"/>
                    <a:gd name="T56" fmla="*/ 1 w 622"/>
                    <a:gd name="T57" fmla="*/ 0 h 386"/>
                    <a:gd name="T58" fmla="*/ 1 w 622"/>
                    <a:gd name="T59" fmla="*/ 0 h 386"/>
                    <a:gd name="T60" fmla="*/ 1 w 622"/>
                    <a:gd name="T61" fmla="*/ 0 h 386"/>
                    <a:gd name="T62" fmla="*/ 1 w 622"/>
                    <a:gd name="T63" fmla="*/ 0 h 386"/>
                    <a:gd name="T64" fmla="*/ 1 w 622"/>
                    <a:gd name="T65" fmla="*/ 0 h 38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622"/>
                    <a:gd name="T100" fmla="*/ 0 h 386"/>
                    <a:gd name="T101" fmla="*/ 622 w 622"/>
                    <a:gd name="T102" fmla="*/ 386 h 38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622" h="386">
                      <a:moveTo>
                        <a:pt x="340" y="377"/>
                      </a:moveTo>
                      <a:lnTo>
                        <a:pt x="340" y="377"/>
                      </a:lnTo>
                      <a:lnTo>
                        <a:pt x="342" y="370"/>
                      </a:lnTo>
                      <a:lnTo>
                        <a:pt x="344" y="363"/>
                      </a:lnTo>
                      <a:lnTo>
                        <a:pt x="345" y="356"/>
                      </a:lnTo>
                      <a:lnTo>
                        <a:pt x="345" y="348"/>
                      </a:lnTo>
                      <a:lnTo>
                        <a:pt x="345" y="341"/>
                      </a:lnTo>
                      <a:lnTo>
                        <a:pt x="344" y="333"/>
                      </a:lnTo>
                      <a:lnTo>
                        <a:pt x="342" y="324"/>
                      </a:lnTo>
                      <a:lnTo>
                        <a:pt x="340" y="316"/>
                      </a:lnTo>
                      <a:lnTo>
                        <a:pt x="342" y="302"/>
                      </a:lnTo>
                      <a:lnTo>
                        <a:pt x="347" y="290"/>
                      </a:lnTo>
                      <a:lnTo>
                        <a:pt x="352" y="279"/>
                      </a:lnTo>
                      <a:lnTo>
                        <a:pt x="358" y="271"/>
                      </a:lnTo>
                      <a:lnTo>
                        <a:pt x="367" y="263"/>
                      </a:lnTo>
                      <a:lnTo>
                        <a:pt x="378" y="256"/>
                      </a:lnTo>
                      <a:lnTo>
                        <a:pt x="391" y="249"/>
                      </a:lnTo>
                      <a:lnTo>
                        <a:pt x="407" y="244"/>
                      </a:lnTo>
                      <a:lnTo>
                        <a:pt x="414" y="245"/>
                      </a:lnTo>
                      <a:lnTo>
                        <a:pt x="419" y="247"/>
                      </a:lnTo>
                      <a:lnTo>
                        <a:pt x="424" y="252"/>
                      </a:lnTo>
                      <a:lnTo>
                        <a:pt x="429" y="256"/>
                      </a:lnTo>
                      <a:lnTo>
                        <a:pt x="434" y="262"/>
                      </a:lnTo>
                      <a:lnTo>
                        <a:pt x="440" y="267"/>
                      </a:lnTo>
                      <a:lnTo>
                        <a:pt x="448" y="271"/>
                      </a:lnTo>
                      <a:lnTo>
                        <a:pt x="459" y="276"/>
                      </a:lnTo>
                      <a:lnTo>
                        <a:pt x="622" y="290"/>
                      </a:lnTo>
                      <a:lnTo>
                        <a:pt x="536" y="40"/>
                      </a:lnTo>
                      <a:lnTo>
                        <a:pt x="232" y="0"/>
                      </a:lnTo>
                      <a:lnTo>
                        <a:pt x="0" y="250"/>
                      </a:lnTo>
                      <a:lnTo>
                        <a:pt x="1" y="254"/>
                      </a:lnTo>
                      <a:lnTo>
                        <a:pt x="2" y="257"/>
                      </a:lnTo>
                      <a:lnTo>
                        <a:pt x="5" y="260"/>
                      </a:lnTo>
                      <a:lnTo>
                        <a:pt x="10" y="263"/>
                      </a:lnTo>
                      <a:lnTo>
                        <a:pt x="16" y="267"/>
                      </a:lnTo>
                      <a:lnTo>
                        <a:pt x="21" y="269"/>
                      </a:lnTo>
                      <a:lnTo>
                        <a:pt x="28" y="272"/>
                      </a:lnTo>
                      <a:lnTo>
                        <a:pt x="36" y="276"/>
                      </a:lnTo>
                      <a:lnTo>
                        <a:pt x="168" y="206"/>
                      </a:lnTo>
                      <a:lnTo>
                        <a:pt x="254" y="206"/>
                      </a:lnTo>
                      <a:lnTo>
                        <a:pt x="256" y="207"/>
                      </a:lnTo>
                      <a:lnTo>
                        <a:pt x="258" y="208"/>
                      </a:lnTo>
                      <a:lnTo>
                        <a:pt x="262" y="211"/>
                      </a:lnTo>
                      <a:lnTo>
                        <a:pt x="264" y="216"/>
                      </a:lnTo>
                      <a:lnTo>
                        <a:pt x="266" y="222"/>
                      </a:lnTo>
                      <a:lnTo>
                        <a:pt x="270" y="229"/>
                      </a:lnTo>
                      <a:lnTo>
                        <a:pt x="272" y="236"/>
                      </a:lnTo>
                      <a:lnTo>
                        <a:pt x="275" y="244"/>
                      </a:lnTo>
                      <a:lnTo>
                        <a:pt x="224" y="339"/>
                      </a:lnTo>
                      <a:lnTo>
                        <a:pt x="231" y="351"/>
                      </a:lnTo>
                      <a:lnTo>
                        <a:pt x="241" y="356"/>
                      </a:lnTo>
                      <a:lnTo>
                        <a:pt x="254" y="360"/>
                      </a:lnTo>
                      <a:lnTo>
                        <a:pt x="268" y="361"/>
                      </a:lnTo>
                      <a:lnTo>
                        <a:pt x="283" y="362"/>
                      </a:lnTo>
                      <a:lnTo>
                        <a:pt x="298" y="367"/>
                      </a:lnTo>
                      <a:lnTo>
                        <a:pt x="312" y="374"/>
                      </a:lnTo>
                      <a:lnTo>
                        <a:pt x="326" y="386"/>
                      </a:lnTo>
                      <a:lnTo>
                        <a:pt x="329" y="385"/>
                      </a:lnTo>
                      <a:lnTo>
                        <a:pt x="333" y="382"/>
                      </a:lnTo>
                      <a:lnTo>
                        <a:pt x="338" y="378"/>
                      </a:lnTo>
                      <a:lnTo>
                        <a:pt x="340" y="377"/>
                      </a:lnTo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6172" name="Freeform 37"/>
                <p:cNvSpPr>
                  <a:spLocks/>
                </p:cNvSpPr>
                <p:nvPr/>
              </p:nvSpPr>
              <p:spPr bwMode="auto">
                <a:xfrm rot="-5432">
                  <a:off x="4273" y="2344"/>
                  <a:ext cx="260" cy="68"/>
                </a:xfrm>
                <a:custGeom>
                  <a:avLst/>
                  <a:gdLst>
                    <a:gd name="T0" fmla="*/ 1 w 513"/>
                    <a:gd name="T1" fmla="*/ 0 h 236"/>
                    <a:gd name="T2" fmla="*/ 1 w 513"/>
                    <a:gd name="T3" fmla="*/ 0 h 236"/>
                    <a:gd name="T4" fmla="*/ 1 w 513"/>
                    <a:gd name="T5" fmla="*/ 0 h 236"/>
                    <a:gd name="T6" fmla="*/ 1 w 513"/>
                    <a:gd name="T7" fmla="*/ 0 h 236"/>
                    <a:gd name="T8" fmla="*/ 1 w 513"/>
                    <a:gd name="T9" fmla="*/ 0 h 236"/>
                    <a:gd name="T10" fmla="*/ 1 w 513"/>
                    <a:gd name="T11" fmla="*/ 0 h 236"/>
                    <a:gd name="T12" fmla="*/ 1 w 513"/>
                    <a:gd name="T13" fmla="*/ 0 h 236"/>
                    <a:gd name="T14" fmla="*/ 1 w 513"/>
                    <a:gd name="T15" fmla="*/ 0 h 236"/>
                    <a:gd name="T16" fmla="*/ 1 w 513"/>
                    <a:gd name="T17" fmla="*/ 0 h 236"/>
                    <a:gd name="T18" fmla="*/ 1 w 513"/>
                    <a:gd name="T19" fmla="*/ 0 h 236"/>
                    <a:gd name="T20" fmla="*/ 1 w 513"/>
                    <a:gd name="T21" fmla="*/ 0 h 236"/>
                    <a:gd name="T22" fmla="*/ 1 w 513"/>
                    <a:gd name="T23" fmla="*/ 0 h 236"/>
                    <a:gd name="T24" fmla="*/ 1 w 513"/>
                    <a:gd name="T25" fmla="*/ 0 h 236"/>
                    <a:gd name="T26" fmla="*/ 1 w 513"/>
                    <a:gd name="T27" fmla="*/ 0 h 236"/>
                    <a:gd name="T28" fmla="*/ 1 w 513"/>
                    <a:gd name="T29" fmla="*/ 0 h 236"/>
                    <a:gd name="T30" fmla="*/ 1 w 513"/>
                    <a:gd name="T31" fmla="*/ 0 h 236"/>
                    <a:gd name="T32" fmla="*/ 1 w 513"/>
                    <a:gd name="T33" fmla="*/ 0 h 236"/>
                    <a:gd name="T34" fmla="*/ 1 w 513"/>
                    <a:gd name="T35" fmla="*/ 0 h 236"/>
                    <a:gd name="T36" fmla="*/ 1 w 513"/>
                    <a:gd name="T37" fmla="*/ 0 h 236"/>
                    <a:gd name="T38" fmla="*/ 1 w 513"/>
                    <a:gd name="T39" fmla="*/ 0 h 236"/>
                    <a:gd name="T40" fmla="*/ 1 w 513"/>
                    <a:gd name="T41" fmla="*/ 0 h 236"/>
                    <a:gd name="T42" fmla="*/ 1 w 513"/>
                    <a:gd name="T43" fmla="*/ 0 h 236"/>
                    <a:gd name="T44" fmla="*/ 1 w 513"/>
                    <a:gd name="T45" fmla="*/ 0 h 236"/>
                    <a:gd name="T46" fmla="*/ 1 w 513"/>
                    <a:gd name="T47" fmla="*/ 0 h 236"/>
                    <a:gd name="T48" fmla="*/ 1 w 513"/>
                    <a:gd name="T49" fmla="*/ 0 h 236"/>
                    <a:gd name="T50" fmla="*/ 1 w 513"/>
                    <a:gd name="T51" fmla="*/ 0 h 236"/>
                    <a:gd name="T52" fmla="*/ 1 w 513"/>
                    <a:gd name="T53" fmla="*/ 0 h 236"/>
                    <a:gd name="T54" fmla="*/ 1 w 513"/>
                    <a:gd name="T55" fmla="*/ 0 h 236"/>
                    <a:gd name="T56" fmla="*/ 1 w 513"/>
                    <a:gd name="T57" fmla="*/ 0 h 236"/>
                    <a:gd name="T58" fmla="*/ 1 w 513"/>
                    <a:gd name="T59" fmla="*/ 0 h 236"/>
                    <a:gd name="T60" fmla="*/ 0 w 513"/>
                    <a:gd name="T61" fmla="*/ 0 h 236"/>
                    <a:gd name="T62" fmla="*/ 0 w 513"/>
                    <a:gd name="T63" fmla="*/ 0 h 236"/>
                    <a:gd name="T64" fmla="*/ 1 w 513"/>
                    <a:gd name="T65" fmla="*/ 0 h 236"/>
                    <a:gd name="T66" fmla="*/ 1 w 513"/>
                    <a:gd name="T67" fmla="*/ 0 h 236"/>
                    <a:gd name="T68" fmla="*/ 1 w 513"/>
                    <a:gd name="T69" fmla="*/ 0 h 236"/>
                    <a:gd name="T70" fmla="*/ 1 w 513"/>
                    <a:gd name="T71" fmla="*/ 0 h 236"/>
                    <a:gd name="T72" fmla="*/ 1 w 513"/>
                    <a:gd name="T73" fmla="*/ 0 h 236"/>
                    <a:gd name="T74" fmla="*/ 1 w 513"/>
                    <a:gd name="T75" fmla="*/ 0 h 236"/>
                    <a:gd name="T76" fmla="*/ 1 w 513"/>
                    <a:gd name="T77" fmla="*/ 0 h 236"/>
                    <a:gd name="T78" fmla="*/ 1 w 513"/>
                    <a:gd name="T79" fmla="*/ 0 h 236"/>
                    <a:gd name="T80" fmla="*/ 1 w 513"/>
                    <a:gd name="T81" fmla="*/ 0 h 236"/>
                    <a:gd name="T82" fmla="*/ 1 w 513"/>
                    <a:gd name="T83" fmla="*/ 0 h 236"/>
                    <a:gd name="T84" fmla="*/ 1 w 513"/>
                    <a:gd name="T85" fmla="*/ 0 h 236"/>
                    <a:gd name="T86" fmla="*/ 1 w 513"/>
                    <a:gd name="T87" fmla="*/ 0 h 236"/>
                    <a:gd name="T88" fmla="*/ 1 w 513"/>
                    <a:gd name="T89" fmla="*/ 0 h 2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513"/>
                    <a:gd name="T136" fmla="*/ 0 h 236"/>
                    <a:gd name="T137" fmla="*/ 513 w 513"/>
                    <a:gd name="T138" fmla="*/ 236 h 236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513" h="236">
                      <a:moveTo>
                        <a:pt x="259" y="236"/>
                      </a:moveTo>
                      <a:lnTo>
                        <a:pt x="259" y="236"/>
                      </a:lnTo>
                      <a:lnTo>
                        <a:pt x="267" y="236"/>
                      </a:lnTo>
                      <a:lnTo>
                        <a:pt x="275" y="236"/>
                      </a:lnTo>
                      <a:lnTo>
                        <a:pt x="282" y="236"/>
                      </a:lnTo>
                      <a:lnTo>
                        <a:pt x="288" y="236"/>
                      </a:lnTo>
                      <a:lnTo>
                        <a:pt x="295" y="236"/>
                      </a:lnTo>
                      <a:lnTo>
                        <a:pt x="303" y="236"/>
                      </a:lnTo>
                      <a:lnTo>
                        <a:pt x="313" y="236"/>
                      </a:lnTo>
                      <a:lnTo>
                        <a:pt x="323" y="236"/>
                      </a:lnTo>
                      <a:lnTo>
                        <a:pt x="329" y="232"/>
                      </a:lnTo>
                      <a:lnTo>
                        <a:pt x="334" y="229"/>
                      </a:lnTo>
                      <a:lnTo>
                        <a:pt x="339" y="225"/>
                      </a:lnTo>
                      <a:lnTo>
                        <a:pt x="345" y="220"/>
                      </a:lnTo>
                      <a:lnTo>
                        <a:pt x="349" y="214"/>
                      </a:lnTo>
                      <a:lnTo>
                        <a:pt x="353" y="207"/>
                      </a:lnTo>
                      <a:lnTo>
                        <a:pt x="356" y="198"/>
                      </a:lnTo>
                      <a:lnTo>
                        <a:pt x="360" y="186"/>
                      </a:lnTo>
                      <a:lnTo>
                        <a:pt x="513" y="48"/>
                      </a:lnTo>
                      <a:lnTo>
                        <a:pt x="513" y="42"/>
                      </a:lnTo>
                      <a:lnTo>
                        <a:pt x="513" y="37"/>
                      </a:lnTo>
                      <a:lnTo>
                        <a:pt x="512" y="31"/>
                      </a:lnTo>
                      <a:lnTo>
                        <a:pt x="510" y="25"/>
                      </a:lnTo>
                      <a:lnTo>
                        <a:pt x="509" y="19"/>
                      </a:lnTo>
                      <a:lnTo>
                        <a:pt x="507" y="15"/>
                      </a:lnTo>
                      <a:lnTo>
                        <a:pt x="502" y="10"/>
                      </a:lnTo>
                      <a:lnTo>
                        <a:pt x="498" y="7"/>
                      </a:lnTo>
                      <a:lnTo>
                        <a:pt x="409" y="7"/>
                      </a:lnTo>
                      <a:lnTo>
                        <a:pt x="405" y="14"/>
                      </a:lnTo>
                      <a:lnTo>
                        <a:pt x="400" y="21"/>
                      </a:lnTo>
                      <a:lnTo>
                        <a:pt x="397" y="29"/>
                      </a:lnTo>
                      <a:lnTo>
                        <a:pt x="392" y="37"/>
                      </a:lnTo>
                      <a:lnTo>
                        <a:pt x="387" y="45"/>
                      </a:lnTo>
                      <a:lnTo>
                        <a:pt x="382" y="53"/>
                      </a:lnTo>
                      <a:lnTo>
                        <a:pt x="376" y="62"/>
                      </a:lnTo>
                      <a:lnTo>
                        <a:pt x="368" y="70"/>
                      </a:lnTo>
                      <a:lnTo>
                        <a:pt x="356" y="76"/>
                      </a:lnTo>
                      <a:lnTo>
                        <a:pt x="344" y="82"/>
                      </a:lnTo>
                      <a:lnTo>
                        <a:pt x="332" y="87"/>
                      </a:lnTo>
                      <a:lnTo>
                        <a:pt x="318" y="92"/>
                      </a:lnTo>
                      <a:lnTo>
                        <a:pt x="306" y="97"/>
                      </a:lnTo>
                      <a:lnTo>
                        <a:pt x="292" y="100"/>
                      </a:lnTo>
                      <a:lnTo>
                        <a:pt x="278" y="103"/>
                      </a:lnTo>
                      <a:lnTo>
                        <a:pt x="263" y="106"/>
                      </a:lnTo>
                      <a:lnTo>
                        <a:pt x="249" y="107"/>
                      </a:lnTo>
                      <a:lnTo>
                        <a:pt x="234" y="107"/>
                      </a:lnTo>
                      <a:lnTo>
                        <a:pt x="221" y="107"/>
                      </a:lnTo>
                      <a:lnTo>
                        <a:pt x="206" y="106"/>
                      </a:lnTo>
                      <a:lnTo>
                        <a:pt x="192" y="102"/>
                      </a:lnTo>
                      <a:lnTo>
                        <a:pt x="178" y="99"/>
                      </a:lnTo>
                      <a:lnTo>
                        <a:pt x="164" y="93"/>
                      </a:lnTo>
                      <a:lnTo>
                        <a:pt x="150" y="86"/>
                      </a:lnTo>
                      <a:lnTo>
                        <a:pt x="84" y="0"/>
                      </a:lnTo>
                      <a:lnTo>
                        <a:pt x="4" y="32"/>
                      </a:lnTo>
                      <a:lnTo>
                        <a:pt x="2" y="38"/>
                      </a:lnTo>
                      <a:lnTo>
                        <a:pt x="1" y="45"/>
                      </a:lnTo>
                      <a:lnTo>
                        <a:pt x="0" y="53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1" y="76"/>
                      </a:lnTo>
                      <a:lnTo>
                        <a:pt x="2" y="85"/>
                      </a:lnTo>
                      <a:lnTo>
                        <a:pt x="4" y="93"/>
                      </a:lnTo>
                      <a:lnTo>
                        <a:pt x="15" y="106"/>
                      </a:lnTo>
                      <a:lnTo>
                        <a:pt x="27" y="113"/>
                      </a:lnTo>
                      <a:lnTo>
                        <a:pt x="42" y="116"/>
                      </a:lnTo>
                      <a:lnTo>
                        <a:pt x="58" y="117"/>
                      </a:lnTo>
                      <a:lnTo>
                        <a:pt x="76" y="116"/>
                      </a:lnTo>
                      <a:lnTo>
                        <a:pt x="94" y="115"/>
                      </a:lnTo>
                      <a:lnTo>
                        <a:pt x="112" y="115"/>
                      </a:lnTo>
                      <a:lnTo>
                        <a:pt x="130" y="116"/>
                      </a:lnTo>
                      <a:lnTo>
                        <a:pt x="147" y="122"/>
                      </a:lnTo>
                      <a:lnTo>
                        <a:pt x="163" y="130"/>
                      </a:lnTo>
                      <a:lnTo>
                        <a:pt x="176" y="140"/>
                      </a:lnTo>
                      <a:lnTo>
                        <a:pt x="187" y="154"/>
                      </a:lnTo>
                      <a:lnTo>
                        <a:pt x="199" y="169"/>
                      </a:lnTo>
                      <a:lnTo>
                        <a:pt x="209" y="187"/>
                      </a:lnTo>
                      <a:lnTo>
                        <a:pt x="219" y="206"/>
                      </a:lnTo>
                      <a:lnTo>
                        <a:pt x="231" y="226"/>
                      </a:lnTo>
                      <a:lnTo>
                        <a:pt x="236" y="226"/>
                      </a:lnTo>
                      <a:lnTo>
                        <a:pt x="241" y="228"/>
                      </a:lnTo>
                      <a:lnTo>
                        <a:pt x="248" y="230"/>
                      </a:lnTo>
                      <a:lnTo>
                        <a:pt x="259" y="236"/>
                      </a:lnTo>
                    </a:path>
                  </a:pathLst>
                </a:custGeom>
                <a:solidFill>
                  <a:srgbClr val="FF9900"/>
                </a:solidFill>
                <a:ln w="19050">
                  <a:solidFill>
                    <a:srgbClr val="FFC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31762" name="AutoShape 38"/>
            <p:cNvSpPr>
              <a:spLocks noChangeArrowheads="1"/>
            </p:cNvSpPr>
            <p:nvPr/>
          </p:nvSpPr>
          <p:spPr bwMode="auto">
            <a:xfrm>
              <a:off x="4656" y="672"/>
              <a:ext cx="1104" cy="624"/>
            </a:xfrm>
            <a:prstGeom prst="wedgeRoundRectCallout">
              <a:avLst>
                <a:gd name="adj1" fmla="val -93843"/>
                <a:gd name="adj2" fmla="val 100319"/>
                <a:gd name="adj3" fmla="val 1666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rgbClr val="FFC00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pt-BR" sz="2800" b="1" dirty="0">
                  <a:latin typeface="Arial" pitchFamily="34" charset="0"/>
                  <a:cs typeface="Arial" pitchFamily="34" charset="0"/>
                </a:rPr>
                <a:t>444</a:t>
              </a:r>
              <a:endParaRPr lang="pt-BR" sz="2800" b="1" dirty="0"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2800" b="1" dirty="0">
                  <a:cs typeface="Arial" pitchFamily="34" charset="0"/>
                </a:rPr>
                <a:t>18%</a:t>
              </a:r>
            </a:p>
          </p:txBody>
        </p:sp>
      </p:grpSp>
      <p:grpSp>
        <p:nvGrpSpPr>
          <p:cNvPr id="11" name="Group 39"/>
          <p:cNvGrpSpPr>
            <a:grpSpLocks/>
          </p:cNvGrpSpPr>
          <p:nvPr/>
        </p:nvGrpSpPr>
        <p:grpSpPr bwMode="auto">
          <a:xfrm>
            <a:off x="4799013" y="3640138"/>
            <a:ext cx="4344987" cy="1617662"/>
            <a:chOff x="3023" y="2283"/>
            <a:chExt cx="2737" cy="1019"/>
          </a:xfrm>
        </p:grpSpPr>
        <p:grpSp>
          <p:nvGrpSpPr>
            <p:cNvPr id="12" name="Group 40"/>
            <p:cNvGrpSpPr>
              <a:grpSpLocks/>
            </p:cNvGrpSpPr>
            <p:nvPr/>
          </p:nvGrpSpPr>
          <p:grpSpPr bwMode="auto">
            <a:xfrm>
              <a:off x="3023" y="2283"/>
              <a:ext cx="1411" cy="1019"/>
              <a:chOff x="2785" y="2513"/>
              <a:chExt cx="1220" cy="623"/>
            </a:xfrm>
          </p:grpSpPr>
          <p:sp>
            <p:nvSpPr>
              <p:cNvPr id="6157" name="Freeform 41"/>
              <p:cNvSpPr>
                <a:spLocks/>
              </p:cNvSpPr>
              <p:nvPr/>
            </p:nvSpPr>
            <p:spPr bwMode="auto">
              <a:xfrm rot="-5432">
                <a:off x="2785" y="2824"/>
                <a:ext cx="759" cy="312"/>
              </a:xfrm>
              <a:custGeom>
                <a:avLst/>
                <a:gdLst>
                  <a:gd name="T0" fmla="*/ 1 w 1504"/>
                  <a:gd name="T1" fmla="*/ 0 h 1089"/>
                  <a:gd name="T2" fmla="*/ 1 w 1504"/>
                  <a:gd name="T3" fmla="*/ 0 h 1089"/>
                  <a:gd name="T4" fmla="*/ 1 w 1504"/>
                  <a:gd name="T5" fmla="*/ 0 h 1089"/>
                  <a:gd name="T6" fmla="*/ 1 w 1504"/>
                  <a:gd name="T7" fmla="*/ 0 h 1089"/>
                  <a:gd name="T8" fmla="*/ 1 w 1504"/>
                  <a:gd name="T9" fmla="*/ 0 h 1089"/>
                  <a:gd name="T10" fmla="*/ 1 w 1504"/>
                  <a:gd name="T11" fmla="*/ 0 h 1089"/>
                  <a:gd name="T12" fmla="*/ 1 w 1504"/>
                  <a:gd name="T13" fmla="*/ 0 h 1089"/>
                  <a:gd name="T14" fmla="*/ 1 w 1504"/>
                  <a:gd name="T15" fmla="*/ 0 h 1089"/>
                  <a:gd name="T16" fmla="*/ 1 w 1504"/>
                  <a:gd name="T17" fmla="*/ 0 h 1089"/>
                  <a:gd name="T18" fmla="*/ 1 w 1504"/>
                  <a:gd name="T19" fmla="*/ 0 h 1089"/>
                  <a:gd name="T20" fmla="*/ 1 w 1504"/>
                  <a:gd name="T21" fmla="*/ 0 h 1089"/>
                  <a:gd name="T22" fmla="*/ 1 w 1504"/>
                  <a:gd name="T23" fmla="*/ 0 h 1089"/>
                  <a:gd name="T24" fmla="*/ 1 w 1504"/>
                  <a:gd name="T25" fmla="*/ 0 h 1089"/>
                  <a:gd name="T26" fmla="*/ 1 w 1504"/>
                  <a:gd name="T27" fmla="*/ 0 h 1089"/>
                  <a:gd name="T28" fmla="*/ 1 w 1504"/>
                  <a:gd name="T29" fmla="*/ 0 h 1089"/>
                  <a:gd name="T30" fmla="*/ 1 w 1504"/>
                  <a:gd name="T31" fmla="*/ 0 h 1089"/>
                  <a:gd name="T32" fmla="*/ 1 w 1504"/>
                  <a:gd name="T33" fmla="*/ 0 h 1089"/>
                  <a:gd name="T34" fmla="*/ 1 w 1504"/>
                  <a:gd name="T35" fmla="*/ 0 h 1089"/>
                  <a:gd name="T36" fmla="*/ 1 w 1504"/>
                  <a:gd name="T37" fmla="*/ 0 h 1089"/>
                  <a:gd name="T38" fmla="*/ 1 w 1504"/>
                  <a:gd name="T39" fmla="*/ 0 h 1089"/>
                  <a:gd name="T40" fmla="*/ 1 w 1504"/>
                  <a:gd name="T41" fmla="*/ 0 h 1089"/>
                  <a:gd name="T42" fmla="*/ 1 w 1504"/>
                  <a:gd name="T43" fmla="*/ 0 h 1089"/>
                  <a:gd name="T44" fmla="*/ 1 w 1504"/>
                  <a:gd name="T45" fmla="*/ 0 h 1089"/>
                  <a:gd name="T46" fmla="*/ 1 w 1504"/>
                  <a:gd name="T47" fmla="*/ 0 h 1089"/>
                  <a:gd name="T48" fmla="*/ 1 w 1504"/>
                  <a:gd name="T49" fmla="*/ 0 h 1089"/>
                  <a:gd name="T50" fmla="*/ 1 w 1504"/>
                  <a:gd name="T51" fmla="*/ 0 h 1089"/>
                  <a:gd name="T52" fmla="*/ 1 w 1504"/>
                  <a:gd name="T53" fmla="*/ 0 h 1089"/>
                  <a:gd name="T54" fmla="*/ 1 w 1504"/>
                  <a:gd name="T55" fmla="*/ 0 h 1089"/>
                  <a:gd name="T56" fmla="*/ 1 w 1504"/>
                  <a:gd name="T57" fmla="*/ 0 h 1089"/>
                  <a:gd name="T58" fmla="*/ 1 w 1504"/>
                  <a:gd name="T59" fmla="*/ 0 h 1089"/>
                  <a:gd name="T60" fmla="*/ 0 w 1504"/>
                  <a:gd name="T61" fmla="*/ 0 h 1089"/>
                  <a:gd name="T62" fmla="*/ 1 w 1504"/>
                  <a:gd name="T63" fmla="*/ 0 h 1089"/>
                  <a:gd name="T64" fmla="*/ 1 w 1504"/>
                  <a:gd name="T65" fmla="*/ 0 h 1089"/>
                  <a:gd name="T66" fmla="*/ 1 w 1504"/>
                  <a:gd name="T67" fmla="*/ 0 h 1089"/>
                  <a:gd name="T68" fmla="*/ 1 w 1504"/>
                  <a:gd name="T69" fmla="*/ 0 h 1089"/>
                  <a:gd name="T70" fmla="*/ 1 w 1504"/>
                  <a:gd name="T71" fmla="*/ 0 h 1089"/>
                  <a:gd name="T72" fmla="*/ 1 w 1504"/>
                  <a:gd name="T73" fmla="*/ 0 h 1089"/>
                  <a:gd name="T74" fmla="*/ 1 w 1504"/>
                  <a:gd name="T75" fmla="*/ 0 h 1089"/>
                  <a:gd name="T76" fmla="*/ 1 w 1504"/>
                  <a:gd name="T77" fmla="*/ 0 h 1089"/>
                  <a:gd name="T78" fmla="*/ 1 w 1504"/>
                  <a:gd name="T79" fmla="*/ 0 h 1089"/>
                  <a:gd name="T80" fmla="*/ 1 w 1504"/>
                  <a:gd name="T81" fmla="*/ 0 h 1089"/>
                  <a:gd name="T82" fmla="*/ 1 w 1504"/>
                  <a:gd name="T83" fmla="*/ 0 h 1089"/>
                  <a:gd name="T84" fmla="*/ 1 w 1504"/>
                  <a:gd name="T85" fmla="*/ 0 h 1089"/>
                  <a:gd name="T86" fmla="*/ 1 w 1504"/>
                  <a:gd name="T87" fmla="*/ 0 h 1089"/>
                  <a:gd name="T88" fmla="*/ 1 w 1504"/>
                  <a:gd name="T89" fmla="*/ 0 h 1089"/>
                  <a:gd name="T90" fmla="*/ 1 w 1504"/>
                  <a:gd name="T91" fmla="*/ 0 h 1089"/>
                  <a:gd name="T92" fmla="*/ 1 w 1504"/>
                  <a:gd name="T93" fmla="*/ 0 h 1089"/>
                  <a:gd name="T94" fmla="*/ 1 w 1504"/>
                  <a:gd name="T95" fmla="*/ 0 h 1089"/>
                  <a:gd name="T96" fmla="*/ 1 w 1504"/>
                  <a:gd name="T97" fmla="*/ 0 h 1089"/>
                  <a:gd name="T98" fmla="*/ 1 w 1504"/>
                  <a:gd name="T99" fmla="*/ 0 h 1089"/>
                  <a:gd name="T100" fmla="*/ 1 w 1504"/>
                  <a:gd name="T101" fmla="*/ 0 h 108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504"/>
                  <a:gd name="T154" fmla="*/ 0 h 1089"/>
                  <a:gd name="T155" fmla="*/ 1504 w 1504"/>
                  <a:gd name="T156" fmla="*/ 1089 h 108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504" h="1089">
                    <a:moveTo>
                      <a:pt x="828" y="1073"/>
                    </a:moveTo>
                    <a:lnTo>
                      <a:pt x="1157" y="820"/>
                    </a:lnTo>
                    <a:lnTo>
                      <a:pt x="1321" y="820"/>
                    </a:lnTo>
                    <a:lnTo>
                      <a:pt x="1416" y="654"/>
                    </a:lnTo>
                    <a:lnTo>
                      <a:pt x="1504" y="624"/>
                    </a:lnTo>
                    <a:lnTo>
                      <a:pt x="1416" y="574"/>
                    </a:lnTo>
                    <a:lnTo>
                      <a:pt x="1243" y="647"/>
                    </a:lnTo>
                    <a:lnTo>
                      <a:pt x="1157" y="624"/>
                    </a:lnTo>
                    <a:lnTo>
                      <a:pt x="1140" y="617"/>
                    </a:lnTo>
                    <a:lnTo>
                      <a:pt x="1124" y="606"/>
                    </a:lnTo>
                    <a:lnTo>
                      <a:pt x="1108" y="594"/>
                    </a:lnTo>
                    <a:lnTo>
                      <a:pt x="1093" y="579"/>
                    </a:lnTo>
                    <a:lnTo>
                      <a:pt x="1079" y="563"/>
                    </a:lnTo>
                    <a:lnTo>
                      <a:pt x="1066" y="544"/>
                    </a:lnTo>
                    <a:lnTo>
                      <a:pt x="1055" y="525"/>
                    </a:lnTo>
                    <a:lnTo>
                      <a:pt x="1045" y="504"/>
                    </a:lnTo>
                    <a:lnTo>
                      <a:pt x="1042" y="483"/>
                    </a:lnTo>
                    <a:lnTo>
                      <a:pt x="1043" y="463"/>
                    </a:lnTo>
                    <a:lnTo>
                      <a:pt x="1048" y="442"/>
                    </a:lnTo>
                    <a:lnTo>
                      <a:pt x="1053" y="421"/>
                    </a:lnTo>
                    <a:lnTo>
                      <a:pt x="1060" y="401"/>
                    </a:lnTo>
                    <a:lnTo>
                      <a:pt x="1065" y="380"/>
                    </a:lnTo>
                    <a:lnTo>
                      <a:pt x="1068" y="359"/>
                    </a:lnTo>
                    <a:lnTo>
                      <a:pt x="1067" y="338"/>
                    </a:lnTo>
                    <a:lnTo>
                      <a:pt x="1059" y="338"/>
                    </a:lnTo>
                    <a:lnTo>
                      <a:pt x="1052" y="338"/>
                    </a:lnTo>
                    <a:lnTo>
                      <a:pt x="1044" y="338"/>
                    </a:lnTo>
                    <a:lnTo>
                      <a:pt x="1037" y="337"/>
                    </a:lnTo>
                    <a:lnTo>
                      <a:pt x="1030" y="337"/>
                    </a:lnTo>
                    <a:lnTo>
                      <a:pt x="1022" y="335"/>
                    </a:lnTo>
                    <a:lnTo>
                      <a:pt x="1013" y="334"/>
                    </a:lnTo>
                    <a:lnTo>
                      <a:pt x="1004" y="332"/>
                    </a:lnTo>
                    <a:lnTo>
                      <a:pt x="966" y="65"/>
                    </a:lnTo>
                    <a:lnTo>
                      <a:pt x="958" y="59"/>
                    </a:lnTo>
                    <a:lnTo>
                      <a:pt x="950" y="54"/>
                    </a:lnTo>
                    <a:lnTo>
                      <a:pt x="941" y="51"/>
                    </a:lnTo>
                    <a:lnTo>
                      <a:pt x="933" y="47"/>
                    </a:lnTo>
                    <a:lnTo>
                      <a:pt x="924" y="45"/>
                    </a:lnTo>
                    <a:lnTo>
                      <a:pt x="913" y="42"/>
                    </a:lnTo>
                    <a:lnTo>
                      <a:pt x="903" y="38"/>
                    </a:lnTo>
                    <a:lnTo>
                      <a:pt x="892" y="34"/>
                    </a:lnTo>
                    <a:lnTo>
                      <a:pt x="742" y="54"/>
                    </a:lnTo>
                    <a:lnTo>
                      <a:pt x="736" y="59"/>
                    </a:lnTo>
                    <a:lnTo>
                      <a:pt x="730" y="62"/>
                    </a:lnTo>
                    <a:lnTo>
                      <a:pt x="726" y="68"/>
                    </a:lnTo>
                    <a:lnTo>
                      <a:pt x="720" y="74"/>
                    </a:lnTo>
                    <a:lnTo>
                      <a:pt x="714" y="80"/>
                    </a:lnTo>
                    <a:lnTo>
                      <a:pt x="710" y="87"/>
                    </a:lnTo>
                    <a:lnTo>
                      <a:pt x="704" y="95"/>
                    </a:lnTo>
                    <a:lnTo>
                      <a:pt x="698" y="104"/>
                    </a:lnTo>
                    <a:lnTo>
                      <a:pt x="695" y="106"/>
                    </a:lnTo>
                    <a:lnTo>
                      <a:pt x="691" y="110"/>
                    </a:lnTo>
                    <a:lnTo>
                      <a:pt x="687" y="112"/>
                    </a:lnTo>
                    <a:lnTo>
                      <a:pt x="682" y="115"/>
                    </a:lnTo>
                    <a:lnTo>
                      <a:pt x="676" y="119"/>
                    </a:lnTo>
                    <a:lnTo>
                      <a:pt x="669" y="122"/>
                    </a:lnTo>
                    <a:lnTo>
                      <a:pt x="661" y="124"/>
                    </a:lnTo>
                    <a:lnTo>
                      <a:pt x="653" y="128"/>
                    </a:lnTo>
                    <a:lnTo>
                      <a:pt x="645" y="128"/>
                    </a:lnTo>
                    <a:lnTo>
                      <a:pt x="637" y="127"/>
                    </a:lnTo>
                    <a:lnTo>
                      <a:pt x="628" y="124"/>
                    </a:lnTo>
                    <a:lnTo>
                      <a:pt x="620" y="122"/>
                    </a:lnTo>
                    <a:lnTo>
                      <a:pt x="611" y="119"/>
                    </a:lnTo>
                    <a:lnTo>
                      <a:pt x="603" y="114"/>
                    </a:lnTo>
                    <a:lnTo>
                      <a:pt x="595" y="110"/>
                    </a:lnTo>
                    <a:lnTo>
                      <a:pt x="589" y="104"/>
                    </a:lnTo>
                    <a:lnTo>
                      <a:pt x="545" y="27"/>
                    </a:lnTo>
                    <a:lnTo>
                      <a:pt x="532" y="24"/>
                    </a:lnTo>
                    <a:lnTo>
                      <a:pt x="521" y="22"/>
                    </a:lnTo>
                    <a:lnTo>
                      <a:pt x="508" y="19"/>
                    </a:lnTo>
                    <a:lnTo>
                      <a:pt x="496" y="15"/>
                    </a:lnTo>
                    <a:lnTo>
                      <a:pt x="482" y="13"/>
                    </a:lnTo>
                    <a:lnTo>
                      <a:pt x="469" y="9"/>
                    </a:lnTo>
                    <a:lnTo>
                      <a:pt x="457" y="6"/>
                    </a:lnTo>
                    <a:lnTo>
                      <a:pt x="443" y="4"/>
                    </a:lnTo>
                    <a:lnTo>
                      <a:pt x="430" y="1"/>
                    </a:lnTo>
                    <a:lnTo>
                      <a:pt x="416" y="0"/>
                    </a:lnTo>
                    <a:lnTo>
                      <a:pt x="404" y="0"/>
                    </a:lnTo>
                    <a:lnTo>
                      <a:pt x="390" y="0"/>
                    </a:lnTo>
                    <a:lnTo>
                      <a:pt x="377" y="3"/>
                    </a:lnTo>
                    <a:lnTo>
                      <a:pt x="363" y="6"/>
                    </a:lnTo>
                    <a:lnTo>
                      <a:pt x="350" y="11"/>
                    </a:lnTo>
                    <a:lnTo>
                      <a:pt x="337" y="18"/>
                    </a:lnTo>
                    <a:lnTo>
                      <a:pt x="160" y="271"/>
                    </a:lnTo>
                    <a:lnTo>
                      <a:pt x="46" y="504"/>
                    </a:lnTo>
                    <a:lnTo>
                      <a:pt x="40" y="507"/>
                    </a:lnTo>
                    <a:lnTo>
                      <a:pt x="34" y="511"/>
                    </a:lnTo>
                    <a:lnTo>
                      <a:pt x="29" y="514"/>
                    </a:lnTo>
                    <a:lnTo>
                      <a:pt x="23" y="518"/>
                    </a:lnTo>
                    <a:lnTo>
                      <a:pt x="17" y="521"/>
                    </a:lnTo>
                    <a:lnTo>
                      <a:pt x="11" y="526"/>
                    </a:lnTo>
                    <a:lnTo>
                      <a:pt x="6" y="532"/>
                    </a:lnTo>
                    <a:lnTo>
                      <a:pt x="0" y="537"/>
                    </a:lnTo>
                    <a:lnTo>
                      <a:pt x="38" y="537"/>
                    </a:lnTo>
                    <a:lnTo>
                      <a:pt x="75" y="539"/>
                    </a:lnTo>
                    <a:lnTo>
                      <a:pt x="113" y="541"/>
                    </a:lnTo>
                    <a:lnTo>
                      <a:pt x="151" y="543"/>
                    </a:lnTo>
                    <a:lnTo>
                      <a:pt x="189" y="547"/>
                    </a:lnTo>
                    <a:lnTo>
                      <a:pt x="227" y="552"/>
                    </a:lnTo>
                    <a:lnTo>
                      <a:pt x="263" y="558"/>
                    </a:lnTo>
                    <a:lnTo>
                      <a:pt x="300" y="566"/>
                    </a:lnTo>
                    <a:lnTo>
                      <a:pt x="336" y="575"/>
                    </a:lnTo>
                    <a:lnTo>
                      <a:pt x="371" y="586"/>
                    </a:lnTo>
                    <a:lnTo>
                      <a:pt x="406" y="599"/>
                    </a:lnTo>
                    <a:lnTo>
                      <a:pt x="439" y="614"/>
                    </a:lnTo>
                    <a:lnTo>
                      <a:pt x="472" y="631"/>
                    </a:lnTo>
                    <a:lnTo>
                      <a:pt x="503" y="650"/>
                    </a:lnTo>
                    <a:lnTo>
                      <a:pt x="532" y="672"/>
                    </a:lnTo>
                    <a:lnTo>
                      <a:pt x="560" y="696"/>
                    </a:lnTo>
                    <a:lnTo>
                      <a:pt x="566" y="704"/>
                    </a:lnTo>
                    <a:lnTo>
                      <a:pt x="572" y="713"/>
                    </a:lnTo>
                    <a:lnTo>
                      <a:pt x="576" y="720"/>
                    </a:lnTo>
                    <a:lnTo>
                      <a:pt x="581" y="727"/>
                    </a:lnTo>
                    <a:lnTo>
                      <a:pt x="584" y="733"/>
                    </a:lnTo>
                    <a:lnTo>
                      <a:pt x="587" y="738"/>
                    </a:lnTo>
                    <a:lnTo>
                      <a:pt x="589" y="740"/>
                    </a:lnTo>
                    <a:lnTo>
                      <a:pt x="589" y="741"/>
                    </a:lnTo>
                    <a:lnTo>
                      <a:pt x="589" y="755"/>
                    </a:lnTo>
                    <a:lnTo>
                      <a:pt x="589" y="770"/>
                    </a:lnTo>
                    <a:lnTo>
                      <a:pt x="588" y="785"/>
                    </a:lnTo>
                    <a:lnTo>
                      <a:pt x="588" y="800"/>
                    </a:lnTo>
                    <a:lnTo>
                      <a:pt x="588" y="815"/>
                    </a:lnTo>
                    <a:lnTo>
                      <a:pt x="588" y="831"/>
                    </a:lnTo>
                    <a:lnTo>
                      <a:pt x="589" y="846"/>
                    </a:lnTo>
                    <a:lnTo>
                      <a:pt x="590" y="862"/>
                    </a:lnTo>
                    <a:lnTo>
                      <a:pt x="591" y="877"/>
                    </a:lnTo>
                    <a:lnTo>
                      <a:pt x="595" y="892"/>
                    </a:lnTo>
                    <a:lnTo>
                      <a:pt x="598" y="907"/>
                    </a:lnTo>
                    <a:lnTo>
                      <a:pt x="603" y="920"/>
                    </a:lnTo>
                    <a:lnTo>
                      <a:pt x="608" y="934"/>
                    </a:lnTo>
                    <a:lnTo>
                      <a:pt x="615" y="947"/>
                    </a:lnTo>
                    <a:lnTo>
                      <a:pt x="623" y="958"/>
                    </a:lnTo>
                    <a:lnTo>
                      <a:pt x="634" y="970"/>
                    </a:lnTo>
                    <a:lnTo>
                      <a:pt x="641" y="973"/>
                    </a:lnTo>
                    <a:lnTo>
                      <a:pt x="648" y="976"/>
                    </a:lnTo>
                    <a:lnTo>
                      <a:pt x="654" y="977"/>
                    </a:lnTo>
                    <a:lnTo>
                      <a:pt x="662" y="977"/>
                    </a:lnTo>
                    <a:lnTo>
                      <a:pt x="669" y="977"/>
                    </a:lnTo>
                    <a:lnTo>
                      <a:pt x="679" y="978"/>
                    </a:lnTo>
                    <a:lnTo>
                      <a:pt x="688" y="980"/>
                    </a:lnTo>
                    <a:lnTo>
                      <a:pt x="698" y="984"/>
                    </a:lnTo>
                    <a:lnTo>
                      <a:pt x="706" y="989"/>
                    </a:lnTo>
                    <a:lnTo>
                      <a:pt x="712" y="997"/>
                    </a:lnTo>
                    <a:lnTo>
                      <a:pt x="714" y="1007"/>
                    </a:lnTo>
                    <a:lnTo>
                      <a:pt x="715" y="1017"/>
                    </a:lnTo>
                    <a:lnTo>
                      <a:pt x="715" y="1029"/>
                    </a:lnTo>
                    <a:lnTo>
                      <a:pt x="718" y="1041"/>
                    </a:lnTo>
                    <a:lnTo>
                      <a:pt x="720" y="1054"/>
                    </a:lnTo>
                    <a:lnTo>
                      <a:pt x="727" y="1066"/>
                    </a:lnTo>
                    <a:lnTo>
                      <a:pt x="799" y="1089"/>
                    </a:lnTo>
                    <a:lnTo>
                      <a:pt x="804" y="1087"/>
                    </a:lnTo>
                    <a:lnTo>
                      <a:pt x="814" y="1081"/>
                    </a:lnTo>
                    <a:lnTo>
                      <a:pt x="823" y="1076"/>
                    </a:lnTo>
                    <a:lnTo>
                      <a:pt x="828" y="1073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8" name="Freeform 42"/>
              <p:cNvSpPr>
                <a:spLocks/>
              </p:cNvSpPr>
              <p:nvPr/>
            </p:nvSpPr>
            <p:spPr bwMode="auto">
              <a:xfrm rot="-5432">
                <a:off x="3534" y="2919"/>
                <a:ext cx="326" cy="107"/>
              </a:xfrm>
              <a:custGeom>
                <a:avLst/>
                <a:gdLst>
                  <a:gd name="T0" fmla="*/ 1 w 647"/>
                  <a:gd name="T1" fmla="*/ 0 h 373"/>
                  <a:gd name="T2" fmla="*/ 1 w 647"/>
                  <a:gd name="T3" fmla="*/ 0 h 373"/>
                  <a:gd name="T4" fmla="*/ 1 w 647"/>
                  <a:gd name="T5" fmla="*/ 0 h 373"/>
                  <a:gd name="T6" fmla="*/ 1 w 647"/>
                  <a:gd name="T7" fmla="*/ 0 h 373"/>
                  <a:gd name="T8" fmla="*/ 1 w 647"/>
                  <a:gd name="T9" fmla="*/ 0 h 373"/>
                  <a:gd name="T10" fmla="*/ 1 w 647"/>
                  <a:gd name="T11" fmla="*/ 0 h 373"/>
                  <a:gd name="T12" fmla="*/ 1 w 647"/>
                  <a:gd name="T13" fmla="*/ 0 h 373"/>
                  <a:gd name="T14" fmla="*/ 1 w 647"/>
                  <a:gd name="T15" fmla="*/ 0 h 373"/>
                  <a:gd name="T16" fmla="*/ 1 w 647"/>
                  <a:gd name="T17" fmla="*/ 0 h 373"/>
                  <a:gd name="T18" fmla="*/ 1 w 647"/>
                  <a:gd name="T19" fmla="*/ 0 h 373"/>
                  <a:gd name="T20" fmla="*/ 1 w 647"/>
                  <a:gd name="T21" fmla="*/ 0 h 373"/>
                  <a:gd name="T22" fmla="*/ 1 w 647"/>
                  <a:gd name="T23" fmla="*/ 0 h 373"/>
                  <a:gd name="T24" fmla="*/ 1 w 647"/>
                  <a:gd name="T25" fmla="*/ 0 h 373"/>
                  <a:gd name="T26" fmla="*/ 1 w 647"/>
                  <a:gd name="T27" fmla="*/ 0 h 373"/>
                  <a:gd name="T28" fmla="*/ 1 w 647"/>
                  <a:gd name="T29" fmla="*/ 0 h 373"/>
                  <a:gd name="T30" fmla="*/ 1 w 647"/>
                  <a:gd name="T31" fmla="*/ 0 h 373"/>
                  <a:gd name="T32" fmla="*/ 1 w 647"/>
                  <a:gd name="T33" fmla="*/ 0 h 373"/>
                  <a:gd name="T34" fmla="*/ 1 w 647"/>
                  <a:gd name="T35" fmla="*/ 0 h 373"/>
                  <a:gd name="T36" fmla="*/ 1 w 647"/>
                  <a:gd name="T37" fmla="*/ 0 h 373"/>
                  <a:gd name="T38" fmla="*/ 1 w 647"/>
                  <a:gd name="T39" fmla="*/ 0 h 373"/>
                  <a:gd name="T40" fmla="*/ 1 w 647"/>
                  <a:gd name="T41" fmla="*/ 0 h 373"/>
                  <a:gd name="T42" fmla="*/ 1 w 647"/>
                  <a:gd name="T43" fmla="*/ 0 h 373"/>
                  <a:gd name="T44" fmla="*/ 1 w 647"/>
                  <a:gd name="T45" fmla="*/ 0 h 373"/>
                  <a:gd name="T46" fmla="*/ 1 w 647"/>
                  <a:gd name="T47" fmla="*/ 0 h 373"/>
                  <a:gd name="T48" fmla="*/ 1 w 647"/>
                  <a:gd name="T49" fmla="*/ 0 h 373"/>
                  <a:gd name="T50" fmla="*/ 1 w 647"/>
                  <a:gd name="T51" fmla="*/ 0 h 373"/>
                  <a:gd name="T52" fmla="*/ 1 w 647"/>
                  <a:gd name="T53" fmla="*/ 0 h 373"/>
                  <a:gd name="T54" fmla="*/ 1 w 647"/>
                  <a:gd name="T55" fmla="*/ 0 h 373"/>
                  <a:gd name="T56" fmla="*/ 1 w 647"/>
                  <a:gd name="T57" fmla="*/ 0 h 373"/>
                  <a:gd name="T58" fmla="*/ 1 w 647"/>
                  <a:gd name="T59" fmla="*/ 0 h 373"/>
                  <a:gd name="T60" fmla="*/ 1 w 647"/>
                  <a:gd name="T61" fmla="*/ 0 h 373"/>
                  <a:gd name="T62" fmla="*/ 1 w 647"/>
                  <a:gd name="T63" fmla="*/ 0 h 373"/>
                  <a:gd name="T64" fmla="*/ 1 w 647"/>
                  <a:gd name="T65" fmla="*/ 0 h 373"/>
                  <a:gd name="T66" fmla="*/ 1 w 647"/>
                  <a:gd name="T67" fmla="*/ 0 h 373"/>
                  <a:gd name="T68" fmla="*/ 1 w 647"/>
                  <a:gd name="T69" fmla="*/ 0 h 373"/>
                  <a:gd name="T70" fmla="*/ 1 w 647"/>
                  <a:gd name="T71" fmla="*/ 0 h 373"/>
                  <a:gd name="T72" fmla="*/ 1 w 647"/>
                  <a:gd name="T73" fmla="*/ 0 h 373"/>
                  <a:gd name="T74" fmla="*/ 1 w 647"/>
                  <a:gd name="T75" fmla="*/ 0 h 37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647"/>
                  <a:gd name="T115" fmla="*/ 0 h 373"/>
                  <a:gd name="T116" fmla="*/ 647 w 647"/>
                  <a:gd name="T117" fmla="*/ 373 h 37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647" h="373">
                    <a:moveTo>
                      <a:pt x="153" y="373"/>
                    </a:moveTo>
                    <a:lnTo>
                      <a:pt x="153" y="373"/>
                    </a:lnTo>
                    <a:lnTo>
                      <a:pt x="161" y="368"/>
                    </a:lnTo>
                    <a:lnTo>
                      <a:pt x="166" y="361"/>
                    </a:lnTo>
                    <a:lnTo>
                      <a:pt x="169" y="351"/>
                    </a:lnTo>
                    <a:lnTo>
                      <a:pt x="173" y="339"/>
                    </a:lnTo>
                    <a:lnTo>
                      <a:pt x="175" y="329"/>
                    </a:lnTo>
                    <a:lnTo>
                      <a:pt x="180" y="318"/>
                    </a:lnTo>
                    <a:lnTo>
                      <a:pt x="186" y="307"/>
                    </a:lnTo>
                    <a:lnTo>
                      <a:pt x="194" y="300"/>
                    </a:lnTo>
                    <a:lnTo>
                      <a:pt x="197" y="298"/>
                    </a:lnTo>
                    <a:lnTo>
                      <a:pt x="202" y="296"/>
                    </a:lnTo>
                    <a:lnTo>
                      <a:pt x="206" y="293"/>
                    </a:lnTo>
                    <a:lnTo>
                      <a:pt x="212" y="290"/>
                    </a:lnTo>
                    <a:lnTo>
                      <a:pt x="218" y="288"/>
                    </a:lnTo>
                    <a:lnTo>
                      <a:pt x="225" y="284"/>
                    </a:lnTo>
                    <a:lnTo>
                      <a:pt x="232" y="281"/>
                    </a:lnTo>
                    <a:lnTo>
                      <a:pt x="240" y="277"/>
                    </a:lnTo>
                    <a:lnTo>
                      <a:pt x="250" y="278"/>
                    </a:lnTo>
                    <a:lnTo>
                      <a:pt x="258" y="283"/>
                    </a:lnTo>
                    <a:lnTo>
                      <a:pt x="265" y="289"/>
                    </a:lnTo>
                    <a:lnTo>
                      <a:pt x="269" y="298"/>
                    </a:lnTo>
                    <a:lnTo>
                      <a:pt x="275" y="307"/>
                    </a:lnTo>
                    <a:lnTo>
                      <a:pt x="279" y="319"/>
                    </a:lnTo>
                    <a:lnTo>
                      <a:pt x="283" y="330"/>
                    </a:lnTo>
                    <a:lnTo>
                      <a:pt x="289" y="343"/>
                    </a:lnTo>
                    <a:lnTo>
                      <a:pt x="306" y="345"/>
                    </a:lnTo>
                    <a:lnTo>
                      <a:pt x="324" y="346"/>
                    </a:lnTo>
                    <a:lnTo>
                      <a:pt x="343" y="346"/>
                    </a:lnTo>
                    <a:lnTo>
                      <a:pt x="361" y="346"/>
                    </a:lnTo>
                    <a:lnTo>
                      <a:pt x="381" y="344"/>
                    </a:lnTo>
                    <a:lnTo>
                      <a:pt x="399" y="339"/>
                    </a:lnTo>
                    <a:lnTo>
                      <a:pt x="417" y="334"/>
                    </a:lnTo>
                    <a:lnTo>
                      <a:pt x="433" y="326"/>
                    </a:lnTo>
                    <a:lnTo>
                      <a:pt x="437" y="321"/>
                    </a:lnTo>
                    <a:lnTo>
                      <a:pt x="442" y="315"/>
                    </a:lnTo>
                    <a:lnTo>
                      <a:pt x="445" y="308"/>
                    </a:lnTo>
                    <a:lnTo>
                      <a:pt x="448" y="299"/>
                    </a:lnTo>
                    <a:lnTo>
                      <a:pt x="451" y="290"/>
                    </a:lnTo>
                    <a:lnTo>
                      <a:pt x="455" y="280"/>
                    </a:lnTo>
                    <a:lnTo>
                      <a:pt x="458" y="268"/>
                    </a:lnTo>
                    <a:lnTo>
                      <a:pt x="464" y="255"/>
                    </a:lnTo>
                    <a:lnTo>
                      <a:pt x="610" y="192"/>
                    </a:lnTo>
                    <a:lnTo>
                      <a:pt x="647" y="113"/>
                    </a:lnTo>
                    <a:lnTo>
                      <a:pt x="633" y="93"/>
                    </a:lnTo>
                    <a:lnTo>
                      <a:pt x="613" y="78"/>
                    </a:lnTo>
                    <a:lnTo>
                      <a:pt x="592" y="68"/>
                    </a:lnTo>
                    <a:lnTo>
                      <a:pt x="569" y="60"/>
                    </a:lnTo>
                    <a:lnTo>
                      <a:pt x="545" y="51"/>
                    </a:lnTo>
                    <a:lnTo>
                      <a:pt x="524" y="39"/>
                    </a:lnTo>
                    <a:lnTo>
                      <a:pt x="506" y="23"/>
                    </a:lnTo>
                    <a:lnTo>
                      <a:pt x="494" y="0"/>
                    </a:lnTo>
                    <a:lnTo>
                      <a:pt x="483" y="20"/>
                    </a:lnTo>
                    <a:lnTo>
                      <a:pt x="472" y="38"/>
                    </a:lnTo>
                    <a:lnTo>
                      <a:pt x="459" y="57"/>
                    </a:lnTo>
                    <a:lnTo>
                      <a:pt x="444" y="74"/>
                    </a:lnTo>
                    <a:lnTo>
                      <a:pt x="429" y="91"/>
                    </a:lnTo>
                    <a:lnTo>
                      <a:pt x="413" y="107"/>
                    </a:lnTo>
                    <a:lnTo>
                      <a:pt x="397" y="122"/>
                    </a:lnTo>
                    <a:lnTo>
                      <a:pt x="379" y="137"/>
                    </a:lnTo>
                    <a:lnTo>
                      <a:pt x="360" y="152"/>
                    </a:lnTo>
                    <a:lnTo>
                      <a:pt x="342" y="165"/>
                    </a:lnTo>
                    <a:lnTo>
                      <a:pt x="321" y="178"/>
                    </a:lnTo>
                    <a:lnTo>
                      <a:pt x="302" y="190"/>
                    </a:lnTo>
                    <a:lnTo>
                      <a:pt x="281" y="201"/>
                    </a:lnTo>
                    <a:lnTo>
                      <a:pt x="260" y="213"/>
                    </a:lnTo>
                    <a:lnTo>
                      <a:pt x="240" y="223"/>
                    </a:lnTo>
                    <a:lnTo>
                      <a:pt x="218" y="232"/>
                    </a:lnTo>
                    <a:lnTo>
                      <a:pt x="0" y="255"/>
                    </a:lnTo>
                    <a:lnTo>
                      <a:pt x="153" y="373"/>
                    </a:lnTo>
                  </a:path>
                </a:pathLst>
              </a:custGeom>
              <a:solidFill>
                <a:schemeClr val="accent2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59" name="Freeform 43"/>
              <p:cNvSpPr>
                <a:spLocks/>
              </p:cNvSpPr>
              <p:nvPr/>
            </p:nvSpPr>
            <p:spPr bwMode="auto">
              <a:xfrm rot="-5432">
                <a:off x="3805" y="2728"/>
                <a:ext cx="200" cy="200"/>
              </a:xfrm>
              <a:custGeom>
                <a:avLst/>
                <a:gdLst>
                  <a:gd name="T0" fmla="*/ 0 w 402"/>
                  <a:gd name="T1" fmla="*/ 0 h 701"/>
                  <a:gd name="T2" fmla="*/ 0 w 402"/>
                  <a:gd name="T3" fmla="*/ 0 h 701"/>
                  <a:gd name="T4" fmla="*/ 0 w 402"/>
                  <a:gd name="T5" fmla="*/ 0 h 701"/>
                  <a:gd name="T6" fmla="*/ 0 w 402"/>
                  <a:gd name="T7" fmla="*/ 0 h 701"/>
                  <a:gd name="T8" fmla="*/ 0 w 402"/>
                  <a:gd name="T9" fmla="*/ 0 h 701"/>
                  <a:gd name="T10" fmla="*/ 0 w 402"/>
                  <a:gd name="T11" fmla="*/ 0 h 701"/>
                  <a:gd name="T12" fmla="*/ 0 w 402"/>
                  <a:gd name="T13" fmla="*/ 0 h 701"/>
                  <a:gd name="T14" fmla="*/ 0 w 402"/>
                  <a:gd name="T15" fmla="*/ 0 h 701"/>
                  <a:gd name="T16" fmla="*/ 0 w 402"/>
                  <a:gd name="T17" fmla="*/ 0 h 701"/>
                  <a:gd name="T18" fmla="*/ 0 w 402"/>
                  <a:gd name="T19" fmla="*/ 0 h 701"/>
                  <a:gd name="T20" fmla="*/ 0 w 402"/>
                  <a:gd name="T21" fmla="*/ 0 h 701"/>
                  <a:gd name="T22" fmla="*/ 0 w 402"/>
                  <a:gd name="T23" fmla="*/ 0 h 701"/>
                  <a:gd name="T24" fmla="*/ 0 w 402"/>
                  <a:gd name="T25" fmla="*/ 0 h 701"/>
                  <a:gd name="T26" fmla="*/ 0 w 402"/>
                  <a:gd name="T27" fmla="*/ 0 h 701"/>
                  <a:gd name="T28" fmla="*/ 0 w 402"/>
                  <a:gd name="T29" fmla="*/ 0 h 701"/>
                  <a:gd name="T30" fmla="*/ 0 w 402"/>
                  <a:gd name="T31" fmla="*/ 0 h 701"/>
                  <a:gd name="T32" fmla="*/ 0 w 402"/>
                  <a:gd name="T33" fmla="*/ 0 h 701"/>
                  <a:gd name="T34" fmla="*/ 0 w 402"/>
                  <a:gd name="T35" fmla="*/ 0 h 701"/>
                  <a:gd name="T36" fmla="*/ 0 w 402"/>
                  <a:gd name="T37" fmla="*/ 0 h 701"/>
                  <a:gd name="T38" fmla="*/ 0 w 402"/>
                  <a:gd name="T39" fmla="*/ 0 h 701"/>
                  <a:gd name="T40" fmla="*/ 0 w 402"/>
                  <a:gd name="T41" fmla="*/ 0 h 701"/>
                  <a:gd name="T42" fmla="*/ 0 w 402"/>
                  <a:gd name="T43" fmla="*/ 0 h 701"/>
                  <a:gd name="T44" fmla="*/ 0 w 402"/>
                  <a:gd name="T45" fmla="*/ 0 h 701"/>
                  <a:gd name="T46" fmla="*/ 0 w 402"/>
                  <a:gd name="T47" fmla="*/ 0 h 701"/>
                  <a:gd name="T48" fmla="*/ 0 w 402"/>
                  <a:gd name="T49" fmla="*/ 0 h 701"/>
                  <a:gd name="T50" fmla="*/ 0 w 402"/>
                  <a:gd name="T51" fmla="*/ 0 h 701"/>
                  <a:gd name="T52" fmla="*/ 0 w 402"/>
                  <a:gd name="T53" fmla="*/ 0 h 701"/>
                  <a:gd name="T54" fmla="*/ 0 w 402"/>
                  <a:gd name="T55" fmla="*/ 0 h 701"/>
                  <a:gd name="T56" fmla="*/ 0 w 402"/>
                  <a:gd name="T57" fmla="*/ 0 h 701"/>
                  <a:gd name="T58" fmla="*/ 0 w 402"/>
                  <a:gd name="T59" fmla="*/ 0 h 701"/>
                  <a:gd name="T60" fmla="*/ 0 w 402"/>
                  <a:gd name="T61" fmla="*/ 0 h 701"/>
                  <a:gd name="T62" fmla="*/ 0 w 402"/>
                  <a:gd name="T63" fmla="*/ 0 h 701"/>
                  <a:gd name="T64" fmla="*/ 0 w 402"/>
                  <a:gd name="T65" fmla="*/ 0 h 701"/>
                  <a:gd name="T66" fmla="*/ 0 w 402"/>
                  <a:gd name="T67" fmla="*/ 0 h 701"/>
                  <a:gd name="T68" fmla="*/ 0 w 402"/>
                  <a:gd name="T69" fmla="*/ 0 h 701"/>
                  <a:gd name="T70" fmla="*/ 0 w 402"/>
                  <a:gd name="T71" fmla="*/ 0 h 701"/>
                  <a:gd name="T72" fmla="*/ 0 w 402"/>
                  <a:gd name="T73" fmla="*/ 0 h 701"/>
                  <a:gd name="T74" fmla="*/ 0 w 402"/>
                  <a:gd name="T75" fmla="*/ 0 h 701"/>
                  <a:gd name="T76" fmla="*/ 0 w 402"/>
                  <a:gd name="T77" fmla="*/ 0 h 701"/>
                  <a:gd name="T78" fmla="*/ 0 w 402"/>
                  <a:gd name="T79" fmla="*/ 0 h 701"/>
                  <a:gd name="T80" fmla="*/ 0 w 402"/>
                  <a:gd name="T81" fmla="*/ 0 h 7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701"/>
                  <a:gd name="T125" fmla="*/ 402 w 402"/>
                  <a:gd name="T126" fmla="*/ 701 h 7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701">
                    <a:moveTo>
                      <a:pt x="138" y="685"/>
                    </a:moveTo>
                    <a:lnTo>
                      <a:pt x="138" y="685"/>
                    </a:lnTo>
                    <a:lnTo>
                      <a:pt x="163" y="652"/>
                    </a:lnTo>
                    <a:lnTo>
                      <a:pt x="189" y="619"/>
                    </a:lnTo>
                    <a:lnTo>
                      <a:pt x="214" y="585"/>
                    </a:lnTo>
                    <a:lnTo>
                      <a:pt x="237" y="552"/>
                    </a:lnTo>
                    <a:lnTo>
                      <a:pt x="260" y="518"/>
                    </a:lnTo>
                    <a:lnTo>
                      <a:pt x="282" y="485"/>
                    </a:lnTo>
                    <a:lnTo>
                      <a:pt x="303" y="451"/>
                    </a:lnTo>
                    <a:lnTo>
                      <a:pt x="322" y="415"/>
                    </a:lnTo>
                    <a:lnTo>
                      <a:pt x="339" y="379"/>
                    </a:lnTo>
                    <a:lnTo>
                      <a:pt x="354" y="342"/>
                    </a:lnTo>
                    <a:lnTo>
                      <a:pt x="368" y="305"/>
                    </a:lnTo>
                    <a:lnTo>
                      <a:pt x="380" y="265"/>
                    </a:lnTo>
                    <a:lnTo>
                      <a:pt x="389" y="225"/>
                    </a:lnTo>
                    <a:lnTo>
                      <a:pt x="396" y="184"/>
                    </a:lnTo>
                    <a:lnTo>
                      <a:pt x="400" y="140"/>
                    </a:lnTo>
                    <a:lnTo>
                      <a:pt x="402" y="95"/>
                    </a:lnTo>
                    <a:lnTo>
                      <a:pt x="315" y="0"/>
                    </a:lnTo>
                    <a:lnTo>
                      <a:pt x="298" y="0"/>
                    </a:lnTo>
                    <a:lnTo>
                      <a:pt x="281" y="1"/>
                    </a:lnTo>
                    <a:lnTo>
                      <a:pt x="262" y="4"/>
                    </a:lnTo>
                    <a:lnTo>
                      <a:pt x="246" y="10"/>
                    </a:lnTo>
                    <a:lnTo>
                      <a:pt x="229" y="18"/>
                    </a:lnTo>
                    <a:lnTo>
                      <a:pt x="213" y="26"/>
                    </a:lnTo>
                    <a:lnTo>
                      <a:pt x="197" y="38"/>
                    </a:lnTo>
                    <a:lnTo>
                      <a:pt x="183" y="49"/>
                    </a:lnTo>
                    <a:lnTo>
                      <a:pt x="205" y="142"/>
                    </a:lnTo>
                    <a:lnTo>
                      <a:pt x="204" y="150"/>
                    </a:lnTo>
                    <a:lnTo>
                      <a:pt x="203" y="158"/>
                    </a:lnTo>
                    <a:lnTo>
                      <a:pt x="199" y="165"/>
                    </a:lnTo>
                    <a:lnTo>
                      <a:pt x="195" y="172"/>
                    </a:lnTo>
                    <a:lnTo>
                      <a:pt x="188" y="178"/>
                    </a:lnTo>
                    <a:lnTo>
                      <a:pt x="181" y="183"/>
                    </a:lnTo>
                    <a:lnTo>
                      <a:pt x="172" y="186"/>
                    </a:lnTo>
                    <a:lnTo>
                      <a:pt x="162" y="190"/>
                    </a:lnTo>
                    <a:lnTo>
                      <a:pt x="205" y="287"/>
                    </a:lnTo>
                    <a:lnTo>
                      <a:pt x="207" y="298"/>
                    </a:lnTo>
                    <a:lnTo>
                      <a:pt x="206" y="309"/>
                    </a:lnTo>
                    <a:lnTo>
                      <a:pt x="203" y="319"/>
                    </a:lnTo>
                    <a:lnTo>
                      <a:pt x="198" y="331"/>
                    </a:lnTo>
                    <a:lnTo>
                      <a:pt x="190" y="340"/>
                    </a:lnTo>
                    <a:lnTo>
                      <a:pt x="182" y="349"/>
                    </a:lnTo>
                    <a:lnTo>
                      <a:pt x="173" y="357"/>
                    </a:lnTo>
                    <a:lnTo>
                      <a:pt x="162" y="364"/>
                    </a:lnTo>
                    <a:lnTo>
                      <a:pt x="159" y="371"/>
                    </a:lnTo>
                    <a:lnTo>
                      <a:pt x="158" y="378"/>
                    </a:lnTo>
                    <a:lnTo>
                      <a:pt x="155" y="386"/>
                    </a:lnTo>
                    <a:lnTo>
                      <a:pt x="155" y="393"/>
                    </a:lnTo>
                    <a:lnTo>
                      <a:pt x="155" y="401"/>
                    </a:lnTo>
                    <a:lnTo>
                      <a:pt x="158" y="409"/>
                    </a:lnTo>
                    <a:lnTo>
                      <a:pt x="159" y="417"/>
                    </a:lnTo>
                    <a:lnTo>
                      <a:pt x="162" y="425"/>
                    </a:lnTo>
                    <a:lnTo>
                      <a:pt x="116" y="515"/>
                    </a:lnTo>
                    <a:lnTo>
                      <a:pt x="30" y="531"/>
                    </a:lnTo>
                    <a:lnTo>
                      <a:pt x="23" y="539"/>
                    </a:lnTo>
                    <a:lnTo>
                      <a:pt x="16" y="550"/>
                    </a:lnTo>
                    <a:lnTo>
                      <a:pt x="12" y="562"/>
                    </a:lnTo>
                    <a:lnTo>
                      <a:pt x="7" y="577"/>
                    </a:lnTo>
                    <a:lnTo>
                      <a:pt x="4" y="593"/>
                    </a:lnTo>
                    <a:lnTo>
                      <a:pt x="2" y="609"/>
                    </a:lnTo>
                    <a:lnTo>
                      <a:pt x="0" y="625"/>
                    </a:lnTo>
                    <a:lnTo>
                      <a:pt x="0" y="642"/>
                    </a:lnTo>
                    <a:lnTo>
                      <a:pt x="7" y="654"/>
                    </a:lnTo>
                    <a:lnTo>
                      <a:pt x="17" y="665"/>
                    </a:lnTo>
                    <a:lnTo>
                      <a:pt x="30" y="673"/>
                    </a:lnTo>
                    <a:lnTo>
                      <a:pt x="45" y="678"/>
                    </a:lnTo>
                    <a:lnTo>
                      <a:pt x="61" y="684"/>
                    </a:lnTo>
                    <a:lnTo>
                      <a:pt x="78" y="689"/>
                    </a:lnTo>
                    <a:lnTo>
                      <a:pt x="96" y="694"/>
                    </a:lnTo>
                    <a:lnTo>
                      <a:pt x="113" y="701"/>
                    </a:lnTo>
                    <a:lnTo>
                      <a:pt x="116" y="699"/>
                    </a:lnTo>
                    <a:lnTo>
                      <a:pt x="126" y="693"/>
                    </a:lnTo>
                    <a:lnTo>
                      <a:pt x="135" y="688"/>
                    </a:lnTo>
                    <a:lnTo>
                      <a:pt x="138" y="685"/>
                    </a:lnTo>
                  </a:path>
                </a:pathLst>
              </a:custGeom>
              <a:solidFill>
                <a:schemeClr val="accent2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60" name="Freeform 44"/>
              <p:cNvSpPr>
                <a:spLocks/>
              </p:cNvSpPr>
              <p:nvPr/>
            </p:nvSpPr>
            <p:spPr bwMode="auto">
              <a:xfrm rot="-5432">
                <a:off x="2932" y="2513"/>
                <a:ext cx="1067" cy="490"/>
              </a:xfrm>
              <a:custGeom>
                <a:avLst/>
                <a:gdLst>
                  <a:gd name="T0" fmla="*/ 1 w 2118"/>
                  <a:gd name="T1" fmla="*/ 0 h 1707"/>
                  <a:gd name="T2" fmla="*/ 1 w 2118"/>
                  <a:gd name="T3" fmla="*/ 0 h 1707"/>
                  <a:gd name="T4" fmla="*/ 1 w 2118"/>
                  <a:gd name="T5" fmla="*/ 0 h 1707"/>
                  <a:gd name="T6" fmla="*/ 1 w 2118"/>
                  <a:gd name="T7" fmla="*/ 0 h 1707"/>
                  <a:gd name="T8" fmla="*/ 1 w 2118"/>
                  <a:gd name="T9" fmla="*/ 0 h 1707"/>
                  <a:gd name="T10" fmla="*/ 1 w 2118"/>
                  <a:gd name="T11" fmla="*/ 0 h 1707"/>
                  <a:gd name="T12" fmla="*/ 1 w 2118"/>
                  <a:gd name="T13" fmla="*/ 0 h 1707"/>
                  <a:gd name="T14" fmla="*/ 1 w 2118"/>
                  <a:gd name="T15" fmla="*/ 0 h 1707"/>
                  <a:gd name="T16" fmla="*/ 1 w 2118"/>
                  <a:gd name="T17" fmla="*/ 0 h 1707"/>
                  <a:gd name="T18" fmla="*/ 1 w 2118"/>
                  <a:gd name="T19" fmla="*/ 0 h 1707"/>
                  <a:gd name="T20" fmla="*/ 1 w 2118"/>
                  <a:gd name="T21" fmla="*/ 0 h 1707"/>
                  <a:gd name="T22" fmla="*/ 1 w 2118"/>
                  <a:gd name="T23" fmla="*/ 0 h 1707"/>
                  <a:gd name="T24" fmla="*/ 1 w 2118"/>
                  <a:gd name="T25" fmla="*/ 0 h 1707"/>
                  <a:gd name="T26" fmla="*/ 1 w 2118"/>
                  <a:gd name="T27" fmla="*/ 0 h 1707"/>
                  <a:gd name="T28" fmla="*/ 1 w 2118"/>
                  <a:gd name="T29" fmla="*/ 0 h 1707"/>
                  <a:gd name="T30" fmla="*/ 1 w 2118"/>
                  <a:gd name="T31" fmla="*/ 0 h 1707"/>
                  <a:gd name="T32" fmla="*/ 1 w 2118"/>
                  <a:gd name="T33" fmla="*/ 0 h 1707"/>
                  <a:gd name="T34" fmla="*/ 1 w 2118"/>
                  <a:gd name="T35" fmla="*/ 0 h 1707"/>
                  <a:gd name="T36" fmla="*/ 1 w 2118"/>
                  <a:gd name="T37" fmla="*/ 0 h 1707"/>
                  <a:gd name="T38" fmla="*/ 1 w 2118"/>
                  <a:gd name="T39" fmla="*/ 0 h 1707"/>
                  <a:gd name="T40" fmla="*/ 1 w 2118"/>
                  <a:gd name="T41" fmla="*/ 0 h 1707"/>
                  <a:gd name="T42" fmla="*/ 1 w 2118"/>
                  <a:gd name="T43" fmla="*/ 0 h 1707"/>
                  <a:gd name="T44" fmla="*/ 1 w 2118"/>
                  <a:gd name="T45" fmla="*/ 0 h 1707"/>
                  <a:gd name="T46" fmla="*/ 1 w 2118"/>
                  <a:gd name="T47" fmla="*/ 0 h 1707"/>
                  <a:gd name="T48" fmla="*/ 1 w 2118"/>
                  <a:gd name="T49" fmla="*/ 0 h 1707"/>
                  <a:gd name="T50" fmla="*/ 1 w 2118"/>
                  <a:gd name="T51" fmla="*/ 0 h 1707"/>
                  <a:gd name="T52" fmla="*/ 1 w 2118"/>
                  <a:gd name="T53" fmla="*/ 0 h 1707"/>
                  <a:gd name="T54" fmla="*/ 1 w 2118"/>
                  <a:gd name="T55" fmla="*/ 0 h 1707"/>
                  <a:gd name="T56" fmla="*/ 1 w 2118"/>
                  <a:gd name="T57" fmla="*/ 0 h 1707"/>
                  <a:gd name="T58" fmla="*/ 1 w 2118"/>
                  <a:gd name="T59" fmla="*/ 0 h 1707"/>
                  <a:gd name="T60" fmla="*/ 1 w 2118"/>
                  <a:gd name="T61" fmla="*/ 0 h 1707"/>
                  <a:gd name="T62" fmla="*/ 1 w 2118"/>
                  <a:gd name="T63" fmla="*/ 0 h 1707"/>
                  <a:gd name="T64" fmla="*/ 1 w 2118"/>
                  <a:gd name="T65" fmla="*/ 0 h 1707"/>
                  <a:gd name="T66" fmla="*/ 1 w 2118"/>
                  <a:gd name="T67" fmla="*/ 0 h 1707"/>
                  <a:gd name="T68" fmla="*/ 1 w 2118"/>
                  <a:gd name="T69" fmla="*/ 0 h 1707"/>
                  <a:gd name="T70" fmla="*/ 1 w 2118"/>
                  <a:gd name="T71" fmla="*/ 0 h 1707"/>
                  <a:gd name="T72" fmla="*/ 1 w 2118"/>
                  <a:gd name="T73" fmla="*/ 0 h 1707"/>
                  <a:gd name="T74" fmla="*/ 1 w 2118"/>
                  <a:gd name="T75" fmla="*/ 0 h 1707"/>
                  <a:gd name="T76" fmla="*/ 1 w 2118"/>
                  <a:gd name="T77" fmla="*/ 0 h 1707"/>
                  <a:gd name="T78" fmla="*/ 1 w 2118"/>
                  <a:gd name="T79" fmla="*/ 0 h 1707"/>
                  <a:gd name="T80" fmla="*/ 0 w 2118"/>
                  <a:gd name="T81" fmla="*/ 0 h 1707"/>
                  <a:gd name="T82" fmla="*/ 1 w 2118"/>
                  <a:gd name="T83" fmla="*/ 0 h 1707"/>
                  <a:gd name="T84" fmla="*/ 1 w 2118"/>
                  <a:gd name="T85" fmla="*/ 0 h 1707"/>
                  <a:gd name="T86" fmla="*/ 1 w 2118"/>
                  <a:gd name="T87" fmla="*/ 0 h 1707"/>
                  <a:gd name="T88" fmla="*/ 1 w 2118"/>
                  <a:gd name="T89" fmla="*/ 0 h 1707"/>
                  <a:gd name="T90" fmla="*/ 1 w 2118"/>
                  <a:gd name="T91" fmla="*/ 0 h 1707"/>
                  <a:gd name="T92" fmla="*/ 1 w 2118"/>
                  <a:gd name="T93" fmla="*/ 0 h 1707"/>
                  <a:gd name="T94" fmla="*/ 1 w 2118"/>
                  <a:gd name="T95" fmla="*/ 0 h 1707"/>
                  <a:gd name="T96" fmla="*/ 1 w 2118"/>
                  <a:gd name="T97" fmla="*/ 0 h 1707"/>
                  <a:gd name="T98" fmla="*/ 1 w 2118"/>
                  <a:gd name="T99" fmla="*/ 0 h 1707"/>
                  <a:gd name="T100" fmla="*/ 1 w 2118"/>
                  <a:gd name="T101" fmla="*/ 0 h 1707"/>
                  <a:gd name="T102" fmla="*/ 1 w 2118"/>
                  <a:gd name="T103" fmla="*/ 0 h 1707"/>
                  <a:gd name="T104" fmla="*/ 1 w 2118"/>
                  <a:gd name="T105" fmla="*/ 0 h 1707"/>
                  <a:gd name="T106" fmla="*/ 1 w 2118"/>
                  <a:gd name="T107" fmla="*/ 0 h 1707"/>
                  <a:gd name="T108" fmla="*/ 1 w 2118"/>
                  <a:gd name="T109" fmla="*/ 0 h 1707"/>
                  <a:gd name="T110" fmla="*/ 1 w 2118"/>
                  <a:gd name="T111" fmla="*/ 0 h 1707"/>
                  <a:gd name="T112" fmla="*/ 1 w 2118"/>
                  <a:gd name="T113" fmla="*/ 0 h 1707"/>
                  <a:gd name="T114" fmla="*/ 1 w 2118"/>
                  <a:gd name="T115" fmla="*/ 0 h 1707"/>
                  <a:gd name="T116" fmla="*/ 1 w 2118"/>
                  <a:gd name="T117" fmla="*/ 0 h 1707"/>
                  <a:gd name="T118" fmla="*/ 1 w 2118"/>
                  <a:gd name="T119" fmla="*/ 0 h 170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2118"/>
                  <a:gd name="T181" fmla="*/ 0 h 1707"/>
                  <a:gd name="T182" fmla="*/ 2118 w 2118"/>
                  <a:gd name="T183" fmla="*/ 1707 h 1707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2118" h="1707">
                    <a:moveTo>
                      <a:pt x="958" y="1691"/>
                    </a:moveTo>
                    <a:lnTo>
                      <a:pt x="1437" y="1581"/>
                    </a:lnTo>
                    <a:lnTo>
                      <a:pt x="1461" y="1569"/>
                    </a:lnTo>
                    <a:lnTo>
                      <a:pt x="1484" y="1557"/>
                    </a:lnTo>
                    <a:lnTo>
                      <a:pt x="1506" y="1543"/>
                    </a:lnTo>
                    <a:lnTo>
                      <a:pt x="1526" y="1527"/>
                    </a:lnTo>
                    <a:lnTo>
                      <a:pt x="1547" y="1508"/>
                    </a:lnTo>
                    <a:lnTo>
                      <a:pt x="1567" y="1490"/>
                    </a:lnTo>
                    <a:lnTo>
                      <a:pt x="1585" y="1469"/>
                    </a:lnTo>
                    <a:lnTo>
                      <a:pt x="1602" y="1449"/>
                    </a:lnTo>
                    <a:lnTo>
                      <a:pt x="1620" y="1426"/>
                    </a:lnTo>
                    <a:lnTo>
                      <a:pt x="1636" y="1401"/>
                    </a:lnTo>
                    <a:lnTo>
                      <a:pt x="1651" y="1377"/>
                    </a:lnTo>
                    <a:lnTo>
                      <a:pt x="1666" y="1352"/>
                    </a:lnTo>
                    <a:lnTo>
                      <a:pt x="1679" y="1325"/>
                    </a:lnTo>
                    <a:lnTo>
                      <a:pt x="1692" y="1299"/>
                    </a:lnTo>
                    <a:lnTo>
                      <a:pt x="1705" y="1271"/>
                    </a:lnTo>
                    <a:lnTo>
                      <a:pt x="1717" y="1244"/>
                    </a:lnTo>
                    <a:lnTo>
                      <a:pt x="1724" y="1236"/>
                    </a:lnTo>
                    <a:lnTo>
                      <a:pt x="1732" y="1230"/>
                    </a:lnTo>
                    <a:lnTo>
                      <a:pt x="1743" y="1227"/>
                    </a:lnTo>
                    <a:lnTo>
                      <a:pt x="1754" y="1223"/>
                    </a:lnTo>
                    <a:lnTo>
                      <a:pt x="1766" y="1222"/>
                    </a:lnTo>
                    <a:lnTo>
                      <a:pt x="1779" y="1221"/>
                    </a:lnTo>
                    <a:lnTo>
                      <a:pt x="1793" y="1221"/>
                    </a:lnTo>
                    <a:lnTo>
                      <a:pt x="1807" y="1221"/>
                    </a:lnTo>
                    <a:lnTo>
                      <a:pt x="1816" y="1214"/>
                    </a:lnTo>
                    <a:lnTo>
                      <a:pt x="1819" y="1212"/>
                    </a:lnTo>
                    <a:lnTo>
                      <a:pt x="1822" y="1207"/>
                    </a:lnTo>
                    <a:lnTo>
                      <a:pt x="1836" y="1194"/>
                    </a:lnTo>
                    <a:lnTo>
                      <a:pt x="1836" y="1186"/>
                    </a:lnTo>
                    <a:lnTo>
                      <a:pt x="1836" y="1178"/>
                    </a:lnTo>
                    <a:lnTo>
                      <a:pt x="1836" y="1170"/>
                    </a:lnTo>
                    <a:lnTo>
                      <a:pt x="1835" y="1162"/>
                    </a:lnTo>
                    <a:lnTo>
                      <a:pt x="1835" y="1154"/>
                    </a:lnTo>
                    <a:lnTo>
                      <a:pt x="1832" y="1146"/>
                    </a:lnTo>
                    <a:lnTo>
                      <a:pt x="1831" y="1137"/>
                    </a:lnTo>
                    <a:lnTo>
                      <a:pt x="1829" y="1126"/>
                    </a:lnTo>
                    <a:lnTo>
                      <a:pt x="1885" y="1045"/>
                    </a:lnTo>
                    <a:lnTo>
                      <a:pt x="1829" y="934"/>
                    </a:lnTo>
                    <a:lnTo>
                      <a:pt x="1830" y="926"/>
                    </a:lnTo>
                    <a:lnTo>
                      <a:pt x="1831" y="918"/>
                    </a:lnTo>
                    <a:lnTo>
                      <a:pt x="1835" y="911"/>
                    </a:lnTo>
                    <a:lnTo>
                      <a:pt x="1839" y="906"/>
                    </a:lnTo>
                    <a:lnTo>
                      <a:pt x="1846" y="900"/>
                    </a:lnTo>
                    <a:lnTo>
                      <a:pt x="1853" y="895"/>
                    </a:lnTo>
                    <a:lnTo>
                      <a:pt x="1861" y="892"/>
                    </a:lnTo>
                    <a:lnTo>
                      <a:pt x="1870" y="888"/>
                    </a:lnTo>
                    <a:lnTo>
                      <a:pt x="1871" y="878"/>
                    </a:lnTo>
                    <a:lnTo>
                      <a:pt x="1871" y="870"/>
                    </a:lnTo>
                    <a:lnTo>
                      <a:pt x="1869" y="863"/>
                    </a:lnTo>
                    <a:lnTo>
                      <a:pt x="1865" y="856"/>
                    </a:lnTo>
                    <a:lnTo>
                      <a:pt x="1860" y="849"/>
                    </a:lnTo>
                    <a:lnTo>
                      <a:pt x="1855" y="841"/>
                    </a:lnTo>
                    <a:lnTo>
                      <a:pt x="1852" y="831"/>
                    </a:lnTo>
                    <a:lnTo>
                      <a:pt x="1848" y="818"/>
                    </a:lnTo>
                    <a:lnTo>
                      <a:pt x="1857" y="793"/>
                    </a:lnTo>
                    <a:lnTo>
                      <a:pt x="1868" y="772"/>
                    </a:lnTo>
                    <a:lnTo>
                      <a:pt x="1882" y="755"/>
                    </a:lnTo>
                    <a:lnTo>
                      <a:pt x="1900" y="740"/>
                    </a:lnTo>
                    <a:lnTo>
                      <a:pt x="1921" y="726"/>
                    </a:lnTo>
                    <a:lnTo>
                      <a:pt x="1944" y="715"/>
                    </a:lnTo>
                    <a:lnTo>
                      <a:pt x="1969" y="703"/>
                    </a:lnTo>
                    <a:lnTo>
                      <a:pt x="1997" y="692"/>
                    </a:lnTo>
                    <a:lnTo>
                      <a:pt x="1993" y="677"/>
                    </a:lnTo>
                    <a:lnTo>
                      <a:pt x="1990" y="661"/>
                    </a:lnTo>
                    <a:lnTo>
                      <a:pt x="1988" y="645"/>
                    </a:lnTo>
                    <a:lnTo>
                      <a:pt x="1985" y="628"/>
                    </a:lnTo>
                    <a:lnTo>
                      <a:pt x="1984" y="611"/>
                    </a:lnTo>
                    <a:lnTo>
                      <a:pt x="1983" y="594"/>
                    </a:lnTo>
                    <a:lnTo>
                      <a:pt x="1982" y="577"/>
                    </a:lnTo>
                    <a:lnTo>
                      <a:pt x="1982" y="558"/>
                    </a:lnTo>
                    <a:lnTo>
                      <a:pt x="2118" y="385"/>
                    </a:lnTo>
                    <a:lnTo>
                      <a:pt x="1893" y="319"/>
                    </a:lnTo>
                    <a:lnTo>
                      <a:pt x="1874" y="309"/>
                    </a:lnTo>
                    <a:lnTo>
                      <a:pt x="1857" y="293"/>
                    </a:lnTo>
                    <a:lnTo>
                      <a:pt x="1840" y="274"/>
                    </a:lnTo>
                    <a:lnTo>
                      <a:pt x="1825" y="252"/>
                    </a:lnTo>
                    <a:lnTo>
                      <a:pt x="1809" y="230"/>
                    </a:lnTo>
                    <a:lnTo>
                      <a:pt x="1790" y="211"/>
                    </a:lnTo>
                    <a:lnTo>
                      <a:pt x="1768" y="195"/>
                    </a:lnTo>
                    <a:lnTo>
                      <a:pt x="1740" y="183"/>
                    </a:lnTo>
                    <a:lnTo>
                      <a:pt x="1716" y="183"/>
                    </a:lnTo>
                    <a:lnTo>
                      <a:pt x="1692" y="182"/>
                    </a:lnTo>
                    <a:lnTo>
                      <a:pt x="1668" y="176"/>
                    </a:lnTo>
                    <a:lnTo>
                      <a:pt x="1646" y="170"/>
                    </a:lnTo>
                    <a:lnTo>
                      <a:pt x="1624" y="158"/>
                    </a:lnTo>
                    <a:lnTo>
                      <a:pt x="1603" y="144"/>
                    </a:lnTo>
                    <a:lnTo>
                      <a:pt x="1584" y="126"/>
                    </a:lnTo>
                    <a:lnTo>
                      <a:pt x="1568" y="104"/>
                    </a:lnTo>
                    <a:lnTo>
                      <a:pt x="1415" y="111"/>
                    </a:lnTo>
                    <a:lnTo>
                      <a:pt x="1409" y="111"/>
                    </a:lnTo>
                    <a:lnTo>
                      <a:pt x="1403" y="110"/>
                    </a:lnTo>
                    <a:lnTo>
                      <a:pt x="1398" y="107"/>
                    </a:lnTo>
                    <a:lnTo>
                      <a:pt x="1393" y="105"/>
                    </a:lnTo>
                    <a:lnTo>
                      <a:pt x="1387" y="102"/>
                    </a:lnTo>
                    <a:lnTo>
                      <a:pt x="1382" y="98"/>
                    </a:lnTo>
                    <a:lnTo>
                      <a:pt x="1376" y="94"/>
                    </a:lnTo>
                    <a:lnTo>
                      <a:pt x="1370" y="88"/>
                    </a:lnTo>
                    <a:lnTo>
                      <a:pt x="1329" y="0"/>
                    </a:lnTo>
                    <a:lnTo>
                      <a:pt x="1000" y="158"/>
                    </a:lnTo>
                    <a:lnTo>
                      <a:pt x="892" y="104"/>
                    </a:lnTo>
                    <a:lnTo>
                      <a:pt x="812" y="144"/>
                    </a:lnTo>
                    <a:lnTo>
                      <a:pt x="805" y="278"/>
                    </a:lnTo>
                    <a:lnTo>
                      <a:pt x="803" y="299"/>
                    </a:lnTo>
                    <a:lnTo>
                      <a:pt x="796" y="312"/>
                    </a:lnTo>
                    <a:lnTo>
                      <a:pt x="785" y="317"/>
                    </a:lnTo>
                    <a:lnTo>
                      <a:pt x="771" y="317"/>
                    </a:lnTo>
                    <a:lnTo>
                      <a:pt x="756" y="314"/>
                    </a:lnTo>
                    <a:lnTo>
                      <a:pt x="739" y="312"/>
                    </a:lnTo>
                    <a:lnTo>
                      <a:pt x="721" y="313"/>
                    </a:lnTo>
                    <a:lnTo>
                      <a:pt x="704" y="319"/>
                    </a:lnTo>
                    <a:lnTo>
                      <a:pt x="702" y="328"/>
                    </a:lnTo>
                    <a:lnTo>
                      <a:pt x="701" y="337"/>
                    </a:lnTo>
                    <a:lnTo>
                      <a:pt x="699" y="345"/>
                    </a:lnTo>
                    <a:lnTo>
                      <a:pt x="699" y="354"/>
                    </a:lnTo>
                    <a:lnTo>
                      <a:pt x="699" y="363"/>
                    </a:lnTo>
                    <a:lnTo>
                      <a:pt x="701" y="371"/>
                    </a:lnTo>
                    <a:lnTo>
                      <a:pt x="702" y="381"/>
                    </a:lnTo>
                    <a:lnTo>
                      <a:pt x="704" y="391"/>
                    </a:lnTo>
                    <a:lnTo>
                      <a:pt x="706" y="397"/>
                    </a:lnTo>
                    <a:lnTo>
                      <a:pt x="712" y="403"/>
                    </a:lnTo>
                    <a:lnTo>
                      <a:pt x="718" y="408"/>
                    </a:lnTo>
                    <a:lnTo>
                      <a:pt x="725" y="413"/>
                    </a:lnTo>
                    <a:lnTo>
                      <a:pt x="733" y="419"/>
                    </a:lnTo>
                    <a:lnTo>
                      <a:pt x="740" y="425"/>
                    </a:lnTo>
                    <a:lnTo>
                      <a:pt x="748" y="432"/>
                    </a:lnTo>
                    <a:lnTo>
                      <a:pt x="754" y="441"/>
                    </a:lnTo>
                    <a:lnTo>
                      <a:pt x="759" y="458"/>
                    </a:lnTo>
                    <a:lnTo>
                      <a:pt x="763" y="475"/>
                    </a:lnTo>
                    <a:lnTo>
                      <a:pt x="762" y="493"/>
                    </a:lnTo>
                    <a:lnTo>
                      <a:pt x="759" y="510"/>
                    </a:lnTo>
                    <a:lnTo>
                      <a:pt x="755" y="527"/>
                    </a:lnTo>
                    <a:lnTo>
                      <a:pt x="748" y="544"/>
                    </a:lnTo>
                    <a:lnTo>
                      <a:pt x="741" y="562"/>
                    </a:lnTo>
                    <a:lnTo>
                      <a:pt x="733" y="579"/>
                    </a:lnTo>
                    <a:lnTo>
                      <a:pt x="739" y="676"/>
                    </a:lnTo>
                    <a:lnTo>
                      <a:pt x="728" y="703"/>
                    </a:lnTo>
                    <a:lnTo>
                      <a:pt x="713" y="726"/>
                    </a:lnTo>
                    <a:lnTo>
                      <a:pt x="696" y="747"/>
                    </a:lnTo>
                    <a:lnTo>
                      <a:pt x="674" y="764"/>
                    </a:lnTo>
                    <a:lnTo>
                      <a:pt x="650" y="779"/>
                    </a:lnTo>
                    <a:lnTo>
                      <a:pt x="624" y="793"/>
                    </a:lnTo>
                    <a:lnTo>
                      <a:pt x="596" y="806"/>
                    </a:lnTo>
                    <a:lnTo>
                      <a:pt x="566" y="818"/>
                    </a:lnTo>
                    <a:lnTo>
                      <a:pt x="537" y="808"/>
                    </a:lnTo>
                    <a:lnTo>
                      <a:pt x="510" y="802"/>
                    </a:lnTo>
                    <a:lnTo>
                      <a:pt x="483" y="799"/>
                    </a:lnTo>
                    <a:lnTo>
                      <a:pt x="457" y="798"/>
                    </a:lnTo>
                    <a:lnTo>
                      <a:pt x="430" y="800"/>
                    </a:lnTo>
                    <a:lnTo>
                      <a:pt x="405" y="803"/>
                    </a:lnTo>
                    <a:lnTo>
                      <a:pt x="380" y="808"/>
                    </a:lnTo>
                    <a:lnTo>
                      <a:pt x="354" y="814"/>
                    </a:lnTo>
                    <a:lnTo>
                      <a:pt x="329" y="821"/>
                    </a:lnTo>
                    <a:lnTo>
                      <a:pt x="304" y="829"/>
                    </a:lnTo>
                    <a:lnTo>
                      <a:pt x="280" y="835"/>
                    </a:lnTo>
                    <a:lnTo>
                      <a:pt x="254" y="842"/>
                    </a:lnTo>
                    <a:lnTo>
                      <a:pt x="229" y="848"/>
                    </a:lnTo>
                    <a:lnTo>
                      <a:pt x="204" y="853"/>
                    </a:lnTo>
                    <a:lnTo>
                      <a:pt x="178" y="856"/>
                    </a:lnTo>
                    <a:lnTo>
                      <a:pt x="153" y="857"/>
                    </a:lnTo>
                    <a:lnTo>
                      <a:pt x="0" y="1033"/>
                    </a:lnTo>
                    <a:lnTo>
                      <a:pt x="0" y="1036"/>
                    </a:lnTo>
                    <a:lnTo>
                      <a:pt x="0" y="1039"/>
                    </a:lnTo>
                    <a:lnTo>
                      <a:pt x="0" y="1042"/>
                    </a:lnTo>
                    <a:lnTo>
                      <a:pt x="1" y="1047"/>
                    </a:lnTo>
                    <a:lnTo>
                      <a:pt x="1" y="1053"/>
                    </a:lnTo>
                    <a:lnTo>
                      <a:pt x="3" y="1059"/>
                    </a:lnTo>
                    <a:lnTo>
                      <a:pt x="4" y="1064"/>
                    </a:lnTo>
                    <a:lnTo>
                      <a:pt x="6" y="1071"/>
                    </a:lnTo>
                    <a:lnTo>
                      <a:pt x="297" y="1126"/>
                    </a:lnTo>
                    <a:lnTo>
                      <a:pt x="300" y="1133"/>
                    </a:lnTo>
                    <a:lnTo>
                      <a:pt x="303" y="1141"/>
                    </a:lnTo>
                    <a:lnTo>
                      <a:pt x="305" y="1149"/>
                    </a:lnTo>
                    <a:lnTo>
                      <a:pt x="307" y="1158"/>
                    </a:lnTo>
                    <a:lnTo>
                      <a:pt x="311" y="1166"/>
                    </a:lnTo>
                    <a:lnTo>
                      <a:pt x="314" y="1174"/>
                    </a:lnTo>
                    <a:lnTo>
                      <a:pt x="320" y="1181"/>
                    </a:lnTo>
                    <a:lnTo>
                      <a:pt x="327" y="1187"/>
                    </a:lnTo>
                    <a:lnTo>
                      <a:pt x="338" y="1187"/>
                    </a:lnTo>
                    <a:lnTo>
                      <a:pt x="348" y="1184"/>
                    </a:lnTo>
                    <a:lnTo>
                      <a:pt x="354" y="1178"/>
                    </a:lnTo>
                    <a:lnTo>
                      <a:pt x="361" y="1169"/>
                    </a:lnTo>
                    <a:lnTo>
                      <a:pt x="367" y="1160"/>
                    </a:lnTo>
                    <a:lnTo>
                      <a:pt x="374" y="1151"/>
                    </a:lnTo>
                    <a:lnTo>
                      <a:pt x="382" y="1141"/>
                    </a:lnTo>
                    <a:lnTo>
                      <a:pt x="392" y="1133"/>
                    </a:lnTo>
                    <a:lnTo>
                      <a:pt x="698" y="1133"/>
                    </a:lnTo>
                    <a:lnTo>
                      <a:pt x="704" y="1145"/>
                    </a:lnTo>
                    <a:lnTo>
                      <a:pt x="709" y="1159"/>
                    </a:lnTo>
                    <a:lnTo>
                      <a:pt x="710" y="1171"/>
                    </a:lnTo>
                    <a:lnTo>
                      <a:pt x="710" y="1186"/>
                    </a:lnTo>
                    <a:lnTo>
                      <a:pt x="709" y="1201"/>
                    </a:lnTo>
                    <a:lnTo>
                      <a:pt x="706" y="1217"/>
                    </a:lnTo>
                    <a:lnTo>
                      <a:pt x="703" y="1233"/>
                    </a:lnTo>
                    <a:lnTo>
                      <a:pt x="701" y="1250"/>
                    </a:lnTo>
                    <a:lnTo>
                      <a:pt x="697" y="1267"/>
                    </a:lnTo>
                    <a:lnTo>
                      <a:pt x="694" y="1284"/>
                    </a:lnTo>
                    <a:lnTo>
                      <a:pt x="693" y="1301"/>
                    </a:lnTo>
                    <a:lnTo>
                      <a:pt x="691" y="1319"/>
                    </a:lnTo>
                    <a:lnTo>
                      <a:pt x="693" y="1336"/>
                    </a:lnTo>
                    <a:lnTo>
                      <a:pt x="696" y="1353"/>
                    </a:lnTo>
                    <a:lnTo>
                      <a:pt x="701" y="1369"/>
                    </a:lnTo>
                    <a:lnTo>
                      <a:pt x="709" y="1386"/>
                    </a:lnTo>
                    <a:lnTo>
                      <a:pt x="716" y="1398"/>
                    </a:lnTo>
                    <a:lnTo>
                      <a:pt x="725" y="1405"/>
                    </a:lnTo>
                    <a:lnTo>
                      <a:pt x="736" y="1407"/>
                    </a:lnTo>
                    <a:lnTo>
                      <a:pt x="749" y="1407"/>
                    </a:lnTo>
                    <a:lnTo>
                      <a:pt x="763" y="1407"/>
                    </a:lnTo>
                    <a:lnTo>
                      <a:pt x="777" y="1407"/>
                    </a:lnTo>
                    <a:lnTo>
                      <a:pt x="792" y="1409"/>
                    </a:lnTo>
                    <a:lnTo>
                      <a:pt x="805" y="1415"/>
                    </a:lnTo>
                    <a:lnTo>
                      <a:pt x="808" y="1416"/>
                    </a:lnTo>
                    <a:lnTo>
                      <a:pt x="811" y="1417"/>
                    </a:lnTo>
                    <a:lnTo>
                      <a:pt x="813" y="1421"/>
                    </a:lnTo>
                    <a:lnTo>
                      <a:pt x="816" y="1426"/>
                    </a:lnTo>
                    <a:lnTo>
                      <a:pt x="818" y="1431"/>
                    </a:lnTo>
                    <a:lnTo>
                      <a:pt x="821" y="1438"/>
                    </a:lnTo>
                    <a:lnTo>
                      <a:pt x="823" y="1446"/>
                    </a:lnTo>
                    <a:lnTo>
                      <a:pt x="825" y="1454"/>
                    </a:lnTo>
                    <a:lnTo>
                      <a:pt x="785" y="1574"/>
                    </a:lnTo>
                    <a:lnTo>
                      <a:pt x="786" y="1595"/>
                    </a:lnTo>
                    <a:lnTo>
                      <a:pt x="792" y="1614"/>
                    </a:lnTo>
                    <a:lnTo>
                      <a:pt x="798" y="1633"/>
                    </a:lnTo>
                    <a:lnTo>
                      <a:pt x="809" y="1649"/>
                    </a:lnTo>
                    <a:lnTo>
                      <a:pt x="821" y="1662"/>
                    </a:lnTo>
                    <a:lnTo>
                      <a:pt x="835" y="1675"/>
                    </a:lnTo>
                    <a:lnTo>
                      <a:pt x="851" y="1684"/>
                    </a:lnTo>
                    <a:lnTo>
                      <a:pt x="870" y="1691"/>
                    </a:lnTo>
                    <a:lnTo>
                      <a:pt x="875" y="1691"/>
                    </a:lnTo>
                    <a:lnTo>
                      <a:pt x="882" y="1691"/>
                    </a:lnTo>
                    <a:lnTo>
                      <a:pt x="889" y="1692"/>
                    </a:lnTo>
                    <a:lnTo>
                      <a:pt x="897" y="1693"/>
                    </a:lnTo>
                    <a:lnTo>
                      <a:pt x="904" y="1695"/>
                    </a:lnTo>
                    <a:lnTo>
                      <a:pt x="912" y="1698"/>
                    </a:lnTo>
                    <a:lnTo>
                      <a:pt x="920" y="1702"/>
                    </a:lnTo>
                    <a:lnTo>
                      <a:pt x="928" y="1707"/>
                    </a:lnTo>
                    <a:lnTo>
                      <a:pt x="933" y="1705"/>
                    </a:lnTo>
                    <a:lnTo>
                      <a:pt x="943" y="1699"/>
                    </a:lnTo>
                    <a:lnTo>
                      <a:pt x="954" y="1693"/>
                    </a:lnTo>
                    <a:lnTo>
                      <a:pt x="958" y="1691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31756" name="AutoShape 45"/>
            <p:cNvSpPr>
              <a:spLocks noChangeArrowheads="1"/>
            </p:cNvSpPr>
            <p:nvPr/>
          </p:nvSpPr>
          <p:spPr bwMode="auto">
            <a:xfrm>
              <a:off x="4560" y="2544"/>
              <a:ext cx="1200" cy="624"/>
            </a:xfrm>
            <a:prstGeom prst="wedgeRoundRectCallout">
              <a:avLst>
                <a:gd name="adj1" fmla="val -112083"/>
                <a:gd name="adj2" fmla="val -14421"/>
                <a:gd name="adj3" fmla="val 16667"/>
              </a:avLst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algn="ctr" eaLnBrk="0" hangingPunct="0">
                <a:defRPr/>
              </a:pPr>
              <a:r>
                <a:rPr lang="pt-BR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1.173</a:t>
              </a:r>
              <a:endParaRPr lang="pt-BR" sz="1600" b="1" dirty="0">
                <a:solidFill>
                  <a:srgbClr val="002060"/>
                </a:solidFill>
                <a:cs typeface="Arial" pitchFamily="34" charset="0"/>
              </a:endParaRPr>
            </a:p>
            <a:p>
              <a:pPr algn="ctr" eaLnBrk="0" hangingPunct="0">
                <a:defRPr/>
              </a:pPr>
              <a:r>
                <a:rPr lang="pt-BR" sz="28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49</a:t>
              </a:r>
              <a:r>
                <a:rPr lang="pt-BR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%</a:t>
              </a:r>
            </a:p>
          </p:txBody>
        </p:sp>
      </p:grpSp>
      <p:sp>
        <p:nvSpPr>
          <p:cNvPr id="6153" name="AutoShape 57"/>
          <p:cNvSpPr>
            <a:spLocks noChangeArrowheads="1"/>
          </p:cNvSpPr>
          <p:nvPr/>
        </p:nvSpPr>
        <p:spPr bwMode="auto">
          <a:xfrm>
            <a:off x="1447800" y="3810000"/>
            <a:ext cx="1752600" cy="1447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pt-BR" altLang="pt-BR" sz="2800" b="1"/>
              <a:t>236</a:t>
            </a:r>
          </a:p>
          <a:p>
            <a:pPr algn="ctr"/>
            <a:r>
              <a:rPr lang="pt-BR" altLang="pt-BR" sz="2800" b="1"/>
              <a:t>10%</a:t>
            </a:r>
          </a:p>
        </p:txBody>
      </p:sp>
      <p:sp>
        <p:nvSpPr>
          <p:cNvPr id="6154" name="CaixaDeTexto 47"/>
          <p:cNvSpPr txBox="1">
            <a:spLocks noChangeArrowheads="1"/>
          </p:cNvSpPr>
          <p:nvPr/>
        </p:nvSpPr>
        <p:spPr bwMode="auto">
          <a:xfrm>
            <a:off x="1143000" y="446088"/>
            <a:ext cx="7143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/>
              <a:t>Instituições de Educação Superior por Região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285750" y="214313"/>
            <a:ext cx="8229600" cy="1066800"/>
          </a:xfrm>
        </p:spPr>
        <p:txBody>
          <a:bodyPr/>
          <a:lstStyle/>
          <a:p>
            <a:pPr algn="ctr"/>
            <a:r>
              <a:rPr lang="pt-BR" sz="3600" b="1" dirty="0" smtClean="0"/>
              <a:t>SINAES – Desafios </a:t>
            </a:r>
            <a:r>
              <a:rPr lang="pt-BR" sz="3600" b="1" dirty="0" smtClean="0">
                <a:latin typeface="Arial Black" pitchFamily="34" charset="0"/>
              </a:rPr>
              <a:t>&amp;</a:t>
            </a:r>
            <a:r>
              <a:rPr lang="pt-BR" sz="3600" b="1" dirty="0" smtClean="0"/>
              <a:t> Perspectivas</a:t>
            </a:r>
          </a:p>
        </p:txBody>
      </p:sp>
      <p:sp>
        <p:nvSpPr>
          <p:cNvPr id="32771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143000"/>
            <a:ext cx="8929687" cy="5286375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pt-BR" sz="2000" b="1" dirty="0" smtClean="0"/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Ampliação alinhada à necessária expansão da Educação Superior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Integração efetiva com os sistemas estaduais de educação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Adoção de novas estratégias para o enfrentamento da expansão e da interiorização da ES  – uso intensivo de tecnologias da informação 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Institucionalização efetiva da auto-avaliação pelas IES em busca da auto-regulação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Revisão da temporalidade do ciclo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Indução à internacionalização  da ES – Mobilidade estudantil e docente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Aprimoramento do CPC , IGC e do ENADE</a:t>
            </a:r>
          </a:p>
          <a:p>
            <a:pPr>
              <a:buFont typeface="Wingdings" pitchFamily="2" charset="2"/>
              <a:buChar char="Ø"/>
            </a:pPr>
            <a:r>
              <a:rPr lang="pt-BR" sz="2000" b="1" dirty="0" smtClean="0"/>
              <a:t> </a:t>
            </a:r>
            <a:r>
              <a:rPr lang="pt-BR" sz="2000" b="1" dirty="0" err="1" smtClean="0"/>
              <a:t>Interrelação</a:t>
            </a:r>
            <a:r>
              <a:rPr lang="pt-BR" sz="2000" b="1" dirty="0" smtClean="0"/>
              <a:t> sistêmica Avaliação / Supervisão / Regulação - INSAES</a:t>
            </a:r>
            <a:endParaRPr lang="pt-BR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4"/>
          <p:cNvGrpSpPr>
            <a:grpSpLocks/>
          </p:cNvGrpSpPr>
          <p:nvPr/>
        </p:nvGrpSpPr>
        <p:grpSpPr bwMode="auto">
          <a:xfrm>
            <a:off x="0" y="3"/>
            <a:ext cx="9144000" cy="333375"/>
            <a:chOff x="0" y="-1"/>
            <a:chExt cx="9144000" cy="333376"/>
          </a:xfrm>
        </p:grpSpPr>
        <p:sp>
          <p:nvSpPr>
            <p:cNvPr id="12" name="Retângulo 11"/>
            <p:cNvSpPr/>
            <p:nvPr/>
          </p:nvSpPr>
          <p:spPr>
            <a:xfrm>
              <a:off x="0" y="-1"/>
              <a:ext cx="9144000" cy="333376"/>
            </a:xfrm>
            <a:prstGeom prst="rect">
              <a:avLst/>
            </a:prstGeom>
            <a:solidFill>
              <a:srgbClr val="92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pic>
          <p:nvPicPr>
            <p:cNvPr id="90118" name="Imagem 12" descr="inep 2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7384"/>
              <a:ext cx="6413500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0119" name="Imagem 13" descr="img_ministerio_educacao.gif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4250" y="0"/>
              <a:ext cx="1809750" cy="33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CaixaDeTexto 2"/>
          <p:cNvSpPr txBox="1"/>
          <p:nvPr/>
        </p:nvSpPr>
        <p:spPr>
          <a:xfrm>
            <a:off x="467544" y="1052736"/>
            <a:ext cx="8568952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7200" b="1" dirty="0" smtClean="0">
              <a:solidFill>
                <a:schemeClr val="tx2"/>
              </a:solidFill>
            </a:endParaRPr>
          </a:p>
          <a:p>
            <a:pPr algn="ctr"/>
            <a:endParaRPr lang="pt-BR" sz="7200" b="1" dirty="0" smtClean="0">
              <a:solidFill>
                <a:schemeClr val="tx2"/>
              </a:solidFill>
            </a:endParaRPr>
          </a:p>
          <a:p>
            <a:pPr algn="ctr"/>
            <a:r>
              <a:rPr lang="pt-BR" sz="7200" b="1" dirty="0" smtClean="0">
                <a:solidFill>
                  <a:schemeClr val="tx2"/>
                </a:solidFill>
              </a:rPr>
              <a:t>Muito obrigado !!!</a:t>
            </a:r>
          </a:p>
          <a:p>
            <a:endParaRPr lang="pt-BR" sz="2800" b="1" dirty="0">
              <a:solidFill>
                <a:schemeClr val="tx2"/>
              </a:solidFill>
            </a:endParaRPr>
          </a:p>
          <a:p>
            <a:endParaRPr lang="pt-BR" sz="2000" b="1" dirty="0" smtClean="0">
              <a:solidFill>
                <a:schemeClr val="tx2"/>
              </a:solidFill>
            </a:endParaRPr>
          </a:p>
          <a:p>
            <a:endParaRPr lang="pt-BR" sz="2000" b="1" dirty="0">
              <a:solidFill>
                <a:schemeClr val="tx2"/>
              </a:solidFill>
            </a:endParaRPr>
          </a:p>
          <a:p>
            <a:endParaRPr lang="pt-BR" sz="2000" b="1" dirty="0" smtClean="0">
              <a:solidFill>
                <a:schemeClr val="tx2"/>
              </a:solidFill>
            </a:endParaRPr>
          </a:p>
          <a:p>
            <a:endParaRPr lang="pt-BR" sz="2000" b="1" dirty="0" smtClean="0">
              <a:solidFill>
                <a:schemeClr val="tx2"/>
              </a:solidFill>
            </a:endParaRPr>
          </a:p>
          <a:p>
            <a:endParaRPr lang="pt-BR" sz="2000" b="1" dirty="0">
              <a:solidFill>
                <a:schemeClr val="tx2"/>
              </a:solidFill>
            </a:endParaRPr>
          </a:p>
          <a:p>
            <a:endParaRPr lang="pt-BR" sz="2000" b="1" dirty="0">
              <a:solidFill>
                <a:schemeClr val="tx2"/>
              </a:solidFill>
            </a:endParaRPr>
          </a:p>
          <a:p>
            <a:endParaRPr lang="pt-BR" sz="2800" dirty="0" smtClean="0">
              <a:solidFill>
                <a:schemeClr val="tx2"/>
              </a:solidFill>
            </a:endParaRPr>
          </a:p>
          <a:p>
            <a:endParaRPr lang="pt-BR" sz="3600" dirty="0">
              <a:solidFill>
                <a:schemeClr val="tx2"/>
              </a:solidFill>
            </a:endParaRPr>
          </a:p>
          <a:p>
            <a:endParaRPr lang="pt-BR" sz="3600" dirty="0" smtClean="0">
              <a:solidFill>
                <a:schemeClr val="tx2"/>
              </a:solidFill>
            </a:endParaRPr>
          </a:p>
          <a:p>
            <a:endParaRPr lang="pt-BR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70377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066800"/>
          </a:xfrm>
        </p:spPr>
        <p:txBody>
          <a:bodyPr/>
          <a:lstStyle/>
          <a:p>
            <a:pPr algn="ctr"/>
            <a:r>
              <a:rPr lang="pt-BR" sz="2000" b="1" smtClean="0">
                <a:solidFill>
                  <a:schemeClr val="tx1"/>
                </a:solidFill>
              </a:rPr>
              <a:t>Distribuição de Matrículas e Concluintes por Área Geral* (Presencial e EAD) – Censo ES, Inep - 2012 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</p:nvPr>
        </p:nvGraphicFramePr>
        <p:xfrm>
          <a:off x="196850" y="1628775"/>
          <a:ext cx="8713787" cy="4640260"/>
        </p:xfrm>
        <a:graphic>
          <a:graphicData uri="http://schemas.openxmlformats.org/drawingml/2006/table">
            <a:tbl>
              <a:tblPr/>
              <a:tblGrid>
                <a:gridCol w="2736561"/>
                <a:gridCol w="1296266"/>
                <a:gridCol w="699513"/>
                <a:gridCol w="1130974"/>
                <a:gridCol w="805831"/>
                <a:gridCol w="1036436"/>
                <a:gridCol w="1008206"/>
              </a:tblGrid>
              <a:tr h="4962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Grande Área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Matrículas</a:t>
                      </a: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Concluintes</a:t>
                      </a:r>
                    </a:p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5" marR="8525" marT="8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962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Qtde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Acumulado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Qtde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Acumulado</a:t>
                      </a:r>
                    </a:p>
                  </a:txBody>
                  <a:tcPr marL="8526" marR="8526" marT="8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</a:tr>
              <a:tr h="496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 Sociais, Negócios e Direito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2.896.863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41,3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455.662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43,4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Educação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1.362.235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19,4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60,7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223.392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64,6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Saúde e Bem-Estar Social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961.323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13,7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74,4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161.575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80,0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96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Engenharia, Produção e Construção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885.912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12,6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87,0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74.539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7,1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87,1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96265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Ciências, Matemática e Computação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431.014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93,2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58.403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5,6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92,7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Agricultura e Veterinária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165.075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2,4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95,5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18.839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94,5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Humanidades e Artes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160.007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2,3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97,8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27.015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97,0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</a:tr>
              <a:tr h="431787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Serviços 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152.727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2,2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30.988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100,0</a:t>
                      </a:r>
                    </a:p>
                  </a:txBody>
                  <a:tcPr marL="8526" marR="8526" marT="852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3633" name="CaixaDeTexto 2"/>
          <p:cNvSpPr txBox="1">
            <a:spLocks noChangeArrowheads="1"/>
          </p:cNvSpPr>
          <p:nvPr/>
        </p:nvSpPr>
        <p:spPr bwMode="auto">
          <a:xfrm>
            <a:off x="6696075" y="6596063"/>
            <a:ext cx="24479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sz="1100"/>
              <a:t>*Classificação OCDE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981075"/>
            <a:ext cx="7934325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2531" name="CaixaDeTexto 3"/>
          <p:cNvSpPr txBox="1">
            <a:spLocks noChangeArrowheads="1"/>
          </p:cNvSpPr>
          <p:nvPr/>
        </p:nvSpPr>
        <p:spPr bwMode="auto">
          <a:xfrm>
            <a:off x="395288" y="436563"/>
            <a:ext cx="8748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/>
              <a:t>Participação dos cursos/matrículas EaD no total de cursos superiores</a:t>
            </a:r>
          </a:p>
        </p:txBody>
      </p:sp>
      <p:sp>
        <p:nvSpPr>
          <p:cNvPr id="22532" name="CaixaDeTexto 1"/>
          <p:cNvSpPr txBox="1">
            <a:spLocks noChangeArrowheads="1"/>
          </p:cNvSpPr>
          <p:nvPr/>
        </p:nvSpPr>
        <p:spPr bwMode="auto">
          <a:xfrm>
            <a:off x="4572000" y="6443663"/>
            <a:ext cx="4572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857250"/>
            <a:ext cx="84772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25603" name="CaixaDeTexto 2"/>
          <p:cNvSpPr txBox="1">
            <a:spLocks noChangeArrowheads="1"/>
          </p:cNvSpPr>
          <p:nvPr/>
        </p:nvSpPr>
        <p:spPr bwMode="auto">
          <a:xfrm>
            <a:off x="2921000" y="508000"/>
            <a:ext cx="3143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/>
              <a:t>Cultura “bacharelesca”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684213" y="547688"/>
            <a:ext cx="5975350" cy="14398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82900" tIns="0" rIns="182900" bIns="0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4000" b="1" dirty="0">
                <a:solidFill>
                  <a:schemeClr val="tx1"/>
                </a:solidFill>
                <a:latin typeface="Garamond" pitchFamily="18" charset="0"/>
              </a:rPr>
              <a:t>Cobertura da oferta</a:t>
            </a: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Garamond" pitchFamily="18" charset="0"/>
            </a:endParaRPr>
          </a:p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endParaRPr lang="pt-BR" sz="2400" b="1" dirty="0">
              <a:latin typeface="Garamond" pitchFamily="18" charset="0"/>
            </a:endParaRP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/>
          <a:srcRect l="19205" t="12048" r="13226" b="7512"/>
          <a:stretch>
            <a:fillRect/>
          </a:stretch>
        </p:blipFill>
        <p:spPr bwMode="auto">
          <a:xfrm>
            <a:off x="1258888" y="962025"/>
            <a:ext cx="5545137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5537200" y="4797425"/>
          <a:ext cx="3605213" cy="9814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8601"/>
                <a:gridCol w="1278417"/>
                <a:gridCol w="748195"/>
              </a:tblGrid>
              <a:tr h="24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dirty="0">
                          <a:effectLst/>
                        </a:rPr>
                        <a:t>Municípios</a:t>
                      </a:r>
                      <a:endParaRPr lang="pt-B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Quantitativo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%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4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Com Oferta 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1.897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34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4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Sem Oferta ES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3.662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 smtClean="0">
                          <a:effectLst/>
                        </a:rPr>
                        <a:t>66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  <a:tr h="2452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pt-B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5.564</a:t>
                      </a:r>
                      <a:endParaRPr lang="pt-BR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100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7" marR="68567" marT="0" marB="0"/>
                </a:tc>
              </a:tr>
            </a:tbl>
          </a:graphicData>
        </a:graphic>
      </p:graphicFrame>
      <p:sp>
        <p:nvSpPr>
          <p:cNvPr id="27674" name="Rectangle 1"/>
          <p:cNvSpPr>
            <a:spLocks noChangeArrowheads="1"/>
          </p:cNvSpPr>
          <p:nvPr/>
        </p:nvSpPr>
        <p:spPr bwMode="auto">
          <a:xfrm>
            <a:off x="3054350" y="39211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cs typeface="Arial" charset="0"/>
            </a:endParaRPr>
          </a:p>
        </p:txBody>
      </p:sp>
      <p:sp>
        <p:nvSpPr>
          <p:cNvPr id="27675" name="CaixaDeTexto 1"/>
          <p:cNvSpPr txBox="1">
            <a:spLocks noChangeArrowheads="1"/>
          </p:cNvSpPr>
          <p:nvPr/>
        </p:nvSpPr>
        <p:spPr bwMode="auto">
          <a:xfrm>
            <a:off x="6084888" y="1268413"/>
            <a:ext cx="205105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b="1"/>
              <a:t>Concentração “litorânea”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539750" y="1484313"/>
            <a:ext cx="82089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5.564 Municípios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pt-BR" sz="2400" b="1" dirty="0">
              <a:solidFill>
                <a:srgbClr val="0070C0"/>
              </a:solidFill>
              <a:latin typeface="+mj-lt"/>
              <a:cs typeface="Arial" pitchFamily="34" charset="0"/>
            </a:endParaRP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Ø"/>
              <a:defRPr/>
            </a:pPr>
            <a:r>
              <a:rPr lang="pt-BR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3.662 SEM oferta de Educação Superior (</a:t>
            </a:r>
            <a:r>
              <a:rPr lang="pt-BR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66%</a:t>
            </a:r>
            <a:r>
              <a:rPr lang="pt-BR" sz="2400" b="1" dirty="0">
                <a:solidFill>
                  <a:srgbClr val="0070C0"/>
                </a:solidFill>
                <a:latin typeface="+mj-lt"/>
                <a:cs typeface="Arial" pitchFamily="34" charset="0"/>
              </a:rPr>
              <a:t>)</a:t>
            </a:r>
          </a:p>
        </p:txBody>
      </p:sp>
      <p:sp>
        <p:nvSpPr>
          <p:cNvPr id="28675" name="Título 4"/>
          <p:cNvSpPr>
            <a:spLocks noGrp="1"/>
          </p:cNvSpPr>
          <p:nvPr>
            <p:ph type="title"/>
          </p:nvPr>
        </p:nvSpPr>
        <p:spPr>
          <a:xfrm>
            <a:off x="242888" y="493713"/>
            <a:ext cx="8801100" cy="990600"/>
          </a:xfrm>
        </p:spPr>
        <p:txBody>
          <a:bodyPr anchor="t"/>
          <a:lstStyle/>
          <a:p>
            <a:pPr algn="ctr"/>
            <a:r>
              <a:rPr lang="pt-BR" sz="2400" b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Oferta de Educação Superior nos Municípios - Censo ES, Inep - 2012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/>
        </p:nvGraphicFramePr>
        <p:xfrm>
          <a:off x="1763688" y="3429000"/>
          <a:ext cx="5760640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2557</Words>
  <Application>Microsoft Office PowerPoint</Application>
  <PresentationFormat>Apresentação na tela (4:3)</PresentationFormat>
  <Paragraphs>630</Paragraphs>
  <Slides>41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3" baseType="lpstr">
      <vt:lpstr>Tema do Office</vt:lpstr>
      <vt:lpstr>Photo Editor Photo</vt:lpstr>
      <vt:lpstr>      </vt:lpstr>
      <vt:lpstr>  </vt:lpstr>
      <vt:lpstr>Educação Superior no Brasil – Censo 2012</vt:lpstr>
      <vt:lpstr>Slide 4</vt:lpstr>
      <vt:lpstr>Distribuição de Matrículas e Concluintes por Área Geral* (Presencial e EAD) – Censo ES, Inep - 2012 </vt:lpstr>
      <vt:lpstr>Slide 6</vt:lpstr>
      <vt:lpstr>Slide 7</vt:lpstr>
      <vt:lpstr>Slide 8</vt:lpstr>
      <vt:lpstr>Oferta de Educação Superior nos Municípios - Censo ES, Inep - 2012</vt:lpstr>
      <vt:lpstr>Avaliação da Educação Superior - Principais marcos regulatórios </vt:lpstr>
      <vt:lpstr>SINAES, Lei N° 10.861, de 14 de abril de 2004   </vt:lpstr>
      <vt:lpstr>Instâncias – Sistema de Avaliação</vt:lpstr>
      <vt:lpstr>Funções – Independentes e Complementares</vt:lpstr>
      <vt:lpstr>PRINCÍPIOS DO SINAES</vt:lpstr>
      <vt:lpstr>Sinaes – 10 dimensões </vt:lpstr>
      <vt:lpstr>Sinaes – 10 dimensões </vt:lpstr>
      <vt:lpstr>Novo Instrumento de Avaliação Institucional Externa (Portaria N° 92, de 31 de janeiro de 2014)</vt:lpstr>
      <vt:lpstr>   CARACTERÍSTICAS DO NOVO INSTRUMENTO       </vt:lpstr>
      <vt:lpstr>Slide 19</vt:lpstr>
      <vt:lpstr>CRITÉRIOS DE ANÁLISE</vt:lpstr>
      <vt:lpstr>Relato Institucional-RI </vt:lpstr>
      <vt:lpstr>Relato Institucional</vt:lpstr>
      <vt:lpstr>Eixo 1: Planejamento e Avaliação Institucional</vt:lpstr>
      <vt:lpstr>Eixo 2: Desenvolvimento Institucional</vt:lpstr>
      <vt:lpstr>Eixo 2: Desenvolvimento Institucional</vt:lpstr>
      <vt:lpstr>Eixo 3: Políticas Acadêmicas</vt:lpstr>
      <vt:lpstr>Eixo 3: Políticas Acadêmicas</vt:lpstr>
      <vt:lpstr>Eixo 4: Políticas de Gestão</vt:lpstr>
      <vt:lpstr>Eixo 4: Políticas de Gestão</vt:lpstr>
      <vt:lpstr>Eixo 5: Infraestrutura Física</vt:lpstr>
      <vt:lpstr>Eixo 5: Infraestrutura Física</vt:lpstr>
      <vt:lpstr>REQUISITOS LEGAIS E NORMATIVOS 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SINAES – Desafios &amp; Perspectivas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Fabiano Cavalcanti Mundim</dc:creator>
  <cp:lastModifiedBy>Cliente</cp:lastModifiedBy>
  <cp:revision>191</cp:revision>
  <cp:lastPrinted>2014-03-21T21:12:10Z</cp:lastPrinted>
  <dcterms:created xsi:type="dcterms:W3CDTF">2013-10-09T15:40:57Z</dcterms:created>
  <dcterms:modified xsi:type="dcterms:W3CDTF">2014-05-09T11:24:06Z</dcterms:modified>
</cp:coreProperties>
</file>