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95" r:id="rId4"/>
    <p:sldId id="296" r:id="rId5"/>
    <p:sldId id="330" r:id="rId6"/>
    <p:sldId id="259" r:id="rId7"/>
    <p:sldId id="260" r:id="rId8"/>
    <p:sldId id="276" r:id="rId9"/>
    <p:sldId id="298" r:id="rId10"/>
    <p:sldId id="299" r:id="rId11"/>
    <p:sldId id="300" r:id="rId12"/>
    <p:sldId id="317" r:id="rId13"/>
    <p:sldId id="302" r:id="rId14"/>
    <p:sldId id="297" r:id="rId15"/>
    <p:sldId id="316" r:id="rId16"/>
    <p:sldId id="280" r:id="rId17"/>
    <p:sldId id="281" r:id="rId18"/>
    <p:sldId id="291" r:id="rId19"/>
    <p:sldId id="292" r:id="rId20"/>
    <p:sldId id="293" r:id="rId21"/>
    <p:sldId id="286" r:id="rId22"/>
    <p:sldId id="285" r:id="rId23"/>
    <p:sldId id="287" r:id="rId24"/>
    <p:sldId id="282" r:id="rId25"/>
    <p:sldId id="332" r:id="rId26"/>
    <p:sldId id="333" r:id="rId27"/>
    <p:sldId id="336" r:id="rId28"/>
    <p:sldId id="334" r:id="rId29"/>
    <p:sldId id="335" r:id="rId30"/>
    <p:sldId id="339" r:id="rId31"/>
    <p:sldId id="337" r:id="rId32"/>
    <p:sldId id="338" r:id="rId33"/>
    <p:sldId id="327" r:id="rId34"/>
    <p:sldId id="322" r:id="rId35"/>
    <p:sldId id="323" r:id="rId36"/>
    <p:sldId id="324" r:id="rId37"/>
    <p:sldId id="325" r:id="rId38"/>
    <p:sldId id="328" r:id="rId39"/>
    <p:sldId id="265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8" r:id="rId52"/>
    <p:sldId id="331" r:id="rId53"/>
    <p:sldId id="319" r:id="rId54"/>
    <p:sldId id="320" r:id="rId55"/>
    <p:sldId id="321" r:id="rId56"/>
    <p:sldId id="329" r:id="rId57"/>
    <p:sldId id="340" r:id="rId58"/>
    <p:sldId id="272" r:id="rId59"/>
    <p:sldId id="303" r:id="rId60"/>
    <p:sldId id="315" r:id="rId6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053B93-18EE-4B07-B05C-044074B00ED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544FA3D-66E8-4656-B76D-312AA76BD5C7}">
      <dgm:prSet phldrT="[Texto]" custT="1"/>
      <dgm:spPr/>
      <dgm:t>
        <a:bodyPr/>
        <a:lstStyle/>
        <a:p>
          <a:r>
            <a:rPr lang="pt-BR" sz="1800" b="1" dirty="0" smtClean="0">
              <a:solidFill>
                <a:srgbClr val="002060"/>
              </a:solidFill>
            </a:rPr>
            <a:t>Apresentação institucional</a:t>
          </a:r>
          <a:endParaRPr lang="pt-BR" sz="1800" dirty="0"/>
        </a:p>
      </dgm:t>
    </dgm:pt>
    <dgm:pt modelId="{55B5B1D4-A1F2-46C6-BE63-18E33ACBA840}" type="parTrans" cxnId="{72CFDD94-6E92-4853-AD97-3BB9374E3C00}">
      <dgm:prSet/>
      <dgm:spPr/>
      <dgm:t>
        <a:bodyPr/>
        <a:lstStyle/>
        <a:p>
          <a:endParaRPr lang="pt-BR"/>
        </a:p>
      </dgm:t>
    </dgm:pt>
    <dgm:pt modelId="{3FFCBDDD-D4DB-4683-9E65-251BA5124A11}" type="sibTrans" cxnId="{72CFDD94-6E92-4853-AD97-3BB9374E3C00}">
      <dgm:prSet/>
      <dgm:spPr/>
      <dgm:t>
        <a:bodyPr/>
        <a:lstStyle/>
        <a:p>
          <a:endParaRPr lang="pt-BR"/>
        </a:p>
      </dgm:t>
    </dgm:pt>
    <dgm:pt modelId="{DB651D5B-F741-45B8-B437-5CE0ADB591D7}">
      <dgm:prSet custT="1"/>
      <dgm:spPr/>
      <dgm:t>
        <a:bodyPr/>
        <a:lstStyle/>
        <a:p>
          <a:r>
            <a:rPr lang="pt-BR" sz="1800" b="1" dirty="0" smtClean="0">
              <a:solidFill>
                <a:srgbClr val="002060"/>
              </a:solidFill>
            </a:rPr>
            <a:t>Plataformas nacionais </a:t>
          </a:r>
          <a:r>
            <a:rPr lang="pt-BR" sz="1800" b="1" dirty="0" smtClean="0">
              <a:solidFill>
                <a:srgbClr val="002060"/>
              </a:solidFill>
            </a:rPr>
            <a:t>para gestão de informações em CT&amp;I</a:t>
          </a:r>
        </a:p>
      </dgm:t>
    </dgm:pt>
    <dgm:pt modelId="{630939DE-3D6D-4FAD-A9E0-C6A1E942CE7C}" type="parTrans" cxnId="{1AEB7045-FE11-40AA-98CD-8C69F32F7AB0}">
      <dgm:prSet/>
      <dgm:spPr/>
      <dgm:t>
        <a:bodyPr/>
        <a:lstStyle/>
        <a:p>
          <a:endParaRPr lang="pt-BR"/>
        </a:p>
      </dgm:t>
    </dgm:pt>
    <dgm:pt modelId="{E30D5AC7-6AD0-4315-9169-D5994ABF1976}" type="sibTrans" cxnId="{1AEB7045-FE11-40AA-98CD-8C69F32F7AB0}">
      <dgm:prSet/>
      <dgm:spPr/>
      <dgm:t>
        <a:bodyPr/>
        <a:lstStyle/>
        <a:p>
          <a:endParaRPr lang="pt-BR"/>
        </a:p>
      </dgm:t>
    </dgm:pt>
    <dgm:pt modelId="{12A99F41-6B4A-4CA3-A677-BC3EF53B0E2A}">
      <dgm:prSet custT="1"/>
      <dgm:spPr/>
      <dgm:t>
        <a:bodyPr/>
        <a:lstStyle/>
        <a:p>
          <a:r>
            <a:rPr lang="pt-BR" sz="1800" b="1" dirty="0" smtClean="0">
              <a:solidFill>
                <a:srgbClr val="002060"/>
              </a:solidFill>
            </a:rPr>
            <a:t>Case UNIOESTE: solução para análise estratégica de informações curriculares e de editais de fomento</a:t>
          </a:r>
          <a:endParaRPr lang="pt-BR" sz="1800" b="1" dirty="0" smtClean="0">
            <a:solidFill>
              <a:srgbClr val="002060"/>
            </a:solidFill>
          </a:endParaRPr>
        </a:p>
      </dgm:t>
    </dgm:pt>
    <dgm:pt modelId="{9E755355-C27A-40EB-B618-35059B6B08BB}" type="parTrans" cxnId="{3F675D34-CFC3-4317-8173-11B481BB3C91}">
      <dgm:prSet/>
      <dgm:spPr/>
      <dgm:t>
        <a:bodyPr/>
        <a:lstStyle/>
        <a:p>
          <a:endParaRPr lang="pt-BR"/>
        </a:p>
      </dgm:t>
    </dgm:pt>
    <dgm:pt modelId="{D5D5F2F4-3B47-4DA6-8C9B-A2F83F6B0ED7}" type="sibTrans" cxnId="{3F675D34-CFC3-4317-8173-11B481BB3C91}">
      <dgm:prSet/>
      <dgm:spPr/>
      <dgm:t>
        <a:bodyPr/>
        <a:lstStyle/>
        <a:p>
          <a:endParaRPr lang="pt-BR"/>
        </a:p>
      </dgm:t>
    </dgm:pt>
    <dgm:pt modelId="{F8D63B6A-BB17-42CD-A234-CD21F701732D}">
      <dgm:prSet custT="1"/>
      <dgm:spPr/>
      <dgm:t>
        <a:bodyPr/>
        <a:lstStyle/>
        <a:p>
          <a:r>
            <a:rPr lang="pt-BR" sz="1800" b="1" dirty="0" smtClean="0">
              <a:solidFill>
                <a:srgbClr val="002060"/>
              </a:solidFill>
            </a:rPr>
            <a:t>Considerações finais</a:t>
          </a:r>
          <a:endParaRPr lang="pt-BR" sz="1800" b="1" dirty="0">
            <a:solidFill>
              <a:srgbClr val="002060"/>
            </a:solidFill>
          </a:endParaRPr>
        </a:p>
      </dgm:t>
    </dgm:pt>
    <dgm:pt modelId="{AE0DA2A6-3502-4A6E-9295-C43E79B8B6A3}" type="parTrans" cxnId="{99600622-B115-416C-978A-0373817B905F}">
      <dgm:prSet/>
      <dgm:spPr/>
      <dgm:t>
        <a:bodyPr/>
        <a:lstStyle/>
        <a:p>
          <a:endParaRPr lang="pt-BR"/>
        </a:p>
      </dgm:t>
    </dgm:pt>
    <dgm:pt modelId="{93573812-94CC-4672-8D19-7BF73B998907}" type="sibTrans" cxnId="{99600622-B115-416C-978A-0373817B905F}">
      <dgm:prSet/>
      <dgm:spPr/>
      <dgm:t>
        <a:bodyPr/>
        <a:lstStyle/>
        <a:p>
          <a:endParaRPr lang="pt-BR"/>
        </a:p>
      </dgm:t>
    </dgm:pt>
    <dgm:pt modelId="{468A1D78-E0D8-4501-AE42-893DAA7E20B5}">
      <dgm:prSet phldrT="[Texto]" custT="1"/>
      <dgm:spPr/>
      <dgm:t>
        <a:bodyPr/>
        <a:lstStyle/>
        <a:p>
          <a:r>
            <a:rPr lang="pt-BR" sz="1800" b="1" dirty="0" smtClean="0">
              <a:solidFill>
                <a:srgbClr val="002060"/>
              </a:solidFill>
            </a:rPr>
            <a:t>Gestão </a:t>
          </a:r>
          <a:r>
            <a:rPr lang="pt-BR" sz="1800" b="1" dirty="0" smtClean="0">
              <a:solidFill>
                <a:srgbClr val="002060"/>
              </a:solidFill>
            </a:rPr>
            <a:t>estratégica de informações em CT&amp;I nas IES</a:t>
          </a:r>
          <a:endParaRPr lang="pt-BR" sz="1800" dirty="0"/>
        </a:p>
      </dgm:t>
    </dgm:pt>
    <dgm:pt modelId="{D02B818B-C24F-4F06-8256-63C7490C258F}" type="parTrans" cxnId="{B8634EBA-7295-46BE-BF35-24AACC138D83}">
      <dgm:prSet/>
      <dgm:spPr/>
      <dgm:t>
        <a:bodyPr/>
        <a:lstStyle/>
        <a:p>
          <a:endParaRPr lang="pt-BR"/>
        </a:p>
      </dgm:t>
    </dgm:pt>
    <dgm:pt modelId="{41CEBB37-54CB-421B-A462-CA075F515066}" type="sibTrans" cxnId="{B8634EBA-7295-46BE-BF35-24AACC138D83}">
      <dgm:prSet/>
      <dgm:spPr/>
      <dgm:t>
        <a:bodyPr/>
        <a:lstStyle/>
        <a:p>
          <a:endParaRPr lang="pt-BR"/>
        </a:p>
      </dgm:t>
    </dgm:pt>
    <dgm:pt modelId="{82720874-5DE5-4391-B6E7-4EB30B3F5F62}" type="pres">
      <dgm:prSet presAssocID="{F3053B93-18EE-4B07-B05C-044074B00ED2}" presName="arrowDiagram" presStyleCnt="0">
        <dgm:presLayoutVars>
          <dgm:chMax val="5"/>
          <dgm:dir/>
          <dgm:resizeHandles val="exact"/>
        </dgm:presLayoutVars>
      </dgm:prSet>
      <dgm:spPr/>
    </dgm:pt>
    <dgm:pt modelId="{8ACDF9FF-E949-45B8-B95F-DA610C7FCD0A}" type="pres">
      <dgm:prSet presAssocID="{F3053B93-18EE-4B07-B05C-044074B00ED2}" presName="arrow" presStyleLbl="bgShp" presStyleIdx="0" presStyleCnt="1" custLinFactNeighborY="-1251"/>
      <dgm:spPr/>
    </dgm:pt>
    <dgm:pt modelId="{39B15853-10CA-4D78-9A26-856E5FDA399B}" type="pres">
      <dgm:prSet presAssocID="{F3053B93-18EE-4B07-B05C-044074B00ED2}" presName="arrowDiagram5" presStyleCnt="0"/>
      <dgm:spPr/>
    </dgm:pt>
    <dgm:pt modelId="{B3A9EA28-3F5D-414A-AADE-24C3CFF4D9CC}" type="pres">
      <dgm:prSet presAssocID="{5544FA3D-66E8-4656-B76D-312AA76BD5C7}" presName="bullet5a" presStyleLbl="node1" presStyleIdx="0" presStyleCnt="5"/>
      <dgm:spPr/>
    </dgm:pt>
    <dgm:pt modelId="{89C5A5D5-512C-4D63-9602-857DC537116A}" type="pres">
      <dgm:prSet presAssocID="{5544FA3D-66E8-4656-B76D-312AA76BD5C7}" presName="textBox5a" presStyleLbl="revTx" presStyleIdx="0" presStyleCnt="5" custScaleX="141875" custScaleY="7234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6C3B56-25E7-448A-8397-4CB51378716A}" type="pres">
      <dgm:prSet presAssocID="{468A1D78-E0D8-4501-AE42-893DAA7E20B5}" presName="bullet5b" presStyleLbl="node1" presStyleIdx="1" presStyleCnt="5"/>
      <dgm:spPr/>
    </dgm:pt>
    <dgm:pt modelId="{D1EEB9B1-7D7E-4132-8B5F-BD7A15CBAA35}" type="pres">
      <dgm:prSet presAssocID="{468A1D78-E0D8-4501-AE42-893DAA7E20B5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C87C27-9401-4699-8AAF-E967A85FF10E}" type="pres">
      <dgm:prSet presAssocID="{DB651D5B-F741-45B8-B437-5CE0ADB591D7}" presName="bullet5c" presStyleLbl="node1" presStyleIdx="2" presStyleCnt="5"/>
      <dgm:spPr/>
    </dgm:pt>
    <dgm:pt modelId="{14EB8D2C-3F57-4E6C-A409-0BFF9309AB85}" type="pres">
      <dgm:prSet presAssocID="{DB651D5B-F741-45B8-B437-5CE0ADB591D7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B13251-FAC7-4E2F-BBB3-6DEE96A463F6}" type="pres">
      <dgm:prSet presAssocID="{12A99F41-6B4A-4CA3-A677-BC3EF53B0E2A}" presName="bullet5d" presStyleLbl="node1" presStyleIdx="3" presStyleCnt="5"/>
      <dgm:spPr/>
    </dgm:pt>
    <dgm:pt modelId="{113AE355-0340-4DAE-A72A-1B6C17A17C42}" type="pres">
      <dgm:prSet presAssocID="{12A99F41-6B4A-4CA3-A677-BC3EF53B0E2A}" presName="textBox5d" presStyleLbl="revTx" presStyleIdx="3" presStyleCnt="5" custScaleY="67609" custLinFactNeighborX="-4344" custLinFactNeighborY="-1137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381046-8EAF-4B66-82AB-F8908770717E}" type="pres">
      <dgm:prSet presAssocID="{F8D63B6A-BB17-42CD-A234-CD21F701732D}" presName="bullet5e" presStyleLbl="node1" presStyleIdx="4" presStyleCnt="5"/>
      <dgm:spPr/>
    </dgm:pt>
    <dgm:pt modelId="{2382C5DA-D3C2-4B11-B4DE-0E3DF39794B3}" type="pres">
      <dgm:prSet presAssocID="{F8D63B6A-BB17-42CD-A234-CD21F701732D}" presName="textBox5e" presStyleLbl="revTx" presStyleIdx="4" presStyleCnt="5" custScaleY="56818" custLinFactNeighborX="-7475" custLinFactNeighborY="-15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2CFDD94-6E92-4853-AD97-3BB9374E3C00}" srcId="{F3053B93-18EE-4B07-B05C-044074B00ED2}" destId="{5544FA3D-66E8-4656-B76D-312AA76BD5C7}" srcOrd="0" destOrd="0" parTransId="{55B5B1D4-A1F2-46C6-BE63-18E33ACBA840}" sibTransId="{3FFCBDDD-D4DB-4683-9E65-251BA5124A11}"/>
    <dgm:cxn modelId="{0BDBFE74-4159-4005-B212-CD26D7E95439}" type="presOf" srcId="{5544FA3D-66E8-4656-B76D-312AA76BD5C7}" destId="{89C5A5D5-512C-4D63-9602-857DC537116A}" srcOrd="0" destOrd="0" presId="urn:microsoft.com/office/officeart/2005/8/layout/arrow2"/>
    <dgm:cxn modelId="{99366135-3526-4D3E-BD85-627FDD3110CF}" type="presOf" srcId="{12A99F41-6B4A-4CA3-A677-BC3EF53B0E2A}" destId="{113AE355-0340-4DAE-A72A-1B6C17A17C42}" srcOrd="0" destOrd="0" presId="urn:microsoft.com/office/officeart/2005/8/layout/arrow2"/>
    <dgm:cxn modelId="{CB5D4069-4D01-4418-93C3-FEB71A73EFF9}" type="presOf" srcId="{468A1D78-E0D8-4501-AE42-893DAA7E20B5}" destId="{D1EEB9B1-7D7E-4132-8B5F-BD7A15CBAA35}" srcOrd="0" destOrd="0" presId="urn:microsoft.com/office/officeart/2005/8/layout/arrow2"/>
    <dgm:cxn modelId="{1AEB7045-FE11-40AA-98CD-8C69F32F7AB0}" srcId="{F3053B93-18EE-4B07-B05C-044074B00ED2}" destId="{DB651D5B-F741-45B8-B437-5CE0ADB591D7}" srcOrd="2" destOrd="0" parTransId="{630939DE-3D6D-4FAD-A9E0-C6A1E942CE7C}" sibTransId="{E30D5AC7-6AD0-4315-9169-D5994ABF1976}"/>
    <dgm:cxn modelId="{B3228679-9546-4566-9D0B-7FB19CE3E549}" type="presOf" srcId="{F8D63B6A-BB17-42CD-A234-CD21F701732D}" destId="{2382C5DA-D3C2-4B11-B4DE-0E3DF39794B3}" srcOrd="0" destOrd="0" presId="urn:microsoft.com/office/officeart/2005/8/layout/arrow2"/>
    <dgm:cxn modelId="{B8634EBA-7295-46BE-BF35-24AACC138D83}" srcId="{F3053B93-18EE-4B07-B05C-044074B00ED2}" destId="{468A1D78-E0D8-4501-AE42-893DAA7E20B5}" srcOrd="1" destOrd="0" parTransId="{D02B818B-C24F-4F06-8256-63C7490C258F}" sibTransId="{41CEBB37-54CB-421B-A462-CA075F515066}"/>
    <dgm:cxn modelId="{3F675D34-CFC3-4317-8173-11B481BB3C91}" srcId="{F3053B93-18EE-4B07-B05C-044074B00ED2}" destId="{12A99F41-6B4A-4CA3-A677-BC3EF53B0E2A}" srcOrd="3" destOrd="0" parTransId="{9E755355-C27A-40EB-B618-35059B6B08BB}" sibTransId="{D5D5F2F4-3B47-4DA6-8C9B-A2F83F6B0ED7}"/>
    <dgm:cxn modelId="{7E2D0E4D-170B-4AD8-8DAF-ACE42FE63F1C}" type="presOf" srcId="{F3053B93-18EE-4B07-B05C-044074B00ED2}" destId="{82720874-5DE5-4391-B6E7-4EB30B3F5F62}" srcOrd="0" destOrd="0" presId="urn:microsoft.com/office/officeart/2005/8/layout/arrow2"/>
    <dgm:cxn modelId="{99600622-B115-416C-978A-0373817B905F}" srcId="{F3053B93-18EE-4B07-B05C-044074B00ED2}" destId="{F8D63B6A-BB17-42CD-A234-CD21F701732D}" srcOrd="4" destOrd="0" parTransId="{AE0DA2A6-3502-4A6E-9295-C43E79B8B6A3}" sibTransId="{93573812-94CC-4672-8D19-7BF73B998907}"/>
    <dgm:cxn modelId="{5C9E2709-DF37-404B-93A7-F81A6F0952A7}" type="presOf" srcId="{DB651D5B-F741-45B8-B437-5CE0ADB591D7}" destId="{14EB8D2C-3F57-4E6C-A409-0BFF9309AB85}" srcOrd="0" destOrd="0" presId="urn:microsoft.com/office/officeart/2005/8/layout/arrow2"/>
    <dgm:cxn modelId="{5E9482B6-8BF5-4484-8F69-D6E59029A4F8}" type="presParOf" srcId="{82720874-5DE5-4391-B6E7-4EB30B3F5F62}" destId="{8ACDF9FF-E949-45B8-B95F-DA610C7FCD0A}" srcOrd="0" destOrd="0" presId="urn:microsoft.com/office/officeart/2005/8/layout/arrow2"/>
    <dgm:cxn modelId="{DBF10B15-68D6-4DBA-9BE3-AE4576D0E697}" type="presParOf" srcId="{82720874-5DE5-4391-B6E7-4EB30B3F5F62}" destId="{39B15853-10CA-4D78-9A26-856E5FDA399B}" srcOrd="1" destOrd="0" presId="urn:microsoft.com/office/officeart/2005/8/layout/arrow2"/>
    <dgm:cxn modelId="{F4F6AA25-4823-4A93-8DBB-6E19A964321F}" type="presParOf" srcId="{39B15853-10CA-4D78-9A26-856E5FDA399B}" destId="{B3A9EA28-3F5D-414A-AADE-24C3CFF4D9CC}" srcOrd="0" destOrd="0" presId="urn:microsoft.com/office/officeart/2005/8/layout/arrow2"/>
    <dgm:cxn modelId="{05ED54D7-8230-4C10-952C-32031A9986A1}" type="presParOf" srcId="{39B15853-10CA-4D78-9A26-856E5FDA399B}" destId="{89C5A5D5-512C-4D63-9602-857DC537116A}" srcOrd="1" destOrd="0" presId="urn:microsoft.com/office/officeart/2005/8/layout/arrow2"/>
    <dgm:cxn modelId="{2D5AFCA6-5EC8-41EA-A284-59A87F5356F3}" type="presParOf" srcId="{39B15853-10CA-4D78-9A26-856E5FDA399B}" destId="{666C3B56-25E7-448A-8397-4CB51378716A}" srcOrd="2" destOrd="0" presId="urn:microsoft.com/office/officeart/2005/8/layout/arrow2"/>
    <dgm:cxn modelId="{4F876886-16B2-460B-8F98-726FB5ADF145}" type="presParOf" srcId="{39B15853-10CA-4D78-9A26-856E5FDA399B}" destId="{D1EEB9B1-7D7E-4132-8B5F-BD7A15CBAA35}" srcOrd="3" destOrd="0" presId="urn:microsoft.com/office/officeart/2005/8/layout/arrow2"/>
    <dgm:cxn modelId="{0CC13400-20C8-4E4B-AADC-6800A0D02E2F}" type="presParOf" srcId="{39B15853-10CA-4D78-9A26-856E5FDA399B}" destId="{B9C87C27-9401-4699-8AAF-E967A85FF10E}" srcOrd="4" destOrd="0" presId="urn:microsoft.com/office/officeart/2005/8/layout/arrow2"/>
    <dgm:cxn modelId="{060FEF22-F538-4B29-B2FD-C43B08AA2D7E}" type="presParOf" srcId="{39B15853-10CA-4D78-9A26-856E5FDA399B}" destId="{14EB8D2C-3F57-4E6C-A409-0BFF9309AB85}" srcOrd="5" destOrd="0" presId="urn:microsoft.com/office/officeart/2005/8/layout/arrow2"/>
    <dgm:cxn modelId="{57C13461-9290-468D-8EA7-4F4C3BA06EAD}" type="presParOf" srcId="{39B15853-10CA-4D78-9A26-856E5FDA399B}" destId="{18B13251-FAC7-4E2F-BBB3-6DEE96A463F6}" srcOrd="6" destOrd="0" presId="urn:microsoft.com/office/officeart/2005/8/layout/arrow2"/>
    <dgm:cxn modelId="{A1B473EB-0CAD-48B0-B391-94D1D6DD3D26}" type="presParOf" srcId="{39B15853-10CA-4D78-9A26-856E5FDA399B}" destId="{113AE355-0340-4DAE-A72A-1B6C17A17C42}" srcOrd="7" destOrd="0" presId="urn:microsoft.com/office/officeart/2005/8/layout/arrow2"/>
    <dgm:cxn modelId="{16A117DB-2374-4337-AC30-A22B18A08918}" type="presParOf" srcId="{39B15853-10CA-4D78-9A26-856E5FDA399B}" destId="{EE381046-8EAF-4B66-82AB-F8908770717E}" srcOrd="8" destOrd="0" presId="urn:microsoft.com/office/officeart/2005/8/layout/arrow2"/>
    <dgm:cxn modelId="{D882EF13-DFF3-4C0A-AE5B-337B42F40E28}" type="presParOf" srcId="{39B15853-10CA-4D78-9A26-856E5FDA399B}" destId="{2382C5DA-D3C2-4B11-B4DE-0E3DF39794B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BF3BB5-8F25-4E47-AA88-2ECBC7FCE112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AB8D742-B15F-48CC-8EA3-6A7D223F9EE8}">
      <dgm:prSet phldrT="[Texto]" custT="1"/>
      <dgm:spPr/>
      <dgm:t>
        <a:bodyPr/>
        <a:lstStyle/>
        <a:p>
          <a:r>
            <a:rPr lang="pt-BR" sz="2800" b="1" dirty="0" smtClean="0"/>
            <a:t>Demandas </a:t>
          </a:r>
          <a:r>
            <a:rPr lang="pt-BR" sz="2800" dirty="0" smtClean="0"/>
            <a:t/>
          </a:r>
          <a:br>
            <a:rPr lang="pt-BR" sz="2800" dirty="0" smtClean="0"/>
          </a:br>
          <a:r>
            <a:rPr lang="pt-BR" sz="2000" dirty="0" smtClean="0"/>
            <a:t>(“Como meus dados viram conhecimento?”)</a:t>
          </a:r>
          <a:endParaRPr lang="pt-BR" sz="2000" dirty="0"/>
        </a:p>
      </dgm:t>
    </dgm:pt>
    <dgm:pt modelId="{85A3D05F-0F50-43DD-9545-ABCD22CC4FB5}" type="parTrans" cxnId="{EDD97130-E6DA-4012-89DB-452F77C2E3C5}">
      <dgm:prSet/>
      <dgm:spPr/>
      <dgm:t>
        <a:bodyPr/>
        <a:lstStyle/>
        <a:p>
          <a:endParaRPr lang="pt-BR"/>
        </a:p>
      </dgm:t>
    </dgm:pt>
    <dgm:pt modelId="{EF4D5DC6-2944-4798-A5B5-FDA2B422B5C2}" type="sibTrans" cxnId="{EDD97130-E6DA-4012-89DB-452F77C2E3C5}">
      <dgm:prSet/>
      <dgm:spPr/>
      <dgm:t>
        <a:bodyPr/>
        <a:lstStyle/>
        <a:p>
          <a:endParaRPr lang="pt-BR"/>
        </a:p>
      </dgm:t>
    </dgm:pt>
    <dgm:pt modelId="{24FB1900-3F25-4288-80AB-28639702060D}">
      <dgm:prSet phldrT="[Texto]" custT="1"/>
      <dgm:spPr/>
      <dgm:t>
        <a:bodyPr/>
        <a:lstStyle/>
        <a:p>
          <a:r>
            <a:rPr lang="pt-BR" sz="2400" b="1" dirty="0" smtClean="0"/>
            <a:t>Produtos</a:t>
          </a:r>
          <a:endParaRPr lang="pt-BR" sz="2400" b="1" dirty="0"/>
        </a:p>
      </dgm:t>
    </dgm:pt>
    <dgm:pt modelId="{ED5699D0-44D7-48D6-8C40-61FDD91B8820}" type="parTrans" cxnId="{4D94729E-CE69-4A0E-957F-DD42D9C2DE3D}">
      <dgm:prSet/>
      <dgm:spPr/>
      <dgm:t>
        <a:bodyPr/>
        <a:lstStyle/>
        <a:p>
          <a:endParaRPr lang="pt-BR"/>
        </a:p>
      </dgm:t>
    </dgm:pt>
    <dgm:pt modelId="{A2F0696D-B20C-4E08-B3B1-795440ACD92A}" type="sibTrans" cxnId="{4D94729E-CE69-4A0E-957F-DD42D9C2DE3D}">
      <dgm:prSet/>
      <dgm:spPr/>
      <dgm:t>
        <a:bodyPr/>
        <a:lstStyle/>
        <a:p>
          <a:endParaRPr lang="pt-BR"/>
        </a:p>
      </dgm:t>
    </dgm:pt>
    <dgm:pt modelId="{EC3E1EF1-1D93-4050-AACF-56E1290DE3B0}">
      <dgm:prSet phldrT="[Texto]" custT="1"/>
      <dgm:spPr/>
      <dgm:t>
        <a:bodyPr/>
        <a:lstStyle/>
        <a:p>
          <a:r>
            <a:rPr lang="pt-BR" sz="1050" dirty="0" smtClean="0"/>
            <a:t>GESTÃO ESTRATÉGICA DE CURRÍCULOS</a:t>
          </a:r>
          <a:endParaRPr lang="pt-BR" sz="1050" dirty="0"/>
        </a:p>
      </dgm:t>
    </dgm:pt>
    <dgm:pt modelId="{65ED6660-37C6-4CC4-AE9F-30A1CB36245D}" type="parTrans" cxnId="{3E432531-4686-4D8E-81A1-478BDC34624C}">
      <dgm:prSet/>
      <dgm:spPr/>
      <dgm:t>
        <a:bodyPr/>
        <a:lstStyle/>
        <a:p>
          <a:endParaRPr lang="pt-BR"/>
        </a:p>
      </dgm:t>
    </dgm:pt>
    <dgm:pt modelId="{536634E8-2217-4095-9EDA-9BFBD8E001FD}" type="sibTrans" cxnId="{3E432531-4686-4D8E-81A1-478BDC34624C}">
      <dgm:prSet/>
      <dgm:spPr/>
      <dgm:t>
        <a:bodyPr/>
        <a:lstStyle/>
        <a:p>
          <a:endParaRPr lang="pt-BR"/>
        </a:p>
      </dgm:t>
    </dgm:pt>
    <dgm:pt modelId="{0E254EDE-87B3-4F95-93C7-085977572B31}">
      <dgm:prSet phldrT="[Texto]" custT="1"/>
      <dgm:spPr/>
      <dgm:t>
        <a:bodyPr/>
        <a:lstStyle/>
        <a:p>
          <a:r>
            <a:rPr lang="pt-BR" sz="1050" dirty="0" smtClean="0"/>
            <a:t>COPRODUÇÃO DE CONHECIMENTO</a:t>
          </a:r>
          <a:endParaRPr lang="pt-BR" sz="1050" dirty="0"/>
        </a:p>
      </dgm:t>
    </dgm:pt>
    <dgm:pt modelId="{A98E676C-B6A3-41A9-B720-8BDBC1640A5F}" type="parTrans" cxnId="{054B3D66-8E26-4645-ADA8-042E7E0C5F5E}">
      <dgm:prSet/>
      <dgm:spPr/>
      <dgm:t>
        <a:bodyPr/>
        <a:lstStyle/>
        <a:p>
          <a:endParaRPr lang="pt-BR"/>
        </a:p>
      </dgm:t>
    </dgm:pt>
    <dgm:pt modelId="{73CD8073-D1F1-4A92-9BC9-B77FA5E3B3A9}" type="sibTrans" cxnId="{054B3D66-8E26-4645-ADA8-042E7E0C5F5E}">
      <dgm:prSet/>
      <dgm:spPr/>
      <dgm:t>
        <a:bodyPr/>
        <a:lstStyle/>
        <a:p>
          <a:endParaRPr lang="pt-BR"/>
        </a:p>
      </dgm:t>
    </dgm:pt>
    <dgm:pt modelId="{FA9856AB-ECAD-4211-84A5-8D5FC34F96AC}">
      <dgm:prSet phldrT="[Texto]" custT="1"/>
      <dgm:spPr/>
      <dgm:t>
        <a:bodyPr/>
        <a:lstStyle/>
        <a:p>
          <a:r>
            <a:rPr lang="pt-BR" sz="1050" dirty="0" smtClean="0"/>
            <a:t>GESTÃO DE FOMENTO PÚBLICO</a:t>
          </a:r>
          <a:endParaRPr lang="pt-BR" sz="1050" dirty="0"/>
        </a:p>
      </dgm:t>
    </dgm:pt>
    <dgm:pt modelId="{0B508934-EC17-4FA9-ACDC-E7BC98C986DF}" type="parTrans" cxnId="{8B06A8F4-A3EB-4DA7-9DA8-8F937A297A03}">
      <dgm:prSet/>
      <dgm:spPr/>
      <dgm:t>
        <a:bodyPr/>
        <a:lstStyle/>
        <a:p>
          <a:endParaRPr lang="pt-BR"/>
        </a:p>
      </dgm:t>
    </dgm:pt>
    <dgm:pt modelId="{03E1B470-1CFD-4EEF-99D0-9522EA750C13}" type="sibTrans" cxnId="{8B06A8F4-A3EB-4DA7-9DA8-8F937A297A03}">
      <dgm:prSet/>
      <dgm:spPr/>
      <dgm:t>
        <a:bodyPr/>
        <a:lstStyle/>
        <a:p>
          <a:endParaRPr lang="pt-BR"/>
        </a:p>
      </dgm:t>
    </dgm:pt>
    <dgm:pt modelId="{DB87F41B-0BF4-4DD1-A3AB-2DAA1C011A3C}">
      <dgm:prSet phldrT="[Texto]" custT="1"/>
      <dgm:spPr/>
      <dgm:t>
        <a:bodyPr/>
        <a:lstStyle/>
        <a:p>
          <a:r>
            <a:rPr lang="pt-BR" sz="2400" b="1" dirty="0" smtClean="0"/>
            <a:t>Tecnologia em sistemas de  conhecimento</a:t>
          </a:r>
          <a:endParaRPr lang="pt-BR" sz="2400" b="1" dirty="0"/>
        </a:p>
      </dgm:t>
    </dgm:pt>
    <dgm:pt modelId="{7D8D0FB6-65EA-4095-8782-16A51098728B}" type="parTrans" cxnId="{0BD036BF-D17E-421A-969A-0359535B8893}">
      <dgm:prSet/>
      <dgm:spPr/>
      <dgm:t>
        <a:bodyPr/>
        <a:lstStyle/>
        <a:p>
          <a:endParaRPr lang="pt-BR"/>
        </a:p>
      </dgm:t>
    </dgm:pt>
    <dgm:pt modelId="{4DB6F7CE-5A60-4BD6-8784-F58E871525D1}" type="sibTrans" cxnId="{0BD036BF-D17E-421A-969A-0359535B8893}">
      <dgm:prSet/>
      <dgm:spPr/>
      <dgm:t>
        <a:bodyPr/>
        <a:lstStyle/>
        <a:p>
          <a:endParaRPr lang="pt-BR"/>
        </a:p>
      </dgm:t>
    </dgm:pt>
    <dgm:pt modelId="{09EE8AA8-96D8-4EFE-92BC-0963D4C050D0}">
      <dgm:prSet phldrT="[Texto]" custT="1"/>
      <dgm:spPr/>
      <dgm:t>
        <a:bodyPr/>
        <a:lstStyle/>
        <a:p>
          <a:r>
            <a:rPr lang="pt-BR" sz="1050" dirty="0" smtClean="0"/>
            <a:t>FERRAMENTAS DE SISTEMAS DE CONHECIMENTO</a:t>
          </a:r>
          <a:endParaRPr lang="pt-BR" sz="1050" dirty="0"/>
        </a:p>
      </dgm:t>
    </dgm:pt>
    <dgm:pt modelId="{43430D8D-36EF-4568-873F-04764BE690D1}" type="parTrans" cxnId="{FADCAFD0-0170-44C1-B0BD-D9279F63803A}">
      <dgm:prSet/>
      <dgm:spPr/>
      <dgm:t>
        <a:bodyPr/>
        <a:lstStyle/>
        <a:p>
          <a:endParaRPr lang="pt-BR"/>
        </a:p>
      </dgm:t>
    </dgm:pt>
    <dgm:pt modelId="{E8997A39-7AC6-4390-93CC-9B75B18BCD57}" type="sibTrans" cxnId="{FADCAFD0-0170-44C1-B0BD-D9279F63803A}">
      <dgm:prSet/>
      <dgm:spPr/>
      <dgm:t>
        <a:bodyPr/>
        <a:lstStyle/>
        <a:p>
          <a:endParaRPr lang="pt-BR"/>
        </a:p>
      </dgm:t>
    </dgm:pt>
    <dgm:pt modelId="{4A187317-198F-4467-9B67-8D1D46C113AC}">
      <dgm:prSet phldrT="[Texto]" custT="1"/>
      <dgm:spPr/>
      <dgm:t>
        <a:bodyPr/>
        <a:lstStyle/>
        <a:p>
          <a:r>
            <a:rPr lang="pt-BR" sz="1050" dirty="0" smtClean="0"/>
            <a:t>SUÍTE DE SISTEMAS DE CONHECIMENTO</a:t>
          </a:r>
          <a:endParaRPr lang="pt-BR" sz="1050" dirty="0"/>
        </a:p>
      </dgm:t>
    </dgm:pt>
    <dgm:pt modelId="{A1463211-2C33-4830-83ED-B86FEABDE146}" type="parTrans" cxnId="{2B57D42F-1393-45AC-9C05-DE3FCADE44FF}">
      <dgm:prSet/>
      <dgm:spPr/>
      <dgm:t>
        <a:bodyPr/>
        <a:lstStyle/>
        <a:p>
          <a:endParaRPr lang="pt-BR"/>
        </a:p>
      </dgm:t>
    </dgm:pt>
    <dgm:pt modelId="{58FBE2EE-7F88-464D-998E-B8F12CC75C91}" type="sibTrans" cxnId="{2B57D42F-1393-45AC-9C05-DE3FCADE44FF}">
      <dgm:prSet/>
      <dgm:spPr/>
      <dgm:t>
        <a:bodyPr/>
        <a:lstStyle/>
        <a:p>
          <a:endParaRPr lang="pt-BR"/>
        </a:p>
      </dgm:t>
    </dgm:pt>
    <dgm:pt modelId="{854AD34A-2BDE-4722-9E94-2D7AFB532FC2}">
      <dgm:prSet phldrT="[Texto]" custT="1"/>
      <dgm:spPr/>
      <dgm:t>
        <a:bodyPr/>
        <a:lstStyle/>
        <a:p>
          <a:r>
            <a:rPr lang="pt-BR" sz="2400" b="1" dirty="0" smtClean="0"/>
            <a:t>Projetos</a:t>
          </a:r>
          <a:endParaRPr lang="pt-BR" sz="2400" b="1" dirty="0"/>
        </a:p>
      </dgm:t>
    </dgm:pt>
    <dgm:pt modelId="{5251155A-81A6-4B0F-84EF-136400DDDAB8}" type="parTrans" cxnId="{35362303-2979-486C-B286-B2A6E04190F1}">
      <dgm:prSet/>
      <dgm:spPr/>
      <dgm:t>
        <a:bodyPr/>
        <a:lstStyle/>
        <a:p>
          <a:endParaRPr lang="pt-BR"/>
        </a:p>
      </dgm:t>
    </dgm:pt>
    <dgm:pt modelId="{E651206D-3A51-47C5-A80E-0F946D8481EA}" type="sibTrans" cxnId="{35362303-2979-486C-B286-B2A6E04190F1}">
      <dgm:prSet/>
      <dgm:spPr/>
      <dgm:t>
        <a:bodyPr/>
        <a:lstStyle/>
        <a:p>
          <a:endParaRPr lang="pt-BR"/>
        </a:p>
      </dgm:t>
    </dgm:pt>
    <dgm:pt modelId="{6C8EF61A-38E9-4667-A7D9-4C6516FA18C9}">
      <dgm:prSet phldrT="[Texto]"/>
      <dgm:spPr/>
      <dgm:t>
        <a:bodyPr/>
        <a:lstStyle/>
        <a:p>
          <a:r>
            <a:rPr lang="pt-BR" dirty="0" smtClean="0"/>
            <a:t>SOLUÇÕES EM GOVERNO ELETRÔNICO</a:t>
          </a:r>
          <a:endParaRPr lang="pt-BR" dirty="0"/>
        </a:p>
      </dgm:t>
    </dgm:pt>
    <dgm:pt modelId="{3A3F908B-D2EE-48CE-BB19-4650FF45D768}" type="parTrans" cxnId="{0C30F6B6-9A2F-46A4-A91C-EC54C2501176}">
      <dgm:prSet/>
      <dgm:spPr/>
      <dgm:t>
        <a:bodyPr/>
        <a:lstStyle/>
        <a:p>
          <a:endParaRPr lang="pt-BR"/>
        </a:p>
      </dgm:t>
    </dgm:pt>
    <dgm:pt modelId="{703BF69A-FD98-4A28-AF8B-6DC3421FB247}" type="sibTrans" cxnId="{0C30F6B6-9A2F-46A4-A91C-EC54C2501176}">
      <dgm:prSet/>
      <dgm:spPr/>
      <dgm:t>
        <a:bodyPr/>
        <a:lstStyle/>
        <a:p>
          <a:endParaRPr lang="pt-BR"/>
        </a:p>
      </dgm:t>
    </dgm:pt>
    <dgm:pt modelId="{EDEE44A7-133A-43A9-8D24-229D5DFD5AC0}">
      <dgm:prSet phldrT="[Texto]" custT="1"/>
      <dgm:spPr/>
      <dgm:t>
        <a:bodyPr/>
        <a:lstStyle/>
        <a:p>
          <a:r>
            <a:rPr lang="pt-BR" sz="1000" dirty="0" smtClean="0"/>
            <a:t>SOLUÇÕES CORPORATIVAS PARA EMPRESAS</a:t>
          </a:r>
          <a:endParaRPr lang="pt-BR" sz="1000" dirty="0"/>
        </a:p>
      </dgm:t>
    </dgm:pt>
    <dgm:pt modelId="{85FBB5D2-CC86-45F0-8632-BF7EF1AF697B}" type="parTrans" cxnId="{8DC032E9-6B67-4EA4-AD24-3C480AA05A42}">
      <dgm:prSet/>
      <dgm:spPr/>
      <dgm:t>
        <a:bodyPr/>
        <a:lstStyle/>
        <a:p>
          <a:endParaRPr lang="pt-BR"/>
        </a:p>
      </dgm:t>
    </dgm:pt>
    <dgm:pt modelId="{9C6147E8-200B-4F4B-9FCF-01124104AD53}" type="sibTrans" cxnId="{8DC032E9-6B67-4EA4-AD24-3C480AA05A42}">
      <dgm:prSet/>
      <dgm:spPr/>
      <dgm:t>
        <a:bodyPr/>
        <a:lstStyle/>
        <a:p>
          <a:endParaRPr lang="pt-BR"/>
        </a:p>
      </dgm:t>
    </dgm:pt>
    <dgm:pt modelId="{CC71BA79-65A2-44DA-8094-B2B3E517D392}">
      <dgm:prSet phldrT="[Texto]" custT="1"/>
      <dgm:spPr/>
      <dgm:t>
        <a:bodyPr/>
        <a:lstStyle/>
        <a:p>
          <a:r>
            <a:rPr lang="pt-BR" sz="1050" dirty="0" smtClean="0"/>
            <a:t>TRATAMENTO DE DADOS NÃO ESTRUTURADOS</a:t>
          </a:r>
          <a:endParaRPr lang="pt-BR" sz="1050" dirty="0"/>
        </a:p>
      </dgm:t>
    </dgm:pt>
    <dgm:pt modelId="{06517D5E-2C2C-4778-BD58-E8110E0FA1DF}" type="parTrans" cxnId="{C93C1A79-9F55-4D73-8B06-4A2AA5681436}">
      <dgm:prSet/>
      <dgm:spPr/>
      <dgm:t>
        <a:bodyPr/>
        <a:lstStyle/>
        <a:p>
          <a:endParaRPr lang="pt-BR"/>
        </a:p>
      </dgm:t>
    </dgm:pt>
    <dgm:pt modelId="{A0798E88-AF61-425D-AACF-A5574E15C4CF}" type="sibTrans" cxnId="{C93C1A79-9F55-4D73-8B06-4A2AA5681436}">
      <dgm:prSet/>
      <dgm:spPr/>
      <dgm:t>
        <a:bodyPr/>
        <a:lstStyle/>
        <a:p>
          <a:endParaRPr lang="pt-BR"/>
        </a:p>
      </dgm:t>
    </dgm:pt>
    <dgm:pt modelId="{5DE79B1A-65E4-49FA-8CAF-2870BBBD37DC}" type="pres">
      <dgm:prSet presAssocID="{37BF3BB5-8F25-4E47-AA88-2ECBC7FCE11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F2831FF2-0A59-4825-8267-657FA541EB2B}" type="pres">
      <dgm:prSet presAssocID="{1AB8D742-B15F-48CC-8EA3-6A7D223F9EE8}" presName="vertOne" presStyleCnt="0"/>
      <dgm:spPr/>
    </dgm:pt>
    <dgm:pt modelId="{7F8736DF-77A8-432D-AA27-DFFFAA8D7C78}" type="pres">
      <dgm:prSet presAssocID="{1AB8D742-B15F-48CC-8EA3-6A7D223F9EE8}" presName="txOne" presStyleLbl="node0" presStyleIdx="0" presStyleCnt="1" custLinFactNeighborX="969" custLinFactNeighborY="2330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B2837AF-1C7C-4824-929E-207B367DA3D0}" type="pres">
      <dgm:prSet presAssocID="{1AB8D742-B15F-48CC-8EA3-6A7D223F9EE8}" presName="parTransOne" presStyleCnt="0"/>
      <dgm:spPr/>
    </dgm:pt>
    <dgm:pt modelId="{760938E6-90FF-409D-8F30-9880ABA28202}" type="pres">
      <dgm:prSet presAssocID="{1AB8D742-B15F-48CC-8EA3-6A7D223F9EE8}" presName="horzOne" presStyleCnt="0"/>
      <dgm:spPr/>
    </dgm:pt>
    <dgm:pt modelId="{819CDD43-AC04-4F43-AC0C-70A7483BB8E2}" type="pres">
      <dgm:prSet presAssocID="{854AD34A-2BDE-4722-9E94-2D7AFB532FC2}" presName="vertTwo" presStyleCnt="0"/>
      <dgm:spPr/>
    </dgm:pt>
    <dgm:pt modelId="{10943398-97BA-4E64-A3B6-BA2CFE0E01EF}" type="pres">
      <dgm:prSet presAssocID="{854AD34A-2BDE-4722-9E94-2D7AFB532FC2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3316EB2-8800-4DEA-BE0B-B5E17C15EC1D}" type="pres">
      <dgm:prSet presAssocID="{854AD34A-2BDE-4722-9E94-2D7AFB532FC2}" presName="parTransTwo" presStyleCnt="0"/>
      <dgm:spPr/>
    </dgm:pt>
    <dgm:pt modelId="{3C8E75C8-3458-4A4E-9398-09194CD9ADB2}" type="pres">
      <dgm:prSet presAssocID="{854AD34A-2BDE-4722-9E94-2D7AFB532FC2}" presName="horzTwo" presStyleCnt="0"/>
      <dgm:spPr/>
    </dgm:pt>
    <dgm:pt modelId="{24ABDA63-981B-4568-BE27-EB646394E877}" type="pres">
      <dgm:prSet presAssocID="{6C8EF61A-38E9-4667-A7D9-4C6516FA18C9}" presName="vertThree" presStyleCnt="0"/>
      <dgm:spPr/>
    </dgm:pt>
    <dgm:pt modelId="{823ADB06-3A7B-4549-A5F4-E752B2705D29}" type="pres">
      <dgm:prSet presAssocID="{6C8EF61A-38E9-4667-A7D9-4C6516FA18C9}" presName="txThree" presStyleLbl="node3" presStyleIdx="0" presStyleCnt="8" custLinFactNeighborX="-899" custLinFactNeighborY="56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FA1E439-A531-47F3-AF51-E0D8FA94768F}" type="pres">
      <dgm:prSet presAssocID="{6C8EF61A-38E9-4667-A7D9-4C6516FA18C9}" presName="horzThree" presStyleCnt="0"/>
      <dgm:spPr/>
    </dgm:pt>
    <dgm:pt modelId="{CB3C9702-E6F3-4C24-B81D-91322AB3C2D4}" type="pres">
      <dgm:prSet presAssocID="{703BF69A-FD98-4A28-AF8B-6DC3421FB247}" presName="sibSpaceThree" presStyleCnt="0"/>
      <dgm:spPr/>
    </dgm:pt>
    <dgm:pt modelId="{B1BEA207-D116-4E46-9CFD-A20E985B2E7A}" type="pres">
      <dgm:prSet presAssocID="{EDEE44A7-133A-43A9-8D24-229D5DFD5AC0}" presName="vertThree" presStyleCnt="0"/>
      <dgm:spPr/>
    </dgm:pt>
    <dgm:pt modelId="{EE5E0AD4-A529-4D3C-9673-15A0E76FAE0F}" type="pres">
      <dgm:prSet presAssocID="{EDEE44A7-133A-43A9-8D24-229D5DFD5AC0}" presName="txThree" presStyleLbl="node3" presStyleIdx="1" presStyleCnt="8" custScaleX="11794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00456F6-5C21-4A9D-9275-4F5273183D64}" type="pres">
      <dgm:prSet presAssocID="{EDEE44A7-133A-43A9-8D24-229D5DFD5AC0}" presName="horzThree" presStyleCnt="0"/>
      <dgm:spPr/>
    </dgm:pt>
    <dgm:pt modelId="{B6B02D0F-EB1E-442E-AA88-7F02FEB4AEF0}" type="pres">
      <dgm:prSet presAssocID="{E651206D-3A51-47C5-A80E-0F946D8481EA}" presName="sibSpaceTwo" presStyleCnt="0"/>
      <dgm:spPr/>
    </dgm:pt>
    <dgm:pt modelId="{A68CA520-A9F6-40B3-A739-9B9D57C6AE29}" type="pres">
      <dgm:prSet presAssocID="{DB87F41B-0BF4-4DD1-A3AB-2DAA1C011A3C}" presName="vertTwo" presStyleCnt="0"/>
      <dgm:spPr/>
    </dgm:pt>
    <dgm:pt modelId="{D64192CB-AEEA-4624-A502-D66C40FF5395}" type="pres">
      <dgm:prSet presAssocID="{DB87F41B-0BF4-4DD1-A3AB-2DAA1C011A3C}" presName="txTwo" presStyleLbl="node2" presStyleIdx="1" presStyleCnt="3" custScaleX="111845" custLinFactNeighborX="1903" custLinFactNeighborY="-29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AF00917-C09C-4933-A5A3-12646EF398F6}" type="pres">
      <dgm:prSet presAssocID="{DB87F41B-0BF4-4DD1-A3AB-2DAA1C011A3C}" presName="parTransTwo" presStyleCnt="0"/>
      <dgm:spPr/>
    </dgm:pt>
    <dgm:pt modelId="{0479E7AF-D879-4021-A941-B838AAF5FA17}" type="pres">
      <dgm:prSet presAssocID="{DB87F41B-0BF4-4DD1-A3AB-2DAA1C011A3C}" presName="horzTwo" presStyleCnt="0"/>
      <dgm:spPr/>
    </dgm:pt>
    <dgm:pt modelId="{991109E1-EC4A-4173-9A88-A067A14D41C6}" type="pres">
      <dgm:prSet presAssocID="{09EE8AA8-96D8-4EFE-92BC-0963D4C050D0}" presName="vertThree" presStyleCnt="0"/>
      <dgm:spPr/>
    </dgm:pt>
    <dgm:pt modelId="{A782B1C7-F17E-4AA6-9DD7-B99F72BE66FF}" type="pres">
      <dgm:prSet presAssocID="{09EE8AA8-96D8-4EFE-92BC-0963D4C050D0}" presName="txThree" presStyleLbl="node3" presStyleIdx="2" presStyleCnt="8" custScaleX="137695" custLinFactNeighborX="-717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EB94069-A805-4D5E-A145-FF72D86662B6}" type="pres">
      <dgm:prSet presAssocID="{09EE8AA8-96D8-4EFE-92BC-0963D4C050D0}" presName="horzThree" presStyleCnt="0"/>
      <dgm:spPr/>
    </dgm:pt>
    <dgm:pt modelId="{BC226E2C-3CE9-4B8D-83F4-EDE9D5025450}" type="pres">
      <dgm:prSet presAssocID="{E8997A39-7AC6-4390-93CC-9B75B18BCD57}" presName="sibSpaceThree" presStyleCnt="0"/>
      <dgm:spPr/>
    </dgm:pt>
    <dgm:pt modelId="{A935867D-1012-45DF-8063-194007C149F8}" type="pres">
      <dgm:prSet presAssocID="{4A187317-198F-4467-9B67-8D1D46C113AC}" presName="vertThree" presStyleCnt="0"/>
      <dgm:spPr/>
    </dgm:pt>
    <dgm:pt modelId="{22453B39-684B-4176-94C6-C2A142699845}" type="pres">
      <dgm:prSet presAssocID="{4A187317-198F-4467-9B67-8D1D46C113AC}" presName="txThree" presStyleLbl="node3" presStyleIdx="3" presStyleCnt="8" custScaleX="130167" custLinFactNeighborX="-319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722FD77-05B1-4238-9291-993709ED35B7}" type="pres">
      <dgm:prSet presAssocID="{4A187317-198F-4467-9B67-8D1D46C113AC}" presName="horzThree" presStyleCnt="0"/>
      <dgm:spPr/>
    </dgm:pt>
    <dgm:pt modelId="{8AA9F70A-BE19-45AD-9EDF-7AA123FD2830}" type="pres">
      <dgm:prSet presAssocID="{58FBE2EE-7F88-464D-998E-B8F12CC75C91}" presName="sibSpaceThree" presStyleCnt="0"/>
      <dgm:spPr/>
    </dgm:pt>
    <dgm:pt modelId="{3ACAB35A-C5C4-4CCF-A774-241B2828E6FF}" type="pres">
      <dgm:prSet presAssocID="{CC71BA79-65A2-44DA-8094-B2B3E517D392}" presName="vertThree" presStyleCnt="0"/>
      <dgm:spPr/>
    </dgm:pt>
    <dgm:pt modelId="{A42A0BD4-56A2-4CE5-A419-50A221D3ACB4}" type="pres">
      <dgm:prSet presAssocID="{CC71BA79-65A2-44DA-8094-B2B3E517D392}" presName="txThree" presStyleLbl="node3" presStyleIdx="4" presStyleCnt="8" custScaleX="128499" custLinFactNeighborX="397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4FCEBBC-C56C-421A-9327-4FC22BC3A7A1}" type="pres">
      <dgm:prSet presAssocID="{CC71BA79-65A2-44DA-8094-B2B3E517D392}" presName="horzThree" presStyleCnt="0"/>
      <dgm:spPr/>
    </dgm:pt>
    <dgm:pt modelId="{EE8C4071-B70C-4F4C-8D74-DEB941083E02}" type="pres">
      <dgm:prSet presAssocID="{4DB6F7CE-5A60-4BD6-8784-F58E871525D1}" presName="sibSpaceTwo" presStyleCnt="0"/>
      <dgm:spPr/>
    </dgm:pt>
    <dgm:pt modelId="{138F42F1-6B0B-456A-88F4-EB283B41A66D}" type="pres">
      <dgm:prSet presAssocID="{24FB1900-3F25-4288-80AB-28639702060D}" presName="vertTwo" presStyleCnt="0"/>
      <dgm:spPr/>
    </dgm:pt>
    <dgm:pt modelId="{F5DC97A4-66C4-4127-A03F-7ACA6DB455B6}" type="pres">
      <dgm:prSet presAssocID="{24FB1900-3F25-4288-80AB-28639702060D}" presName="txTwo" presStyleLbl="node2" presStyleIdx="2" presStyleCnt="3" custScaleX="93139" custLinFactNeighborX="823" custLinFactNeighborY="-29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8A74AE7-A345-4EB5-B736-1AC9BF446D2F}" type="pres">
      <dgm:prSet presAssocID="{24FB1900-3F25-4288-80AB-28639702060D}" presName="parTransTwo" presStyleCnt="0"/>
      <dgm:spPr/>
    </dgm:pt>
    <dgm:pt modelId="{829E7241-7914-4203-9D97-06DBD23B2E30}" type="pres">
      <dgm:prSet presAssocID="{24FB1900-3F25-4288-80AB-28639702060D}" presName="horzTwo" presStyleCnt="0"/>
      <dgm:spPr/>
    </dgm:pt>
    <dgm:pt modelId="{EE0CDC58-786F-45AD-BB41-55369D737EC3}" type="pres">
      <dgm:prSet presAssocID="{EC3E1EF1-1D93-4050-AACF-56E1290DE3B0}" presName="vertThree" presStyleCnt="0"/>
      <dgm:spPr/>
    </dgm:pt>
    <dgm:pt modelId="{5736AFE5-AFA1-48B2-BDBF-B993341CC8D4}" type="pres">
      <dgm:prSet presAssocID="{EC3E1EF1-1D93-4050-AACF-56E1290DE3B0}" presName="txThree" presStyleLbl="node3" presStyleIdx="5" presStyleCnt="8" custScaleX="11674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A27D1B2-F660-44D0-B631-81F0102CB782}" type="pres">
      <dgm:prSet presAssocID="{EC3E1EF1-1D93-4050-AACF-56E1290DE3B0}" presName="horzThree" presStyleCnt="0"/>
      <dgm:spPr/>
    </dgm:pt>
    <dgm:pt modelId="{46FD6A25-8E7D-469F-A7B7-5B3B47BDE875}" type="pres">
      <dgm:prSet presAssocID="{536634E8-2217-4095-9EDA-9BFBD8E001FD}" presName="sibSpaceThree" presStyleCnt="0"/>
      <dgm:spPr/>
    </dgm:pt>
    <dgm:pt modelId="{88A557EB-D06A-49BE-863B-A0B1A7D265C6}" type="pres">
      <dgm:prSet presAssocID="{0E254EDE-87B3-4F95-93C7-085977572B31}" presName="vertThree" presStyleCnt="0"/>
      <dgm:spPr/>
    </dgm:pt>
    <dgm:pt modelId="{936D131D-12B2-4C02-B159-BA375387C78A}" type="pres">
      <dgm:prSet presAssocID="{0E254EDE-87B3-4F95-93C7-085977572B31}" presName="txThree" presStyleLbl="node3" presStyleIdx="6" presStyleCnt="8" custScaleX="13638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3712E8F-282D-44B6-B821-FD007CED7920}" type="pres">
      <dgm:prSet presAssocID="{0E254EDE-87B3-4F95-93C7-085977572B31}" presName="horzThree" presStyleCnt="0"/>
      <dgm:spPr/>
    </dgm:pt>
    <dgm:pt modelId="{CDFD4AD6-3DD2-4FE7-B627-5F9A0C7BF94D}" type="pres">
      <dgm:prSet presAssocID="{73CD8073-D1F1-4A92-9BC9-B77FA5E3B3A9}" presName="sibSpaceThree" presStyleCnt="0"/>
      <dgm:spPr/>
    </dgm:pt>
    <dgm:pt modelId="{98233D02-74F5-45D4-9253-F1D0C1A1BDCA}" type="pres">
      <dgm:prSet presAssocID="{FA9856AB-ECAD-4211-84A5-8D5FC34F96AC}" presName="vertThree" presStyleCnt="0"/>
      <dgm:spPr/>
    </dgm:pt>
    <dgm:pt modelId="{328CE16F-D04F-45A4-8BB6-2E2709AFFE66}" type="pres">
      <dgm:prSet presAssocID="{FA9856AB-ECAD-4211-84A5-8D5FC34F96AC}" presName="txThree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600BF02-04B2-429A-804D-4D988929B862}" type="pres">
      <dgm:prSet presAssocID="{FA9856AB-ECAD-4211-84A5-8D5FC34F96AC}" presName="horzThree" presStyleCnt="0"/>
      <dgm:spPr/>
    </dgm:pt>
  </dgm:ptLst>
  <dgm:cxnLst>
    <dgm:cxn modelId="{362A5930-28B4-4059-8464-B6922B596081}" type="presOf" srcId="{854AD34A-2BDE-4722-9E94-2D7AFB532FC2}" destId="{10943398-97BA-4E64-A3B6-BA2CFE0E01EF}" srcOrd="0" destOrd="0" presId="urn:microsoft.com/office/officeart/2005/8/layout/hierarchy4"/>
    <dgm:cxn modelId="{3E432531-4686-4D8E-81A1-478BDC34624C}" srcId="{24FB1900-3F25-4288-80AB-28639702060D}" destId="{EC3E1EF1-1D93-4050-AACF-56E1290DE3B0}" srcOrd="0" destOrd="0" parTransId="{65ED6660-37C6-4CC4-AE9F-30A1CB36245D}" sibTransId="{536634E8-2217-4095-9EDA-9BFBD8E001FD}"/>
    <dgm:cxn modelId="{E54D74CE-0507-49A6-976E-34CBA44FA0CE}" type="presOf" srcId="{CC71BA79-65A2-44DA-8094-B2B3E517D392}" destId="{A42A0BD4-56A2-4CE5-A419-50A221D3ACB4}" srcOrd="0" destOrd="0" presId="urn:microsoft.com/office/officeart/2005/8/layout/hierarchy4"/>
    <dgm:cxn modelId="{0FFB39A3-B9D3-4E7B-84F9-961120E630A2}" type="presOf" srcId="{FA9856AB-ECAD-4211-84A5-8D5FC34F96AC}" destId="{328CE16F-D04F-45A4-8BB6-2E2709AFFE66}" srcOrd="0" destOrd="0" presId="urn:microsoft.com/office/officeart/2005/8/layout/hierarchy4"/>
    <dgm:cxn modelId="{8DC032E9-6B67-4EA4-AD24-3C480AA05A42}" srcId="{854AD34A-2BDE-4722-9E94-2D7AFB532FC2}" destId="{EDEE44A7-133A-43A9-8D24-229D5DFD5AC0}" srcOrd="1" destOrd="0" parTransId="{85FBB5D2-CC86-45F0-8632-BF7EF1AF697B}" sibTransId="{9C6147E8-200B-4F4B-9FCF-01124104AD53}"/>
    <dgm:cxn modelId="{880F426C-888B-4373-815C-598C010A32A3}" type="presOf" srcId="{24FB1900-3F25-4288-80AB-28639702060D}" destId="{F5DC97A4-66C4-4127-A03F-7ACA6DB455B6}" srcOrd="0" destOrd="0" presId="urn:microsoft.com/office/officeart/2005/8/layout/hierarchy4"/>
    <dgm:cxn modelId="{C93C1A79-9F55-4D73-8B06-4A2AA5681436}" srcId="{DB87F41B-0BF4-4DD1-A3AB-2DAA1C011A3C}" destId="{CC71BA79-65A2-44DA-8094-B2B3E517D392}" srcOrd="2" destOrd="0" parTransId="{06517D5E-2C2C-4778-BD58-E8110E0FA1DF}" sibTransId="{A0798E88-AF61-425D-AACF-A5574E15C4CF}"/>
    <dgm:cxn modelId="{4B80A245-7D15-40DE-AF19-32A0D066CAD7}" type="presOf" srcId="{4A187317-198F-4467-9B67-8D1D46C113AC}" destId="{22453B39-684B-4176-94C6-C2A142699845}" srcOrd="0" destOrd="0" presId="urn:microsoft.com/office/officeart/2005/8/layout/hierarchy4"/>
    <dgm:cxn modelId="{8B06A8F4-A3EB-4DA7-9DA8-8F937A297A03}" srcId="{24FB1900-3F25-4288-80AB-28639702060D}" destId="{FA9856AB-ECAD-4211-84A5-8D5FC34F96AC}" srcOrd="2" destOrd="0" parTransId="{0B508934-EC17-4FA9-ACDC-E7BC98C986DF}" sibTransId="{03E1B470-1CFD-4EEF-99D0-9522EA750C13}"/>
    <dgm:cxn modelId="{FADCAFD0-0170-44C1-B0BD-D9279F63803A}" srcId="{DB87F41B-0BF4-4DD1-A3AB-2DAA1C011A3C}" destId="{09EE8AA8-96D8-4EFE-92BC-0963D4C050D0}" srcOrd="0" destOrd="0" parTransId="{43430D8D-36EF-4568-873F-04764BE690D1}" sibTransId="{E8997A39-7AC6-4390-93CC-9B75B18BCD57}"/>
    <dgm:cxn modelId="{054B3D66-8E26-4645-ADA8-042E7E0C5F5E}" srcId="{24FB1900-3F25-4288-80AB-28639702060D}" destId="{0E254EDE-87B3-4F95-93C7-085977572B31}" srcOrd="1" destOrd="0" parTransId="{A98E676C-B6A3-41A9-B720-8BDBC1640A5F}" sibTransId="{73CD8073-D1F1-4A92-9BC9-B77FA5E3B3A9}"/>
    <dgm:cxn modelId="{42EDC04F-5CC6-482F-A6BE-EA5BE1350D7C}" type="presOf" srcId="{1AB8D742-B15F-48CC-8EA3-6A7D223F9EE8}" destId="{7F8736DF-77A8-432D-AA27-DFFFAA8D7C78}" srcOrd="0" destOrd="0" presId="urn:microsoft.com/office/officeart/2005/8/layout/hierarchy4"/>
    <dgm:cxn modelId="{0A734B6A-AF1E-4FE8-9BCF-21C8355D24F4}" type="presOf" srcId="{6C8EF61A-38E9-4667-A7D9-4C6516FA18C9}" destId="{823ADB06-3A7B-4549-A5F4-E752B2705D29}" srcOrd="0" destOrd="0" presId="urn:microsoft.com/office/officeart/2005/8/layout/hierarchy4"/>
    <dgm:cxn modelId="{0C30F6B6-9A2F-46A4-A91C-EC54C2501176}" srcId="{854AD34A-2BDE-4722-9E94-2D7AFB532FC2}" destId="{6C8EF61A-38E9-4667-A7D9-4C6516FA18C9}" srcOrd="0" destOrd="0" parTransId="{3A3F908B-D2EE-48CE-BB19-4650FF45D768}" sibTransId="{703BF69A-FD98-4A28-AF8B-6DC3421FB247}"/>
    <dgm:cxn modelId="{66AAF55B-7939-48CF-8FF7-62D4A73A3B1D}" type="presOf" srcId="{09EE8AA8-96D8-4EFE-92BC-0963D4C050D0}" destId="{A782B1C7-F17E-4AA6-9DD7-B99F72BE66FF}" srcOrd="0" destOrd="0" presId="urn:microsoft.com/office/officeart/2005/8/layout/hierarchy4"/>
    <dgm:cxn modelId="{0BD036BF-D17E-421A-969A-0359535B8893}" srcId="{1AB8D742-B15F-48CC-8EA3-6A7D223F9EE8}" destId="{DB87F41B-0BF4-4DD1-A3AB-2DAA1C011A3C}" srcOrd="1" destOrd="0" parTransId="{7D8D0FB6-65EA-4095-8782-16A51098728B}" sibTransId="{4DB6F7CE-5A60-4BD6-8784-F58E871525D1}"/>
    <dgm:cxn modelId="{2B57D42F-1393-45AC-9C05-DE3FCADE44FF}" srcId="{DB87F41B-0BF4-4DD1-A3AB-2DAA1C011A3C}" destId="{4A187317-198F-4467-9B67-8D1D46C113AC}" srcOrd="1" destOrd="0" parTransId="{A1463211-2C33-4830-83ED-B86FEABDE146}" sibTransId="{58FBE2EE-7F88-464D-998E-B8F12CC75C91}"/>
    <dgm:cxn modelId="{B911087F-0DD3-4D91-925E-3AE9FBDC4CC0}" type="presOf" srcId="{37BF3BB5-8F25-4E47-AA88-2ECBC7FCE112}" destId="{5DE79B1A-65E4-49FA-8CAF-2870BBBD37DC}" srcOrd="0" destOrd="0" presId="urn:microsoft.com/office/officeart/2005/8/layout/hierarchy4"/>
    <dgm:cxn modelId="{9641E826-BE90-4700-98B1-F4AFE5B46482}" type="presOf" srcId="{0E254EDE-87B3-4F95-93C7-085977572B31}" destId="{936D131D-12B2-4C02-B159-BA375387C78A}" srcOrd="0" destOrd="0" presId="urn:microsoft.com/office/officeart/2005/8/layout/hierarchy4"/>
    <dgm:cxn modelId="{EDD97130-E6DA-4012-89DB-452F77C2E3C5}" srcId="{37BF3BB5-8F25-4E47-AA88-2ECBC7FCE112}" destId="{1AB8D742-B15F-48CC-8EA3-6A7D223F9EE8}" srcOrd="0" destOrd="0" parTransId="{85A3D05F-0F50-43DD-9545-ABCD22CC4FB5}" sibTransId="{EF4D5DC6-2944-4798-A5B5-FDA2B422B5C2}"/>
    <dgm:cxn modelId="{0B1CC085-F61F-4634-A76A-12250BB9A559}" type="presOf" srcId="{DB87F41B-0BF4-4DD1-A3AB-2DAA1C011A3C}" destId="{D64192CB-AEEA-4624-A502-D66C40FF5395}" srcOrd="0" destOrd="0" presId="urn:microsoft.com/office/officeart/2005/8/layout/hierarchy4"/>
    <dgm:cxn modelId="{5A1C09AE-26E3-48DF-A8F4-A8026CE728AA}" type="presOf" srcId="{EDEE44A7-133A-43A9-8D24-229D5DFD5AC0}" destId="{EE5E0AD4-A529-4D3C-9673-15A0E76FAE0F}" srcOrd="0" destOrd="0" presId="urn:microsoft.com/office/officeart/2005/8/layout/hierarchy4"/>
    <dgm:cxn modelId="{49DB14A0-7BAE-47F0-B036-80F2AEA7DB6F}" type="presOf" srcId="{EC3E1EF1-1D93-4050-AACF-56E1290DE3B0}" destId="{5736AFE5-AFA1-48B2-BDBF-B993341CC8D4}" srcOrd="0" destOrd="0" presId="urn:microsoft.com/office/officeart/2005/8/layout/hierarchy4"/>
    <dgm:cxn modelId="{35362303-2979-486C-B286-B2A6E04190F1}" srcId="{1AB8D742-B15F-48CC-8EA3-6A7D223F9EE8}" destId="{854AD34A-2BDE-4722-9E94-2D7AFB532FC2}" srcOrd="0" destOrd="0" parTransId="{5251155A-81A6-4B0F-84EF-136400DDDAB8}" sibTransId="{E651206D-3A51-47C5-A80E-0F946D8481EA}"/>
    <dgm:cxn modelId="{4D94729E-CE69-4A0E-957F-DD42D9C2DE3D}" srcId="{1AB8D742-B15F-48CC-8EA3-6A7D223F9EE8}" destId="{24FB1900-3F25-4288-80AB-28639702060D}" srcOrd="2" destOrd="0" parTransId="{ED5699D0-44D7-48D6-8C40-61FDD91B8820}" sibTransId="{A2F0696D-B20C-4E08-B3B1-795440ACD92A}"/>
    <dgm:cxn modelId="{E3BD0F55-35E3-456A-8EA3-5DAD6985D58A}" type="presParOf" srcId="{5DE79B1A-65E4-49FA-8CAF-2870BBBD37DC}" destId="{F2831FF2-0A59-4825-8267-657FA541EB2B}" srcOrd="0" destOrd="0" presId="urn:microsoft.com/office/officeart/2005/8/layout/hierarchy4"/>
    <dgm:cxn modelId="{14208CD3-AD2C-44FB-8C0B-0C8B5667AE37}" type="presParOf" srcId="{F2831FF2-0A59-4825-8267-657FA541EB2B}" destId="{7F8736DF-77A8-432D-AA27-DFFFAA8D7C78}" srcOrd="0" destOrd="0" presId="urn:microsoft.com/office/officeart/2005/8/layout/hierarchy4"/>
    <dgm:cxn modelId="{1FB64B0E-FE0A-4A86-9CF1-6F33A9F392B6}" type="presParOf" srcId="{F2831FF2-0A59-4825-8267-657FA541EB2B}" destId="{FB2837AF-1C7C-4824-929E-207B367DA3D0}" srcOrd="1" destOrd="0" presId="urn:microsoft.com/office/officeart/2005/8/layout/hierarchy4"/>
    <dgm:cxn modelId="{E35F7173-1E89-47F6-AB23-BE6EEB4E540B}" type="presParOf" srcId="{F2831FF2-0A59-4825-8267-657FA541EB2B}" destId="{760938E6-90FF-409D-8F30-9880ABA28202}" srcOrd="2" destOrd="0" presId="urn:microsoft.com/office/officeart/2005/8/layout/hierarchy4"/>
    <dgm:cxn modelId="{02FCC8BB-7B0C-45D0-BCB6-407D763B264C}" type="presParOf" srcId="{760938E6-90FF-409D-8F30-9880ABA28202}" destId="{819CDD43-AC04-4F43-AC0C-70A7483BB8E2}" srcOrd="0" destOrd="0" presId="urn:microsoft.com/office/officeart/2005/8/layout/hierarchy4"/>
    <dgm:cxn modelId="{0F2C4992-F0D7-4C69-9187-BDC7D7E01800}" type="presParOf" srcId="{819CDD43-AC04-4F43-AC0C-70A7483BB8E2}" destId="{10943398-97BA-4E64-A3B6-BA2CFE0E01EF}" srcOrd="0" destOrd="0" presId="urn:microsoft.com/office/officeart/2005/8/layout/hierarchy4"/>
    <dgm:cxn modelId="{192BF810-6682-4CEE-BE3B-BC1A9FB3875E}" type="presParOf" srcId="{819CDD43-AC04-4F43-AC0C-70A7483BB8E2}" destId="{83316EB2-8800-4DEA-BE0B-B5E17C15EC1D}" srcOrd="1" destOrd="0" presId="urn:microsoft.com/office/officeart/2005/8/layout/hierarchy4"/>
    <dgm:cxn modelId="{6E22DDB3-1FF6-4983-9A0A-D8501F05A7B4}" type="presParOf" srcId="{819CDD43-AC04-4F43-AC0C-70A7483BB8E2}" destId="{3C8E75C8-3458-4A4E-9398-09194CD9ADB2}" srcOrd="2" destOrd="0" presId="urn:microsoft.com/office/officeart/2005/8/layout/hierarchy4"/>
    <dgm:cxn modelId="{2C0115AA-1212-4E65-998B-C36238DC3D20}" type="presParOf" srcId="{3C8E75C8-3458-4A4E-9398-09194CD9ADB2}" destId="{24ABDA63-981B-4568-BE27-EB646394E877}" srcOrd="0" destOrd="0" presId="urn:microsoft.com/office/officeart/2005/8/layout/hierarchy4"/>
    <dgm:cxn modelId="{4953AD83-66C4-475F-AFBB-75E3D92B98D5}" type="presParOf" srcId="{24ABDA63-981B-4568-BE27-EB646394E877}" destId="{823ADB06-3A7B-4549-A5F4-E752B2705D29}" srcOrd="0" destOrd="0" presId="urn:microsoft.com/office/officeart/2005/8/layout/hierarchy4"/>
    <dgm:cxn modelId="{694B5F61-9F56-4CAB-87A1-DF7C95F92D7E}" type="presParOf" srcId="{24ABDA63-981B-4568-BE27-EB646394E877}" destId="{6FA1E439-A531-47F3-AF51-E0D8FA94768F}" srcOrd="1" destOrd="0" presId="urn:microsoft.com/office/officeart/2005/8/layout/hierarchy4"/>
    <dgm:cxn modelId="{0959D619-CC13-4D63-B1CC-332440F2F500}" type="presParOf" srcId="{3C8E75C8-3458-4A4E-9398-09194CD9ADB2}" destId="{CB3C9702-E6F3-4C24-B81D-91322AB3C2D4}" srcOrd="1" destOrd="0" presId="urn:microsoft.com/office/officeart/2005/8/layout/hierarchy4"/>
    <dgm:cxn modelId="{36859B2F-DC02-4BB6-A5AF-ECA20DB35AC6}" type="presParOf" srcId="{3C8E75C8-3458-4A4E-9398-09194CD9ADB2}" destId="{B1BEA207-D116-4E46-9CFD-A20E985B2E7A}" srcOrd="2" destOrd="0" presId="urn:microsoft.com/office/officeart/2005/8/layout/hierarchy4"/>
    <dgm:cxn modelId="{99DAA997-00EC-4EC5-A415-CC8982DED28A}" type="presParOf" srcId="{B1BEA207-D116-4E46-9CFD-A20E985B2E7A}" destId="{EE5E0AD4-A529-4D3C-9673-15A0E76FAE0F}" srcOrd="0" destOrd="0" presId="urn:microsoft.com/office/officeart/2005/8/layout/hierarchy4"/>
    <dgm:cxn modelId="{E11ABA6A-4145-4D64-8898-7008A4AEBA58}" type="presParOf" srcId="{B1BEA207-D116-4E46-9CFD-A20E985B2E7A}" destId="{000456F6-5C21-4A9D-9275-4F5273183D64}" srcOrd="1" destOrd="0" presId="urn:microsoft.com/office/officeart/2005/8/layout/hierarchy4"/>
    <dgm:cxn modelId="{7B01A77C-1956-4C54-AAEA-057F38EF8914}" type="presParOf" srcId="{760938E6-90FF-409D-8F30-9880ABA28202}" destId="{B6B02D0F-EB1E-442E-AA88-7F02FEB4AEF0}" srcOrd="1" destOrd="0" presId="urn:microsoft.com/office/officeart/2005/8/layout/hierarchy4"/>
    <dgm:cxn modelId="{18567CB6-7B41-40D8-95B9-A3D77CEC860C}" type="presParOf" srcId="{760938E6-90FF-409D-8F30-9880ABA28202}" destId="{A68CA520-A9F6-40B3-A739-9B9D57C6AE29}" srcOrd="2" destOrd="0" presId="urn:microsoft.com/office/officeart/2005/8/layout/hierarchy4"/>
    <dgm:cxn modelId="{58833E36-FDA3-4BBD-BF3D-BB0DDFA67F1A}" type="presParOf" srcId="{A68CA520-A9F6-40B3-A739-9B9D57C6AE29}" destId="{D64192CB-AEEA-4624-A502-D66C40FF5395}" srcOrd="0" destOrd="0" presId="urn:microsoft.com/office/officeart/2005/8/layout/hierarchy4"/>
    <dgm:cxn modelId="{0A5E1249-0991-4C10-8E33-8658B6C73F21}" type="presParOf" srcId="{A68CA520-A9F6-40B3-A739-9B9D57C6AE29}" destId="{3AF00917-C09C-4933-A5A3-12646EF398F6}" srcOrd="1" destOrd="0" presId="urn:microsoft.com/office/officeart/2005/8/layout/hierarchy4"/>
    <dgm:cxn modelId="{DF3BBA36-FAD7-4517-9E6C-A53ED9D420AF}" type="presParOf" srcId="{A68CA520-A9F6-40B3-A739-9B9D57C6AE29}" destId="{0479E7AF-D879-4021-A941-B838AAF5FA17}" srcOrd="2" destOrd="0" presId="urn:microsoft.com/office/officeart/2005/8/layout/hierarchy4"/>
    <dgm:cxn modelId="{CC2B5F7A-7F6C-45E8-8BAA-3E526B56E8DA}" type="presParOf" srcId="{0479E7AF-D879-4021-A941-B838AAF5FA17}" destId="{991109E1-EC4A-4173-9A88-A067A14D41C6}" srcOrd="0" destOrd="0" presId="urn:microsoft.com/office/officeart/2005/8/layout/hierarchy4"/>
    <dgm:cxn modelId="{02519D7A-6C09-4866-B50E-FA656468E800}" type="presParOf" srcId="{991109E1-EC4A-4173-9A88-A067A14D41C6}" destId="{A782B1C7-F17E-4AA6-9DD7-B99F72BE66FF}" srcOrd="0" destOrd="0" presId="urn:microsoft.com/office/officeart/2005/8/layout/hierarchy4"/>
    <dgm:cxn modelId="{0E511722-706F-4DD1-BE62-DFE34F2DF115}" type="presParOf" srcId="{991109E1-EC4A-4173-9A88-A067A14D41C6}" destId="{1EB94069-A805-4D5E-A145-FF72D86662B6}" srcOrd="1" destOrd="0" presId="urn:microsoft.com/office/officeart/2005/8/layout/hierarchy4"/>
    <dgm:cxn modelId="{5221D37E-B127-4137-95E0-579FD755CF0A}" type="presParOf" srcId="{0479E7AF-D879-4021-A941-B838AAF5FA17}" destId="{BC226E2C-3CE9-4B8D-83F4-EDE9D5025450}" srcOrd="1" destOrd="0" presId="urn:microsoft.com/office/officeart/2005/8/layout/hierarchy4"/>
    <dgm:cxn modelId="{7039EA7B-AAD1-4F88-8ADE-1341EB0EED9D}" type="presParOf" srcId="{0479E7AF-D879-4021-A941-B838AAF5FA17}" destId="{A935867D-1012-45DF-8063-194007C149F8}" srcOrd="2" destOrd="0" presId="urn:microsoft.com/office/officeart/2005/8/layout/hierarchy4"/>
    <dgm:cxn modelId="{E0BC6FCA-5F67-4DF4-9A66-434DE971A105}" type="presParOf" srcId="{A935867D-1012-45DF-8063-194007C149F8}" destId="{22453B39-684B-4176-94C6-C2A142699845}" srcOrd="0" destOrd="0" presId="urn:microsoft.com/office/officeart/2005/8/layout/hierarchy4"/>
    <dgm:cxn modelId="{629E4A4D-5E7E-423E-B3FC-D8417E112F1F}" type="presParOf" srcId="{A935867D-1012-45DF-8063-194007C149F8}" destId="{6722FD77-05B1-4238-9291-993709ED35B7}" srcOrd="1" destOrd="0" presId="urn:microsoft.com/office/officeart/2005/8/layout/hierarchy4"/>
    <dgm:cxn modelId="{67F7D86E-F691-45A9-9169-164D0049C977}" type="presParOf" srcId="{0479E7AF-D879-4021-A941-B838AAF5FA17}" destId="{8AA9F70A-BE19-45AD-9EDF-7AA123FD2830}" srcOrd="3" destOrd="0" presId="urn:microsoft.com/office/officeart/2005/8/layout/hierarchy4"/>
    <dgm:cxn modelId="{22636557-4BEA-467A-9605-4D1F76900089}" type="presParOf" srcId="{0479E7AF-D879-4021-A941-B838AAF5FA17}" destId="{3ACAB35A-C5C4-4CCF-A774-241B2828E6FF}" srcOrd="4" destOrd="0" presId="urn:microsoft.com/office/officeart/2005/8/layout/hierarchy4"/>
    <dgm:cxn modelId="{A6E9B8B1-545E-4FCD-A852-91C85CE02F06}" type="presParOf" srcId="{3ACAB35A-C5C4-4CCF-A774-241B2828E6FF}" destId="{A42A0BD4-56A2-4CE5-A419-50A221D3ACB4}" srcOrd="0" destOrd="0" presId="urn:microsoft.com/office/officeart/2005/8/layout/hierarchy4"/>
    <dgm:cxn modelId="{048D9762-EB06-4023-9C0D-139180F890B5}" type="presParOf" srcId="{3ACAB35A-C5C4-4CCF-A774-241B2828E6FF}" destId="{E4FCEBBC-C56C-421A-9327-4FC22BC3A7A1}" srcOrd="1" destOrd="0" presId="urn:microsoft.com/office/officeart/2005/8/layout/hierarchy4"/>
    <dgm:cxn modelId="{0258AF02-23DF-4F30-9D5E-2ABD1B770C15}" type="presParOf" srcId="{760938E6-90FF-409D-8F30-9880ABA28202}" destId="{EE8C4071-B70C-4F4C-8D74-DEB941083E02}" srcOrd="3" destOrd="0" presId="urn:microsoft.com/office/officeart/2005/8/layout/hierarchy4"/>
    <dgm:cxn modelId="{406EC55F-F7D9-45B2-84BE-E305D960D1A6}" type="presParOf" srcId="{760938E6-90FF-409D-8F30-9880ABA28202}" destId="{138F42F1-6B0B-456A-88F4-EB283B41A66D}" srcOrd="4" destOrd="0" presId="urn:microsoft.com/office/officeart/2005/8/layout/hierarchy4"/>
    <dgm:cxn modelId="{3CC2B69C-8B36-4919-9375-504347CA8F18}" type="presParOf" srcId="{138F42F1-6B0B-456A-88F4-EB283B41A66D}" destId="{F5DC97A4-66C4-4127-A03F-7ACA6DB455B6}" srcOrd="0" destOrd="0" presId="urn:microsoft.com/office/officeart/2005/8/layout/hierarchy4"/>
    <dgm:cxn modelId="{53B2C2ED-3E26-4307-8C9C-3C4E9D3DE0C2}" type="presParOf" srcId="{138F42F1-6B0B-456A-88F4-EB283B41A66D}" destId="{98A74AE7-A345-4EB5-B736-1AC9BF446D2F}" srcOrd="1" destOrd="0" presId="urn:microsoft.com/office/officeart/2005/8/layout/hierarchy4"/>
    <dgm:cxn modelId="{25DF5529-2362-4AE8-A8B1-5A73176B47A5}" type="presParOf" srcId="{138F42F1-6B0B-456A-88F4-EB283B41A66D}" destId="{829E7241-7914-4203-9D97-06DBD23B2E30}" srcOrd="2" destOrd="0" presId="urn:microsoft.com/office/officeart/2005/8/layout/hierarchy4"/>
    <dgm:cxn modelId="{5B6265DE-25CF-4361-AECC-19CE0339BE15}" type="presParOf" srcId="{829E7241-7914-4203-9D97-06DBD23B2E30}" destId="{EE0CDC58-786F-45AD-BB41-55369D737EC3}" srcOrd="0" destOrd="0" presId="urn:microsoft.com/office/officeart/2005/8/layout/hierarchy4"/>
    <dgm:cxn modelId="{4EE1DC69-3B67-4C6B-8CD8-63295F9D5D26}" type="presParOf" srcId="{EE0CDC58-786F-45AD-BB41-55369D737EC3}" destId="{5736AFE5-AFA1-48B2-BDBF-B993341CC8D4}" srcOrd="0" destOrd="0" presId="urn:microsoft.com/office/officeart/2005/8/layout/hierarchy4"/>
    <dgm:cxn modelId="{A389D41E-11ED-4642-8AFC-C637C55438B7}" type="presParOf" srcId="{EE0CDC58-786F-45AD-BB41-55369D737EC3}" destId="{7A27D1B2-F660-44D0-B631-81F0102CB782}" srcOrd="1" destOrd="0" presId="urn:microsoft.com/office/officeart/2005/8/layout/hierarchy4"/>
    <dgm:cxn modelId="{458DFEF4-18D7-41F2-9686-AD3FC745999B}" type="presParOf" srcId="{829E7241-7914-4203-9D97-06DBD23B2E30}" destId="{46FD6A25-8E7D-469F-A7B7-5B3B47BDE875}" srcOrd="1" destOrd="0" presId="urn:microsoft.com/office/officeart/2005/8/layout/hierarchy4"/>
    <dgm:cxn modelId="{F22C7D7D-C75D-4492-BEED-C3C421D84133}" type="presParOf" srcId="{829E7241-7914-4203-9D97-06DBD23B2E30}" destId="{88A557EB-D06A-49BE-863B-A0B1A7D265C6}" srcOrd="2" destOrd="0" presId="urn:microsoft.com/office/officeart/2005/8/layout/hierarchy4"/>
    <dgm:cxn modelId="{764BCBF1-D90E-4FA8-B2C0-7BE16244519D}" type="presParOf" srcId="{88A557EB-D06A-49BE-863B-A0B1A7D265C6}" destId="{936D131D-12B2-4C02-B159-BA375387C78A}" srcOrd="0" destOrd="0" presId="urn:microsoft.com/office/officeart/2005/8/layout/hierarchy4"/>
    <dgm:cxn modelId="{AAF78C57-4BFE-4755-BFA6-DE8D1FC12298}" type="presParOf" srcId="{88A557EB-D06A-49BE-863B-A0B1A7D265C6}" destId="{43712E8F-282D-44B6-B821-FD007CED7920}" srcOrd="1" destOrd="0" presId="urn:microsoft.com/office/officeart/2005/8/layout/hierarchy4"/>
    <dgm:cxn modelId="{5248D01D-48AE-4A3E-85B3-F7C5621C744F}" type="presParOf" srcId="{829E7241-7914-4203-9D97-06DBD23B2E30}" destId="{CDFD4AD6-3DD2-4FE7-B627-5F9A0C7BF94D}" srcOrd="3" destOrd="0" presId="urn:microsoft.com/office/officeart/2005/8/layout/hierarchy4"/>
    <dgm:cxn modelId="{797E2798-CBE0-4BFC-8F65-0A881460565C}" type="presParOf" srcId="{829E7241-7914-4203-9D97-06DBD23B2E30}" destId="{98233D02-74F5-45D4-9253-F1D0C1A1BDCA}" srcOrd="4" destOrd="0" presId="urn:microsoft.com/office/officeart/2005/8/layout/hierarchy4"/>
    <dgm:cxn modelId="{89657F73-FAC8-4087-9953-8EE028279AD4}" type="presParOf" srcId="{98233D02-74F5-45D4-9253-F1D0C1A1BDCA}" destId="{328CE16F-D04F-45A4-8BB6-2E2709AFFE66}" srcOrd="0" destOrd="0" presId="urn:microsoft.com/office/officeart/2005/8/layout/hierarchy4"/>
    <dgm:cxn modelId="{70E31E32-401F-415B-ACBB-20D2524CFCEC}" type="presParOf" srcId="{98233D02-74F5-45D4-9253-F1D0C1A1BDCA}" destId="{3600BF02-04B2-429A-804D-4D988929B86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33549A-A5EC-4F2F-993F-D7F54DEBFF96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13D644D-8EE8-4A90-B913-C66769DFC1DF}">
      <dgm:prSet phldrT="[Texto]"/>
      <dgm:spPr/>
      <dgm:t>
        <a:bodyPr/>
        <a:lstStyle/>
        <a:p>
          <a:r>
            <a:rPr lang="pt-BR" dirty="0" smtClean="0"/>
            <a:t>Sistemas utilizados pelas IES</a:t>
          </a:r>
          <a:endParaRPr lang="pt-BR" dirty="0"/>
        </a:p>
      </dgm:t>
    </dgm:pt>
    <dgm:pt modelId="{82752716-8882-4075-943F-D8B7EDA0BA95}" type="parTrans" cxnId="{83D387BB-4FFA-40F7-95DE-A5FCB8C2A3E3}">
      <dgm:prSet/>
      <dgm:spPr/>
      <dgm:t>
        <a:bodyPr/>
        <a:lstStyle/>
        <a:p>
          <a:endParaRPr lang="pt-BR"/>
        </a:p>
      </dgm:t>
    </dgm:pt>
    <dgm:pt modelId="{1E8E48A1-7E52-4B80-88C8-FB0CDD498D9E}" type="sibTrans" cxnId="{83D387BB-4FFA-40F7-95DE-A5FCB8C2A3E3}">
      <dgm:prSet/>
      <dgm:spPr/>
      <dgm:t>
        <a:bodyPr/>
        <a:lstStyle/>
        <a:p>
          <a:endParaRPr lang="pt-BR"/>
        </a:p>
      </dgm:t>
    </dgm:pt>
    <dgm:pt modelId="{7433170F-6507-45AB-9DDB-8B2AA9EE3CF0}">
      <dgm:prSet phldrT="[Texto]"/>
      <dgm:spPr/>
      <dgm:t>
        <a:bodyPr/>
        <a:lstStyle/>
        <a:p>
          <a:r>
            <a:rPr lang="pt-BR" dirty="0" smtClean="0"/>
            <a:t>Sistemas públicos que gerem dados relacionados as IES</a:t>
          </a:r>
          <a:endParaRPr lang="pt-BR" dirty="0"/>
        </a:p>
      </dgm:t>
    </dgm:pt>
    <dgm:pt modelId="{EA7BD78F-AA89-4E16-9D53-8061E15A9C31}" type="parTrans" cxnId="{874AE410-33B5-450E-B8FB-5A296394FD55}">
      <dgm:prSet/>
      <dgm:spPr/>
      <dgm:t>
        <a:bodyPr/>
        <a:lstStyle/>
        <a:p>
          <a:endParaRPr lang="pt-BR"/>
        </a:p>
      </dgm:t>
    </dgm:pt>
    <dgm:pt modelId="{85C3640D-0043-42C3-BD0D-4EF6AD302C35}" type="sibTrans" cxnId="{874AE410-33B5-450E-B8FB-5A296394FD55}">
      <dgm:prSet/>
      <dgm:spPr/>
      <dgm:t>
        <a:bodyPr/>
        <a:lstStyle/>
        <a:p>
          <a:endParaRPr lang="pt-BR"/>
        </a:p>
      </dgm:t>
    </dgm:pt>
    <dgm:pt modelId="{4C97F526-E853-4D00-80CE-ABCA2AE3FE64}">
      <dgm:prSet phldrT="[Texto]"/>
      <dgm:spPr/>
      <dgm:t>
        <a:bodyPr/>
        <a:lstStyle/>
        <a:p>
          <a:r>
            <a:rPr lang="pt-BR" dirty="0" smtClean="0"/>
            <a:t>Sistemas públicos que gerem dados de C,T&amp;I e ES</a:t>
          </a:r>
          <a:endParaRPr lang="pt-BR" dirty="0"/>
        </a:p>
      </dgm:t>
    </dgm:pt>
    <dgm:pt modelId="{8A45B6BA-A54F-4D31-A630-FA8CB782A363}" type="parTrans" cxnId="{B71EE464-951E-4CF3-AD9F-E333BE26186E}">
      <dgm:prSet/>
      <dgm:spPr/>
      <dgm:t>
        <a:bodyPr/>
        <a:lstStyle/>
        <a:p>
          <a:endParaRPr lang="pt-BR"/>
        </a:p>
      </dgm:t>
    </dgm:pt>
    <dgm:pt modelId="{DCCE7CD1-954E-424E-91BF-2CEC93F0D1EC}" type="sibTrans" cxnId="{B71EE464-951E-4CF3-AD9F-E333BE26186E}">
      <dgm:prSet/>
      <dgm:spPr/>
      <dgm:t>
        <a:bodyPr/>
        <a:lstStyle/>
        <a:p>
          <a:endParaRPr lang="pt-BR"/>
        </a:p>
      </dgm:t>
    </dgm:pt>
    <dgm:pt modelId="{560971F9-A9AF-498E-B78D-D5ACB0DF9CF9}" type="pres">
      <dgm:prSet presAssocID="{2E33549A-A5EC-4F2F-993F-D7F54DEBFF96}" presName="Name0" presStyleCnt="0">
        <dgm:presLayoutVars>
          <dgm:dir/>
          <dgm:resizeHandles val="exact"/>
        </dgm:presLayoutVars>
      </dgm:prSet>
      <dgm:spPr/>
    </dgm:pt>
    <dgm:pt modelId="{58E05E40-6791-4930-A9F0-35B8AD8401A3}" type="pres">
      <dgm:prSet presAssocID="{2E33549A-A5EC-4F2F-993F-D7F54DEBFF96}" presName="bkgdShp" presStyleLbl="alignAccFollowNode1" presStyleIdx="0" presStyleCnt="1"/>
      <dgm:spPr/>
    </dgm:pt>
    <dgm:pt modelId="{C1B56604-8D30-468F-89AF-782981B1169E}" type="pres">
      <dgm:prSet presAssocID="{2E33549A-A5EC-4F2F-993F-D7F54DEBFF96}" presName="linComp" presStyleCnt="0"/>
      <dgm:spPr/>
    </dgm:pt>
    <dgm:pt modelId="{A109489E-FB0D-48A1-8312-AE525852B83B}" type="pres">
      <dgm:prSet presAssocID="{413D644D-8EE8-4A90-B913-C66769DFC1DF}" presName="compNode" presStyleCnt="0"/>
      <dgm:spPr/>
    </dgm:pt>
    <dgm:pt modelId="{85B6AF00-B28D-4C64-A44E-A8B2351F62FE}" type="pres">
      <dgm:prSet presAssocID="{413D644D-8EE8-4A90-B913-C66769DFC1DF}" presName="node" presStyleLbl="node1" presStyleIdx="0" presStyleCnt="3" custScaleX="83422" custScaleY="34865" custLinFactX="100000" custLinFactY="-29577" custLinFactNeighborX="112763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8F62845-0511-4CF4-AAEA-9C5F335845C3}" type="pres">
      <dgm:prSet presAssocID="{413D644D-8EE8-4A90-B913-C66769DFC1DF}" presName="invisiNode" presStyleLbl="node1" presStyleIdx="0" presStyleCnt="3"/>
      <dgm:spPr/>
    </dgm:pt>
    <dgm:pt modelId="{27FEA2B7-72DF-491B-B279-48EF8093D7EA}" type="pres">
      <dgm:prSet presAssocID="{413D644D-8EE8-4A90-B913-C66769DFC1DF}" presName="imagNode" presStyleLbl="fgImgPlace1" presStyleIdx="0" presStyleCnt="3" custScaleX="88558" custScaleY="111435" custLinFactX="100000" custLinFactNeighborX="113603" custLinFactNeighborY="1978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1C87BAB-C743-4268-8FD2-59CBB53D479D}" type="pres">
      <dgm:prSet presAssocID="{1E8E48A1-7E52-4B80-88C8-FB0CDD498D9E}" presName="sibTrans" presStyleLbl="sibTrans2D1" presStyleIdx="0" presStyleCnt="0"/>
      <dgm:spPr/>
    </dgm:pt>
    <dgm:pt modelId="{AACCD767-2CFB-45B7-B41F-E7536A04A2C5}" type="pres">
      <dgm:prSet presAssocID="{7433170F-6507-45AB-9DDB-8B2AA9EE3CF0}" presName="compNode" presStyleCnt="0"/>
      <dgm:spPr/>
    </dgm:pt>
    <dgm:pt modelId="{A32E9CBC-F682-47B3-8C4F-8CC859443388}" type="pres">
      <dgm:prSet presAssocID="{7433170F-6507-45AB-9DDB-8B2AA9EE3CF0}" presName="node" presStyleLbl="node1" presStyleIdx="1" presStyleCnt="3" custScaleX="83422" custScaleY="34865" custLinFactY="-35680" custLinFactNeighborX="134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3B2BB09-6296-476C-9070-1FFD877ADF62}" type="pres">
      <dgm:prSet presAssocID="{7433170F-6507-45AB-9DDB-8B2AA9EE3CF0}" presName="invisiNode" presStyleLbl="node1" presStyleIdx="1" presStyleCnt="3"/>
      <dgm:spPr/>
    </dgm:pt>
    <dgm:pt modelId="{EC936909-6768-4B31-899F-D7FE2021FD42}" type="pres">
      <dgm:prSet presAssocID="{7433170F-6507-45AB-9DDB-8B2AA9EE3CF0}" presName="imagNode" presStyleLbl="fgImgPlace1" presStyleIdx="1" presStyleCnt="3" custScaleX="87928" custScaleY="173784" custLinFactNeighborX="853" custLinFactNeighborY="470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BA21AAD-F085-4068-8067-B54B624BBC57}" type="pres">
      <dgm:prSet presAssocID="{85C3640D-0043-42C3-BD0D-4EF6AD302C35}" presName="sibTrans" presStyleLbl="sibTrans2D1" presStyleIdx="0" presStyleCnt="0"/>
      <dgm:spPr/>
    </dgm:pt>
    <dgm:pt modelId="{A6232402-B63F-44FC-8FC1-EE0B11C86A89}" type="pres">
      <dgm:prSet presAssocID="{4C97F526-E853-4D00-80CE-ABCA2AE3FE64}" presName="compNode" presStyleCnt="0"/>
      <dgm:spPr/>
    </dgm:pt>
    <dgm:pt modelId="{6C912752-7494-48ED-8125-C142A8A4C0C3}" type="pres">
      <dgm:prSet presAssocID="{4C97F526-E853-4D00-80CE-ABCA2AE3FE64}" presName="node" presStyleLbl="node1" presStyleIdx="2" presStyleCnt="3" custScaleX="83422" custScaleY="34865" custLinFactX="-100000" custLinFactY="-45556" custLinFactNeighborX="-117301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2CC776-AD95-434C-9990-EAF023E709CF}" type="pres">
      <dgm:prSet presAssocID="{4C97F526-E853-4D00-80CE-ABCA2AE3FE64}" presName="invisiNode" presStyleLbl="node1" presStyleIdx="2" presStyleCnt="3"/>
      <dgm:spPr/>
    </dgm:pt>
    <dgm:pt modelId="{4B899E2E-615D-42F9-B72B-40B14574E777}" type="pres">
      <dgm:prSet presAssocID="{4C97F526-E853-4D00-80CE-ABCA2AE3FE64}" presName="imagNode" presStyleLbl="fgImgPlace1" presStyleIdx="2" presStyleCnt="3" custScaleX="91648" custScaleY="239892" custLinFactX="-100000" custLinFactNeighborX="-117301" custLinFactNeighborY="6125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8E8C42C-9881-4AB3-BA1E-5C719E52FF3D}" type="presOf" srcId="{85C3640D-0043-42C3-BD0D-4EF6AD302C35}" destId="{0BA21AAD-F085-4068-8067-B54B624BBC57}" srcOrd="0" destOrd="0" presId="urn:microsoft.com/office/officeart/2005/8/layout/pList2"/>
    <dgm:cxn modelId="{83D387BB-4FFA-40F7-95DE-A5FCB8C2A3E3}" srcId="{2E33549A-A5EC-4F2F-993F-D7F54DEBFF96}" destId="{413D644D-8EE8-4A90-B913-C66769DFC1DF}" srcOrd="0" destOrd="0" parTransId="{82752716-8882-4075-943F-D8B7EDA0BA95}" sibTransId="{1E8E48A1-7E52-4B80-88C8-FB0CDD498D9E}"/>
    <dgm:cxn modelId="{AB2B6BDF-1B43-46A8-B02B-D558CD2EDE16}" type="presOf" srcId="{413D644D-8EE8-4A90-B913-C66769DFC1DF}" destId="{85B6AF00-B28D-4C64-A44E-A8B2351F62FE}" srcOrd="0" destOrd="0" presId="urn:microsoft.com/office/officeart/2005/8/layout/pList2"/>
    <dgm:cxn modelId="{A05106A9-E3B3-4769-91BD-C65C1EF0BAF4}" type="presOf" srcId="{7433170F-6507-45AB-9DDB-8B2AA9EE3CF0}" destId="{A32E9CBC-F682-47B3-8C4F-8CC859443388}" srcOrd="0" destOrd="0" presId="urn:microsoft.com/office/officeart/2005/8/layout/pList2"/>
    <dgm:cxn modelId="{B71EE464-951E-4CF3-AD9F-E333BE26186E}" srcId="{2E33549A-A5EC-4F2F-993F-D7F54DEBFF96}" destId="{4C97F526-E853-4D00-80CE-ABCA2AE3FE64}" srcOrd="2" destOrd="0" parTransId="{8A45B6BA-A54F-4D31-A630-FA8CB782A363}" sibTransId="{DCCE7CD1-954E-424E-91BF-2CEC93F0D1EC}"/>
    <dgm:cxn modelId="{874AE410-33B5-450E-B8FB-5A296394FD55}" srcId="{2E33549A-A5EC-4F2F-993F-D7F54DEBFF96}" destId="{7433170F-6507-45AB-9DDB-8B2AA9EE3CF0}" srcOrd="1" destOrd="0" parTransId="{EA7BD78F-AA89-4E16-9D53-8061E15A9C31}" sibTransId="{85C3640D-0043-42C3-BD0D-4EF6AD302C35}"/>
    <dgm:cxn modelId="{B6EDF724-F068-420C-B1B4-E6FA6BD6671A}" type="presOf" srcId="{1E8E48A1-7E52-4B80-88C8-FB0CDD498D9E}" destId="{D1C87BAB-C743-4268-8FD2-59CBB53D479D}" srcOrd="0" destOrd="0" presId="urn:microsoft.com/office/officeart/2005/8/layout/pList2"/>
    <dgm:cxn modelId="{CE203D54-69D9-4A8A-855A-CD33FF7FB15A}" type="presOf" srcId="{4C97F526-E853-4D00-80CE-ABCA2AE3FE64}" destId="{6C912752-7494-48ED-8125-C142A8A4C0C3}" srcOrd="0" destOrd="0" presId="urn:microsoft.com/office/officeart/2005/8/layout/pList2"/>
    <dgm:cxn modelId="{7B9006C6-9150-4580-9F76-4FF69E34433E}" type="presOf" srcId="{2E33549A-A5EC-4F2F-993F-D7F54DEBFF96}" destId="{560971F9-A9AF-498E-B78D-D5ACB0DF9CF9}" srcOrd="0" destOrd="0" presId="urn:microsoft.com/office/officeart/2005/8/layout/pList2"/>
    <dgm:cxn modelId="{208C5C70-45BA-4851-8BB3-A2C63C66B810}" type="presParOf" srcId="{560971F9-A9AF-498E-B78D-D5ACB0DF9CF9}" destId="{58E05E40-6791-4930-A9F0-35B8AD8401A3}" srcOrd="0" destOrd="0" presId="urn:microsoft.com/office/officeart/2005/8/layout/pList2"/>
    <dgm:cxn modelId="{7D46E98C-4C13-45EE-8A65-8DA4CDA8D035}" type="presParOf" srcId="{560971F9-A9AF-498E-B78D-D5ACB0DF9CF9}" destId="{C1B56604-8D30-468F-89AF-782981B1169E}" srcOrd="1" destOrd="0" presId="urn:microsoft.com/office/officeart/2005/8/layout/pList2"/>
    <dgm:cxn modelId="{A1F82C87-5A91-44AA-BCF9-612C1C4AE1ED}" type="presParOf" srcId="{C1B56604-8D30-468F-89AF-782981B1169E}" destId="{A109489E-FB0D-48A1-8312-AE525852B83B}" srcOrd="0" destOrd="0" presId="urn:microsoft.com/office/officeart/2005/8/layout/pList2"/>
    <dgm:cxn modelId="{5E252565-D830-40CD-8E5B-9035868BB527}" type="presParOf" srcId="{A109489E-FB0D-48A1-8312-AE525852B83B}" destId="{85B6AF00-B28D-4C64-A44E-A8B2351F62FE}" srcOrd="0" destOrd="0" presId="urn:microsoft.com/office/officeart/2005/8/layout/pList2"/>
    <dgm:cxn modelId="{0A0F3FF8-CDBB-4FA1-A550-B6FF8B533D5C}" type="presParOf" srcId="{A109489E-FB0D-48A1-8312-AE525852B83B}" destId="{F8F62845-0511-4CF4-AAEA-9C5F335845C3}" srcOrd="1" destOrd="0" presId="urn:microsoft.com/office/officeart/2005/8/layout/pList2"/>
    <dgm:cxn modelId="{564581EB-9007-45CB-ACE7-618FF38F9A10}" type="presParOf" srcId="{A109489E-FB0D-48A1-8312-AE525852B83B}" destId="{27FEA2B7-72DF-491B-B279-48EF8093D7EA}" srcOrd="2" destOrd="0" presId="urn:microsoft.com/office/officeart/2005/8/layout/pList2"/>
    <dgm:cxn modelId="{35D97C53-DB3A-4D85-92EF-B55DC27E1527}" type="presParOf" srcId="{C1B56604-8D30-468F-89AF-782981B1169E}" destId="{D1C87BAB-C743-4268-8FD2-59CBB53D479D}" srcOrd="1" destOrd="0" presId="urn:microsoft.com/office/officeart/2005/8/layout/pList2"/>
    <dgm:cxn modelId="{AAEC586C-4EEF-42FE-8F68-37ECAA02D704}" type="presParOf" srcId="{C1B56604-8D30-468F-89AF-782981B1169E}" destId="{AACCD767-2CFB-45B7-B41F-E7536A04A2C5}" srcOrd="2" destOrd="0" presId="urn:microsoft.com/office/officeart/2005/8/layout/pList2"/>
    <dgm:cxn modelId="{44AF1A53-9BF6-4A17-A242-91D2428AB5FE}" type="presParOf" srcId="{AACCD767-2CFB-45B7-B41F-E7536A04A2C5}" destId="{A32E9CBC-F682-47B3-8C4F-8CC859443388}" srcOrd="0" destOrd="0" presId="urn:microsoft.com/office/officeart/2005/8/layout/pList2"/>
    <dgm:cxn modelId="{04EFD8E7-F8B0-41C5-A086-5A29D6D69EB7}" type="presParOf" srcId="{AACCD767-2CFB-45B7-B41F-E7536A04A2C5}" destId="{F3B2BB09-6296-476C-9070-1FFD877ADF62}" srcOrd="1" destOrd="0" presId="urn:microsoft.com/office/officeart/2005/8/layout/pList2"/>
    <dgm:cxn modelId="{5E2C95DD-04D0-4B49-A536-2619A7C8BE90}" type="presParOf" srcId="{AACCD767-2CFB-45B7-B41F-E7536A04A2C5}" destId="{EC936909-6768-4B31-899F-D7FE2021FD42}" srcOrd="2" destOrd="0" presId="urn:microsoft.com/office/officeart/2005/8/layout/pList2"/>
    <dgm:cxn modelId="{5433BE39-93C9-466B-917D-A90AB3E99A36}" type="presParOf" srcId="{C1B56604-8D30-468F-89AF-782981B1169E}" destId="{0BA21AAD-F085-4068-8067-B54B624BBC57}" srcOrd="3" destOrd="0" presId="urn:microsoft.com/office/officeart/2005/8/layout/pList2"/>
    <dgm:cxn modelId="{10F14C7C-D5D2-41DE-A07F-07057DDE11CA}" type="presParOf" srcId="{C1B56604-8D30-468F-89AF-782981B1169E}" destId="{A6232402-B63F-44FC-8FC1-EE0B11C86A89}" srcOrd="4" destOrd="0" presId="urn:microsoft.com/office/officeart/2005/8/layout/pList2"/>
    <dgm:cxn modelId="{51E011EC-A4B3-415F-A6DD-38FAC6B7FE59}" type="presParOf" srcId="{A6232402-B63F-44FC-8FC1-EE0B11C86A89}" destId="{6C912752-7494-48ED-8125-C142A8A4C0C3}" srcOrd="0" destOrd="0" presId="urn:microsoft.com/office/officeart/2005/8/layout/pList2"/>
    <dgm:cxn modelId="{FAF81043-273D-4CFE-A3D6-2474554CC26C}" type="presParOf" srcId="{A6232402-B63F-44FC-8FC1-EE0B11C86A89}" destId="{3C2CC776-AD95-434C-9990-EAF023E709CF}" srcOrd="1" destOrd="0" presId="urn:microsoft.com/office/officeart/2005/8/layout/pList2"/>
    <dgm:cxn modelId="{15991442-F9D1-4327-9B67-E8C2ED93D483}" type="presParOf" srcId="{A6232402-B63F-44FC-8FC1-EE0B11C86A89}" destId="{4B899E2E-615D-42F9-B72B-40B14574E77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DF9FF-E949-45B8-B95F-DA610C7FCD0A}">
      <dsp:nvSpPr>
        <dsp:cNvPr id="0" name=""/>
        <dsp:cNvSpPr/>
      </dsp:nvSpPr>
      <dsp:spPr>
        <a:xfrm>
          <a:off x="0" y="0"/>
          <a:ext cx="9144000" cy="5715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A9EA28-3F5D-414A-AADE-24C3CFF4D9CC}">
      <dsp:nvSpPr>
        <dsp:cNvPr id="0" name=""/>
        <dsp:cNvSpPr/>
      </dsp:nvSpPr>
      <dsp:spPr>
        <a:xfrm>
          <a:off x="900683" y="4249682"/>
          <a:ext cx="210312" cy="2103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5A5D5-512C-4D63-9602-857DC537116A}">
      <dsp:nvSpPr>
        <dsp:cNvPr id="0" name=""/>
        <dsp:cNvSpPr/>
      </dsp:nvSpPr>
      <dsp:spPr>
        <a:xfrm>
          <a:off x="755037" y="4542922"/>
          <a:ext cx="1699469" cy="98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44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rgbClr val="002060"/>
              </a:solidFill>
            </a:rPr>
            <a:t>Apresentação institucional</a:t>
          </a:r>
          <a:endParaRPr lang="pt-BR" sz="1800" kern="1200" dirty="0"/>
        </a:p>
      </dsp:txBody>
      <dsp:txXfrm>
        <a:off x="755037" y="4542922"/>
        <a:ext cx="1699469" cy="984001"/>
      </dsp:txXfrm>
    </dsp:sp>
    <dsp:sp modelId="{666C3B56-25E7-448A-8397-4CB51378716A}">
      <dsp:nvSpPr>
        <dsp:cNvPr id="0" name=""/>
        <dsp:cNvSpPr/>
      </dsp:nvSpPr>
      <dsp:spPr>
        <a:xfrm>
          <a:off x="2039111" y="3155831"/>
          <a:ext cx="329184" cy="3291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EB9B1-7D7E-4132-8B5F-BD7A15CBAA35}">
      <dsp:nvSpPr>
        <dsp:cNvPr id="0" name=""/>
        <dsp:cNvSpPr/>
      </dsp:nvSpPr>
      <dsp:spPr>
        <a:xfrm>
          <a:off x="2203703" y="3320423"/>
          <a:ext cx="1517904" cy="239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42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rgbClr val="002060"/>
              </a:solidFill>
            </a:rPr>
            <a:t>Gestão </a:t>
          </a:r>
          <a:r>
            <a:rPr lang="pt-BR" sz="1800" b="1" kern="1200" dirty="0" smtClean="0">
              <a:solidFill>
                <a:srgbClr val="002060"/>
              </a:solidFill>
            </a:rPr>
            <a:t>estratégica de informações em CT&amp;I nas IES</a:t>
          </a:r>
          <a:endParaRPr lang="pt-BR" sz="1800" kern="1200" dirty="0"/>
        </a:p>
      </dsp:txBody>
      <dsp:txXfrm>
        <a:off x="2203703" y="3320423"/>
        <a:ext cx="1517904" cy="2394585"/>
      </dsp:txXfrm>
    </dsp:sp>
    <dsp:sp modelId="{B9C87C27-9401-4699-8AAF-E967A85FF10E}">
      <dsp:nvSpPr>
        <dsp:cNvPr id="0" name=""/>
        <dsp:cNvSpPr/>
      </dsp:nvSpPr>
      <dsp:spPr>
        <a:xfrm>
          <a:off x="3502151" y="2283721"/>
          <a:ext cx="438912" cy="4389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EB8D2C-3F57-4E6C-A409-0BFF9309AB85}">
      <dsp:nvSpPr>
        <dsp:cNvPr id="0" name=""/>
        <dsp:cNvSpPr/>
      </dsp:nvSpPr>
      <dsp:spPr>
        <a:xfrm>
          <a:off x="3721607" y="2503178"/>
          <a:ext cx="1764792" cy="321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57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rgbClr val="002060"/>
              </a:solidFill>
            </a:rPr>
            <a:t>Plataformas nacionais </a:t>
          </a:r>
          <a:r>
            <a:rPr lang="pt-BR" sz="1800" b="1" kern="1200" dirty="0" smtClean="0">
              <a:solidFill>
                <a:srgbClr val="002060"/>
              </a:solidFill>
            </a:rPr>
            <a:t>para gestão de informações em CT&amp;I</a:t>
          </a:r>
        </a:p>
      </dsp:txBody>
      <dsp:txXfrm>
        <a:off x="3721607" y="2503178"/>
        <a:ext cx="1764792" cy="3211830"/>
      </dsp:txXfrm>
    </dsp:sp>
    <dsp:sp modelId="{18B13251-FAC7-4E2F-BBB3-6DEE96A463F6}">
      <dsp:nvSpPr>
        <dsp:cNvPr id="0" name=""/>
        <dsp:cNvSpPr/>
      </dsp:nvSpPr>
      <dsp:spPr>
        <a:xfrm>
          <a:off x="5202936" y="1602493"/>
          <a:ext cx="566928" cy="5669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AE355-0340-4DAE-A72A-1B6C17A17C42}">
      <dsp:nvSpPr>
        <dsp:cNvPr id="0" name=""/>
        <dsp:cNvSpPr/>
      </dsp:nvSpPr>
      <dsp:spPr>
        <a:xfrm>
          <a:off x="5406956" y="2070537"/>
          <a:ext cx="1828800" cy="2588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40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rgbClr val="002060"/>
              </a:solidFill>
            </a:rPr>
            <a:t>Case UNIOESTE: solução para análise estratégica de informações curriculares e de editais de fomento</a:t>
          </a:r>
          <a:endParaRPr lang="pt-BR" sz="1800" b="1" kern="1200" dirty="0" smtClean="0">
            <a:solidFill>
              <a:srgbClr val="002060"/>
            </a:solidFill>
          </a:endParaRPr>
        </a:p>
      </dsp:txBody>
      <dsp:txXfrm>
        <a:off x="5406956" y="2070537"/>
        <a:ext cx="1828800" cy="2588782"/>
      </dsp:txXfrm>
    </dsp:sp>
    <dsp:sp modelId="{EE381046-8EAF-4B66-82AB-F8908770717E}">
      <dsp:nvSpPr>
        <dsp:cNvPr id="0" name=""/>
        <dsp:cNvSpPr/>
      </dsp:nvSpPr>
      <dsp:spPr>
        <a:xfrm>
          <a:off x="6954012" y="1147579"/>
          <a:ext cx="722376" cy="7223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2C5DA-D3C2-4B11-B4DE-0E3DF39794B3}">
      <dsp:nvSpPr>
        <dsp:cNvPr id="0" name=""/>
        <dsp:cNvSpPr/>
      </dsp:nvSpPr>
      <dsp:spPr>
        <a:xfrm>
          <a:off x="7178497" y="1782510"/>
          <a:ext cx="1828800" cy="2389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77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rgbClr val="002060"/>
              </a:solidFill>
            </a:rPr>
            <a:t>Considerações finais</a:t>
          </a:r>
          <a:endParaRPr lang="pt-BR" sz="1800" b="1" kern="1200" dirty="0">
            <a:solidFill>
              <a:srgbClr val="002060"/>
            </a:solidFill>
          </a:endParaRPr>
        </a:p>
      </dsp:txBody>
      <dsp:txXfrm>
        <a:off x="7178497" y="1782510"/>
        <a:ext cx="1828800" cy="2389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736DF-77A8-432D-AA27-DFFFAA8D7C78}">
      <dsp:nvSpPr>
        <dsp:cNvPr id="0" name=""/>
        <dsp:cNvSpPr/>
      </dsp:nvSpPr>
      <dsp:spPr>
        <a:xfrm>
          <a:off x="9326" y="35333"/>
          <a:ext cx="8703641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/>
            <a:t>Demandas </a:t>
          </a:r>
          <a:r>
            <a:rPr lang="pt-BR" sz="2800" kern="1200" dirty="0" smtClean="0"/>
            <a:t/>
          </a:r>
          <a:br>
            <a:rPr lang="pt-BR" sz="2800" kern="1200" dirty="0" smtClean="0"/>
          </a:br>
          <a:r>
            <a:rPr lang="pt-BR" sz="2000" kern="1200" dirty="0" smtClean="0"/>
            <a:t>(“Como meus dados viram conhecimento?”)</a:t>
          </a:r>
          <a:endParaRPr lang="pt-BR" sz="2000" kern="1200" dirty="0"/>
        </a:p>
      </dsp:txBody>
      <dsp:txXfrm>
        <a:off x="46058" y="72065"/>
        <a:ext cx="8630177" cy="1180660"/>
      </dsp:txXfrm>
    </dsp:sp>
    <dsp:sp modelId="{10943398-97BA-4E64-A3B6-BA2CFE0E01EF}">
      <dsp:nvSpPr>
        <dsp:cNvPr id="0" name=""/>
        <dsp:cNvSpPr/>
      </dsp:nvSpPr>
      <dsp:spPr>
        <a:xfrm>
          <a:off x="13158" y="1404937"/>
          <a:ext cx="1832284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Projetos</a:t>
          </a:r>
          <a:endParaRPr lang="pt-BR" sz="2400" b="1" kern="1200" dirty="0"/>
        </a:p>
      </dsp:txBody>
      <dsp:txXfrm>
        <a:off x="49890" y="1441669"/>
        <a:ext cx="1758820" cy="1180660"/>
      </dsp:txXfrm>
    </dsp:sp>
    <dsp:sp modelId="{823ADB06-3A7B-4549-A5F4-E752B2705D29}">
      <dsp:nvSpPr>
        <dsp:cNvPr id="0" name=""/>
        <dsp:cNvSpPr/>
      </dsp:nvSpPr>
      <dsp:spPr>
        <a:xfrm>
          <a:off x="5743" y="2809875"/>
          <a:ext cx="824799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SOLUÇÕES EM GOVERNO ELETRÔNICO</a:t>
          </a:r>
          <a:endParaRPr lang="pt-BR" sz="1000" kern="1200" dirty="0"/>
        </a:p>
      </dsp:txBody>
      <dsp:txXfrm>
        <a:off x="29901" y="2834033"/>
        <a:ext cx="776483" cy="1205808"/>
      </dsp:txXfrm>
    </dsp:sp>
    <dsp:sp modelId="{EE5E0AD4-A529-4D3C-9673-15A0E76FAE0F}">
      <dsp:nvSpPr>
        <dsp:cNvPr id="0" name=""/>
        <dsp:cNvSpPr/>
      </dsp:nvSpPr>
      <dsp:spPr>
        <a:xfrm>
          <a:off x="872599" y="2809633"/>
          <a:ext cx="972843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SOLUÇÕES CORPORATIVAS PARA EMPRESAS</a:t>
          </a:r>
          <a:endParaRPr lang="pt-BR" sz="1000" kern="1200" dirty="0"/>
        </a:p>
      </dsp:txBody>
      <dsp:txXfrm>
        <a:off x="901093" y="2838127"/>
        <a:ext cx="915855" cy="1197136"/>
      </dsp:txXfrm>
    </dsp:sp>
    <dsp:sp modelId="{D64192CB-AEEA-4624-A502-D66C40FF5395}">
      <dsp:nvSpPr>
        <dsp:cNvPr id="0" name=""/>
        <dsp:cNvSpPr/>
      </dsp:nvSpPr>
      <dsp:spPr>
        <a:xfrm>
          <a:off x="1978257" y="1400558"/>
          <a:ext cx="3733909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Tecnologia em sistemas de  conhecimento</a:t>
          </a:r>
          <a:endParaRPr lang="pt-BR" sz="2400" b="1" kern="1200" dirty="0"/>
        </a:p>
      </dsp:txBody>
      <dsp:txXfrm>
        <a:off x="2014989" y="1437290"/>
        <a:ext cx="3660445" cy="1180660"/>
      </dsp:txXfrm>
    </dsp:sp>
    <dsp:sp modelId="{A782B1C7-F17E-4AA6-9DD7-B99F72BE66FF}">
      <dsp:nvSpPr>
        <dsp:cNvPr id="0" name=""/>
        <dsp:cNvSpPr/>
      </dsp:nvSpPr>
      <dsp:spPr>
        <a:xfrm>
          <a:off x="2053259" y="2809633"/>
          <a:ext cx="1135708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FERRAMENTAS DE SISTEMAS DE CONHECIMENTO</a:t>
          </a:r>
          <a:endParaRPr lang="pt-BR" sz="1050" kern="1200" dirty="0"/>
        </a:p>
      </dsp:txBody>
      <dsp:txXfrm>
        <a:off x="2086523" y="2842897"/>
        <a:ext cx="1069180" cy="1187596"/>
      </dsp:txXfrm>
    </dsp:sp>
    <dsp:sp modelId="{22453B39-684B-4176-94C6-C2A142699845}">
      <dsp:nvSpPr>
        <dsp:cNvPr id="0" name=""/>
        <dsp:cNvSpPr/>
      </dsp:nvSpPr>
      <dsp:spPr>
        <a:xfrm>
          <a:off x="3256452" y="2809633"/>
          <a:ext cx="1073617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SUÍTE DE SISTEMAS DE CONHECIMENTO</a:t>
          </a:r>
          <a:endParaRPr lang="pt-BR" sz="1050" kern="1200" dirty="0"/>
        </a:p>
      </dsp:txBody>
      <dsp:txXfrm>
        <a:off x="3287897" y="2841078"/>
        <a:ext cx="1010727" cy="1191234"/>
      </dsp:txXfrm>
    </dsp:sp>
    <dsp:sp modelId="{A42A0BD4-56A2-4CE5-A419-50A221D3ACB4}">
      <dsp:nvSpPr>
        <dsp:cNvPr id="0" name=""/>
        <dsp:cNvSpPr/>
      </dsp:nvSpPr>
      <dsp:spPr>
        <a:xfrm>
          <a:off x="4423808" y="2809633"/>
          <a:ext cx="1059859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TRATAMENTO DE DADOS NÃO ESTRUTURADOS</a:t>
          </a:r>
          <a:endParaRPr lang="pt-BR" sz="1050" kern="1200" dirty="0"/>
        </a:p>
      </dsp:txBody>
      <dsp:txXfrm>
        <a:off x="4454850" y="2840675"/>
        <a:ext cx="997775" cy="1192040"/>
      </dsp:txXfrm>
    </dsp:sp>
    <dsp:sp modelId="{F5DC97A4-66C4-4127-A03F-7ACA6DB455B6}">
      <dsp:nvSpPr>
        <dsp:cNvPr id="0" name=""/>
        <dsp:cNvSpPr/>
      </dsp:nvSpPr>
      <dsp:spPr>
        <a:xfrm>
          <a:off x="5844753" y="1400558"/>
          <a:ext cx="2777302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Produtos</a:t>
          </a:r>
          <a:endParaRPr lang="pt-BR" sz="2400" b="1" kern="1200" dirty="0"/>
        </a:p>
      </dsp:txBody>
      <dsp:txXfrm>
        <a:off x="5881485" y="1437290"/>
        <a:ext cx="2703838" cy="1180660"/>
      </dsp:txXfrm>
    </dsp:sp>
    <dsp:sp modelId="{5736AFE5-AFA1-48B2-BDBF-B993341CC8D4}">
      <dsp:nvSpPr>
        <dsp:cNvPr id="0" name=""/>
        <dsp:cNvSpPr/>
      </dsp:nvSpPr>
      <dsp:spPr>
        <a:xfrm>
          <a:off x="5717918" y="2809633"/>
          <a:ext cx="962887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GESTÃO ESTRATÉGICA DE CURRÍCULOS</a:t>
          </a:r>
          <a:endParaRPr lang="pt-BR" sz="1050" kern="1200" dirty="0"/>
        </a:p>
      </dsp:txBody>
      <dsp:txXfrm>
        <a:off x="5746120" y="2837835"/>
        <a:ext cx="906483" cy="1197720"/>
      </dsp:txXfrm>
    </dsp:sp>
    <dsp:sp modelId="{936D131D-12B2-4C02-B159-BA375387C78A}">
      <dsp:nvSpPr>
        <dsp:cNvPr id="0" name=""/>
        <dsp:cNvSpPr/>
      </dsp:nvSpPr>
      <dsp:spPr>
        <a:xfrm>
          <a:off x="6715448" y="2809633"/>
          <a:ext cx="1124919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COPRODUÇÃO DE CONHECIMENTO</a:t>
          </a:r>
          <a:endParaRPr lang="pt-BR" sz="1050" kern="1200" dirty="0"/>
        </a:p>
      </dsp:txBody>
      <dsp:txXfrm>
        <a:off x="6748396" y="2842581"/>
        <a:ext cx="1059023" cy="1188228"/>
      </dsp:txXfrm>
    </dsp:sp>
    <dsp:sp modelId="{328CE16F-D04F-45A4-8BB6-2E2709AFFE66}">
      <dsp:nvSpPr>
        <dsp:cNvPr id="0" name=""/>
        <dsp:cNvSpPr/>
      </dsp:nvSpPr>
      <dsp:spPr>
        <a:xfrm>
          <a:off x="7875009" y="2809633"/>
          <a:ext cx="824799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GESTÃO DE FOMENTO PÚBLICO</a:t>
          </a:r>
          <a:endParaRPr lang="pt-BR" sz="1050" kern="1200" dirty="0"/>
        </a:p>
      </dsp:txBody>
      <dsp:txXfrm>
        <a:off x="7899167" y="2833791"/>
        <a:ext cx="776483" cy="1205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05E40-6791-4930-A9F0-35B8AD8401A3}">
      <dsp:nvSpPr>
        <dsp:cNvPr id="0" name=""/>
        <dsp:cNvSpPr/>
      </dsp:nvSpPr>
      <dsp:spPr>
        <a:xfrm>
          <a:off x="0" y="11354"/>
          <a:ext cx="8814472" cy="246267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EA2B7-72DF-491B-B279-48EF8093D7EA}">
      <dsp:nvSpPr>
        <dsp:cNvPr id="0" name=""/>
        <dsp:cNvSpPr/>
      </dsp:nvSpPr>
      <dsp:spPr>
        <a:xfrm>
          <a:off x="6239394" y="1083877"/>
          <a:ext cx="2411221" cy="20124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6AF00-B28D-4C64-A44E-A8B2351F62FE}">
      <dsp:nvSpPr>
        <dsp:cNvPr id="0" name=""/>
        <dsp:cNvSpPr/>
      </dsp:nvSpPr>
      <dsp:spPr>
        <a:xfrm rot="10800000">
          <a:off x="6286443" y="44236"/>
          <a:ext cx="2271380" cy="10494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Sistemas utilizados pelas IES</a:t>
          </a:r>
          <a:endParaRPr lang="pt-BR" sz="1800" kern="1200" dirty="0"/>
        </a:p>
      </dsp:txBody>
      <dsp:txXfrm rot="10800000">
        <a:off x="6318716" y="44236"/>
        <a:ext cx="2206834" cy="1017140"/>
      </dsp:txXfrm>
    </dsp:sp>
    <dsp:sp modelId="{EC936909-6768-4B31-899F-D7FE2021FD42}">
      <dsp:nvSpPr>
        <dsp:cNvPr id="0" name=""/>
        <dsp:cNvSpPr/>
      </dsp:nvSpPr>
      <dsp:spPr>
        <a:xfrm>
          <a:off x="3294566" y="1182005"/>
          <a:ext cx="2394067" cy="31384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E9CBC-F682-47B3-8C4F-8CC859443388}">
      <dsp:nvSpPr>
        <dsp:cNvPr id="0" name=""/>
        <dsp:cNvSpPr/>
      </dsp:nvSpPr>
      <dsp:spPr>
        <a:xfrm rot="10800000">
          <a:off x="3336333" y="29489"/>
          <a:ext cx="2271380" cy="10494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Sistemas públicos que gerem dados relacionados as IES</a:t>
          </a:r>
          <a:endParaRPr lang="pt-BR" sz="1800" kern="1200" dirty="0"/>
        </a:p>
      </dsp:txBody>
      <dsp:txXfrm rot="10800000">
        <a:off x="3368606" y="29489"/>
        <a:ext cx="2206834" cy="1017140"/>
      </dsp:txXfrm>
    </dsp:sp>
    <dsp:sp modelId="{4B899E2E-615D-42F9-B72B-40B14574E777}">
      <dsp:nvSpPr>
        <dsp:cNvPr id="0" name=""/>
        <dsp:cNvSpPr/>
      </dsp:nvSpPr>
      <dsp:spPr>
        <a:xfrm>
          <a:off x="134804" y="1140251"/>
          <a:ext cx="2495354" cy="43323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12752-7494-48ED-8125-C142A8A4C0C3}">
      <dsp:nvSpPr>
        <dsp:cNvPr id="0" name=""/>
        <dsp:cNvSpPr/>
      </dsp:nvSpPr>
      <dsp:spPr>
        <a:xfrm rot="10800000">
          <a:off x="246791" y="30699"/>
          <a:ext cx="2271380" cy="10494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Sistemas públicos que gerem dados de C,T&amp;I e ES</a:t>
          </a:r>
          <a:endParaRPr lang="pt-BR" sz="1800" kern="1200" dirty="0"/>
        </a:p>
      </dsp:txBody>
      <dsp:txXfrm rot="10800000">
        <a:off x="279064" y="30699"/>
        <a:ext cx="2206834" cy="1017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39A37-6CB8-4393-B678-59E30D71A1D6}" type="datetimeFigureOut">
              <a:rPr lang="pt-BR" smtClean="0"/>
              <a:t>05/05/2014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E4374-E00C-4106-8358-EE2A252AD6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57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DE372A-B54D-44A6-8E41-70258EA60736}" type="slidenum">
              <a:rPr lang="pt-BR" altLang="pt-BR" smtClean="0"/>
              <a:pPr eaLnBrk="1" hangingPunct="1"/>
              <a:t>12</a:t>
            </a:fld>
            <a:endParaRPr lang="pt-BR" altLang="pt-BR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dirty="0" smtClean="0"/>
              <a:t>É possível utilizar recursos de jogos para apresentar informações públicas ao cidadão?</a:t>
            </a:r>
          </a:p>
          <a:p>
            <a:r>
              <a:rPr lang="pt-BR" dirty="0" smtClean="0"/>
              <a:t>Como conhecer a distribuição de recursos em CT&amp;I no País, de forma lúdica?</a:t>
            </a:r>
          </a:p>
          <a:p>
            <a:r>
              <a:rPr lang="pt-BR" dirty="0" smtClean="0"/>
              <a:t>Como elucidar a natureza dos recursos aplicados em bolsas pelo CNPq?</a:t>
            </a:r>
          </a:p>
          <a:p>
            <a:pPr>
              <a:buFontTx/>
              <a:buChar char="•"/>
            </a:pPr>
            <a:endParaRPr lang="pt-BR" altLang="pt-BR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4374-E00C-4106-8358-EE2A252AD690}" type="slidenum">
              <a:rPr lang="pt-BR" smtClean="0"/>
              <a:t>49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4374-E00C-4106-8358-EE2A252AD690}" type="slidenum">
              <a:rPr lang="pt-BR" smtClean="0"/>
              <a:t>50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2ECE8-E270-4255-997D-2038209242DC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4374-E00C-4106-8358-EE2A252AD690}" type="slidenum">
              <a:rPr lang="pt-BR" smtClean="0"/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4374-E00C-4106-8358-EE2A252AD690}" type="slidenum">
              <a:rPr lang="pt-BR" smtClean="0"/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4374-E00C-4106-8358-EE2A252AD690}" type="slidenum">
              <a:rPr lang="pt-BR" smtClean="0"/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4374-E00C-4106-8358-EE2A252AD690}" type="slidenum">
              <a:rPr lang="pt-BR" smtClean="0"/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4374-E00C-4106-8358-EE2A252AD690}" type="slidenum">
              <a:rPr lang="pt-BR" smtClean="0"/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4374-E00C-4106-8358-EE2A252AD690}" type="slidenum">
              <a:rPr lang="pt-BR" smtClean="0"/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4374-E00C-4106-8358-EE2A252AD690}" type="slidenum">
              <a:rPr lang="pt-BR" smtClean="0"/>
              <a:t>48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650392-ACE6-4294-AFC2-B9B93B3DAA5A}" type="datetimeFigureOut">
              <a:rPr lang="pt-BR" smtClean="0"/>
              <a:pPr/>
              <a:t>05/05/2014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69A1D3-12C5-478C-A0EB-7B18ACF41E5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63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254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6434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05/05/2014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71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9BD42B-0E0B-410F-AF86-82EA82486509}" type="datetimeFigureOut">
              <a:rPr lang="pt-BR" smtClean="0"/>
              <a:t>05/05/2014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C40E97-AAE1-4EE5-84C7-71824567D7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296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quariusp.mcti.gov.br/app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tela.org.br/observatoriomg" TargetMode="Externa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hyperlink" Target="http://sifaps.egc.ufsc.b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tela.org.br/observatoriom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sifaps.egc.ufsc.br/" TargetMode="External"/><Relationship Id="rId4" Type="http://schemas.openxmlformats.org/officeDocument/2006/relationships/hyperlink" Target="NUL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laexperta.com.br/experta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5023436"/>
            <a:ext cx="9036496" cy="1834564"/>
          </a:xfrm>
          <a:noFill/>
        </p:spPr>
        <p:txBody>
          <a:bodyPr/>
          <a:lstStyle/>
          <a:p>
            <a:pPr>
              <a:spcBef>
                <a:spcPts val="0"/>
              </a:spcBef>
            </a:pPr>
            <a:endParaRPr lang="pt-BR" sz="200" b="1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pt-BR" sz="2200" b="1" dirty="0" smtClean="0">
                <a:solidFill>
                  <a:srgbClr val="002060"/>
                </a:solidFill>
              </a:rPr>
              <a:t>Marcos Luiz </a:t>
            </a:r>
            <a:r>
              <a:rPr lang="pt-BR" sz="2200" b="1" dirty="0" smtClean="0">
                <a:solidFill>
                  <a:srgbClr val="002060"/>
                </a:solidFill>
              </a:rPr>
              <a:t>Marchezan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marchezan@stela.org.br</a:t>
            </a:r>
            <a:endParaRPr lang="pt-BR" sz="1600" b="1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Instituto </a:t>
            </a:r>
            <a:r>
              <a:rPr lang="en-US" sz="2000" b="1" dirty="0" smtClean="0">
                <a:solidFill>
                  <a:srgbClr val="002060"/>
                </a:solidFill>
              </a:rPr>
              <a:t>Stela / </a:t>
            </a:r>
            <a:r>
              <a:rPr lang="en-US" sz="2000" b="1" dirty="0" err="1" smtClean="0">
                <a:solidFill>
                  <a:srgbClr val="002060"/>
                </a:solidFill>
              </a:rPr>
              <a:t>Tekis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1600" b="1" dirty="0" smtClean="0">
                <a:solidFill>
                  <a:srgbClr val="002060"/>
                </a:solidFill>
              </a:rPr>
              <a:t>Campos do </a:t>
            </a:r>
            <a:r>
              <a:rPr lang="en-US" sz="1600" b="1" dirty="0" err="1" smtClean="0">
                <a:solidFill>
                  <a:srgbClr val="002060"/>
                </a:solidFill>
              </a:rPr>
              <a:t>Jordão</a:t>
            </a:r>
            <a:r>
              <a:rPr lang="en-US" sz="1600" b="1" dirty="0" smtClean="0">
                <a:solidFill>
                  <a:srgbClr val="002060"/>
                </a:solidFill>
              </a:rPr>
              <a:t> – SP , 08/05/2014</a:t>
            </a:r>
            <a:endParaRPr lang="pt-BR" sz="2000" dirty="0">
              <a:solidFill>
                <a:srgbClr val="00206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2647172"/>
            <a:ext cx="9144000" cy="22867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-16321" y="264717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-3416" y="4951427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559" y="2831131"/>
            <a:ext cx="9144000" cy="1918786"/>
          </a:xfrm>
          <a:noFill/>
          <a:ln w="50800" cmpd="dbl">
            <a:noFill/>
          </a:ln>
        </p:spPr>
        <p:txBody>
          <a:bodyPr/>
          <a:lstStyle/>
          <a:p>
            <a:r>
              <a:rPr lang="pt-BR" sz="3200" b="1" dirty="0"/>
              <a:t>Sistemas de informação e de conhecimento disponíveis no País e seu impacto na gestão das Instituições de Ensino Superior Estaduais e Municipais</a:t>
            </a:r>
            <a:endParaRPr lang="pt-BR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" y="46356"/>
            <a:ext cx="5045318" cy="100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55576" y="1394773"/>
            <a:ext cx="78993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“O desafio </a:t>
            </a:r>
            <a:r>
              <a:rPr lang="pt-BR" sz="3200" b="1" dirty="0"/>
              <a:t>da </a:t>
            </a:r>
            <a:r>
              <a:rPr lang="pt-BR" sz="3200" b="1" dirty="0" smtClean="0"/>
              <a:t>gestão </a:t>
            </a:r>
            <a:r>
              <a:rPr lang="pt-BR" sz="3200" b="1" dirty="0"/>
              <a:t>das Universidades Estaduais e </a:t>
            </a:r>
            <a:r>
              <a:rPr lang="pt-BR" sz="3200" b="1" dirty="0" smtClean="0"/>
              <a:t>Municipais”</a:t>
            </a:r>
            <a:endParaRPr lang="pt-BR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068" y="61683"/>
            <a:ext cx="1634499" cy="113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m 11" descr="Logo Tek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2" y="6207816"/>
            <a:ext cx="1854468" cy="620776"/>
          </a:xfrm>
          <a:prstGeom prst="rect">
            <a:avLst/>
          </a:prstGeom>
        </p:spPr>
      </p:pic>
      <p:pic>
        <p:nvPicPr>
          <p:cNvPr id="13" name="Picture 4" descr="marca is 2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26616"/>
            <a:ext cx="1072584" cy="8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7503" y="5262299"/>
            <a:ext cx="8865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b="1" dirty="0"/>
              <a:t>Dados </a:t>
            </a:r>
            <a:r>
              <a:rPr lang="pt-BR" sz="2400" dirty="0"/>
              <a:t>gerados nessas plataformas são um </a:t>
            </a:r>
            <a:r>
              <a:rPr lang="pt-BR" sz="2400" b="1" dirty="0"/>
              <a:t>bem </a:t>
            </a:r>
            <a:r>
              <a:rPr lang="pt-BR" sz="2400" b="1" dirty="0" smtClean="0"/>
              <a:t>público,</a:t>
            </a:r>
            <a:r>
              <a:rPr lang="pt-BR" sz="2400" dirty="0" smtClean="0"/>
              <a:t> devem ser abertos e disponíveis para a comunidade</a:t>
            </a:r>
            <a:endParaRPr lang="pt-BR" sz="24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8926"/>
            <a:ext cx="6201293" cy="323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250504" y="4797732"/>
            <a:ext cx="685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800" dirty="0"/>
              <a:t>http://www.nature.org/ourinitiatives/habitats/riverslakes/is-ignorance-bliss-when-it-comes-to-our-water.xml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bg1"/>
                </a:solidFill>
              </a:rPr>
              <a:t>Plataformas nacionais para gestão em CT&amp;I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08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34280" y="4451628"/>
            <a:ext cx="8586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b="1" dirty="0"/>
              <a:t>Coprodução</a:t>
            </a:r>
            <a:r>
              <a:rPr lang="pt-BR" sz="2400" dirty="0"/>
              <a:t> é uma das principais diretrizes do e-Gov contemporâneo (juntamente com transparência, prestação de contas e responsabilidade). Nossas soluções têm base axiomática na coprodução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2483768" y="3933636"/>
            <a:ext cx="685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http://www.123rf.com/photo_10101382_business-people-silhouettes-push-gears-together-to-form-a-technology-plan.html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887" y="1412776"/>
            <a:ext cx="498420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bg1"/>
                </a:solidFill>
              </a:rPr>
              <a:t>Plataformas nacionais para gestão em CT&amp;I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8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51531" y="1340768"/>
            <a:ext cx="9073008" cy="1008112"/>
          </a:xfrm>
        </p:spPr>
        <p:txBody>
          <a:bodyPr/>
          <a:lstStyle/>
          <a:p>
            <a:r>
              <a:rPr lang="pt-BR" sz="2400" b="1" dirty="0" smtClean="0"/>
              <a:t>Desafio de conhecimento público</a:t>
            </a:r>
            <a:br>
              <a:rPr lang="pt-BR" sz="2400" b="1" dirty="0" smtClean="0"/>
            </a:br>
            <a:r>
              <a:rPr lang="pt-BR" altLang="pt-BR" sz="2000" dirty="0" smtClean="0"/>
              <a:t>Arquiteturas abrangentes de e-Gov: visão de futuro de governo eletrônico</a:t>
            </a:r>
            <a:endParaRPr lang="pt-BR" sz="2800" b="1" dirty="0"/>
          </a:p>
        </p:txBody>
      </p:sp>
      <p:sp>
        <p:nvSpPr>
          <p:cNvPr id="6" name="Elipse 5"/>
          <p:cNvSpPr/>
          <p:nvPr/>
        </p:nvSpPr>
        <p:spPr>
          <a:xfrm>
            <a:off x="71406" y="2374530"/>
            <a:ext cx="8929718" cy="321471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142844" y="2576566"/>
            <a:ext cx="7929618" cy="2714644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142844" y="2862318"/>
            <a:ext cx="7072362" cy="214314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142844" y="3086156"/>
            <a:ext cx="6215106" cy="170498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 rot="18820561">
            <a:off x="7499917" y="4014808"/>
            <a:ext cx="1872010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b="1" dirty="0" smtClean="0"/>
              <a:t>Gestão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pública</a:t>
            </a:r>
          </a:p>
        </p:txBody>
      </p:sp>
      <p:sp>
        <p:nvSpPr>
          <p:cNvPr id="12" name="CaixaDeTexto 11"/>
          <p:cNvSpPr txBox="1"/>
          <p:nvPr/>
        </p:nvSpPr>
        <p:spPr>
          <a:xfrm rot="18820561">
            <a:off x="6587738" y="3927043"/>
            <a:ext cx="1968558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b="1" dirty="0" smtClean="0"/>
              <a:t>Governança </a:t>
            </a:r>
            <a:br>
              <a:rPr lang="pt-BR" b="1" dirty="0" smtClean="0"/>
            </a:br>
            <a:r>
              <a:rPr lang="pt-BR" b="1" dirty="0" smtClean="0"/>
              <a:t>pública</a:t>
            </a:r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357818" y="3876721"/>
            <a:ext cx="98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e-Gov</a:t>
            </a:r>
            <a:endParaRPr lang="pt-BR" b="1" dirty="0"/>
          </a:p>
        </p:txBody>
      </p:sp>
      <p:sp>
        <p:nvSpPr>
          <p:cNvPr id="14" name="Elipse 13"/>
          <p:cNvSpPr/>
          <p:nvPr/>
        </p:nvSpPr>
        <p:spPr>
          <a:xfrm>
            <a:off x="142844" y="3219508"/>
            <a:ext cx="5357850" cy="142876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 rot="18820561">
            <a:off x="6213817" y="3846497"/>
            <a:ext cx="1153189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b="1" dirty="0" smtClean="0"/>
              <a:t>Governo Aberto</a:t>
            </a:r>
            <a:endParaRPr lang="pt-BR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357686" y="3791012"/>
            <a:ext cx="1153189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b="1" dirty="0" smtClean="0"/>
              <a:t>Dados</a:t>
            </a:r>
            <a:br>
              <a:rPr lang="pt-BR" b="1" dirty="0" smtClean="0"/>
            </a:br>
            <a:r>
              <a:rPr lang="pt-BR" b="1" dirty="0" smtClean="0"/>
              <a:t>Abertos</a:t>
            </a:r>
            <a:endParaRPr lang="pt-BR" b="1" dirty="0"/>
          </a:p>
        </p:txBody>
      </p:sp>
      <p:sp>
        <p:nvSpPr>
          <p:cNvPr id="17" name="Elipse 16"/>
          <p:cNvSpPr/>
          <p:nvPr/>
        </p:nvSpPr>
        <p:spPr>
          <a:xfrm>
            <a:off x="214282" y="3413625"/>
            <a:ext cx="2857520" cy="1075142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418888" y="3501656"/>
            <a:ext cx="168749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lnSpc>
                <a:spcPts val="1500"/>
              </a:lnSpc>
              <a:defRPr b="1"/>
            </a:lvl1pPr>
          </a:lstStyle>
          <a:p>
            <a:r>
              <a:rPr lang="pt-BR" sz="1400" dirty="0" smtClean="0"/>
              <a:t>Engs. Conhecimento</a:t>
            </a:r>
            <a:endParaRPr lang="pt-BR" sz="1400" dirty="0"/>
          </a:p>
          <a:p>
            <a:r>
              <a:rPr lang="pt-BR" sz="1400" dirty="0"/>
              <a:t>Ontologia</a:t>
            </a:r>
          </a:p>
        </p:txBody>
      </p:sp>
      <p:sp>
        <p:nvSpPr>
          <p:cNvPr id="19" name="Elipse 18"/>
          <p:cNvSpPr/>
          <p:nvPr/>
        </p:nvSpPr>
        <p:spPr>
          <a:xfrm>
            <a:off x="209344" y="3324196"/>
            <a:ext cx="4291218" cy="1214446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2995148" y="3843479"/>
            <a:ext cx="14799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600" b="1" dirty="0" smtClean="0"/>
              <a:t>Governança</a:t>
            </a:r>
            <a:br>
              <a:rPr lang="pt-BR" sz="1600" b="1" dirty="0" smtClean="0"/>
            </a:br>
            <a:r>
              <a:rPr lang="pt-BR" sz="1600" b="1" dirty="0" smtClean="0"/>
              <a:t>de Dados</a:t>
            </a:r>
            <a:endParaRPr lang="pt-BR" sz="1600" b="1" dirty="0"/>
          </a:p>
        </p:txBody>
      </p:sp>
      <p:sp>
        <p:nvSpPr>
          <p:cNvPr id="21" name="Elipse 20"/>
          <p:cNvSpPr/>
          <p:nvPr/>
        </p:nvSpPr>
        <p:spPr>
          <a:xfrm>
            <a:off x="185971" y="3505260"/>
            <a:ext cx="1330384" cy="857256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186622" y="3646360"/>
            <a:ext cx="1391522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pt-BR" sz="1400" b="1" i="1" dirty="0" smtClean="0"/>
              <a:t>Arquitetura</a:t>
            </a:r>
            <a:br>
              <a:rPr lang="pt-BR" sz="1400" b="1" i="1" dirty="0" smtClean="0"/>
            </a:br>
            <a:r>
              <a:rPr lang="pt-BR" sz="1400" b="1" i="1" dirty="0" smtClean="0"/>
              <a:t>e-Governança</a:t>
            </a:r>
            <a:endParaRPr lang="pt-BR" sz="1400" b="1" i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8001024" y="3362384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NSP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555776" y="2622286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Eficácia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154680" y="2577838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Eficiência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 rot="205924">
            <a:off x="3814528" y="2603173"/>
            <a:ext cx="1286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Transparência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 rot="1579029">
            <a:off x="6076573" y="3100603"/>
            <a:ext cx="1286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Participação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 rot="21055501">
            <a:off x="4490118" y="4526093"/>
            <a:ext cx="2299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Lei de acesso à informação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 rot="21249083">
            <a:off x="1791174" y="4102644"/>
            <a:ext cx="1286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 smtClean="0">
                <a:latin typeface="Arial Narrow" pitchFamily="34" charset="0"/>
              </a:rPr>
              <a:t>Domínio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 rot="506856">
            <a:off x="3949606" y="2954930"/>
            <a:ext cx="2146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Princípios de dados abertos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 rot="1004359">
            <a:off x="4427415" y="3266568"/>
            <a:ext cx="1286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Plataforma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 rot="284023">
            <a:off x="3494755" y="3056534"/>
            <a:ext cx="1005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Visão e-Gov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 rot="800919">
            <a:off x="3731002" y="3278959"/>
            <a:ext cx="698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Formato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 rot="800919">
            <a:off x="4272342" y="3411138"/>
            <a:ext cx="787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Catálogo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 rot="575984">
            <a:off x="2371510" y="3324864"/>
            <a:ext cx="1286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Acordos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 rot="951879">
            <a:off x="2927381" y="3477879"/>
            <a:ext cx="1481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 smtClean="0">
                <a:latin typeface="Arial Narrow" pitchFamily="34" charset="0"/>
              </a:rPr>
              <a:t>Responsabilidades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2489184" y="4185233"/>
            <a:ext cx="1286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 smtClean="0">
                <a:latin typeface="Arial Narrow" pitchFamily="34" charset="0"/>
              </a:rPr>
              <a:t>Papéis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38" name="CaixaDeTexto 37"/>
          <p:cNvSpPr txBox="1"/>
          <p:nvPr/>
        </p:nvSpPr>
        <p:spPr>
          <a:xfrm rot="21277713">
            <a:off x="1305381" y="4047284"/>
            <a:ext cx="860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Aplicação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 rot="1792718">
            <a:off x="5197192" y="3516885"/>
            <a:ext cx="856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Operação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 rot="21249083">
            <a:off x="1231848" y="3370445"/>
            <a:ext cx="981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Contexto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375788" y="4714211"/>
            <a:ext cx="138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Loja de aplicativos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 rot="21252609">
            <a:off x="3804190" y="4446998"/>
            <a:ext cx="135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Interoperabilidade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 rot="564026">
            <a:off x="4770649" y="2740116"/>
            <a:ext cx="1636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Prestação de contas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 rot="2267937">
            <a:off x="6806127" y="3564317"/>
            <a:ext cx="1286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Coprodução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3305313" y="4557814"/>
            <a:ext cx="138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M-Gov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 rot="20663987">
            <a:off x="4933430" y="4248732"/>
            <a:ext cx="1120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latin typeface="Arial Narrow" pitchFamily="34" charset="0"/>
              </a:rPr>
              <a:t>Redes sociais</a:t>
            </a:r>
            <a:endParaRPr lang="pt-BR" sz="1200" b="1" i="1" dirty="0">
              <a:latin typeface="Arial Narrow" pitchFamily="34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5630817" y="5723964"/>
            <a:ext cx="340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/>
              <a:t>Pacheco et. al., 2012</a:t>
            </a:r>
            <a:endParaRPr lang="pt-BR" b="1" dirty="0"/>
          </a:p>
        </p:txBody>
      </p:sp>
      <p:sp>
        <p:nvSpPr>
          <p:cNvPr id="53" name="Retângulo 52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54" name="Conector reto 53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7016" y="122624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ítulo 1"/>
          <p:cNvSpPr txBox="1">
            <a:spLocks/>
          </p:cNvSpPr>
          <p:nvPr/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bg1"/>
                </a:solidFill>
              </a:rPr>
              <a:t>Plataformas nacionais para gestão em CT&amp;I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52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51520" y="1772816"/>
            <a:ext cx="8598448" cy="22322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Um dos principais exemplos de soluções </a:t>
            </a:r>
            <a:r>
              <a:rPr lang="pt-BR" sz="2400" dirty="0" err="1" smtClean="0"/>
              <a:t>e-gov</a:t>
            </a:r>
            <a:r>
              <a:rPr lang="pt-BR" sz="2400" dirty="0" smtClean="0"/>
              <a:t> abertas na área de C,T&amp;I é o </a:t>
            </a:r>
            <a:r>
              <a:rPr lang="pt-BR" sz="2400" b="1" dirty="0" smtClean="0"/>
              <a:t>Currículo </a:t>
            </a:r>
            <a:r>
              <a:rPr lang="pt-BR" sz="2400" b="1" dirty="0" smtClean="0"/>
              <a:t>Lattes</a:t>
            </a:r>
            <a:r>
              <a:rPr lang="pt-BR" sz="2400" dirty="0" smtClean="0"/>
              <a:t>. </a:t>
            </a:r>
            <a:endParaRPr lang="pt-BR" sz="2400" dirty="0" smtClean="0"/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Criado </a:t>
            </a:r>
            <a:r>
              <a:rPr lang="pt-BR" sz="2400" dirty="0" smtClean="0"/>
              <a:t>pelo CNPq em 1999, </a:t>
            </a:r>
            <a:r>
              <a:rPr lang="pt-BR" sz="2400" dirty="0" smtClean="0"/>
              <a:t>o sistema </a:t>
            </a:r>
            <a:r>
              <a:rPr lang="pt-BR" sz="2400" dirty="0" smtClean="0"/>
              <a:t>acumula uma base com mais de 2,6 milhões de </a:t>
            </a:r>
            <a:r>
              <a:rPr lang="pt-BR" sz="2400" dirty="0" err="1" smtClean="0"/>
              <a:t>CVs</a:t>
            </a:r>
            <a:r>
              <a:rPr lang="pt-BR" sz="2400" dirty="0" smtClean="0"/>
              <a:t>, tendo acima de 12 mil atualizações diárias (OLIVA, 2012</a:t>
            </a:r>
            <a:r>
              <a:rPr lang="pt-BR" sz="2400" dirty="0"/>
              <a:t>) </a:t>
            </a:r>
            <a:r>
              <a:rPr lang="pt-BR" sz="2400" dirty="0" smtClean="0"/>
              <a:t>– Abertura dos </a:t>
            </a:r>
            <a:r>
              <a:rPr lang="pt-BR" sz="2400" dirty="0"/>
              <a:t>dados </a:t>
            </a:r>
            <a:r>
              <a:rPr lang="pt-BR" sz="2400" dirty="0" smtClean="0"/>
              <a:t>em </a:t>
            </a:r>
            <a:r>
              <a:rPr lang="pt-BR" sz="2400" dirty="0" smtClean="0"/>
              <a:t>2000</a:t>
            </a:r>
            <a:endParaRPr lang="pt-BR" sz="24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21088"/>
            <a:ext cx="26765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bg1"/>
                </a:solidFill>
              </a:rPr>
              <a:t>Plataformas nacionais para gestão em CT&amp;I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1716030"/>
            <a:ext cx="3357585" cy="2505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478338"/>
            <a:ext cx="2784056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5513" y="3478469"/>
            <a:ext cx="2192551" cy="2542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7" name="AutoShape 5" descr="data:image/jpg;base64,/9j/4AAQSkZJRgABAQAAAQABAAD/2wCEAAkGBhMSERUUExQWFBUWFxgYFRcUFxsXFxobHxoXHBUcGBgXHCgfGBwjHBUXIi8gIycpLCwsGB4xNTAqNSYrLCkBCQoKDgwOGg8PFywkHSQtKSwsLCwsLCkpKS8sLCwsLCwsKSkpLCksLCwsLCwsLCwsKSwpLCwsLCwsKSwsLCksLP/AABEIAKUAcAMBIgACEQEDEQH/xAAcAAACAgMBAQAAAAAAAAAAAAAFBgQHAAEDAgj/xAA7EAABAgMGAwUIAAQHAQAAAAABAhEAAyEEBRIxQVEGYXEigZGhsRMyQlLB0eHwByMz8RVDYnKCorIU/8QAGgEAAwEBAQEAAAAAAAAAAAAAAQIDAAQFBv/EACQRAAICAgIBBQADAAAAAAAAAAABAhEhMQMSUQQTQWFxBRQy/9oADAMBAAIRAxEAPwCyo2IxowCOUY1GRsxDvG8USUYlltEjMqOgAGZjGJRMaJhGvXimc9OxsAQSBzGTwv2viOb85Jd6qPmITuUUGy2cUR7RbUI95QGucVxdfHUxNFHGitdQRoIh2niVSnXlRw9TnTxMBzMuNlli+Ze7eJ9MolybSlQoXipLFxlNycOdcP13gxZuJ1hnA6690DvQ3tssgGNGA9ycRIngBwF7b9IMPFE7J1RkaMbMagmOoMbaPIjRVGFIV8XwizS8a6/KkFio7dIq+8+Jpk6YVKLHIYfhGyR9YIce2wmapzUdkchy2hHN5qSWz7qvpWItuTwdEIpKwnaLxQl81FqvmfvACZbk4jhB5JxOkfYcokWi9yodpKF6MQyuVRAmbZyahOEw8Y+RnZOl27cu3wp0+g9ece7TeWINUDbnAqU+h6j7b9IlewB5HbTqDpBcUgW2ELHOpmev3EGbPOptvr4GAEkYE5nyglZ5gAqab5RKaHQWu+34FAihG+fJjFjWLiuT7MFSxkKCp6RVE60oHzciW9RGSbxWKlm3JeEi3E0oKReUi0BaQU5GsdIqa7L8myjilqIOZB90jofWLIuO9P8A6JKVkAKaoBccvKLxlZzyg4hEGIV9rIkrUCxSMXhVuhiWkxFvC1JCSCUinxfbXpGehCn73tipylLOZJz+/Ma8oWb4QQAE5UBOp79oY7ztSfbzCcIC1lgKCuw0G1IE2hLqAcF1N0IicHTOyrR2uW5wwoHzMHFXOGyj3dstgIMy0QLvJVKtCPb7hwlx3xGN3lPwn6fiH2fYwp4jou4ZFn3MMmw9UJKLvDh6cvzBJcjCnC1Ntxz5iDVv4fJHZKfGBS5M5HZWigyOvjAb8iOPgFrpm5GhER1zi+XiGiXayMROLAc2yH5EQVLQ7lSVdKwVnIrCdjtTByQXy5nluBFqfw/vITLPhZimp7zvFPJCV55sAOXSLp4Fu+XLsqTLriYqVqSB5NUNygxVMlyvAdQqONtsKZiWIB6gH1j2kx1SYZZOcpPjSwCTPWEsAH2JDUzHQ+ECuH7KJs1nJwBy/Xzh9/iRw28tc4A0UVk8jhcHWhS/RR2hG4SQU2kj5kF/UQKw0dEZaGA21CDkTHaTxFKyyPWINtSrEQmgrU5ci2vTLMxAtNkKkssgq0Zty/uihagY8zCJY2dCHWSSsKI7oA3nf0yWrAAHO3mSTBzhtP8AKbUDWON5XIVEKSkEguCc+kYdA66raF+8pCzqAoEju7xB6XZUrS2Y03EDLvuZIzlJBOZb92hlsd3pQG9YD+hWV7xtdvs0pWBRyDTwhPnSygtoS7daxb3FV3iZJUmKutcp1MfhL9aZeI84rCXwTnG8kZC2AP7zi5P4aW4qlFByYKHeS/pFMypuIZV08ovPgTh5VnkIUt8akJcbDMA7Fj6wWskZNdQ6gx3QYjS4kIhURPNrs4WhSTkoEb5xVKbjFmtakk1SwGzKZq98W8IX+JLjQsGYE/zKAH/zTd2r1jNWNGVCZNs6VZiI1okIlpKmqI9qtSSApJBBqCMiI52xONObFx5F4SqPQik0G7kmpFDQ6xNt9qKUkoIVhNUhn/vCldt3zBMKvaFs20f6GGa7rrQxVhAUc2Gu53PMwUNhZs92C80rFIIpmwuW+wmWorRTVSd21HOCFjUSH0jGdfBKtwdJ6QgcVXOiXJMz41zAlI81MOg84sImkVVf97zLZPFGSglCEg8+0rmS3gAIaKySk6VAy4FAz0YklTrHZAJJ8M2j6TkDsp6D0hE4A4DRKQmfMxY1JDB8OEGrEauM8ofofbs4pO8EGXEhMcJYjumJoQ5WqetKpYSgKSpRExRLYEt2TzdVGECr9veUoGQFspRUhVC4IFQD5P4QealYr2/rpM21rlupKQtKioZ1AUwzY9oh9BpSC3RTjipOmwDedxz5czsArSWASGp0HynfKPduu6ahINCQKgHbNjlDYlCicMpmFFKU5HQfN6c41OkSUF5iypWTHyZLNCt2dvHhUxCu691rLKUqVVmSgqIyevu+cHrLOQqjTJijmpS8CRXlq2geBt5SQqepeEoSagZU3bnBS67JUEMOZ+0Mmi/XG2d/8NUylYjUMlLnCnxzJ1ME7KoYU9NY6IlbxwVODtCsQlpOkeOGf4eSrPNM5avaLJUQ4oCrYbh/EmN2TN+kOSRDROPnbRoCMjcaJihzESXHURwQY7JMTRjoDCPbrcpU+YM3mKHcDhA/6iHcK1OQziurNMKpxISS6lF9M6epgSyW4sNsKXnegs8hSggnCA+GmdGfQPEG4ZExps6eQkTEjstVKaFnJdL0oGO5q0dzZBPnYicUuUomWCKKUPjO7fCP+UeeIrQvCUoIwp7SzqWqByqICOtK8IXeI7wKp9QyQgN0cn1MdrBeOFuUL6lkkA0CUhKRnQZVOcELHIObCBecHVH/ADkZk3kVCkeZecRbHKJzgnKl6CBskyTZjDTIvSUohONIWw7JLHufPuhblIgdxSQJad8TpOoIIDjvUIyl1Iy4vddFgRp4W+Gr0mKQUrOLCQA5xUYFsQzzg6LaNac9PGKxmmrOFxadCvN4gX8IAGVQ8RDxVNchx4AH0pEH2gdtwaD86RAtRwrq+zb9ImVUUwra7yVMHaJLbk+kc7BbEgtv4cogyJ+QzB0JpHmzDtCFZWKobrOgYcLkE5kM9c4D2gBUuYEvULCXeubV1eC1gMejZgQesNorGRWkuViygrY6UIjhaLF7KcpJyBp008oI2ezQpdvBKkloJWVOpgQFGgg3ZpXZgk28EmUHhc4kn41pSMsYGbBkuTU5DEc4M2u2+zSw94jw3MLn9RdAlTHCElySVOHYfLma+MLPCL8a6QlyP8QxcPyyJbgBLqUwBJGwCSakUJz1gtaVlqUaIK5fsky0D4QBn4+de+JPtQ1ddCH8YaKpHmPLsWrXQAt7pBLiv7rES801J06Ru9f6ZpUdph4s0ZbVAvBNEhSpvhRv0xJlGsQpzpBJFAHp5Zlo7XPaBNSFCgJIryMKVQz3fOOGCMidUjvgZJklIfKPE23hKVKJ7KQST06bmHZSMbTBF92yWbQpJLEBNeoiRZpsvRQhRt9pxq9qfjVUNlTLuoO+CV2y07QF5PS4vTwnBO2H0BOJ3EEDfCUpZIcwJlyRsI1arQEJJZtB10jFv6nEsybI94W11MVYXzNS3UD0EHeG7vZIXMHaIZIYdlPP/Ud6wMuOwEn2q+0AomWCGD6rIzYMGFcoZbHViaOHYHwf8wkV2ds8j1XP7kqWkcr0HuszuzDIDQlW+8e0F079KRq90dlJZhpTPc88svCOVkmulqvrpXWKHKgDbCCk5EmIEp1BAzJ7KR0JFdu+Oc2YA4rTKrtu35grY7u9mhBUXmEE/wCwK+Ec9zzhBdC1fMl8coqw9pNd2BILapYnxEMV0WBCUISmgTQfd9XeOd4XcJjKfDMSGQoh6bEaj9EBbFes2yKCZgJzdJ91tChWuvlASa/C8ZWPs1DIbXKAHEUtpBlgh1qSmtBm5c7ACCUi9Jc2XjSaDMHMHYiBE2yCenJpgchyWycg91H0Ih3rA10L9uspMsKYa5BhsGA0oIm3PMcVidarL/LwtkGrm4FXgbdIYkRlhUfRQilBJDAjKBV6WopnSw4ArUsQHoT4EwVGUAOIU1CtozVqjcke0Ghru2YDIDN2UlDjViW8X1gpdoGEu4Ph3b/3hb4dteIFJIcgKSBRiGDHajGGSxj6V8PxA43cT5iSptHq85YKaKB/cuURLumUAyb05AZRNtg7Pdk1Ac6nXrEK7Vdo9aPmd+ghxULVklBaypX+WxA3LsHOwzaDKzU9fvGRkTQj2YG1D9f3nAfixAFnyBOMAE6Vq0ajIZ6Hjs9cJ2UzZM5SlHEXq3yBLU5vWCtjlhQCsjQ/jpGRkZDy+TtaLOJiCvJTAnYvo0KlkDTiIyMgns/x8m4NP4YbVlAm90OkxkZBPRZw4enkFAG+epemezGH2wioGpo7fu0bjIlx7Z8z6nE3X2ep9U9REex++QNPr/aNRkVI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79" name="AutoShape 7" descr="data:image/jpg;base64,/9j/4AAQSkZJRgABAQAAAQABAAD/2wCEAAkGBhMSERUUExQWFBUWFxgYFRcUFxsXFxobHxoXHBUcGBgXHCgfGBwjHBUXIi8gIycpLCwsGB4xNTAqNSYrLCkBCQoKDgwOGg8PFywkHSQtKSwsLCwsLCkpKS8sLCwsLCwsKSkpLCksLCwsLCwsLCwsKSwpLCwsLCwsKSwsLCksLP/AABEIAKUAcAMBIgACEQEDEQH/xAAcAAACAgMBAQAAAAAAAAAAAAAFBgQHAAEDAgj/xAA7EAABAgMGAwUIAAQHAQAAAAABAhEAAyEEBRIxQVEGYXEigZGhsRMyQlLB0eHwByMz8RVDYnKCorIU/8QAGgEAAwEBAQEAAAAAAAAAAAAAAQIDAAQFBv/EACQRAAICAgIBBQADAAAAAAAAAAABAhEhMQMSUQQTQWFxBRQy/9oADAMBAAIRAxEAPwCyo2IxowCOUY1GRsxDvG8USUYlltEjMqOgAGZjGJRMaJhGvXimc9OxsAQSBzGTwv2viOb85Jd6qPmITuUUGy2cUR7RbUI95QGucVxdfHUxNFHGitdQRoIh2niVSnXlRw9TnTxMBzMuNlli+Ze7eJ9MolybSlQoXipLFxlNycOdcP13gxZuJ1hnA6690DvQ3tssgGNGA9ycRIngBwF7b9IMPFE7J1RkaMbMagmOoMbaPIjRVGFIV8XwizS8a6/KkFio7dIq+8+Jpk6YVKLHIYfhGyR9YIce2wmapzUdkchy2hHN5qSWz7qvpWItuTwdEIpKwnaLxQl81FqvmfvACZbk4jhB5JxOkfYcokWi9yodpKF6MQyuVRAmbZyahOEw8Y+RnZOl27cu3wp0+g9ece7TeWINUDbnAqU+h6j7b9IlewB5HbTqDpBcUgW2ELHOpmev3EGbPOptvr4GAEkYE5nyglZ5gAqab5RKaHQWu+34FAihG+fJjFjWLiuT7MFSxkKCp6RVE60oHzciW9RGSbxWKlm3JeEi3E0oKReUi0BaQU5GsdIqa7L8myjilqIOZB90jofWLIuO9P8A6JKVkAKaoBccvKLxlZzyg4hEGIV9rIkrUCxSMXhVuhiWkxFvC1JCSCUinxfbXpGehCn73tipylLOZJz+/Ma8oWb4QQAE5UBOp79oY7ztSfbzCcIC1lgKCuw0G1IE2hLqAcF1N0IicHTOyrR2uW5wwoHzMHFXOGyj3dstgIMy0QLvJVKtCPb7hwlx3xGN3lPwn6fiH2fYwp4jou4ZFn3MMmw9UJKLvDh6cvzBJcjCnC1Ntxz5iDVv4fJHZKfGBS5M5HZWigyOvjAb8iOPgFrpm5GhER1zi+XiGiXayMROLAc2yH5EQVLQ7lSVdKwVnIrCdjtTByQXy5nluBFqfw/vITLPhZimp7zvFPJCV55sAOXSLp4Fu+XLsqTLriYqVqSB5NUNygxVMlyvAdQqONtsKZiWIB6gH1j2kx1SYZZOcpPjSwCTPWEsAH2JDUzHQ+ECuH7KJs1nJwBy/Xzh9/iRw28tc4A0UVk8jhcHWhS/RR2hG4SQU2kj5kF/UQKw0dEZaGA21CDkTHaTxFKyyPWINtSrEQmgrU5ci2vTLMxAtNkKkssgq0Zty/uihagY8zCJY2dCHWSSsKI7oA3nf0yWrAAHO3mSTBzhtP8AKbUDWON5XIVEKSkEguCc+kYdA66raF+8pCzqAoEju7xB6XZUrS2Y03EDLvuZIzlJBOZb92hlsd3pQG9YD+hWV7xtdvs0pWBRyDTwhPnSygtoS7daxb3FV3iZJUmKutcp1MfhL9aZeI84rCXwTnG8kZC2AP7zi5P4aW4qlFByYKHeS/pFMypuIZV08ovPgTh5VnkIUt8akJcbDMA7Fj6wWskZNdQ6gx3QYjS4kIhURPNrs4WhSTkoEb5xVKbjFmtakk1SwGzKZq98W8IX+JLjQsGYE/zKAH/zTd2r1jNWNGVCZNs6VZiI1okIlpKmqI9qtSSApJBBqCMiI52xONObFx5F4SqPQik0G7kmpFDQ6xNt9qKUkoIVhNUhn/vCldt3zBMKvaFs20f6GGa7rrQxVhAUc2Gu53PMwUNhZs92C80rFIIpmwuW+wmWorRTVSd21HOCFjUSH0jGdfBKtwdJ6QgcVXOiXJMz41zAlI81MOg84sImkVVf97zLZPFGSglCEg8+0rmS3gAIaKySk6VAy4FAz0YklTrHZAJJ8M2j6TkDsp6D0hE4A4DRKQmfMxY1JDB8OEGrEauM8ofofbs4pO8EGXEhMcJYjumJoQ5WqetKpYSgKSpRExRLYEt2TzdVGECr9veUoGQFspRUhVC4IFQD5P4QealYr2/rpM21rlupKQtKioZ1AUwzY9oh9BpSC3RTjipOmwDedxz5czsArSWASGp0HynfKPduu6ahINCQKgHbNjlDYlCicMpmFFKU5HQfN6c41OkSUF5iypWTHyZLNCt2dvHhUxCu691rLKUqVVmSgqIyevu+cHrLOQqjTJijmpS8CRXlq2geBt5SQqepeEoSagZU3bnBS67JUEMOZ+0Mmi/XG2d/8NUylYjUMlLnCnxzJ1ME7KoYU9NY6IlbxwVODtCsQlpOkeOGf4eSrPNM5avaLJUQ4oCrYbh/EmN2TN+kOSRDROPnbRoCMjcaJihzESXHURwQY7JMTRjoDCPbrcpU+YM3mKHcDhA/6iHcK1OQziurNMKpxISS6lF9M6epgSyW4sNsKXnegs8hSggnCA+GmdGfQPEG4ZExps6eQkTEjstVKaFnJdL0oGO5q0dzZBPnYicUuUomWCKKUPjO7fCP+UeeIrQvCUoIwp7SzqWqByqICOtK8IXeI7wKp9QyQgN0cn1MdrBeOFuUL6lkkA0CUhKRnQZVOcELHIObCBecHVH/ADkZk3kVCkeZecRbHKJzgnKl6CBskyTZjDTIvSUohONIWw7JLHufPuhblIgdxSQJad8TpOoIIDjvUIyl1Iy4vddFgRp4W+Gr0mKQUrOLCQA5xUYFsQzzg6LaNac9PGKxmmrOFxadCvN4gX8IAGVQ8RDxVNchx4AH0pEH2gdtwaD86RAtRwrq+zb9ImVUUwra7yVMHaJLbk+kc7BbEgtv4cogyJ+QzB0JpHmzDtCFZWKobrOgYcLkE5kM9c4D2gBUuYEvULCXeubV1eC1gMejZgQesNorGRWkuViygrY6UIjhaLF7KcpJyBp008oI2ezQpdvBKkloJWVOpgQFGgg3ZpXZgk28EmUHhc4kn41pSMsYGbBkuTU5DEc4M2u2+zSw94jw3MLn9RdAlTHCElySVOHYfLma+MLPCL8a6QlyP8QxcPyyJbgBLqUwBJGwCSakUJz1gtaVlqUaIK5fsky0D4QBn4+de+JPtQ1ddCH8YaKpHmPLsWrXQAt7pBLiv7rES801J06Ru9f6ZpUdph4s0ZbVAvBNEhSpvhRv0xJlGsQpzpBJFAHp5Zlo7XPaBNSFCgJIryMKVQz3fOOGCMidUjvgZJklIfKPE23hKVKJ7KQST06bmHZSMbTBF92yWbQpJLEBNeoiRZpsvRQhRt9pxq9qfjVUNlTLuoO+CV2y07QF5PS4vTwnBO2H0BOJ3EEDfCUpZIcwJlyRsI1arQEJJZtB10jFv6nEsybI94W11MVYXzNS3UD0EHeG7vZIXMHaIZIYdlPP/Ud6wMuOwEn2q+0AomWCGD6rIzYMGFcoZbHViaOHYHwf8wkV2ds8j1XP7kqWkcr0HuszuzDIDQlW+8e0F079KRq90dlJZhpTPc88svCOVkmulqvrpXWKHKgDbCCk5EmIEp1BAzJ7KR0JFdu+Oc2YA4rTKrtu35grY7u9mhBUXmEE/wCwK+Ec9zzhBdC1fMl8coqw9pNd2BILapYnxEMV0WBCUISmgTQfd9XeOd4XcJjKfDMSGQoh6bEaj9EBbFes2yKCZgJzdJ91tChWuvlASa/C8ZWPs1DIbXKAHEUtpBlgh1qSmtBm5c7ACCUi9Jc2XjSaDMHMHYiBE2yCenJpgchyWycg91H0Ih3rA10L9uspMsKYa5BhsGA0oIm3PMcVidarL/LwtkGrm4FXgbdIYkRlhUfRQilBJDAjKBV6WopnSw4ArUsQHoT4EwVGUAOIU1CtozVqjcke0Ghru2YDIDN2UlDjViW8X1gpdoGEu4Ph3b/3hb4dteIFJIcgKSBRiGDHajGGSxj6V8PxA43cT5iSptHq85YKaKB/cuURLumUAyb05AZRNtg7Pdk1Ac6nXrEK7Vdo9aPmd+ghxULVklBaypX+WxA3LsHOwzaDKzU9fvGRkTQj2YG1D9f3nAfixAFnyBOMAE6Vq0ajIZ6Hjs9cJ2UzZM5SlHEXq3yBLU5vWCtjlhQCsjQ/jpGRkZDy+TtaLOJiCvJTAnYvo0KlkDTiIyMgns/x8m4NP4YbVlAm90OkxkZBPRZw4enkFAG+epemezGH2wioGpo7fu0bjIlx7Z8z6nE3X2ep9U9REex++QNPr/aNRkVI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81" name="Picture 9" descr="http://www.voxeu.org/sites/default/files/author_photos/Julia_Lan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504" y="2756374"/>
            <a:ext cx="821364" cy="1214446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5652120" y="1556792"/>
            <a:ext cx="3351169" cy="34778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“The Brazilian experience with the Lattes Database is a powerful example of good practice. This provides high-quality data on about 1.6 million researchers and about 4,000 institutions.  (…) </a:t>
            </a:r>
            <a:br>
              <a:rPr lang="en-US" sz="2000" dirty="0" smtClean="0"/>
            </a:br>
            <a:r>
              <a:rPr lang="en-US" sz="2000" b="1" dirty="0" smtClean="0"/>
              <a:t>The result is one of the cleanest researcher databases in existence</a:t>
            </a:r>
            <a:r>
              <a:rPr lang="en-US" sz="2000" dirty="0" smtClean="0"/>
              <a:t>.“</a:t>
            </a:r>
          </a:p>
          <a:p>
            <a:pPr algn="r"/>
            <a:r>
              <a:rPr lang="en-US" sz="2000" i="1" dirty="0" smtClean="0"/>
              <a:t>Nature 25/03/2010</a:t>
            </a:r>
            <a:endParaRPr lang="pt-BR" sz="2000" i="1" dirty="0"/>
          </a:p>
        </p:txBody>
      </p:sp>
      <p:sp>
        <p:nvSpPr>
          <p:cNvPr id="15" name="Retângulo 14"/>
          <p:cNvSpPr/>
          <p:nvPr/>
        </p:nvSpPr>
        <p:spPr>
          <a:xfrm>
            <a:off x="61121" y="6635116"/>
            <a:ext cx="40719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smtClean="0"/>
              <a:t>http://nirpa.org/wp-content/uploads/2010/04/11.-Julia_Lane1.pdf</a:t>
            </a:r>
            <a:endParaRPr lang="pt-BR" sz="1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215626"/>
            <a:ext cx="2778733" cy="163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976" y="5886877"/>
            <a:ext cx="1690198" cy="50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6059052"/>
            <a:ext cx="2625495" cy="50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51920" y="1583510"/>
            <a:ext cx="1203129" cy="83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6847" y="3456679"/>
            <a:ext cx="1734882" cy="227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ixaDeTexto 19"/>
          <p:cNvSpPr txBox="1"/>
          <p:nvPr/>
        </p:nvSpPr>
        <p:spPr>
          <a:xfrm>
            <a:off x="-51260" y="1239143"/>
            <a:ext cx="903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Plataforma Lattes - Reconhecimento </a:t>
            </a:r>
            <a:r>
              <a:rPr lang="pt-BR" sz="2400" b="1" dirty="0" smtClean="0"/>
              <a:t>internacional</a:t>
            </a:r>
            <a:endParaRPr lang="pt-BR" sz="2400" b="1" dirty="0"/>
          </a:p>
        </p:txBody>
      </p:sp>
      <p:cxnSp>
        <p:nvCxnSpPr>
          <p:cNvPr id="22" name="Conector reto 2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ítulo 1"/>
          <p:cNvSpPr txBox="1">
            <a:spLocks/>
          </p:cNvSpPr>
          <p:nvPr/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bg1"/>
                </a:solidFill>
              </a:rPr>
              <a:t>Plataformas nacionais para gestão em CT&amp;I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6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ta para a esquerda 2"/>
          <p:cNvSpPr/>
          <p:nvPr/>
        </p:nvSpPr>
        <p:spPr bwMode="auto">
          <a:xfrm>
            <a:off x="2123216" y="3111492"/>
            <a:ext cx="2470810" cy="792088"/>
          </a:xfrm>
          <a:prstGeom prst="lef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Seta para a esquerda 7"/>
          <p:cNvSpPr/>
          <p:nvPr/>
        </p:nvSpPr>
        <p:spPr bwMode="auto">
          <a:xfrm rot="10498181">
            <a:off x="3697669" y="3324147"/>
            <a:ext cx="3334225" cy="792088"/>
          </a:xfrm>
          <a:prstGeom prst="lef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lindro 8"/>
          <p:cNvSpPr/>
          <p:nvPr/>
        </p:nvSpPr>
        <p:spPr bwMode="auto">
          <a:xfrm>
            <a:off x="3131697" y="1484784"/>
            <a:ext cx="2200311" cy="1359456"/>
          </a:xfrm>
          <a:prstGeom prst="can">
            <a:avLst>
              <a:gd name="adj" fmla="val 17164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Cursos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Infraestrutura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Docentes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Discentes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Avalia</a:t>
            </a:r>
            <a:r>
              <a:rPr lang="pt-BR" sz="1200" b="1" dirty="0" smtClean="0">
                <a:latin typeface="Arial" charset="0"/>
              </a:rPr>
              <a:t>ção institucional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Seta para a esquerda 10"/>
          <p:cNvSpPr/>
          <p:nvPr/>
        </p:nvSpPr>
        <p:spPr bwMode="auto">
          <a:xfrm rot="8347150">
            <a:off x="2012943" y="2020002"/>
            <a:ext cx="1270611" cy="792088"/>
          </a:xfrm>
          <a:prstGeom prst="lef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Seta para a esquerda 11"/>
          <p:cNvSpPr/>
          <p:nvPr/>
        </p:nvSpPr>
        <p:spPr bwMode="auto">
          <a:xfrm rot="1833337">
            <a:off x="1124646" y="3264929"/>
            <a:ext cx="1270611" cy="792088"/>
          </a:xfrm>
          <a:prstGeom prst="lef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Cilindro 4"/>
          <p:cNvSpPr/>
          <p:nvPr/>
        </p:nvSpPr>
        <p:spPr bwMode="auto">
          <a:xfrm>
            <a:off x="435464" y="2060848"/>
            <a:ext cx="1800200" cy="1359456"/>
          </a:xfrm>
          <a:prstGeom prst="can">
            <a:avLst>
              <a:gd name="adj" fmla="val 17164"/>
            </a:avLst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Currículos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Grupos de P&amp;D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Instituições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Projetos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Infraestrutura</a:t>
            </a:r>
          </a:p>
        </p:txBody>
      </p:sp>
      <p:sp>
        <p:nvSpPr>
          <p:cNvPr id="13" name="Cilindro 12"/>
          <p:cNvSpPr/>
          <p:nvPr/>
        </p:nvSpPr>
        <p:spPr bwMode="auto">
          <a:xfrm>
            <a:off x="6844176" y="3068960"/>
            <a:ext cx="2232248" cy="1853803"/>
          </a:xfrm>
          <a:prstGeom prst="can">
            <a:avLst>
              <a:gd name="adj" fmla="val 17164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Cursos MA/MP/D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Docentes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Discentes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Produção intelectual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Projetos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Disciplinas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Estruturas acadêmicas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 rot="5400000">
            <a:off x="1481613" y="2598875"/>
            <a:ext cx="118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LATTES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 rot="5400000">
            <a:off x="4505949" y="2022811"/>
            <a:ext cx="118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SINAES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eta para a esquerda 16"/>
          <p:cNvSpPr/>
          <p:nvPr/>
        </p:nvSpPr>
        <p:spPr bwMode="auto">
          <a:xfrm rot="7598434">
            <a:off x="3697833" y="2788789"/>
            <a:ext cx="1388504" cy="792088"/>
          </a:xfrm>
          <a:prstGeom prst="lef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 rot="5400000">
            <a:off x="8111484" y="3921822"/>
            <a:ext cx="1529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SUCUPIRA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ilindro 18"/>
          <p:cNvSpPr/>
          <p:nvPr/>
        </p:nvSpPr>
        <p:spPr bwMode="auto">
          <a:xfrm>
            <a:off x="5260000" y="5309904"/>
            <a:ext cx="1800200" cy="1359456"/>
          </a:xfrm>
          <a:prstGeom prst="can">
            <a:avLst>
              <a:gd name="adj" fmla="val 17164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Orçamento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Demandas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Propostas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Projetos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Produtos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 rot="5400000">
            <a:off x="6202203" y="5847931"/>
            <a:ext cx="118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SIFAPS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ilindro 20"/>
          <p:cNvSpPr/>
          <p:nvPr/>
        </p:nvSpPr>
        <p:spPr bwMode="auto">
          <a:xfrm>
            <a:off x="147432" y="5733256"/>
            <a:ext cx="1568207" cy="865108"/>
          </a:xfrm>
          <a:prstGeom prst="can">
            <a:avLst>
              <a:gd name="adj" fmla="val 17164"/>
            </a:avLst>
          </a:prstGeom>
          <a:solidFill>
            <a:srgbClr val="FFD8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PqTs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err="1" smtClean="0">
                <a:latin typeface="Arial" charset="0"/>
              </a:rPr>
              <a:t>PMEs</a:t>
            </a:r>
            <a:endParaRPr lang="pt-BR" sz="1200" b="1" dirty="0" smtClean="0">
              <a:latin typeface="Arial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Incubadoras</a:t>
            </a:r>
          </a:p>
        </p:txBody>
      </p:sp>
      <p:sp>
        <p:nvSpPr>
          <p:cNvPr id="22" name="CaixaDeTexto 21"/>
          <p:cNvSpPr txBox="1"/>
          <p:nvPr/>
        </p:nvSpPr>
        <p:spPr>
          <a:xfrm rot="5400000">
            <a:off x="1062898" y="6013811"/>
            <a:ext cx="84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SAPI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eta para a esquerda 22"/>
          <p:cNvSpPr/>
          <p:nvPr/>
        </p:nvSpPr>
        <p:spPr bwMode="auto">
          <a:xfrm rot="19669847">
            <a:off x="862038" y="5327913"/>
            <a:ext cx="1004163" cy="539474"/>
          </a:xfrm>
          <a:prstGeom prst="lef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Cilindro 23"/>
          <p:cNvSpPr/>
          <p:nvPr/>
        </p:nvSpPr>
        <p:spPr bwMode="auto">
          <a:xfrm>
            <a:off x="1731608" y="5782811"/>
            <a:ext cx="1568207" cy="865108"/>
          </a:xfrm>
          <a:prstGeom prst="can">
            <a:avLst>
              <a:gd name="adj" fmla="val 17164"/>
            </a:avLst>
          </a:prstGeom>
          <a:solidFill>
            <a:srgbClr val="FFD8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PqTs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err="1" smtClean="0">
                <a:latin typeface="Arial" charset="0"/>
              </a:rPr>
              <a:t>PMEs</a:t>
            </a:r>
            <a:endParaRPr lang="pt-BR" sz="1200" b="1" dirty="0" smtClean="0">
              <a:latin typeface="Arial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Incubadoras</a:t>
            </a:r>
          </a:p>
        </p:txBody>
      </p:sp>
      <p:sp>
        <p:nvSpPr>
          <p:cNvPr id="25" name="CaixaDeTexto 24"/>
          <p:cNvSpPr txBox="1"/>
          <p:nvPr/>
        </p:nvSpPr>
        <p:spPr>
          <a:xfrm rot="5400000">
            <a:off x="2502352" y="6114641"/>
            <a:ext cx="1039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SIBRATEC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Seta para a esquerda 25"/>
          <p:cNvSpPr/>
          <p:nvPr/>
        </p:nvSpPr>
        <p:spPr bwMode="auto">
          <a:xfrm rot="14311180">
            <a:off x="2023190" y="5406968"/>
            <a:ext cx="646638" cy="539474"/>
          </a:xfrm>
          <a:prstGeom prst="lef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Cilindro 5"/>
          <p:cNvSpPr/>
          <p:nvPr/>
        </p:nvSpPr>
        <p:spPr bwMode="auto">
          <a:xfrm>
            <a:off x="1011528" y="3861048"/>
            <a:ext cx="1800200" cy="1606629"/>
          </a:xfrm>
          <a:prstGeom prst="can">
            <a:avLst>
              <a:gd name="adj" fmla="val 17164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Especialistas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Empresas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ICTIs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Demandas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Ofertas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Cooperações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845525" y="4503216"/>
            <a:ext cx="128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 Inovação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eta para a esquerda 9"/>
          <p:cNvSpPr/>
          <p:nvPr/>
        </p:nvSpPr>
        <p:spPr bwMode="auto">
          <a:xfrm rot="19669847">
            <a:off x="2276986" y="3469029"/>
            <a:ext cx="1270611" cy="792088"/>
          </a:xfrm>
          <a:prstGeom prst="lef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Cilindro 26"/>
          <p:cNvSpPr/>
          <p:nvPr/>
        </p:nvSpPr>
        <p:spPr bwMode="auto">
          <a:xfrm>
            <a:off x="3459800" y="5813960"/>
            <a:ext cx="1440160" cy="865108"/>
          </a:xfrm>
          <a:prstGeom prst="can">
            <a:avLst>
              <a:gd name="adj" fmla="val 17164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Patentes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Marcas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latin typeface="Arial" charset="0"/>
              </a:rPr>
              <a:t>Registros</a:t>
            </a:r>
          </a:p>
        </p:txBody>
      </p:sp>
      <p:sp>
        <p:nvSpPr>
          <p:cNvPr id="28" name="CaixaDeTexto 27"/>
          <p:cNvSpPr txBox="1"/>
          <p:nvPr/>
        </p:nvSpPr>
        <p:spPr>
          <a:xfrm rot="5400000">
            <a:off x="4001893" y="6091263"/>
            <a:ext cx="118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INPI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3022236" y="2996952"/>
            <a:ext cx="3137864" cy="233910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1400" dirty="0" smtClean="0"/>
              <a:t>Como </a:t>
            </a:r>
            <a:r>
              <a:rPr lang="pt-BR" sz="1400" dirty="0" smtClean="0"/>
              <a:t>as IES podem </a:t>
            </a:r>
            <a:r>
              <a:rPr lang="pt-BR" sz="1400" dirty="0" smtClean="0"/>
              <a:t>melhorar sua gestão com políticas institucionais de informação?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1400" dirty="0" smtClean="0"/>
              <a:t>Como integrar seus sistemas com essas plataformas?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1400" dirty="0" smtClean="0"/>
              <a:t>As plataforma </a:t>
            </a:r>
            <a:r>
              <a:rPr lang="pt-BR" sz="1400" dirty="0" err="1" smtClean="0"/>
              <a:t>e-Go</a:t>
            </a:r>
            <a:r>
              <a:rPr lang="pt-BR" sz="1400" dirty="0" err="1" smtClean="0"/>
              <a:t>v</a:t>
            </a:r>
            <a:r>
              <a:rPr lang="pt-BR" sz="1400" dirty="0" smtClean="0"/>
              <a:t> </a:t>
            </a:r>
            <a:r>
              <a:rPr lang="pt-BR" sz="1400" dirty="0" smtClean="0"/>
              <a:t>devem seguir os princípios de dados abertos para </a:t>
            </a:r>
            <a:r>
              <a:rPr lang="pt-BR" sz="1400" dirty="0" smtClean="0"/>
              <a:t>criar uma arquitetura de utilidade </a:t>
            </a:r>
            <a:r>
              <a:rPr lang="pt-BR" sz="1400" dirty="0" smtClean="0"/>
              <a:t>pública..</a:t>
            </a:r>
            <a:endParaRPr lang="pt-BR" sz="1400" dirty="0"/>
          </a:p>
        </p:txBody>
      </p:sp>
      <p:sp>
        <p:nvSpPr>
          <p:cNvPr id="29" name="Retângulo 28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31" name="Conector reto 30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7016" y="122624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ítulo 1"/>
          <p:cNvSpPr txBox="1">
            <a:spLocks/>
          </p:cNvSpPr>
          <p:nvPr/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bg1"/>
                </a:solidFill>
              </a:rPr>
              <a:t>Plataformas nacionais para gestão em CT&amp;I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94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ítulo 1"/>
          <p:cNvSpPr txBox="1">
            <a:spLocks/>
          </p:cNvSpPr>
          <p:nvPr/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bg1"/>
                </a:solidFill>
              </a:rPr>
              <a:t>Plataformas nacionais para gestão em CT&amp;I</a:t>
            </a:r>
            <a:endParaRPr lang="pt-BR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22298533"/>
              </p:ext>
            </p:extLst>
          </p:nvPr>
        </p:nvGraphicFramePr>
        <p:xfrm>
          <a:off x="179512" y="1268760"/>
          <a:ext cx="881447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CaixaDeTexto 23"/>
          <p:cNvSpPr txBox="1"/>
          <p:nvPr/>
        </p:nvSpPr>
        <p:spPr>
          <a:xfrm>
            <a:off x="2267744" y="2708920"/>
            <a:ext cx="4968552" cy="224676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dirty="0" smtClean="0"/>
              <a:t>Como essas plataforma e as informações que elas gerenciam podem influenciar a gestão das IES?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dirty="0" smtClean="0"/>
              <a:t>Como as IES podem fazer uso dessas informações para aprimorar sua gestão?</a:t>
            </a:r>
            <a:endParaRPr lang="pt-BR" sz="20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000" dirty="0" smtClean="0"/>
              <a:t>Temos cases nacionais?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1863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44950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739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981054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/>
        </p:nvSpPr>
        <p:spPr>
          <a:xfrm>
            <a:off x="0" y="18896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Aquarius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-21569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8" y="1000108"/>
            <a:ext cx="9136626" cy="30049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/>
            <a:r>
              <a:rPr lang="pt-BR" sz="2200" b="1" dirty="0" smtClean="0"/>
              <a:t>O que é:</a:t>
            </a:r>
            <a:r>
              <a:rPr lang="pt-BR" sz="2200" dirty="0"/>
              <a:t> </a:t>
            </a:r>
            <a:r>
              <a:rPr lang="pt-BR" sz="2200" dirty="0" smtClean="0"/>
              <a:t>serviço </a:t>
            </a:r>
            <a:r>
              <a:rPr lang="pt-BR" sz="2200" dirty="0"/>
              <a:t>de governo eletrônico </a:t>
            </a:r>
            <a:r>
              <a:rPr lang="pt-BR" sz="2200" dirty="0" smtClean="0"/>
              <a:t>de </a:t>
            </a:r>
            <a:r>
              <a:rPr lang="pt-BR" sz="2200" dirty="0"/>
              <a:t>apoio à decisão para </a:t>
            </a:r>
            <a:r>
              <a:rPr lang="pt-BR" sz="2200" dirty="0" smtClean="0"/>
              <a:t>monitoramento da efetividade </a:t>
            </a:r>
            <a:r>
              <a:rPr lang="pt-BR" sz="2200" dirty="0"/>
              <a:t>organizacional </a:t>
            </a:r>
            <a:r>
              <a:rPr lang="pt-BR" sz="2200" dirty="0" smtClean="0"/>
              <a:t>do MCTI e </a:t>
            </a:r>
            <a:r>
              <a:rPr lang="pt-BR" sz="2200" dirty="0"/>
              <a:t>para a governança pública em </a:t>
            </a:r>
            <a:r>
              <a:rPr lang="pt-BR" sz="2200" dirty="0" smtClean="0"/>
              <a:t>CT&amp;I</a:t>
            </a:r>
            <a:endParaRPr lang="pt-BR" sz="2200" dirty="0"/>
          </a:p>
          <a:p>
            <a:pPr marL="177800" indent="-177800"/>
            <a:r>
              <a:rPr lang="pt-BR" sz="2200" b="1" dirty="0" smtClean="0"/>
              <a:t>Benefícios: </a:t>
            </a:r>
            <a:r>
              <a:rPr lang="pt-BR" sz="2200" dirty="0" smtClean="0"/>
              <a:t>permite </a:t>
            </a:r>
            <a:r>
              <a:rPr lang="pt-BR" sz="2200" dirty="0" smtClean="0"/>
              <a:t>o acompanhamento de indicadores e informações estratégicas relacionadas às ações do MCTI e de suas Agências, nas dimensões: dispêndios</a:t>
            </a:r>
            <a:r>
              <a:rPr lang="pt-BR" sz="2200" dirty="0"/>
              <a:t>, convênios, fundos setoriais, bolsas e produção em </a:t>
            </a:r>
            <a:r>
              <a:rPr lang="pt-BR" sz="2200" dirty="0" smtClean="0"/>
              <a:t>CT&amp;I</a:t>
            </a:r>
          </a:p>
        </p:txBody>
      </p:sp>
      <p:sp>
        <p:nvSpPr>
          <p:cNvPr id="2" name="Retângulo 1"/>
          <p:cNvSpPr/>
          <p:nvPr/>
        </p:nvSpPr>
        <p:spPr>
          <a:xfrm>
            <a:off x="6877638" y="5661248"/>
            <a:ext cx="23028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200" dirty="0">
                <a:hlinkClick r:id="rId3"/>
              </a:rPr>
              <a:t>http://aquariusp.mcti.gov.br/app/</a:t>
            </a:r>
            <a:endParaRPr lang="pt-BR" sz="1200" dirty="0"/>
          </a:p>
        </p:txBody>
      </p:sp>
      <p:sp>
        <p:nvSpPr>
          <p:cNvPr id="4" name="Retângulo 3"/>
          <p:cNvSpPr/>
          <p:nvPr/>
        </p:nvSpPr>
        <p:spPr>
          <a:xfrm>
            <a:off x="6458063" y="3501008"/>
            <a:ext cx="26687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/>
            <a:r>
              <a:rPr lang="en-US" sz="1400" dirty="0" err="1" smtClean="0"/>
              <a:t>Fontes</a:t>
            </a:r>
            <a:r>
              <a:rPr lang="en-US" sz="1400" dirty="0" smtClean="0"/>
              <a:t> de dados:</a:t>
            </a: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Fundos setoriais: sistema SIGCTI/MCTI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Dispêndios: sistema SIAFI/SERPRO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Convênios: SICONV/ CGU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Bolsas </a:t>
            </a:r>
            <a:r>
              <a:rPr lang="pt-BR" sz="1400" dirty="0"/>
              <a:t>e produção </a:t>
            </a:r>
            <a:r>
              <a:rPr lang="pt-BR" sz="1400" dirty="0" smtClean="0"/>
              <a:t>CT&amp;I: CNPq </a:t>
            </a:r>
            <a:r>
              <a:rPr lang="pt-BR" sz="1400" dirty="0"/>
              <a:t>(plataformas Carlos Chagas e </a:t>
            </a:r>
            <a:r>
              <a:rPr lang="pt-BR" sz="1400" dirty="0" smtClean="0"/>
              <a:t>Lattes</a:t>
            </a:r>
            <a:endParaRPr lang="pt-BR" sz="1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5" y="3334401"/>
            <a:ext cx="5450035" cy="347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87136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05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/>
        </p:nvSpPr>
        <p:spPr>
          <a:xfrm>
            <a:off x="0" y="404664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Aquarius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4" name="Imagem 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705" y="1271493"/>
            <a:ext cx="7704856" cy="534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0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914058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84176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>
          <a:xfrm>
            <a:off x="1907704" y="404664"/>
            <a:ext cx="7200800" cy="720080"/>
          </a:xfrm>
          <a:prstGeom prst="rect">
            <a:avLst/>
          </a:prstGeom>
          <a:noFill/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 smtClean="0">
                <a:solidFill>
                  <a:schemeClr val="bg1"/>
                </a:solidFill>
              </a:rPr>
              <a:t>Painéis Aquarius</a:t>
            </a:r>
          </a:p>
          <a:p>
            <a:pPr algn="r"/>
            <a:r>
              <a:rPr lang="pt-BR" sz="4000" b="1" dirty="0" smtClean="0">
                <a:solidFill>
                  <a:schemeClr val="bg1"/>
                </a:solidFill>
              </a:rPr>
              <a:t>FUNDOS SETORIAIS</a:t>
            </a:r>
            <a:endParaRPr lang="pt-BR" sz="4000" b="1" dirty="0">
              <a:solidFill>
                <a:schemeClr val="bg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51520" y="476672"/>
            <a:ext cx="5826612" cy="6381328"/>
            <a:chOff x="2714612" y="500066"/>
            <a:chExt cx="4786346" cy="599112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14612" y="500066"/>
              <a:ext cx="4753462" cy="33575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14612" y="3857628"/>
              <a:ext cx="4786346" cy="26335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2" name="Grupo 11"/>
          <p:cNvGrpSpPr/>
          <p:nvPr/>
        </p:nvGrpSpPr>
        <p:grpSpPr>
          <a:xfrm>
            <a:off x="1878997" y="2276872"/>
            <a:ext cx="6916055" cy="3577803"/>
            <a:chOff x="1878997" y="2276872"/>
            <a:chExt cx="6916055" cy="3577803"/>
          </a:xfrm>
        </p:grpSpPr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997" y="2276872"/>
              <a:ext cx="6916055" cy="35778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eta para baixo 10"/>
            <p:cNvSpPr/>
            <p:nvPr/>
          </p:nvSpPr>
          <p:spPr>
            <a:xfrm rot="3358993">
              <a:off x="6479233" y="2598252"/>
              <a:ext cx="576064" cy="1008112"/>
            </a:xfrm>
            <a:prstGeom prst="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0507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title" idx="4294967295"/>
          </p:nvPr>
        </p:nvSpPr>
        <p:spPr>
          <a:xfrm>
            <a:off x="-32" y="332656"/>
            <a:ext cx="7200800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Agenda</a:t>
            </a:r>
            <a:endParaRPr lang="pt-BR" sz="3200" dirty="0">
              <a:solidFill>
                <a:schemeClr val="bg1"/>
              </a:solidFill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988134643"/>
              </p:ext>
            </p:extLst>
          </p:nvPr>
        </p:nvGraphicFramePr>
        <p:xfrm>
          <a:off x="-71470" y="1214446"/>
          <a:ext cx="9144000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73664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914058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584176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>
          <a:xfrm>
            <a:off x="1907704" y="404664"/>
            <a:ext cx="7200800" cy="720080"/>
          </a:xfrm>
          <a:prstGeom prst="rect">
            <a:avLst/>
          </a:prstGeom>
          <a:noFill/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 smtClean="0">
                <a:solidFill>
                  <a:schemeClr val="bg1"/>
                </a:solidFill>
              </a:rPr>
              <a:t>Painéis Aquarius</a:t>
            </a:r>
          </a:p>
          <a:p>
            <a:pPr algn="r"/>
            <a:r>
              <a:rPr lang="pt-BR" sz="4000" b="1" dirty="0" smtClean="0">
                <a:solidFill>
                  <a:schemeClr val="bg1"/>
                </a:solidFill>
              </a:rPr>
              <a:t>FUNDOS SETORIAIS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5" y="1118567"/>
            <a:ext cx="7977567" cy="555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1878997" y="2276872"/>
            <a:ext cx="6916055" cy="3577803"/>
            <a:chOff x="1878997" y="2276872"/>
            <a:chExt cx="6916055" cy="3577803"/>
          </a:xfrm>
        </p:grpSpPr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997" y="2276872"/>
              <a:ext cx="6916055" cy="35778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Seta para baixo 11"/>
            <p:cNvSpPr/>
            <p:nvPr/>
          </p:nvSpPr>
          <p:spPr>
            <a:xfrm rot="4279504">
              <a:off x="6581906" y="3498790"/>
              <a:ext cx="576064" cy="1008112"/>
            </a:xfrm>
            <a:prstGeom prst="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14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8" y="1052736"/>
            <a:ext cx="9136626" cy="2500900"/>
          </a:xfrm>
        </p:spPr>
        <p:txBody>
          <a:bodyPr>
            <a:normAutofit/>
          </a:bodyPr>
          <a:lstStyle/>
          <a:p>
            <a:pPr marL="177800" indent="-177800"/>
            <a:r>
              <a:rPr lang="pt-BR" sz="2200" b="1" dirty="0" smtClean="0"/>
              <a:t>O que é:</a:t>
            </a:r>
            <a:r>
              <a:rPr lang="pt-BR" sz="2200" dirty="0" smtClean="0"/>
              <a:t> </a:t>
            </a:r>
            <a:r>
              <a:rPr lang="pt-BR" sz="2200" dirty="0" smtClean="0"/>
              <a:t>plataforma </a:t>
            </a:r>
            <a:r>
              <a:rPr lang="pt-BR" sz="2200" dirty="0" smtClean="0"/>
              <a:t>para gestão estratégica de informação em ciência, tecnologia e inovação e ensino </a:t>
            </a:r>
            <a:r>
              <a:rPr lang="pt-BR" sz="2200" dirty="0" smtClean="0"/>
              <a:t>superior de Minas Gerais</a:t>
            </a:r>
            <a:endParaRPr lang="pt-BR" sz="2200" dirty="0" smtClean="0"/>
          </a:p>
          <a:p>
            <a:pPr marL="177800" indent="-177800"/>
            <a:r>
              <a:rPr lang="pt-BR" sz="2200" b="1" dirty="0" smtClean="0"/>
              <a:t>Benefícios: </a:t>
            </a:r>
            <a:r>
              <a:rPr lang="pt-BR" sz="2200" dirty="0" smtClean="0"/>
              <a:t>permite </a:t>
            </a:r>
            <a:r>
              <a:rPr lang="pt-BR" sz="2200" dirty="0" smtClean="0"/>
              <a:t>que secretarias estaduais (pastas de Educação e CT&amp;I) possam ter o benchmark entre seu Estado e os demais e, principalmente, as distribuições no Estado em </a:t>
            </a:r>
            <a:r>
              <a:rPr lang="pt-BR" sz="2200" dirty="0" err="1" smtClean="0"/>
              <a:t>mesoregião</a:t>
            </a:r>
            <a:r>
              <a:rPr lang="pt-BR" sz="2200" dirty="0" smtClean="0"/>
              <a:t>, </a:t>
            </a:r>
            <a:r>
              <a:rPr lang="pt-BR" sz="2200" dirty="0" err="1" smtClean="0"/>
              <a:t>microregião</a:t>
            </a:r>
            <a:r>
              <a:rPr lang="pt-BR" sz="2200" dirty="0" smtClean="0"/>
              <a:t> e município. Para tal, utiliza os dados públicos ofertados pelo INEP/MEC e pelo CNPq/MCT</a:t>
            </a:r>
          </a:p>
        </p:txBody>
      </p:sp>
      <p:sp>
        <p:nvSpPr>
          <p:cNvPr id="8" name="Retângulo 7"/>
          <p:cNvSpPr/>
          <p:nvPr/>
        </p:nvSpPr>
        <p:spPr>
          <a:xfrm>
            <a:off x="5643570" y="6631144"/>
            <a:ext cx="35004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hlinkClick r:id="rId3"/>
              </a:rPr>
              <a:t>http://stela.org.br/observatoriomg</a:t>
            </a:r>
            <a:r>
              <a:rPr lang="pt-BR" sz="1200" dirty="0" smtClean="0"/>
              <a:t> </a:t>
            </a:r>
            <a:endParaRPr lang="pt-BR" sz="1200" dirty="0"/>
          </a:p>
        </p:txBody>
      </p:sp>
      <p:sp>
        <p:nvSpPr>
          <p:cNvPr id="13" name="Retângulo 12"/>
          <p:cNvSpPr/>
          <p:nvPr/>
        </p:nvSpPr>
        <p:spPr>
          <a:xfrm>
            <a:off x="0" y="44950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0" y="2739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-3416" y="981054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ítulo 1"/>
          <p:cNvSpPr txBox="1">
            <a:spLocks/>
          </p:cNvSpPr>
          <p:nvPr/>
        </p:nvSpPr>
        <p:spPr>
          <a:xfrm>
            <a:off x="0" y="260974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3200" dirty="0">
                <a:solidFill>
                  <a:schemeClr val="bg1"/>
                </a:solidFill>
              </a:rPr>
              <a:t>Observatório Estadual de CT&amp;I e </a:t>
            </a:r>
            <a:r>
              <a:rPr lang="pt-BR" sz="3200" dirty="0" smtClean="0">
                <a:solidFill>
                  <a:schemeClr val="bg1"/>
                </a:solidFill>
              </a:rPr>
              <a:t>ES (MG)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-21569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624" y="3140968"/>
            <a:ext cx="5616624" cy="377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101884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189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31095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0" y="13543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-3416" y="967199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-22955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980728"/>
            <a:ext cx="6340748" cy="587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5" y="2290727"/>
            <a:ext cx="8106835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74120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0" y="260974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3200" dirty="0">
                <a:solidFill>
                  <a:schemeClr val="bg1"/>
                </a:solidFill>
              </a:rPr>
              <a:t>Observatório Estadual de CT&amp;I e </a:t>
            </a:r>
            <a:r>
              <a:rPr lang="pt-BR" sz="3200" dirty="0" smtClean="0">
                <a:solidFill>
                  <a:schemeClr val="bg1"/>
                </a:solidFill>
              </a:rPr>
              <a:t>ES (MG)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69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3416" y="1003945"/>
            <a:ext cx="9136626" cy="2641079"/>
          </a:xfrm>
        </p:spPr>
        <p:txBody>
          <a:bodyPr>
            <a:normAutofit/>
          </a:bodyPr>
          <a:lstStyle/>
          <a:p>
            <a:pPr marL="177800" indent="-177800"/>
            <a:r>
              <a:rPr lang="pt-BR" sz="2200" b="1" dirty="0" smtClean="0"/>
              <a:t>O que é:</a:t>
            </a:r>
            <a:r>
              <a:rPr lang="pt-BR" sz="2200" dirty="0" smtClean="0"/>
              <a:t>  </a:t>
            </a:r>
            <a:r>
              <a:rPr lang="pt-BR" sz="2200" dirty="0" smtClean="0"/>
              <a:t>solução </a:t>
            </a:r>
            <a:r>
              <a:rPr lang="pt-BR" sz="2200" dirty="0" smtClean="0"/>
              <a:t>que visa </a:t>
            </a:r>
            <a:r>
              <a:rPr lang="pt-BR" sz="2200" dirty="0"/>
              <a:t>apoiar a gestão estratégica de </a:t>
            </a:r>
            <a:r>
              <a:rPr lang="pt-BR" sz="2200" dirty="0" smtClean="0"/>
              <a:t>um </a:t>
            </a:r>
            <a:r>
              <a:rPr lang="pt-BR" sz="2200" dirty="0"/>
              <a:t>conjunto de variáveis e indicadores sobre as atividades das </a:t>
            </a:r>
            <a:r>
              <a:rPr lang="pt-BR" sz="2200" dirty="0" err="1"/>
              <a:t>FAPs</a:t>
            </a:r>
            <a:r>
              <a:rPr lang="pt-BR" sz="2200" dirty="0"/>
              <a:t>, de modo a propiciar comparabilidade e apoio à gestão institucional no fomento estadual a </a:t>
            </a:r>
            <a:r>
              <a:rPr lang="pt-BR" sz="2200" dirty="0" smtClean="0"/>
              <a:t>CT&amp;I</a:t>
            </a:r>
          </a:p>
          <a:p>
            <a:pPr marL="177800" indent="-177800"/>
            <a:r>
              <a:rPr lang="pt-BR" sz="2200" b="1" dirty="0"/>
              <a:t>Benefícios: </a:t>
            </a:r>
            <a:r>
              <a:rPr lang="pt-BR" sz="2200" dirty="0"/>
              <a:t>p</a:t>
            </a:r>
            <a:r>
              <a:rPr lang="pt-BR" sz="2200" dirty="0" smtClean="0"/>
              <a:t>ermite </a:t>
            </a:r>
            <a:r>
              <a:rPr lang="pt-BR" sz="2200" dirty="0"/>
              <a:t>que </a:t>
            </a:r>
            <a:r>
              <a:rPr lang="pt-BR" sz="2200" dirty="0" smtClean="0"/>
              <a:t>atores do SNI acompanhem indicadores relacionados com a efetividade e aplicação de recursos, demanda atendida, compromisso com demanda contratada, público-alvo do Estados atendido, investimentos por natureza de despesas e produtos gerados pelas </a:t>
            </a:r>
            <a:r>
              <a:rPr lang="pt-BR" sz="2200" dirty="0" err="1" smtClean="0"/>
              <a:t>FAPs</a:t>
            </a:r>
            <a:endParaRPr lang="pt-BR" sz="2200" dirty="0"/>
          </a:p>
        </p:txBody>
      </p:sp>
      <p:sp>
        <p:nvSpPr>
          <p:cNvPr id="8" name="Retângulo 7"/>
          <p:cNvSpPr/>
          <p:nvPr/>
        </p:nvSpPr>
        <p:spPr>
          <a:xfrm>
            <a:off x="5643570" y="6631144"/>
            <a:ext cx="35004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hlinkClick r:id="rId2" invalidUrl="http:///"/>
              </a:rPr>
              <a:t>http</a:t>
            </a:r>
            <a:r>
              <a:rPr lang="pt-BR" sz="1200" dirty="0" smtClean="0">
                <a:hlinkClick r:id="rId3" invalidUrl="http:///"/>
              </a:rPr>
              <a:t>://</a:t>
            </a:r>
            <a:r>
              <a:rPr lang="pt-BR" sz="1200" dirty="0" smtClean="0">
                <a:hlinkClick r:id="rId4"/>
              </a:rPr>
              <a:t>sifaps.egc.ufsc.br</a:t>
            </a:r>
            <a:r>
              <a:rPr lang="pt-BR" sz="1200" dirty="0">
                <a:hlinkClick r:id="rId4"/>
              </a:rPr>
              <a:t>/</a:t>
            </a:r>
            <a:endParaRPr lang="pt-BR" sz="1200" dirty="0"/>
          </a:p>
        </p:txBody>
      </p:sp>
      <p:sp>
        <p:nvSpPr>
          <p:cNvPr id="13" name="Retângulo 12"/>
          <p:cNvSpPr/>
          <p:nvPr/>
        </p:nvSpPr>
        <p:spPr>
          <a:xfrm>
            <a:off x="0" y="44950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0" y="2739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-3416" y="981054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ítulo 1"/>
          <p:cNvSpPr txBox="1">
            <a:spLocks/>
          </p:cNvSpPr>
          <p:nvPr/>
        </p:nvSpPr>
        <p:spPr>
          <a:xfrm>
            <a:off x="0" y="260974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3200" dirty="0">
                <a:solidFill>
                  <a:schemeClr val="bg1"/>
                </a:solidFill>
              </a:rPr>
              <a:t>Sistema de Indicadores das </a:t>
            </a:r>
            <a:r>
              <a:rPr lang="pt-BR" sz="3200" dirty="0" err="1">
                <a:solidFill>
                  <a:schemeClr val="bg1"/>
                </a:solidFill>
              </a:rPr>
              <a:t>FAPs</a:t>
            </a:r>
            <a:r>
              <a:rPr lang="pt-BR" sz="3200" dirty="0">
                <a:solidFill>
                  <a:schemeClr val="bg1"/>
                </a:solidFill>
              </a:rPr>
              <a:t> (SIFAPS)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-21569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012160" y="5838363"/>
            <a:ext cx="312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 smtClean="0"/>
              <a:t>14 </a:t>
            </a:r>
            <a:r>
              <a:rPr lang="pt-BR" sz="1600" dirty="0" err="1" smtClean="0"/>
              <a:t>FAPs</a:t>
            </a:r>
            <a:r>
              <a:rPr lang="pt-BR" sz="1600" dirty="0" smtClean="0"/>
              <a:t> participantes: AM</a:t>
            </a:r>
            <a:r>
              <a:rPr lang="pt-BR" sz="1600" dirty="0"/>
              <a:t>, BA, ES, GO, MA, MG, MS, MT, </a:t>
            </a:r>
            <a:r>
              <a:rPr lang="pt-BR" sz="1600" dirty="0" smtClean="0"/>
              <a:t>PA</a:t>
            </a:r>
            <a:r>
              <a:rPr lang="pt-BR" sz="1600" dirty="0"/>
              <a:t>, PE, RJ, RN, SC e SP.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67" y="3470562"/>
            <a:ext cx="4968552" cy="345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74120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6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48321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30769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984425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/>
        </p:nvSpPr>
        <p:spPr>
          <a:xfrm>
            <a:off x="0" y="192337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Sistema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Indicadores das </a:t>
            </a:r>
            <a:r>
              <a:rPr kumimoji="0" lang="pt-BR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FAPs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(SIFAPS)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8" y="1053375"/>
            <a:ext cx="7498342" cy="587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7" y="1052736"/>
            <a:ext cx="7599370" cy="582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6" y="1051108"/>
            <a:ext cx="7461844" cy="586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74120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25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17240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-31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953344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/>
        </p:nvSpPr>
        <p:spPr>
          <a:xfrm>
            <a:off x="0" y="34910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Portal Inovação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-2434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98466"/>
            <a:ext cx="5040560" cy="375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3958" y="1000108"/>
            <a:ext cx="9136626" cy="30049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/>
            <a:r>
              <a:rPr lang="pt-BR" sz="2200" b="1" dirty="0" smtClean="0"/>
              <a:t>O que é:</a:t>
            </a:r>
            <a:r>
              <a:rPr lang="pt-BR" sz="2200" dirty="0" smtClean="0"/>
              <a:t> </a:t>
            </a:r>
            <a:r>
              <a:rPr lang="pt-BR" sz="2200" dirty="0" smtClean="0"/>
              <a:t>serviço </a:t>
            </a:r>
            <a:r>
              <a:rPr lang="pt-BR" sz="2200" dirty="0" smtClean="0"/>
              <a:t>de governo eletrônico que prove um espaço onde os pesquisadores, as empresas, as instituições de pesquisa e os órgãos governamentais interagem para promover a inovação</a:t>
            </a:r>
          </a:p>
          <a:p>
            <a:pPr marL="177800" indent="-177800"/>
            <a:r>
              <a:rPr lang="pt-BR" sz="2200" b="1" dirty="0" smtClean="0"/>
              <a:t>Benefícios: </a:t>
            </a:r>
            <a:r>
              <a:rPr lang="pt-BR" sz="2200" dirty="0" smtClean="0"/>
              <a:t>permite </a:t>
            </a:r>
            <a:r>
              <a:rPr lang="pt-BR" sz="2200" dirty="0" smtClean="0"/>
              <a:t>que os principais atores do SNI registrem e encontrem ofertas e demandas tecnológicas em suas áreas de negócio ou de especialização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5680082" y="4723812"/>
            <a:ext cx="35004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hlinkClick r:id="rId3"/>
              </a:rPr>
              <a:t>http://</a:t>
            </a:r>
            <a:r>
              <a:rPr lang="pt-BR" sz="1200" u="sng" dirty="0" smtClean="0"/>
              <a:t>www.portalinovacao.mct.gov.br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61683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43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/>
        </p:nvSpPr>
        <p:spPr>
          <a:xfrm>
            <a:off x="0" y="278318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Portal Inovação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28" y="1214423"/>
            <a:ext cx="6228184" cy="583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39732"/>
            <a:ext cx="6143843" cy="577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87" y="1239733"/>
            <a:ext cx="6092313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5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17240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-31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953344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/>
        </p:nvSpPr>
        <p:spPr>
          <a:xfrm>
            <a:off x="0" y="34910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Sucupira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-2434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3958" y="1000108"/>
            <a:ext cx="9136626" cy="30049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/>
            <a:r>
              <a:rPr lang="pt-BR" sz="2200" b="1" dirty="0" smtClean="0"/>
              <a:t>O que é:</a:t>
            </a:r>
            <a:r>
              <a:rPr lang="pt-BR" sz="2200" dirty="0" smtClean="0"/>
              <a:t> </a:t>
            </a:r>
            <a:r>
              <a:rPr lang="pt-BR" sz="2200" dirty="0"/>
              <a:t>ferramenta para coletar informações, realizar análises e avaliações e ser a base de referência do Sistema Nacional de Pós-Graduação (SNPG</a:t>
            </a:r>
            <a:r>
              <a:rPr lang="pt-BR" sz="2200" dirty="0" smtClean="0"/>
              <a:t>)</a:t>
            </a:r>
            <a:endParaRPr lang="pt-BR" sz="2200" dirty="0" smtClean="0"/>
          </a:p>
          <a:p>
            <a:pPr marL="176213" indent="-176213"/>
            <a:r>
              <a:rPr lang="pt-BR" sz="2200" b="1" dirty="0" smtClean="0"/>
              <a:t>Benefícios: </a:t>
            </a:r>
            <a:r>
              <a:rPr lang="pt-BR" sz="2200" dirty="0" smtClean="0"/>
              <a:t>deve </a:t>
            </a:r>
            <a:r>
              <a:rPr lang="pt-BR" sz="2200" dirty="0"/>
              <a:t>disponibilizar em tempo real e com muito mais transparência as informações, processos e procedimentos que a CAPES realiza no SNPG para toda a comunidade </a:t>
            </a:r>
            <a:r>
              <a:rPr lang="pt-BR" sz="2200" dirty="0" smtClean="0"/>
              <a:t>acadêmica</a:t>
            </a:r>
            <a:endParaRPr lang="pt-BR" sz="2200" dirty="0"/>
          </a:p>
        </p:txBody>
      </p:sp>
      <p:sp>
        <p:nvSpPr>
          <p:cNvPr id="19" name="Retângulo 18"/>
          <p:cNvSpPr/>
          <p:nvPr/>
        </p:nvSpPr>
        <p:spPr>
          <a:xfrm>
            <a:off x="2555776" y="6525344"/>
            <a:ext cx="3888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/>
              <a:t>http://www.capes.gov.br/avaliacao/plataforma-sucupira</a:t>
            </a:r>
            <a:endParaRPr lang="pt-BR" sz="1200" u="sng" dirty="0" smtClean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61683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41233"/>
            <a:ext cx="6912768" cy="368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16" y="5985398"/>
            <a:ext cx="757413" cy="84346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temp\cap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6037804"/>
            <a:ext cx="980853" cy="80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9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1"/>
          <p:cNvSpPr txBox="1">
            <a:spLocks/>
          </p:cNvSpPr>
          <p:nvPr/>
        </p:nvSpPr>
        <p:spPr>
          <a:xfrm>
            <a:off x="4644008" y="1482291"/>
            <a:ext cx="3682752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pt-BR" dirty="0"/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4716016" y="1482290"/>
            <a:ext cx="3682752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pt-BR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45649"/>
              </p:ext>
            </p:extLst>
          </p:nvPr>
        </p:nvGraphicFramePr>
        <p:xfrm>
          <a:off x="1115616" y="1916832"/>
          <a:ext cx="7056784" cy="2837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  <a:gridCol w="3528392"/>
              </a:tblGrid>
              <a:tr h="414723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Até 2012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Proposto</a:t>
                      </a:r>
                      <a:endParaRPr lang="pt-BR" sz="2000" dirty="0"/>
                    </a:p>
                  </a:txBody>
                  <a:tcPr/>
                </a:tc>
              </a:tr>
              <a:tr h="715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Sistema off-line – Coleta</a:t>
                      </a:r>
                    </a:p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Coleta online e em tempo real</a:t>
                      </a:r>
                      <a:endParaRPr lang="pt-BR" sz="2000" dirty="0"/>
                    </a:p>
                  </a:txBody>
                  <a:tcPr/>
                </a:tc>
              </a:tr>
              <a:tr h="4147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Sistemas não integrados ou com</a:t>
                      </a:r>
                      <a:r>
                        <a:rPr lang="pt-BR" sz="2000" baseline="0" dirty="0" smtClean="0"/>
                        <a:t> baixa integração</a:t>
                      </a:r>
                      <a:endParaRPr lang="pt-BR" sz="2000" dirty="0" smtClean="0"/>
                    </a:p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Plataforma única e integrada</a:t>
                      </a:r>
                      <a:endParaRPr lang="pt-BR" sz="2000" dirty="0"/>
                    </a:p>
                  </a:txBody>
                  <a:tcPr/>
                </a:tc>
              </a:tr>
              <a:tr h="414723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Longo tempo entre a coleta</a:t>
                      </a:r>
                      <a:r>
                        <a:rPr lang="pt-BR" sz="2000" baseline="0" dirty="0" smtClean="0"/>
                        <a:t> e disponibilização para avaliação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Imediata disponibilização para </a:t>
                      </a:r>
                      <a:r>
                        <a:rPr lang="pt-BR" sz="2000" baseline="0" dirty="0" smtClean="0"/>
                        <a:t>avaliações.</a:t>
                      </a:r>
                      <a:endParaRPr lang="pt-B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1043608" y="5077633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sz="2000" dirty="0" smtClean="0"/>
              <a:t>Plataforma </a:t>
            </a:r>
            <a:r>
              <a:rPr lang="pt-BR" sz="2000" dirty="0" smtClean="0"/>
              <a:t>amigável </a:t>
            </a:r>
          </a:p>
          <a:p>
            <a:pPr marL="285750" indent="-285750">
              <a:buFont typeface="Arial" charset="0"/>
              <a:buChar char="•"/>
            </a:pPr>
            <a:r>
              <a:rPr lang="pt-BR" sz="2000" dirty="0" smtClean="0"/>
              <a:t>Ferramenta  de transparência da pós-graduação</a:t>
            </a:r>
            <a:endParaRPr lang="pt-BR" sz="2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760" y="5970650"/>
            <a:ext cx="757413" cy="84346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temp\cap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6037804"/>
            <a:ext cx="980853" cy="80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3218596" y="6569588"/>
            <a:ext cx="5112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/>
              <a:t>Maribondo, Rubens - Plataforma Sucupira, 2014 – Apresentação na UFSC</a:t>
            </a:r>
            <a:endParaRPr lang="pt-BR" sz="1200" u="sng" dirty="0" smtClean="0"/>
          </a:p>
        </p:txBody>
      </p:sp>
      <p:sp>
        <p:nvSpPr>
          <p:cNvPr id="13" name="Retângulo 12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ítulo 1"/>
          <p:cNvSpPr txBox="1">
            <a:spLocks/>
          </p:cNvSpPr>
          <p:nvPr/>
        </p:nvSpPr>
        <p:spPr>
          <a:xfrm>
            <a:off x="0" y="278318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Sucupira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3270076" y="1383159"/>
            <a:ext cx="28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Cenário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98738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2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251520" y="2132856"/>
            <a:ext cx="4176464" cy="302433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59333" y="3147307"/>
            <a:ext cx="1584176" cy="5760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SNPG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2245243" y="3140968"/>
            <a:ext cx="1584176" cy="5760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APCN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245243" y="2382396"/>
            <a:ext cx="1582061" cy="65441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Coleta</a:t>
            </a:r>
          </a:p>
          <a:p>
            <a:pPr algn="ctr"/>
            <a:r>
              <a:rPr lang="pt-BR" dirty="0" smtClean="0"/>
              <a:t>CAPES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245243" y="3871405"/>
            <a:ext cx="1584176" cy="5760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Sistemas Internos DAV</a:t>
            </a:r>
            <a:endParaRPr lang="pt-BR" sz="1600" dirty="0"/>
          </a:p>
        </p:txBody>
      </p:sp>
      <p:sp>
        <p:nvSpPr>
          <p:cNvPr id="10" name="Retângulo 9"/>
          <p:cNvSpPr/>
          <p:nvPr/>
        </p:nvSpPr>
        <p:spPr>
          <a:xfrm>
            <a:off x="559333" y="3867387"/>
            <a:ext cx="1584176" cy="5760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 smtClean="0"/>
              <a:t>WebQualis</a:t>
            </a:r>
            <a:endParaRPr lang="pt-BR" sz="1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611560" y="4757082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Sistemas da Avaliação</a:t>
            </a:r>
            <a:endParaRPr lang="pt-BR" sz="2000" dirty="0"/>
          </a:p>
        </p:txBody>
      </p:sp>
      <p:sp>
        <p:nvSpPr>
          <p:cNvPr id="11" name="Seta para a direita 10"/>
          <p:cNvSpPr/>
          <p:nvPr/>
        </p:nvSpPr>
        <p:spPr>
          <a:xfrm>
            <a:off x="4572000" y="3407051"/>
            <a:ext cx="648072" cy="63264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dk1"/>
              </a:solidFill>
            </a:endParaRPr>
          </a:p>
        </p:txBody>
      </p:sp>
      <p:pic>
        <p:nvPicPr>
          <p:cNvPr id="13" name="Picture 2" descr="C:\AmbDesenv\workspace_sucupira\Sucupira\web\images\logo-sucupi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2358"/>
            <a:ext cx="3435811" cy="123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4896036" y="4757082"/>
            <a:ext cx="4140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Os atuais sistemas vinculados com a avaliação serão todos incorporados pelas funcionalidades da plataforma.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559333" y="2421569"/>
            <a:ext cx="1584176" cy="5760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C. Discente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0" y="278318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Sucupira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760" y="5970650"/>
            <a:ext cx="757413" cy="84346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temp\cap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6037804"/>
            <a:ext cx="980853" cy="80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3218596" y="6569588"/>
            <a:ext cx="5112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/>
              <a:t>Maribondo, Rubens - Plataforma Sucupira, 2014 – Apresentação na UFSC</a:t>
            </a:r>
            <a:endParaRPr lang="pt-BR" sz="1200" u="sng" dirty="0" smtClean="0"/>
          </a:p>
        </p:txBody>
      </p:sp>
    </p:spTree>
    <p:extLst>
      <p:ext uri="{BB962C8B-B14F-4D97-AF65-F5344CB8AC3E}">
        <p14:creationId xmlns:p14="http://schemas.microsoft.com/office/powerpoint/2010/main" val="30223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10" grpId="0" animBg="1"/>
      <p:bldP spid="8" grpId="0"/>
      <p:bldP spid="11" grpId="0" animBg="1"/>
      <p:bldP spid="12" grpId="0"/>
      <p:bldP spid="14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 descr="860">
            <a:hlinkClick r:id="rId2" invalidUrl="http:///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403254"/>
            <a:ext cx="3179753" cy="109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2593" y="2924944"/>
            <a:ext cx="3027359" cy="130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8122" y="5157192"/>
            <a:ext cx="864235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t-BR" sz="2000" dirty="0" smtClean="0"/>
              <a:t>Instituto de pesquisa sem fins econômicos (spin-off da UFSC)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t-BR" sz="2000" dirty="0" smtClean="0"/>
              <a:t>P&amp;D in TIC e em Engenharia do </a:t>
            </a:r>
            <a:r>
              <a:rPr lang="pt-BR" sz="2000" dirty="0" smtClean="0"/>
              <a:t>Conhecimento</a:t>
            </a:r>
            <a:endParaRPr lang="pt-BR" sz="2000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t-BR" sz="2000" dirty="0" smtClean="0"/>
              <a:t>60 pesquisadores e colaboradores (20% Drs. e 20% mestres)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t-BR" sz="2000" dirty="0" smtClean="0"/>
              <a:t>Referência no País em governo eletrônico (+ 5 milhões de usuários)</a:t>
            </a:r>
          </a:p>
        </p:txBody>
      </p:sp>
      <p:pic>
        <p:nvPicPr>
          <p:cNvPr id="6" name="Picture 2" descr="http://www.finep.gov.br/imprensa/imagens/img_s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577" y="2231622"/>
            <a:ext cx="133350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finep.gov.br/imprensa/imagens/trofeu2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309" y="1727566"/>
            <a:ext cx="971495" cy="121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579623" y="3055104"/>
            <a:ext cx="138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smtClean="0"/>
              <a:t>2012</a:t>
            </a:r>
            <a:endParaRPr lang="pt-BR" b="1"/>
          </a:p>
        </p:txBody>
      </p:sp>
      <p:pic>
        <p:nvPicPr>
          <p:cNvPr id="9" name="Picture 6" descr="http://www.sps-soldagem.com.br/imagens/premio_finep_2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34" y="2293672"/>
            <a:ext cx="1020596" cy="12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637769" y="3599774"/>
            <a:ext cx="138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smtClean="0"/>
              <a:t>2008</a:t>
            </a:r>
            <a:endParaRPr lang="pt-BR" b="1"/>
          </a:p>
        </p:txBody>
      </p:sp>
      <p:pic>
        <p:nvPicPr>
          <p:cNvPr id="11" name="Picture 6" descr="http://www.sps-soldagem.com.br/imagens/premio_finep_2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30" y="3076468"/>
            <a:ext cx="1020596" cy="12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5701665" y="4382570"/>
            <a:ext cx="138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smtClean="0"/>
              <a:t>2007</a:t>
            </a:r>
            <a:endParaRPr lang="pt-BR" b="1"/>
          </a:p>
        </p:txBody>
      </p:sp>
      <p:sp>
        <p:nvSpPr>
          <p:cNvPr id="13" name="CaixaDeTexto 12"/>
          <p:cNvSpPr txBox="1"/>
          <p:nvPr/>
        </p:nvSpPr>
        <p:spPr>
          <a:xfrm>
            <a:off x="1061138" y="1527175"/>
            <a:ext cx="6823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Transformamos dados em conhecimento</a:t>
            </a:r>
            <a:endParaRPr lang="pt-BR" sz="28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23528" y="4345940"/>
            <a:ext cx="35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1995-2002: Grupo Stela/UFSC </a:t>
            </a:r>
          </a:p>
          <a:p>
            <a:r>
              <a:rPr lang="pt-BR" sz="1400" dirty="0" smtClean="0"/>
              <a:t>2002-hoje: Instituto Stela</a:t>
            </a:r>
            <a:endParaRPr lang="pt-BR" sz="1400" dirty="0"/>
          </a:p>
        </p:txBody>
      </p:sp>
      <p:sp>
        <p:nvSpPr>
          <p:cNvPr id="20" name="Retângulo 19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21" name="Conector reto 20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/>
          <p:cNvSpPr txBox="1">
            <a:spLocks/>
          </p:cNvSpPr>
          <p:nvPr/>
        </p:nvSpPr>
        <p:spPr>
          <a:xfrm>
            <a:off x="-32" y="404664"/>
            <a:ext cx="7200800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Instituto </a:t>
            </a:r>
            <a:r>
              <a:rPr lang="pt-BR" sz="3200" dirty="0" smtClean="0">
                <a:solidFill>
                  <a:schemeClr val="bg1"/>
                </a:solidFill>
              </a:rPr>
              <a:t>Stela – Quem somos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01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www.ufla.br/ascom/wp-content/uploads/2012/07/13.07-nova-logo-cape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4" descr="http://www.ufla.br/ascom/wp-content/uploads/2012/07/13.07-nova-logo-capes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7" descr="http://2.bp.blogspot.com/-Peo4npsxJxE/TfKHnJo0EsI/AAAAAAAAAjA/0KxY61ye7jM/s1600/universidade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259632" y="2567806"/>
            <a:ext cx="280831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Coleta CAPES</a:t>
            </a:r>
            <a:endParaRPr lang="pt-BR" sz="3200" b="1" dirty="0"/>
          </a:p>
        </p:txBody>
      </p:sp>
      <p:sp>
        <p:nvSpPr>
          <p:cNvPr id="5" name="Multiplicar 4"/>
          <p:cNvSpPr/>
          <p:nvPr/>
        </p:nvSpPr>
        <p:spPr>
          <a:xfrm>
            <a:off x="1835696" y="1844824"/>
            <a:ext cx="1440160" cy="2088232"/>
          </a:xfrm>
          <a:prstGeom prst="mathMultiply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992386" y="5119735"/>
            <a:ext cx="203439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FF00"/>
                </a:solidFill>
              </a:rPr>
              <a:t>Lattes</a:t>
            </a:r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619662" y="5376118"/>
            <a:ext cx="2088232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Sistemas IES</a:t>
            </a:r>
            <a:endParaRPr lang="pt-BR" sz="3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444208" y="5031880"/>
            <a:ext cx="216024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Manual</a:t>
            </a:r>
            <a:endParaRPr lang="pt-BR" sz="3200" dirty="0"/>
          </a:p>
        </p:txBody>
      </p:sp>
      <p:cxnSp>
        <p:nvCxnSpPr>
          <p:cNvPr id="15" name="Conector de seta reta 14"/>
          <p:cNvCxnSpPr/>
          <p:nvPr/>
        </p:nvCxnSpPr>
        <p:spPr>
          <a:xfrm flipV="1">
            <a:off x="2009581" y="4689351"/>
            <a:ext cx="726215" cy="342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H="1" flipV="1">
            <a:off x="4514244" y="4800054"/>
            <a:ext cx="49332" cy="5558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 flipV="1">
            <a:off x="6372200" y="4689351"/>
            <a:ext cx="809350" cy="324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5148064" y="2351782"/>
            <a:ext cx="280831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Cadastro Discente</a:t>
            </a:r>
            <a:endParaRPr lang="pt-BR" sz="3200" b="1" dirty="0"/>
          </a:p>
        </p:txBody>
      </p:sp>
      <p:cxnSp>
        <p:nvCxnSpPr>
          <p:cNvPr id="14" name="Conector de seta reta 13"/>
          <p:cNvCxnSpPr>
            <a:endCxn id="2" idx="3"/>
          </p:cNvCxnSpPr>
          <p:nvPr/>
        </p:nvCxnSpPr>
        <p:spPr>
          <a:xfrm flipH="1">
            <a:off x="4067944" y="2860193"/>
            <a:ext cx="1080120" cy="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ultiplicar 19"/>
          <p:cNvSpPr/>
          <p:nvPr/>
        </p:nvSpPr>
        <p:spPr>
          <a:xfrm>
            <a:off x="5940152" y="1876473"/>
            <a:ext cx="1440160" cy="2088232"/>
          </a:xfrm>
          <a:prstGeom prst="mathMultiply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baixo 20"/>
          <p:cNvSpPr/>
          <p:nvPr/>
        </p:nvSpPr>
        <p:spPr>
          <a:xfrm>
            <a:off x="3995936" y="3138066"/>
            <a:ext cx="1224136" cy="7949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Picture 2" descr="C:\AmbDesenv\workspace_sucupira\Sucupira\web\images\logo-sucupi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72430"/>
            <a:ext cx="3340871" cy="119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760" y="5970650"/>
            <a:ext cx="757413" cy="84346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:\temp\cap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6037804"/>
            <a:ext cx="980853" cy="80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3218596" y="6569588"/>
            <a:ext cx="5112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/>
              <a:t>Maribondo, Rubens - Plataforma Sucupira, 2014 – Apresentação na UFSC</a:t>
            </a:r>
            <a:endParaRPr lang="pt-BR" sz="1200" u="sng" dirty="0" smtClean="0"/>
          </a:p>
        </p:txBody>
      </p:sp>
      <p:sp>
        <p:nvSpPr>
          <p:cNvPr id="25" name="Retângulo 24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26" name="Conector reto 25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ítulo 1"/>
          <p:cNvSpPr txBox="1">
            <a:spLocks/>
          </p:cNvSpPr>
          <p:nvPr/>
        </p:nvSpPr>
        <p:spPr>
          <a:xfrm>
            <a:off x="0" y="278318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Sucupira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CaixaDeTexto 34"/>
          <p:cNvSpPr txBox="1"/>
          <p:nvPr/>
        </p:nvSpPr>
        <p:spPr>
          <a:xfrm>
            <a:off x="3054052" y="1393612"/>
            <a:ext cx="288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Interação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50178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0" grpId="0" animBg="1"/>
      <p:bldP spid="13" grpId="0" animBg="1"/>
      <p:bldP spid="18" grpId="0" animBg="1"/>
      <p:bldP spid="20" grpId="0" animBg="1"/>
      <p:bldP spid="21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95536" y="2132856"/>
            <a:ext cx="8352928" cy="235449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2200" dirty="0"/>
              <a:t>Preenchimento continuo das </a:t>
            </a:r>
            <a:r>
              <a:rPr lang="pt-BR" sz="2200" dirty="0" smtClean="0"/>
              <a:t>informações</a:t>
            </a:r>
            <a:endParaRPr lang="pt-BR" sz="2200" dirty="0"/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2200" dirty="0" smtClean="0"/>
              <a:t>As </a:t>
            </a:r>
            <a:r>
              <a:rPr lang="pt-BR" sz="2200" dirty="0" smtClean="0"/>
              <a:t>informações serão disponibilizadas imediatamente para </a:t>
            </a:r>
            <a:r>
              <a:rPr lang="pt-BR" sz="2200" dirty="0" smtClean="0"/>
              <a:t>comunidade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2200" dirty="0" smtClean="0"/>
              <a:t>Comunicação </a:t>
            </a:r>
            <a:r>
              <a:rPr lang="pt-BR" sz="2200" dirty="0" smtClean="0"/>
              <a:t>CAPES/Coordenador do PG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2200" dirty="0" smtClean="0"/>
              <a:t>Coordenador </a:t>
            </a:r>
            <a:r>
              <a:rPr lang="pt-BR" sz="2200" dirty="0" smtClean="0"/>
              <a:t>insere os dados – Pró-Reitoria chancela os Dados para CAPES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/>
          <p:cNvSpPr txBox="1">
            <a:spLocks/>
          </p:cNvSpPr>
          <p:nvPr/>
        </p:nvSpPr>
        <p:spPr>
          <a:xfrm>
            <a:off x="0" y="278318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Sucupira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760" y="5970650"/>
            <a:ext cx="757413" cy="84346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:\temp\cap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6037804"/>
            <a:ext cx="980853" cy="80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3218596" y="6569588"/>
            <a:ext cx="5112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/>
              <a:t>Maribondo, Rubens - Plataforma Sucupira, 2014 – Apresentação na UFSC</a:t>
            </a:r>
            <a:endParaRPr lang="pt-BR" sz="1200" u="sng" dirty="0" smtClean="0"/>
          </a:p>
        </p:txBody>
      </p:sp>
      <p:sp>
        <p:nvSpPr>
          <p:cNvPr id="19" name="CaixaDeTexto 18"/>
          <p:cNvSpPr txBox="1"/>
          <p:nvPr/>
        </p:nvSpPr>
        <p:spPr>
          <a:xfrm>
            <a:off x="3270076" y="1516722"/>
            <a:ext cx="28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Principais avanços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17227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09088" y="2043276"/>
            <a:ext cx="8226564" cy="39780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200" dirty="0"/>
              <a:t>Maior facilidade e simplicidade no processo de coleta/envio das informações; </a:t>
            </a:r>
          </a:p>
          <a:p>
            <a:pPr marL="285750" indent="-285750" algn="just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200" dirty="0"/>
              <a:t>Imediata visibilidade das informações da instituição; </a:t>
            </a:r>
          </a:p>
          <a:p>
            <a:pPr marL="285750" indent="-285750" algn="just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200" dirty="0"/>
              <a:t>Maior agilidade no processo de solicitações e facilidade na comunicação junto a CAPES; </a:t>
            </a:r>
          </a:p>
          <a:p>
            <a:pPr marL="285750" indent="-285750" algn="just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200" dirty="0"/>
              <a:t>Melhor acesso e maior disponibilidade de informações sobre todo o SNPG para elaborar metas, ações e políticas institucionais e respectivos planos de desenvolvimento; </a:t>
            </a:r>
          </a:p>
          <a:p>
            <a:pPr marL="285750" indent="-285750" algn="just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200" dirty="0" smtClean="0"/>
              <a:t>Possibilidade </a:t>
            </a:r>
            <a:r>
              <a:rPr lang="pt-BR" sz="2200" dirty="0"/>
              <a:t>de integração com sistemas de registro acadêmico-corporativos.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pt-BR" sz="2000" dirty="0"/>
          </a:p>
        </p:txBody>
      </p:sp>
      <p:sp>
        <p:nvSpPr>
          <p:cNvPr id="9" name="Retângulo 8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/>
        </p:nvSpPr>
        <p:spPr>
          <a:xfrm>
            <a:off x="0" y="278318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Sucupira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760" y="5970650"/>
            <a:ext cx="757413" cy="84346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temp\cap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6037804"/>
            <a:ext cx="980853" cy="80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3218596" y="6569588"/>
            <a:ext cx="5112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/>
              <a:t>Maribondo, Rubens - Plataforma Sucupira, 2014 – Apresentação na UFSC</a:t>
            </a:r>
            <a:endParaRPr lang="pt-BR" sz="1200" u="sng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2627784" y="141277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Avanços para os programas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45713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8715375" cy="22320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2000" b="1" dirty="0" smtClean="0"/>
              <a:t>O que é: </a:t>
            </a:r>
            <a:r>
              <a:rPr lang="pt-BR" sz="2000" dirty="0"/>
              <a:t>s</a:t>
            </a:r>
            <a:r>
              <a:rPr lang="pt-BR" sz="2000" dirty="0" smtClean="0"/>
              <a:t>olução que </a:t>
            </a:r>
            <a:r>
              <a:rPr lang="pt-BR" sz="2000" dirty="0" smtClean="0"/>
              <a:t>automatiza </a:t>
            </a:r>
            <a:r>
              <a:rPr lang="pt-BR" sz="2000" dirty="0"/>
              <a:t>toda a operação de editais e de programas de fomento a pesquisa, eventos, formação de recursos humanos, inovação, extensão, prêmios e divulgação </a:t>
            </a:r>
            <a:r>
              <a:rPr lang="pt-BR" sz="2000" dirty="0" smtClean="0"/>
              <a:t>científica</a:t>
            </a:r>
            <a:endParaRPr lang="pt-BR" sz="2000" dirty="0" smtClean="0"/>
          </a:p>
          <a:p>
            <a:pPr marL="0" indent="0">
              <a:buNone/>
            </a:pPr>
            <a:r>
              <a:rPr lang="pt-BR" sz="2000" b="1" dirty="0" smtClean="0"/>
              <a:t>Benefícios:</a:t>
            </a:r>
            <a:r>
              <a:rPr lang="pt-BR" sz="2000" dirty="0" smtClean="0"/>
              <a:t> </a:t>
            </a:r>
            <a:r>
              <a:rPr lang="pt-BR" sz="2000" dirty="0" smtClean="0"/>
              <a:t>cria </a:t>
            </a:r>
            <a:r>
              <a:rPr lang="pt-BR" sz="2000" dirty="0"/>
              <a:t>um ambiente de interação entre os pesquisadores e a </a:t>
            </a:r>
            <a:r>
              <a:rPr lang="pt-BR" sz="2000" dirty="0" smtClean="0"/>
              <a:t>IES no </a:t>
            </a:r>
            <a:r>
              <a:rPr lang="pt-BR" sz="2000" dirty="0"/>
              <a:t>contexto de programas de </a:t>
            </a:r>
            <a:r>
              <a:rPr lang="pt-BR" sz="2000" dirty="0" smtClean="0"/>
              <a:t>fomento, oferecendo ambientes e funcionalidades específicas para cada ator envolvido no processo</a:t>
            </a:r>
            <a:endParaRPr lang="pt-BR" sz="2000" dirty="0" smtClean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0" y="332656"/>
            <a:ext cx="7596336" cy="936104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OPP-X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Gestão de chamadas</a:t>
            </a:r>
            <a:r>
              <a:rPr kumimoji="0" lang="pt-BR" sz="3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públicas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305471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5832648" cy="372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94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16092"/>
          <a:stretch/>
        </p:blipFill>
        <p:spPr>
          <a:xfrm>
            <a:off x="0" y="1166926"/>
            <a:ext cx="9143999" cy="4710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047" y="4843710"/>
            <a:ext cx="2228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rgbClr val="376092"/>
                </a:solidFill>
              </a:rPr>
              <a:t>Elaboração e publicação de editais ou chamadas</a:t>
            </a:r>
          </a:p>
          <a:p>
            <a:pPr algn="r"/>
            <a:r>
              <a:rPr lang="pt-BR" sz="1400" dirty="0" smtClean="0">
                <a:solidFill>
                  <a:srgbClr val="376092"/>
                </a:solidFill>
              </a:rPr>
              <a:t>públicas</a:t>
            </a:r>
            <a:endParaRPr lang="en-US" sz="1400" dirty="0">
              <a:solidFill>
                <a:srgbClr val="37609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464" y="3781930"/>
            <a:ext cx="193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 smtClean="0">
                <a:solidFill>
                  <a:srgbClr val="376092"/>
                </a:solidFill>
              </a:rPr>
              <a:t>Recebimento</a:t>
            </a:r>
          </a:p>
          <a:p>
            <a:pPr algn="r"/>
            <a:r>
              <a:rPr lang="pt-BR" sz="1400" dirty="0" smtClean="0">
                <a:solidFill>
                  <a:srgbClr val="376092"/>
                </a:solidFill>
              </a:rPr>
              <a:t>de propostas de projeto</a:t>
            </a:r>
            <a:endParaRPr lang="en-US" sz="1400" dirty="0">
              <a:solidFill>
                <a:srgbClr val="37609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788" y="2384865"/>
            <a:ext cx="1897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rgbClr val="376092"/>
                </a:solidFill>
              </a:rPr>
              <a:t>Definição dos avaliadores</a:t>
            </a:r>
            <a:r>
              <a:rPr lang="pt-BR" sz="1400" dirty="0">
                <a:solidFill>
                  <a:srgbClr val="376092"/>
                </a:solidFill>
              </a:rPr>
              <a:t> </a:t>
            </a:r>
            <a:r>
              <a:rPr lang="pt-BR" sz="1400" dirty="0" smtClean="0">
                <a:solidFill>
                  <a:srgbClr val="376092"/>
                </a:solidFill>
              </a:rPr>
              <a:t>internos </a:t>
            </a:r>
          </a:p>
          <a:p>
            <a:pPr algn="r"/>
            <a:r>
              <a:rPr lang="en-US" sz="1400" dirty="0">
                <a:solidFill>
                  <a:srgbClr val="376092"/>
                </a:solidFill>
              </a:rPr>
              <a:t>e</a:t>
            </a:r>
            <a:r>
              <a:rPr lang="pt-BR" sz="1400" dirty="0" smtClean="0">
                <a:solidFill>
                  <a:srgbClr val="376092"/>
                </a:solidFill>
              </a:rPr>
              <a:t> externos</a:t>
            </a:r>
            <a:endParaRPr lang="en-US" sz="1400" dirty="0">
              <a:solidFill>
                <a:srgbClr val="37609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6856" y="1158258"/>
            <a:ext cx="164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rgbClr val="376092"/>
                </a:solidFill>
              </a:rPr>
              <a:t>Avaliação interna </a:t>
            </a:r>
          </a:p>
          <a:p>
            <a:pPr algn="ctr"/>
            <a:r>
              <a:rPr lang="pt-BR" sz="1400" dirty="0" smtClean="0">
                <a:solidFill>
                  <a:srgbClr val="376092"/>
                </a:solidFill>
              </a:rPr>
              <a:t>e externa</a:t>
            </a:r>
            <a:endParaRPr lang="en-US" sz="1400" dirty="0">
              <a:solidFill>
                <a:srgbClr val="37609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0629" y="2348272"/>
            <a:ext cx="164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376092"/>
                </a:solidFill>
              </a:rPr>
              <a:t>Formalização</a:t>
            </a:r>
          </a:p>
          <a:p>
            <a:r>
              <a:rPr lang="pt-BR" sz="1400" dirty="0" smtClean="0">
                <a:solidFill>
                  <a:srgbClr val="376092"/>
                </a:solidFill>
              </a:rPr>
              <a:t>dos projetos</a:t>
            </a:r>
            <a:endParaRPr lang="en-US" sz="1400" dirty="0">
              <a:solidFill>
                <a:srgbClr val="37609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1815" y="3610731"/>
            <a:ext cx="1876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376092"/>
                </a:solidFill>
              </a:rPr>
              <a:t>Acompanhamento</a:t>
            </a:r>
          </a:p>
          <a:p>
            <a:r>
              <a:rPr lang="pt-BR" sz="1400" dirty="0" smtClean="0">
                <a:solidFill>
                  <a:srgbClr val="376092"/>
                </a:solidFill>
              </a:rPr>
              <a:t>da execução</a:t>
            </a:r>
          </a:p>
          <a:p>
            <a:r>
              <a:rPr lang="pt-BR" sz="1400" dirty="0" smtClean="0">
                <a:solidFill>
                  <a:srgbClr val="376092"/>
                </a:solidFill>
              </a:rPr>
              <a:t>dos projetos</a:t>
            </a:r>
            <a:endParaRPr lang="en-US" sz="1400" dirty="0">
              <a:solidFill>
                <a:srgbClr val="37609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0629" y="4770858"/>
            <a:ext cx="1958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376092"/>
                </a:solidFill>
              </a:rPr>
              <a:t>Recebimento e análise</a:t>
            </a:r>
          </a:p>
          <a:p>
            <a:r>
              <a:rPr lang="pt-BR" sz="1400" dirty="0" smtClean="0">
                <a:solidFill>
                  <a:srgbClr val="376092"/>
                </a:solidFill>
              </a:rPr>
              <a:t>das prestações de</a:t>
            </a:r>
          </a:p>
          <a:p>
            <a:r>
              <a:rPr lang="pt-BR" sz="1400" dirty="0" smtClean="0">
                <a:solidFill>
                  <a:srgbClr val="376092"/>
                </a:solidFill>
              </a:rPr>
              <a:t>contas</a:t>
            </a:r>
            <a:endParaRPr lang="en-US" sz="1400" dirty="0">
              <a:solidFill>
                <a:srgbClr val="37609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6409" y="5949280"/>
            <a:ext cx="86140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cs typeface="Arial"/>
              </a:rPr>
              <a:t>Processos apoiados pela Plataforma OPP-X</a:t>
            </a:r>
            <a:r>
              <a:rPr lang="pt-BR" b="1" baseline="70000" dirty="0" smtClean="0">
                <a:cs typeface="Arial"/>
              </a:rPr>
              <a:t>®</a:t>
            </a:r>
            <a:endParaRPr lang="pt-BR" b="1" dirty="0">
              <a:cs typeface="Arial"/>
            </a:endParaRPr>
          </a:p>
          <a:p>
            <a:pPr algn="ctr"/>
            <a:endParaRPr lang="pt-BR" baseline="70000" dirty="0">
              <a:latin typeface="Arial"/>
              <a:cs typeface="Arial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1764" y="62176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21764" y="44624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18348" y="10379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ítulo 1"/>
          <p:cNvSpPr txBox="1">
            <a:spLocks/>
          </p:cNvSpPr>
          <p:nvPr/>
        </p:nvSpPr>
        <p:spPr>
          <a:xfrm>
            <a:off x="21764" y="134184"/>
            <a:ext cx="7596336" cy="936104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OPP-X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Gestão de chamadas</a:t>
            </a:r>
            <a:r>
              <a:rPr kumimoji="0" lang="pt-BR" sz="3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públicas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15" y="106999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5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06132" y="1601170"/>
            <a:ext cx="3989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558ED5"/>
                </a:solidFill>
                <a:latin typeface="Arial"/>
                <a:cs typeface="Arial"/>
              </a:rPr>
              <a:t>Pró-Reitor / Vice-Reitor da Instituição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06132" y="5215680"/>
            <a:ext cx="5117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558ED5"/>
                </a:solidFill>
                <a:latin typeface="Arial"/>
                <a:cs typeface="Arial"/>
              </a:rPr>
              <a:t>Consultor Ad </a:t>
            </a:r>
            <a:r>
              <a:rPr lang="pt-BR" dirty="0">
                <a:solidFill>
                  <a:srgbClr val="558ED5"/>
                </a:solidFill>
                <a:latin typeface="Arial"/>
                <a:cs typeface="Arial"/>
              </a:rPr>
              <a:t>Hoc e Comitê Interno de </a:t>
            </a:r>
            <a:r>
              <a:rPr lang="pt-BR" dirty="0" smtClean="0">
                <a:solidFill>
                  <a:srgbClr val="558ED5"/>
                </a:solidFill>
                <a:latin typeface="Arial"/>
                <a:cs typeface="Arial"/>
              </a:rPr>
              <a:t>Avaliação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06132" y="424366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558ED5"/>
                </a:solidFill>
                <a:latin typeface="Arial"/>
                <a:cs typeface="Arial"/>
              </a:rPr>
              <a:t>Pesquisadores ou Bolsistas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2806132" y="2488853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558ED5"/>
                </a:solidFill>
                <a:latin typeface="Arial"/>
                <a:cs typeface="Arial"/>
              </a:rPr>
              <a:t>Diretor de Pesquisa / Centro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2806132" y="3378369"/>
            <a:ext cx="5173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558ED5"/>
                </a:solidFill>
                <a:latin typeface="Arial"/>
                <a:cs typeface="Arial"/>
              </a:rPr>
              <a:t>Coordenadores de Graduação e Pós-Graduação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t="21155" r="70934" b="23395"/>
          <a:stretch/>
        </p:blipFill>
        <p:spPr>
          <a:xfrm>
            <a:off x="1722017" y="1215256"/>
            <a:ext cx="926088" cy="380274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t="61849" r="70934" b="25130"/>
          <a:stretch/>
        </p:blipFill>
        <p:spPr>
          <a:xfrm>
            <a:off x="1722017" y="4949535"/>
            <a:ext cx="926088" cy="892984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21764" y="62176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21764" y="44624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18348" y="10379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ítulo 1"/>
          <p:cNvSpPr txBox="1">
            <a:spLocks/>
          </p:cNvSpPr>
          <p:nvPr/>
        </p:nvSpPr>
        <p:spPr>
          <a:xfrm>
            <a:off x="21764" y="134184"/>
            <a:ext cx="7596336" cy="936104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OPP-X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Gestão de chamadas</a:t>
            </a:r>
            <a:r>
              <a:rPr kumimoji="0" lang="pt-BR" sz="3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públicas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15" y="106999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1"/>
          <p:cNvSpPr/>
          <p:nvPr/>
        </p:nvSpPr>
        <p:spPr>
          <a:xfrm>
            <a:off x="206409" y="5949280"/>
            <a:ext cx="86140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cs typeface="Arial"/>
              </a:rPr>
              <a:t>Papéis envolvidos nos processos do OPP-X</a:t>
            </a:r>
            <a:r>
              <a:rPr lang="pt-BR" b="1" baseline="70000" dirty="0" smtClean="0">
                <a:cs typeface="Arial"/>
              </a:rPr>
              <a:t>®</a:t>
            </a:r>
            <a:endParaRPr lang="pt-BR" b="1" dirty="0">
              <a:cs typeface="Arial"/>
            </a:endParaRPr>
          </a:p>
          <a:p>
            <a:pPr algn="ctr"/>
            <a:endParaRPr lang="pt-BR" baseline="7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602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2" grpId="0"/>
      <p:bldP spid="16" grpId="0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244" y="1340768"/>
            <a:ext cx="8980252" cy="554461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>
                <a:cs typeface="Arial"/>
              </a:rPr>
              <a:t>Principais benefícios oferecidos pela Plataforma OPP-X</a:t>
            </a:r>
            <a:r>
              <a:rPr lang="pt-BR" b="1" baseline="70000" dirty="0" smtClean="0">
                <a:cs typeface="Arial"/>
              </a:rPr>
              <a:t>®</a:t>
            </a:r>
            <a:r>
              <a:rPr lang="pt-BR" b="1" dirty="0">
                <a:cs typeface="Arial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pt-BR" dirty="0" smtClean="0"/>
              <a:t>Aumento da </a:t>
            </a:r>
            <a:r>
              <a:rPr lang="pt-BR" dirty="0"/>
              <a:t>transparência na divulgação e acessibilidade </a:t>
            </a:r>
            <a:r>
              <a:rPr lang="pt-BR" dirty="0" smtClean="0"/>
              <a:t>às </a:t>
            </a:r>
            <a:r>
              <a:rPr lang="pt-BR" dirty="0" smtClean="0"/>
              <a:t>oportunidades de fomento</a:t>
            </a:r>
          </a:p>
          <a:p>
            <a:pPr>
              <a:spcBef>
                <a:spcPts val="1200"/>
              </a:spcBef>
            </a:pPr>
            <a:r>
              <a:rPr lang="pt-BR" dirty="0" smtClean="0"/>
              <a:t>Redução do retrabalho e otimização de </a:t>
            </a:r>
            <a:r>
              <a:rPr lang="pt-BR" dirty="0" smtClean="0"/>
              <a:t>processos burocráticos</a:t>
            </a:r>
            <a:endParaRPr lang="pt-BR" dirty="0" smtClean="0"/>
          </a:p>
          <a:p>
            <a:r>
              <a:rPr lang="pt-BR" dirty="0" smtClean="0"/>
              <a:t>Aumento a produtividade com a retirada de trabalhos repetitivos</a:t>
            </a:r>
          </a:p>
          <a:p>
            <a:r>
              <a:rPr lang="pt-BR" dirty="0" smtClean="0"/>
              <a:t>Aumento da qualidade </a:t>
            </a:r>
            <a:r>
              <a:rPr lang="pt-BR" dirty="0" smtClean="0"/>
              <a:t>na recuperação de </a:t>
            </a:r>
            <a:r>
              <a:rPr lang="pt-BR" dirty="0" smtClean="0"/>
              <a:t>informações associadas aos processos de fomento</a:t>
            </a:r>
            <a:endParaRPr lang="pt-BR" dirty="0" smtClean="0"/>
          </a:p>
          <a:p>
            <a:r>
              <a:rPr lang="pt-BR" dirty="0" smtClean="0"/>
              <a:t>Redução de </a:t>
            </a:r>
            <a:r>
              <a:rPr lang="pt-BR" dirty="0" smtClean="0"/>
              <a:t>problemas com prazos e prestação de contas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1764" y="62176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21764" y="44624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18348" y="10379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/>
        </p:nvSpPr>
        <p:spPr>
          <a:xfrm>
            <a:off x="21764" y="134184"/>
            <a:ext cx="7596336" cy="936104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OPP-X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Gestão de chamadas</a:t>
            </a:r>
            <a:r>
              <a:rPr kumimoji="0" lang="pt-BR" sz="3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públicas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15" y="106999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46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3"/>
          <a:stretch/>
        </p:blipFill>
        <p:spPr bwMode="auto">
          <a:xfrm>
            <a:off x="598773" y="1174531"/>
            <a:ext cx="1518660" cy="9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451460" y="1131751"/>
            <a:ext cx="3363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Projetos de pesquisa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2451459" y="1575269"/>
            <a:ext cx="6077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Proposta de uma pesquisa que será realizada, </a:t>
            </a:r>
            <a:r>
              <a:rPr lang="pt-BR" sz="1400" dirty="0" smtClean="0"/>
              <a:t>os integrantes, lideranças na pesquisa, referencial, linhas e áreas </a:t>
            </a:r>
            <a:endParaRPr lang="pt-BR" sz="1400" dirty="0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3"/>
          <a:stretch/>
        </p:blipFill>
        <p:spPr bwMode="auto">
          <a:xfrm>
            <a:off x="598773" y="2458888"/>
            <a:ext cx="1518660" cy="9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2493497" y="2416108"/>
            <a:ext cx="4543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Bolsas de iniciação científica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493496" y="2859626"/>
            <a:ext cx="6448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Modalidade </a:t>
            </a:r>
            <a:r>
              <a:rPr lang="pt-BR" sz="1400" dirty="0"/>
              <a:t>de pesquisa acadêmica desenvolvida por alunos de graduação nas universidades brasileiras em diversas áreas do conhecimento. 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3"/>
          <a:stretch/>
        </p:blipFill>
        <p:spPr bwMode="auto">
          <a:xfrm>
            <a:off x="598773" y="3707524"/>
            <a:ext cx="1518660" cy="9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2493497" y="3664744"/>
            <a:ext cx="4958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Programa ciência sem fronteiras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2493496" y="4108262"/>
            <a:ext cx="6077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Programa </a:t>
            </a:r>
            <a:r>
              <a:rPr lang="pt-BR" sz="1400" dirty="0"/>
              <a:t>de pesquisa criado </a:t>
            </a:r>
            <a:r>
              <a:rPr lang="pt-BR" sz="1400" dirty="0" smtClean="0"/>
              <a:t>pelo </a:t>
            </a:r>
            <a:r>
              <a:rPr lang="pt-BR" sz="1400" dirty="0"/>
              <a:t>governo federal brasileiro para incentivar as bolsas de iniciação científica e projetos científicos no exterior</a:t>
            </a:r>
          </a:p>
        </p:txBody>
      </p:sp>
      <p:sp>
        <p:nvSpPr>
          <p:cNvPr id="6" name="AutoShape 8" descr="data:image/jpeg;base64,/9j/4AAQSkZJRgABAQAAAQABAAD/2wCEAAkGBxQTEBQUEhQWFhQWGBcaFhUYFxoaFxYaFxgWFhwbFRgYHCggGBonHRwVITEhJSksLi4wFx8zODMsNygtLiwBCgoKDg0OGxAQGywmICQsLCwvMDQsLCw0LC0sLCwsLCwsLCwsLCwsLCwvLCwsLCwsLCwsLCwsLCwsLCwsLCwsLP/AABEIAKcBLQMBEQACEQEDEQH/xAAcAAEAAgMBAQEAAAAAAAAAAAAABAYDBQcBAgj/xABIEAACAQIDBQYCBQgHBwUAAAABAgMAEQQSIQUGMUFRBxMiYXGBMpEUI1JyoTNCU2KCkrHRQ1STorLB0hUWJHOzwuEXY4Pw8f/EABsBAQACAwEBAAAAAAAAAAAAAAADBQECBAYH/8QAOBEAAgIBAwICCAYCAQQDAQAAAAECAxEEITESUUFhBRMiMnGBkbEUUqHB0fBC4TMVI3LxJIKSBv/aAAwDAQACEQMRAD8A7jQCgFAKAUAoDwmgIGK2zDHrIxUdSj2+eW1auSXJFK6Eef3I0W9WDbhiI/drfxrCsi/EjWsoe3WjaQYhXF0ZWHVSCPmK2TydCkpbpmW9ZMigFAKAUAoBQCgFAKAUAoBQCgFAKAUAoBQCgFAKAUAoBQCgFAKAUAoBQCgPL1gC9ZBB2rj2hAYQySrfxCOxdfPISMw9NfI8topN4zg0lJrwyYtlbdgxFxFICw+KMgrIv3o2AYfKszhKHKEZxlwYNtbr4fEA54wrn+kQZXHuPi9DeoJ1RlyiC/R03L2lv3OVbVwU2BxJQOysLFXQlcyngdPQgjyNccouuWDzd9dmks6U/mWPd/tCdSFxQzr+kUWcfeUaMPSx9amrvfEjv03pZp4u+p0fC4lZEV0YMrC4YG4IrpTyti9jJSSa4ZmrJsKAUAoBQCgFAKAUAoBQCgFAKAUAoBQCgFAKAUAoBQCgFAKApu1t85RC8mGwU0iqoIkkHdIbmwyq31jm/ILc3HrXTGhZxOSX6nPK6WMxibvdza0eIhDJIXOoclGQ5gbNZGAIUG49uJINQ2QlCWGiSuaktmbUtWhIa7b22Y8LCZJSwBOVcql2LEGwAHPTnYedbVwc3hGk5qKyyhbE2ptDEzxxyzyYXMubx4dV7x0JzJBdeAGpDEny512211VpuKUvn9zlhOybw218jebS2FjIwZ0x0rul2aNgqRSIpDiMAaRGwILjjfkKgjbW/Zcdu/bzJJVzXtKRZtj7STEwJNEbo4uORHIgjqDce1QzhKEnGXJPGSmlJHNt+w7zTyGGKKbDlGjlE7xytFmAVgbBZATmW11ZTprcX7tM0ko5eH4YzucV+X1PGGvHJvd3N6nEIfEZnh0DSlbS4ckXtikAAKHiJlABGpC6moLKV1Yjz9/h/BNXa8b8fb4mj7TsYj4mNUIOWMXINx4zmAv6WP7VVWoftY7FL6YsUrFFeCKdUBUFw7OtutFOIGP1cpsP1X5W9eHrap6JtPp8C39Gapwn6p8P7nVia7D0ZosXvRHDP3OIBivqkh1jcfeHwnqCNOvCo5WKLwzknq4Vz6LNuz8GbuOUMAVIIOoINwfQ86kOpPO6PuhkUAoBQCgFAKAUAoBQCgFAKAUAoBQCgFAKAUAoBQCgNXu/s8wYSGElc0aKpK3y3A5XN7X/APoraySnNy7mkI9MVEqQ3MxImGIR8LDMh+rWCEpG4Zlzd+b5muo4Dh11NdH4iHT0tNrz/Y5/USz1LCZ5vLisXIr4F3ilaRfH9GV++yEHR42JSJW0Gd5BpewJrNUYLE8befH+zNjm10fYsO5k2JbD/wDFRCIqQsa65siqq3cEnXMG9RaoblBS9h5JKXJx9tYPN8FuuGC2EhxUGRj8KkMSc3lkDjS1yQOdKuX8GLeF8T62/thfFhogZcS6kCJGKlAwtnlkX8io+1xNvCCaxXB+89kZskvdRI3T2IMHhI4AxfLcljzZiWNhyFybCltnrJuRmqv1cVE1PaDs1pI42haMTqzKiSZQMQsikND4jrmABt+qOGhG+mmoyalx9uzI9RFtJx5+5SdjbbfZ4ZJGDyHvIDhmkZ2h7r8kTm07uzOPDowy21vabVbwdkVst88fE4ZXOiDb3e6wVdzlJP5pPC1ghPQDgvlyqrX/AMlYfvr9V/JRN+t3fP3Mtcb2ICbsQE4qADj3sVv31raHvI6NNl3Qx3X3O81Ynsiu79bJE+Eew8cQLoeeg1HuL+9ulR2w6o4OLX6dXUvut0cz2BvHNhG+rN05xN8J9PsnzH41yQslHg8/ptbZQ9t12Or7vbwRYtM0ZswtnQ/Ep/zHQ12wmprKPSabVQvjmPzXY3FbHSKAUAoBQCgFAKAUAoBQCgFAKAUAoBQCgFAKAUAoBQGg3vZskCiR40edI5WQhXySBlADWut3MYuNdalqSbfw2Irc7fE1uFhEmbDbPtDAjET4lQGZ34FIi4PePf45GvbgLm+XZvHtWbvwX9+xqlt0w28xGmI2eIow6S4Zpo41MpfvUElgcz6i2a+XT85V0pmNuXjDx4cGParxvlZLLtDAx4iIxyDMhtwJBBU3BUjVWBAII1BFQxk4vKJmlJYZj2NsiLDR93EtgSWZibs7MSSztxZiTxNZnOU3mX9+BiEFFYRNkkCgliABqSTYAeZ5VqbNpLLORdp+3lxLwx4dsyxszFwLeO3hyPxsLHUc7dKn0upqr6m/73KbV66uTxB8fcqcczSM8srFnZtWbVtABr0rn188ONcHtjw4ec8eZVamyUpcmDGOrKbEHLqRfjW+hrspti5RwpbLyMUxlF7rk+8G1vATcgaHy6eoqLWwUn62Kxl4fx/2a3Rz7SRfuzXYpkm+kMPBHov6zkW08gD8yOlc1EMvq7Fj6K0zlP1r4XHxOpV2HoT4mHhN+FjQw+D89+nDlVYeHfJM2TtJ8PMssZ8S8uTDmreR/wDNbQk4vKJtPdKmanHw/U7jszGrNCkqfC6gjy6g+YNx7VYRaayj2FVisgprxJVZNxQCgFAKAUAoBQCgFAKAUAoBQCgFAKAUAoBQCgFAQ9q4BJ4milF0cWIBIPUEEagg2II4WrMZOLyjWUVJYZV96NvSYCHLhcKvdRKBndlSNQNAsaXDSH0sPM1PVXG2WZy3f1ILbJVrEUanHR43aH0eKUYeXCSMryS4ZmXKVBJVmZ2015DX9U6iWLqq6pRz1cLJG1ZZ0p4x5F9gjhw0IVQkUSCwGiqo9645SbeZHVmMI9kVjbfaDDHdYAZm6/DGPfi3sPeueV8Vsitv9K1Q2hu/0KBtneCfFH61zl5IuiD9nn6m5rmnOUuSkv1lt3vPbt4GpkBsbGx5etK+lTXUtv2OeLWdyIbZb3N3ygg262NgONWicvW9KjtDLX0237HVu5YxwJYIy3Gx6Dhr/A0p1GqhVuspd/7ukIzsUcsk7N2O7teJJJFjDNKVU2ARSxAa1gxAygdWFdCueog1asJ8f39TporlfnMfZO/7JjjWGMQACLKpS3DKRcHzve9/OuPHTseirjGMUo8EyhuaTfDaYgwcj3szAon3mFh8tT7VpZLpi2cutu9VTKXyRxO1V+Dx7FZB0/srxhbDyRn+je48g4v/AIgx966tO/Zx2PSeiLG6nHsy8V0FsKAUAoBQCgFAKAUAoBQCgFAKAUAoBQCgFAKAUBoJN7cKmcyTRrlZwoLDO/dnKxVOJ8YZQANcunGpPUzfCIndBcswRYfFYle8nlbCxHVYYgFlC8u+ma9mta4QC3C541mUoQ2W/m+PkYxKW7eF/eTXzz7MwjZsqyyj87WeX+0kJt+8KgnrVx1fJHNZqNPTy8v6ml2p2jStcQRrGPtN4m+Xwj8a5nqG/dRXXemJvauOPiVLH7RlmbNLIzn9Y6D0HAe1QOTlyVdt9lrzN5ItCEUAp4AjxYYO5Cg8bBRxZjx4an0qxlqbYVRjnMn+i8PqdfXNRSXLOg7s9npYB8WMqcoRxP3yPhHkNfSoa4WdXXKTyWek9Gyz6y5/IvmytixYeEwwgql2NsxJu9yfETf/APBXTOblLqZcwrjCPTHg1e4OZcJ3D3zYaSSAk8xG3gP7hSpNQsz6l4pP+TSn3el+DaLHK4UEkgAC5J4ADmahJW8HHd9d4fpU1k/Ix3CfrE8XI8+Xl6muG6zqe3B5f0hq/XzxH3V/cldqMrhQHReyaM2xDcrxj3Gc/wCYrp0/iX/oWPsyfwOhV0l2KAUAoBQCgFAKAUAoBQCgFAKAUAoBQCgFAKAUBzTZeN7jDokMMcJKqZDYO7PYXLOfiN761Q6v03bO2SreyeE+68iu9a4xwlg1+08bJJ+Udm8idPlwrj9fZZ77bOK2yUuWaLFV11FbYQK7EcorIFAKwZSy8G1G7uIKIcmRpWCQq+jSOei8QoALFjawU8a6tPp3OWZbR8fgd9Po+2aTksL9WdU3a3WgwijIuaS3ilbViedvsgnkK6ZPqk5Y5PRU6WurdLc3tqHQe0BXcDMkWMx2YhUtBMxJsBmRoyST/wAofKpJ/wDHFvzIepRlLPkykb5b4HE3ihusHM8DJ69F8vn0qvtt6tlwUOu9IetXRX7v3/0VGoEVIrIFAdi7P9mmHBJmFmkJkPXxWy3/AGQvzNdtMcQR6v0dT6qhZ5e5ZalO8UAoBQCgFAKAUAoBQCgFAKAUAoBQCgFAKAUAoDizY2ZJhFIpZSQquF1ayglyQbceIsLedef/AAmmu07uqliXLWeN/dw99vBrJTSb4ZnxFcFZzzNTiqsKjgsIFdiOXBkggZ2yopZj+aoJPyFEmzeFcpvEVktuxuz6eSxmIiXp8Tn2Gg+ftU8aJPdlpR6JsnvY8IvWxd1sPhrFEu4/pH8Te3Jfa1dEa4x4LijR1U+6t+5h3hhCYnB4gEhhL3LcwUnBBFjwOcR6jXS3Cumt+zKPln6E017SfmWKoiUUBptv7xw4VfrGu5+GNdXPtyHma0nNR5OXUauuhZk/kch27tx8ViZHbwgrGMgJtZDIVzfaIzNr51HdNyoj8X+x57V6qVyy9l/Br65DgFAKAsG5ewDipxmH1KEGQ8j0T35+V/KpKa+p58Cw9H6V3WZfurn+Dsyiu49Ue0AoBQCgFAKAUAoBQCgFAKAUAoBQCgFAKAUAoBQHH5Jp0FnjElvz0YAsOuRuB8r+leUVWjt3hPpz4SWcf/bt8ionlckdMQJL5Lk3sVsQwPQqdQaklpbKZJSXwxun8Gcsk5PCJuG3SxU3BMi/akOX8Pi/Cu+jTWPlYNY6C6zwwWTZfZzCtjO7SH7I8C+9jmPzFWEdPFcnbV6IqjvY8ltwGz4oVyxRqg6KAL+vU+tTpJcFlCqEFiKwSQKySHtAafeTZ0k0aGJlEkUiyor/AJN2S9le2oGt7jgQDY2tW9clFvPijScW1sYcPvTB3bNMe4ePSWKT40PkB8anky3BFYsj0b+D4I3fCKzN4KZt/tIL3TCAgfpLXY/dHwr6m59KilG3H5fjt+nJWaj0hOW1W3m+fkiknEF2Yvmz8SWNyb8ybm9cttXSlLqyn4/+yktT95vOTFF8TnzA+QH863u2rrj5N/Vie0Yoy1zkQoEjY7C2NJipRHGPNnPwoOp/yHOtoRcnsdOm00759Mfmdn2NspMNCsUY0HE82PNm8zXdGKisI9ZTTGqChHwJ9bEooBQCgFAKAUAoBQCgFAKAUAoBQCgFAKAUAoBQCgK9h91Y/wCkZn8h4R+Gv41T0+h6oe+2/wBCBaePiebR2CUeKfBpEJoywZWJQSxsCCjOAxBBysCQdV86uaY11w9WliP79/5MupRacEStlbYLytDNEYZlUPkzB1dCbZo3AGYA6EEAi46itpQSXUnlG0Z5eGsM3ArQkFAeGgIG0tsQwC8rgH7PFj6KNaisuhWsyZFZdCtZkym7Y36drrh1yD7bWLey8B73rhnrm9oIrL/STe1a+ZSNogzPnlJd/tMTe3S/Ty4VHXq7YZw+SrlZNvLe5iZa06nJ5e7+ZztENjZ3J4BV/wC41YKLlTXFeMn9kZazFLzPMOtlF+J1Pqda11E1K144Wy+Wxpa/aMlQkZu92t25cW/h8MYPikI0Hkv2m8vnW8K3M7dJop3vsu51zY2yI8NEI4lsOZ/OY9WPM12xiorCPT00Qpj0wRsK2JhQCgFAKAUAoBQCgFAKAUAoBQCgFAKAUAoBQCgFAKAVgCsgr+29hSTYmGaLEGLu1dCAisQJLZmjJ0DnKo8QYcwLipIWRjFxazkilW3JSTMRkxWEvfNi4OOa6LiI/I3ypKvurDo1G65LL9n7f6HtQ53X6kbEdoeDVdGbN9h1aIj1MgA+V657ZSiswj1f+OGRS1daW25ptpb1TyaKRGvRePux1+Vqo7fSFstlscVursl7uxXpbkknUniTqT6muXqy8s4Zb7mB1qRMiaMTLUiZo0YXFSx3eER4NZbOfJjc/cXRfmfwvV1LFEM/lWF/5Pn6L+CR4is9iWIyxAAJJNgALknoANSarVzg5elt4XJeN2twC1pMXdRyiHxH75HwjyGvW3CuuujxkXOk9F59q76fydFw8CooVFCqosFAsAPICulLBeRiorCMtZNhQCgFAKAUBXN4d9cLg5BHM7FyLlUXMVHLN0vyqerTWWLMSCzUQreJHm7++2FxkpihZs4UtZ1y3AtfL1IuNKxbprK1mXAr1ELHiJZBUJOKAUAoBQCgFAKAUAoBQCgFAKAUAoCtx7akw3gxynKNFxUakxMOXfKtzC3W/h6EcKl9Wp7w+n8d/uQ9bjtP6mxxe3IU/OzHouv48Kqr/SenqeHLL8tzaVkUaPG70OdI1CjqdT8uA/Gqu301OW1awQT1D/xK/jMU8hvIzN6nT2HAVXz1Flu85M5ZzlLlml2oc/1C8XHjPJEOhJ8zqAP5VY6BepX4mT9lPCX5pY4/dnPIkutcOW3k1aMTLW6ZG0YmWpUzRowstSJkbRrdqzWAXm+lhxtzt68Pfyq19G0Oc3Y+I/fw/n5GIR3yWDdzcyecZmHdq2rOw49Ai8SANBwHnUk1K+SxtFcfu/mdNehsueXsjpGwt2oMKLot35yNqx9PsjyFT11RrWxcafSV0r2Vv3N1Up1HxLKqgsxCgcSTYD1J4U+BjOOTTvvfgQbHFwX8pFP4g1KqLX/i/oR+ur7o2GA2nDMLwyxyDmUdWt62OlaSjKPKN4yjLhku9amxEbaUIJBljBHEZ10/Gs9Muxr1LuZYMWj3yOrW45WBtfrajTXJnKfBA2tj7xusM8CS8AzsCEPAkqDqR0rMY77rY1lLbCZz/Y+4cQxPfYzGQzi5YrmHjc85CW1Hlz05aV3T1b6OmuODijpY9fVOWTBHuH3WK77DY/DpkctEGNyovorWbUW0PUVl6vqh0ygYWlUZ9UZHU8JjEfRXRmtchWB/hyvVe00WCaZ8nacP6aP99f506ZdjHVHuZoMQri6MrDhdSCL+orDTXJlNPg+5JAoJYgAcSTYD1JoZyRv9qQ/po/31/nWemXY16o9yRHIGAKkEHgQbg+hrBseTzqilnYKo4sxAA9SdKLfgN4NO2+GBBt9Lg/tFI+YNqm/D2/lf0IvXV/mRssFtCKZc0UiSL1Rgw+amopRcXiSwbxkpcMlVg2In+04f00f76/zrPTLsa9S7maDEo98jq1uOUg29bUaa5MppmWsGSK+0YgSGljBHEF1BHqCaz0vsY6l3PqHGxubJIjHjZWBPyBo01yE0yRWDJQNpFp0ZJWZlcFSL6WYW0HCvAw19/rY2yk208r/1wc08yWGavZU5aPK/5WM5JB+sBo3owsw9a6NfTGu3rh7k/aj8H4fFPZkEN1gkMtciZhohbQxHdqDlLFmCqAQLk8Lk6Aedd2j0/rptOXSkupvyXOO5FJ4I2GwrBjJIQXYAWX4VUEmwvqdTxP4VPfqK3BVUrEE+Xy3xn/SNOnuZmWuZM0aMLCpEyNoxOKkTNGsmzwG7M8ozZCq8bsLE/dU6k+th51YUaOyzd7Imr0dlm/CLDuruSkLmfEZZJz8ItdIV6Jfi3VvlbW99DprpVMOFz5vzLHT6OFa33ZcQKwdh7QGi3v3ljwOHMjjMx0jjBsXb/JRxJ/ztUtNTtlhEN1qqjlnB94N4J8Y+edyw/NQaRp91eA9ePU1eVUQrWIr5lPbdOx5bI52XP3fedzL3dr953b5Ldc1rW86z62DeMrJr6qeM42MOExLxOskbMjrwdTZh7jl5VtOKksNGsZuLymd53J3n+l4EzSWEkWZZbaAlRmzAcgVIPreqLUU+rs6UXVF3rK+o4FNJnZnPFiWPqxuf41exWEl5IpZSbbZ13sagEeCxExFs0h1/VjQH+LNVVr3mxRLTQrFbZyKeXO7O3F2LH1Ylj+Jq1iulJFXOTcmz7iwTsLrG7DqqEj5gUc4rloyoyaysn3/syX9DJ/Zt/Ksesh3Rn1c+zOi9lWHOGgx+JkQpkQWzKQbIryG1xr+b8qrtbJTlCMWd+ki4RlKRzEDrx51aYK1vcv3ZDt3ucUcOx8E/w9BIo0+YuPULXBr6uqPWvA7dDbiXQ/Evfati8my5RwMjRoPO7hj/AHVauHRx6rkdurlipnBiB0q9KU71tnb0eytnwIQGkEaJHHe2YooBLdFHM+YHOqGup32P9S6stjTWji23Ntz4t8+IkLnkOCJ9xeC/x6k1c1VRrWIlTZdKx5bMcmy51j7xoZRH9sxuEt94i1q2VsG8ZX1MOqSWcMx4DGyQyCSF2jdeDKbH0PUdQdDWZwjNYkjWM5ReUzvGwd6O/wBltimsHjSTvAOAeNSTbyOhH3qoraOi31Zd13KdXWfn4Cr/AIKPJ23sawmTZ7P+klc+yhY/4qapde8247IuNFHFeSyb17bXB4SSY2JAsi/adtFHpfU+QNc9NTssUUT22KuDkfnGeQuzO5zMxLMx4lmNyT6m9ehSSSSKBybeS19leK7vakQ5SK6H3XMPxUVya6OaX5HVopYtO9iqUuSiMtfMkyFo1m0MAxYSxELKBbX4JF45ZLa9bMNRfnwq00mrgoeovWYP6xfdfx4kE4POVyQcRtrKrAxsJVBJiLKDYC90JP1i/dufIGu6r0T1yTVi9W2sSw3y+Gl7r75IZWbeZiwuGkmEck0gtcOscYGTTVSWN2bkeI9K31F9OllOmiG+GnKWc9nhceBok5bs2LCqtMy0fEcDOcqqWPQC5/Cpq4ym8RTbNelt7I3OB3RlfWQiMdOLfLgKtqPRdkt7Hj7k0dHJ+9sWXZ2wYILFUu3221b25D2Aq3p0lVXurfudddEIcI2gNdJMfVAKAUBwHtL2wcRtCQX8EJMSDl4fjPqXv7KKu9FX0VZ8WUuss6rMdjN2XbBXFY28gzRwrnZTwZibICOY+I/s1jW2uEMLxM6Orrnl8I7tlFrcqpS5OT4/smlaWRo5okRnYomVvCpYkLp0Fh7VZw9IJRSaK2Wgbk2mTot3pNl7Lx+eVX7xAFygixYGPnzOYfKonatRdDC4JFU6KZZZyOrgqjsWzv8Aht2WbgXhkN/Odiq/4lqnn/3NXjz+xbQ/7emz5HHKuGVCOhbodoceCwiQGB3KlyWDgAlmLcCOQIHtVffopW2OeTvo1ca4KODewdrSO6ouFkuxCj6xeLEAcvOoJej5JN9XBPHXRbxgsPaVi+72XiDzYKn9oyqfwJqDSR6ro/3gn1Mumpn5/q+KI+4pCrBlJVlIIPMFTcH1BrDSksMym08nRe0XeEYvZuBcaGR2Z1+y8S5GHzfTyIqu0lTrtkn4FhqbVOqLXiUfd/Cd7i8PHa4eWMH0LjN+F67r5dNcn5HFTHqsS8zY7+7YOJx8zX8CMY4x0VCRp6tmb3qPSVqFS7vck1VnXY/I3PZLsBMRinllUMkAUhTwMjE5SetgCfW1Qa+1wiorxJtFUpS6n4Ha5IwQQRcEWIPAg8jVOW2MnJZ+yOYsxWeIKScoytoL6D2FqtY+kIpLKZWPQNvkm47Yj7M2JjI3kVzK6gFQQAH7tCNfIGo42K/URaXH7EjrdNEkzk9W5VH6K3EwndbNwq2t9WrH1k8Z/Fq89qJdVsn5l9RHprijmHazvD3+K7hDeOC4NuDSH4j+yPD65qsdDT0x634lfrbuqXSvAr+C2EX2ficWb2iaNE8yzAOfYFfmelTzuStjX8c/sQRqzVKZD2Bi+6xUEnDJLGT6Bhf8L1vdHqrkvI0pl0zTP0yK86j0BSWWvmCZo0YWWpERtEXF4VJFyuoZehF/l0Nden1FtM+qqTT8vHyIpQT5PdmbCyLkjUIlyfETa5Nzxuatnpddr5+tsW+272NY042RvcJsOEaySF/IAgfzNWVHoSEf+Tf9ESqmHizbxYiKNbRrp0VbfO9qt4UxrWIrBMulbIwy7UY/CtvXU1s0bmOOZydTegNphibUBIoBQCgPy/tMkzyk8TJJf1zm/wCNejrx0L4I8/b77+J0/sPy5MX9vNFf7tny/jmqu9I5zE7/AEfwzou1toJh4JJpDZI1LHztwA8ybADqRVdGLnJRXid8pKKyzn3/AKvxf1aT99f5VYf9On+Y4fx8ex8doG8P0jY0UndmP6RKAEYgnKhZs2nIlQfcVjS1dN7jnODOps6qM9zk3pVt5lUtzsfabaDY8MA5mGO3lGpf+KCqfR+3e5fEt9U+mlL4HHDVwVB0pOyGUgXxMY8u7bT+9Vb/ANRX5Sx/APuTtjdlbw4iGV8QjLHIrlRGwJykNa+byrSzXqUXFR5N69F0yTb4JfbVirYSGMH45bn0RW/zZa09HxzY32RtrpYgl3ZyjY0HeYmBPtyxr+86irW14g35FZUszS8yx9p2wvo2OZlFop7yJ0DE/WL+8c3o46VzaK71leH4HRrKuiee5UzISoW5ygsQOQLBQT7hU/dFdeN8nLnbBaey/C59pxH9Gsj/ACQqP7zLXLrZYpfm0dWjjmwqYJPHjz9a6kcr5OxdiWX6LP8Aa77X07tLfjmqp9I59YvgWug9x/Eu23trJhcPJPJ8KC9r6seCqL8ybCuKuDskoo67JqEXJlD/APV+L+rSfvr/ACru/wCmy/Mji/Hx7EftO22ZtmYRshj79+8yE3OVVaxPrmQ+9Z0VfTdLxwNXPNS8MnLoYi7Kg4sQo9WNh/GrSTwmysisvB+gd8dtDAYAsts9hHCP1yLA26KAW9qoKK/W2Y8OWXt1nq68n58ZiSSSSTqSeJJ1uT1r0CWFgoW8vc6djdv7OXYzYOKfNJ3en1UozyXDk3ZABdr8TVXGm53+skvEs3bSqehPwOYEVaFaj9MbvYzvsJBL9uNGPqVF/wAb15yyPTJrzPQVy6opmlTAu35tvXSvnel9E6u/dQwu72/2bSJEexx+cb+Q0/Gr/T//AM5Bb3Sz5Lb9eTQlR4BV4ADz5/OrzT6KjT/8cUvv9TGDJ9HrrMYH0emRgfR6ZM4PRBWORgyxqBxFYaNkyZHblWhufdAKA8NAcI7TN2nw2LeVVPcTMXVgNFdjdkY8je5HUHyNXOjvU4KL5RT6ulxl1Lhlb2TtabDSd5BIY3tYkWII6MCCCPWumyqFixJHNXZKt5iyXtvejFYsBZ5iyjUIAFW/UhQLn1rWrT11vMUb2aidmzZP3J3Qkx0oJBXDqfrJOF7cUjPNjwvy+QMep1KqWFySafTuyWXwWTtnkVPomHQBVRGIUcAPCigDoAGFc/o/fqmyfXvCjFFH3Zwne43Dx8mljB9MwJ/AGu2+XTXJ+Rx0R6rEvMvvbfi/HhYugkcj1KqP4NXD6NXvSO30g+EcxRiCCOINx7VZtJrBWptPJYP9+dof1p/kn+mub8HT+X7nT+Lt7j/fjaHLFPf0T/TR6Slf4/cytXa3jJv+2DEHvcLCxzNHDmYniWc2JPn4PxqD0eklKS7kuue8V5Gk7N8L3m1MOOSszn9hGI/vZam1ksVP6EOkjm1HWu0XYH0vAuFF5Y/rI+pKg3X3W49bVV6W31dmXwyz1NXrINeJ+f6vijOldiOEvPiZbfCiID99ix/wCq30jLaMSx0Ed2yu9oG7b4PFOcp7iVmaJuXiOYoehGunMAHrXRpL1ZBLxRBqqHCbfgzT7G21PhXL4eQxsRZrWIYdGVgQf/NTWUwsWJohrtlW/ZZl23vHicXb6RKXC6qtgqg8L5VABPmeta1UV1+6jNl07PeZutw9y3xsiySKVwqm7MdO9t+ZH1B4FuWvPhDqdUq10x5+xPptM5vqlwbXtoxA+k4eIaCOImw4DO1h+CCovR0fZlJ9yTXv2lHyKvuPhO92jhVtcd4GP/x3k/7a6tVLpqkzm00c2pG07Tt4PpWMKIbxQXRejNfxt8wB6L51FoqeivL5ZJrLuueFwjXbs7o4jHBzBkAjIBLsVBJubLZTc21PqKku1MKniRHVp52rKNzL2WY5VJJg0BOkj3010+rqH8fX2ZK9DYvEo4NdxyHeeynGd5suIX1jaRD7MWH91lqj1kcXPzLrSSzUiz5K5yfAyVkxgZaZB7lpkxgZaZGBlpkHmSmTOBlpkHqi1YZlGdTetTY9oBQGHEQq6lHVWVhYqwBBHQg6Gmcbow1nkquL7N9nuSe5KX+w7Aey3IHsK6Y6y6Kxk53panvg+8D2d7PjN+5zkfpGZx7qTlPuKxLV2y5ZmOlqi84LTGgUAKAANAALADoByrn82T8Gr2pu1hcTIJJ4VkcKFDG97Ak20PUn51JC6cNovBpOqEnmSMWB3RwcMiyxYdFdLlWF7i4I0uehNZnfZJYbyYjTXF5SMu1N2sLiXDzwrIwGUE30AJNtD1JrFd04LEWZlVCTzJEP/cbZ/wDVU+bf6q3/ABVv5mafh6vyj/cbZ/8AVU+bfzp+Ku/Mx+Hq/KepuRgAQRhkuCCPi4jUc6w9Ta1hyM/h60+CTtPdfCYiTvJ4Vd7AZje9hwGhrWF9kFiLNpVQk8tDZm7GEw8neQQIj2IzC97G1xqfIUndZNYk2YjVCLzFG4vUZKV6TcjAEknDR3JJPxDU68jUy1Nq2UiF6et/4my2PsSDDBhh41jDEFgL6kaC9zWk7JT3k8m8K4w91EnFYZJUKSIro3FWAZT6g1om08pmWk9mVbE9muz3NxEyX5JIwHsCSB7V0x1ty8TnekqfgZtn9n2AiOYQByP0jM4/dY5fwrE9VbJYbNoaaqLykWhVAAAFgNAOlcx0Gn2nuvhMRJ3k8Cu5AGY3vYcBoalhdOCxFkUqoSeZI8wO6eDhcSRQKjgEBgWuAwsba6aE1md9k1iTeBGmEXmK3Iw3F2f/AFWP5t/qrb8Vd+ZmPw9X5UbfZey4cMndwRiNLk5R1PE6+gqKc5TeZPc3jCMVhImONK1NyuDcXZ/9Vj/vfzqb8Vav8mQ/h6/ym22RsiHDIUw8YjUtmIF7E2AvqegHyqOc5TeZPJvCEYrESbkrU3PMtAe5aGMDLQYGWgwMtBgZaDB5koZGSgPQtAfVADQGlBMs8qNIyBCoVEbKWBVWzkjxHUsuht4TzqX3YppZz+nkcmXOySk8Y4XGduTOmGkjkXK7NGbh1c3K6EhkYjMdbAgk8bi1tdXKLTytzdQnCaaba8c+Hmv4MOFwneGRmeW/eOAFldQADYAAG1byl04SS4Xgawh1Zbb5fiTMPgVRrh5D5NI7D5MbVHKTa4/QlhWovKb+prt3sW9ykjFs2Z42PErnKsv7Jt7OOlTXRXvRXk/5+Zz6Wct4yfO6+Hb5Gz2ni+6jLWueCrzZmNlUepIFQwh1SSOi2z1cHIjbvZ+6Ikcu6vICx52Y8Og6Ct7unqzFYWF9iPSqSh7by8v7nmNjz4hELOF7uRrI7LchowL5TroTSLxBvHiv3Fi6rVHO2H448UZY9mqCDnm0N7GVyPcFrEVq7G1wvobqpJ5y/qRsLhO8eYs8ukhUBZXUABVOgU25mt5PpSwlx2I4Q65Sy3s8c+SE8RheLJI5DuEKO2fMCCSVLagi19DawOnTCfWnleHP97iadcotPl4w9/7jk+wXmdrOUiRivhtmkYaNdiPCoOmljcHW1Y2gllbvf4IyuqyTw8JPHxfj8v4E+FkiGeJ3bLqY3bOH6gM3iVuhvbqKypKTxJL4iUJQXVBvbwfiR9o4iR2gbDtxR5Ap+GQDu7K3S4Y2PI29K2gopSU12Xw5I7Zzm4Op+Dfx42f1NpgMYssYZb8wQeKkaFWHIg6VFOLi8M6arFZHqX/ohYLD97Hd3kuJJh4ZGXQSuBfKdbAACpJvolsvBfZENSdkMyb5fj5tGHA4HNJOpkmskgVfrpNAYon+1rqzVmU8Ri8LddvNmtVeZTTk9n3fZGVsNmxBQvKFSKMi0jg3LSAliDdjYDU9KwniGcePbyRs45t6W3hJePmzOuzFBBzzadZpCPcZta0dja4X0RIqlnl/Uh4udhFjSGIKMQpvqv1MTadNST71JCK6oef8kE5y6Ld+P4RMOyl+3N/bSf6q0Vj7L6E7pXd/Vnzs12EksZYuqFcrG1xmFyhIGttD1swrE0sJpYya0t9UoN5xj9fD5EbG4p+8aUMe6gIDryYH8oT1yAqR5qwreMY46Xy/6vr/AAR2Tl1Oa92Oz8+7+X8k7a+JZIHdLXAGp1ABIBYjmACT7VpXFOWGTXTca3KJgj2eCoInmYkfGJND5hQMn921Zc3+VGsasr338c/twS9n95ktLYsCRcfnAE5WtyJFiR1vWksZ9kkq6+n2+SVWCQUAoBQCgFAKAUAoBQCgPDQGqzRyu8cqJnRvCGsSVsCGW/LlpzBqTEopNcHNmE5OM0sp/p4NGGRRFPCsTtd2IaIsXGTKxLWYnJY5dRYa251ssyi3JcEbxCyKg+Xus52/bH+hgdnQyGVnjRm72TVlBOh6mk5zWEn4IzXVXLqbS5ZPw2z4o2vHGinhdVANvaonJvknhXCL9lI1sMBbCo6ayRs7IPtWdwV/aW49weVTtr1rT4f9z8jnUW6U48r+4+Zkw8wxEyuusUQBB+1I6/8AYh+bnmtayTrjh8v7f7NoSV01KPux+7/j7krY/wAMn/Ol/wAZrW3lfBfYko4fxf3MOOwqSYqMSIrARSEBgDY54utZUmq3juv3NLIRlfHqWdn90SIdkwowZYkVhwIUAj0NaOcnyyWNMIvKRDwWAR3nLZr96w0kdR8KclYCpJTaUUu38kFdUZSm3+bu+yE+DWGWJ0vdnCNmZn8LK3AuSVOYLwrCk5xal2yJ1qucZR745zt8+DJs+YRO0LmxLu8ZOgdXYv4SeJBJBHHQHnSa6kpLth/I2qkq24S7trzy8knaOPWNdPFIdEjHxOeQA6dTwA1NaRhlkltqhHbd+C7kLD4fu5MKhNysMi3627kVI5ZjN92v3Iow6J1xfgn+x9bQjMLmdASp/LoOYHCRRzdeY5jzArEH1rol8n+z8n+hmyLrl62PH+S/dea/VfIzbvyBocykEGSYgjgQZZCCKXpqeH2X2RnSSUq8ru/uz3Zn5XFf84f9CCsT92Pw/din37Pj+yME+EjkxbCRFa0MdswBtd5b2v7Vsm1Wsd39kayhGV76l/ivuyRHsmBSCsUYINwQouCOlR9UsbkqqrT2SNfjfyOP+8f+hFU0H7Vf98Tms/47V/eET/8AZEX/ALn9rL/rqJWyT/0jo9RDz+r/AJIcMww6zqouEKmNeZaUWCk8SS/M66+VbuPW0+/Py/0Qqap649uPNv8A2ZMJs6dIwnfREa5rwMcxYksT9drck8udJWVt5w/r/ozCm6MenrX/AOfr4mPCYpoYSjDO0BVWOusZtZwNToh146o1JRUp5W2f79zELJV1uL3cdvl4P6Ek4DDsudQqg6542yX88yEXrRTsT35+GSV11NZWy7p4PvYUxaNiWLqHYI54ug4HTjrcX52vzrNqw18BppOUXvnd4fdGyqM6BQCgFAKAUAoBQCgFAKAUBgxOESQWdFcdGUH+NZjJx4ZrKEZco8w2Cjj0jRUvxyqBf1tSUpS5eTEa4x91JGGXZMDEs0MZJ1JKAknzNqyrJLhs0dFbeXFfQ+oNmQo2ZIo1bqqgH5gUc5SWG2bRqhF5SRIjjCiygAdBoOtavfk3SxsjyGFVFlUKLk2AsLk3J05k61lvPJhRS4WD6jjAvYAXJJt1PE+tYzkyklwed2M2awuARfnY2NvTQfKnkMLOT7NDJ8xxgXsALm5tzPU+dGzCSXAkiBtcA2IIvyI4H1oGk+T5ngVxZ1DDowBHyNZTa3RiUVJYksmLDYCOP8nGifdUC/yrLnJ8sxGuMfdSRmaMXBsLi4B5i9r2+Q+VYRtjfJ92rBk+IIFRcqKFGugFhqb8BRtvkxGKSwj1IgCSAAWNyepsBc9TYAewoEkuDBitnxSG8kaOQLAsoJA6C9bKclsmaSrhLlIwrsWAEEQxAjgci/yrLsn3Zj1Ff5V9CU2HUhgVFm+IW+LQDxddAB7Vrlm/SuxltWDYxPhkJuVBOhvYX8N7fK5t61nLNelZzgyisGxj7oZi1hcgAnmQL2BPTU/Onga4WckZ9kwlsxhjJ65Fv/CtvWT4y/qR+orznpX0RMUWrU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0" descr="data:image/jpeg;base64,/9j/4AAQSkZJRgABAQAAAQABAAD/2wCEAAkGBxQTEBQUEhQWFhQWGBcaFhUYFxoaFxYaFxgWFhwbFRgYHCggGBonHRwVITEhJSksLi4wFx8zODMsNygtLiwBCgoKDg0OGxAQGywmICQsLCwvMDQsLCw0LC0sLCwsLCwsLCwsLCwsLCwvLCwsLCwsLCwsLCwsLCwsLCwsLCwsLP/AABEIAKcBLQMBEQACEQEDEQH/xAAcAAEAAgMBAQEAAAAAAAAAAAAABAYDBQcBAgj/xABIEAACAQIDBQYCBQgHBwUAAAABAgMAEQQSIQUGMUFRBxMiYXGBMpEUI1JyoTNCU2KCkrHRQ1STorLB0hUWJHOzwuEXY4Pw8f/EABsBAQACAwEBAAAAAAAAAAAAAAADBQECBAYH/8QAOBEAAgIBAwICCAYCAQQDAQAAAAECAxEEITESUUFhBRMiMnGBkbEUUqHB0fBC4TMVI3LxJIKSBv/aAAwDAQACEQMRAD8A7jQCgFAKAUAoDwmgIGK2zDHrIxUdSj2+eW1auSXJFK6Eef3I0W9WDbhiI/drfxrCsi/EjWsoe3WjaQYhXF0ZWHVSCPmK2TydCkpbpmW9ZMigFAKAUAoBQCgFAKAUAoBQCgFAKAUAoBQCgFAKAUAoBQCgFAKAUAoBQCgPL1gC9ZBB2rj2hAYQySrfxCOxdfPISMw9NfI8topN4zg0lJrwyYtlbdgxFxFICw+KMgrIv3o2AYfKszhKHKEZxlwYNtbr4fEA54wrn+kQZXHuPi9DeoJ1RlyiC/R03L2lv3OVbVwU2BxJQOysLFXQlcyngdPQgjyNccouuWDzd9dmks6U/mWPd/tCdSFxQzr+kUWcfeUaMPSx9amrvfEjv03pZp4u+p0fC4lZEV0YMrC4YG4IrpTyti9jJSSa4ZmrJsKAUAoBQCgFAKAUAoBQCgFAKAUAoBQCgFAKAUAoBQCgFAKApu1t85RC8mGwU0iqoIkkHdIbmwyq31jm/ILc3HrXTGhZxOSX6nPK6WMxibvdza0eIhDJIXOoclGQ5gbNZGAIUG49uJINQ2QlCWGiSuaktmbUtWhIa7b22Y8LCZJSwBOVcql2LEGwAHPTnYedbVwc3hGk5qKyyhbE2ptDEzxxyzyYXMubx4dV7x0JzJBdeAGpDEny512211VpuKUvn9zlhOybw218jebS2FjIwZ0x0rul2aNgqRSIpDiMAaRGwILjjfkKgjbW/Zcdu/bzJJVzXtKRZtj7STEwJNEbo4uORHIgjqDce1QzhKEnGXJPGSmlJHNt+w7zTyGGKKbDlGjlE7xytFmAVgbBZATmW11ZTprcX7tM0ko5eH4YzucV+X1PGGvHJvd3N6nEIfEZnh0DSlbS4ckXtikAAKHiJlABGpC6moLKV1Yjz9/h/BNXa8b8fb4mj7TsYj4mNUIOWMXINx4zmAv6WP7VVWoftY7FL6YsUrFFeCKdUBUFw7OtutFOIGP1cpsP1X5W9eHrap6JtPp8C39Gapwn6p8P7nVia7D0ZosXvRHDP3OIBivqkh1jcfeHwnqCNOvCo5WKLwzknq4Vz6LNuz8GbuOUMAVIIOoINwfQ86kOpPO6PuhkUAoBQCgFAKAUAoBQCgFAKAUAoBQCgFAKAUAoBQCgNXu/s8wYSGElc0aKpK3y3A5XN7X/APoraySnNy7mkI9MVEqQ3MxImGIR8LDMh+rWCEpG4Zlzd+b5muo4Dh11NdH4iHT0tNrz/Y5/USz1LCZ5vLisXIr4F3ilaRfH9GV++yEHR42JSJW0Gd5BpewJrNUYLE8befH+zNjm10fYsO5k2JbD/wDFRCIqQsa65siqq3cEnXMG9RaoblBS9h5JKXJx9tYPN8FuuGC2EhxUGRj8KkMSc3lkDjS1yQOdKuX8GLeF8T62/thfFhogZcS6kCJGKlAwtnlkX8io+1xNvCCaxXB+89kZskvdRI3T2IMHhI4AxfLcljzZiWNhyFybCltnrJuRmqv1cVE1PaDs1pI42haMTqzKiSZQMQsikND4jrmABt+qOGhG+mmoyalx9uzI9RFtJx5+5SdjbbfZ4ZJGDyHvIDhmkZ2h7r8kTm07uzOPDowy21vabVbwdkVst88fE4ZXOiDb3e6wVdzlJP5pPC1ghPQDgvlyqrX/AMlYfvr9V/JRN+t3fP3Mtcb2ICbsQE4qADj3sVv31raHvI6NNl3Qx3X3O81Ynsiu79bJE+Eew8cQLoeeg1HuL+9ulR2w6o4OLX6dXUvut0cz2BvHNhG+rN05xN8J9PsnzH41yQslHg8/ptbZQ9t12Or7vbwRYtM0ZswtnQ/Ep/zHQ12wmprKPSabVQvjmPzXY3FbHSKAUAoBQCgFAKAUAoBQCgFAKAUAoBQCgFAKAUAoBQGg3vZskCiR40edI5WQhXySBlADWut3MYuNdalqSbfw2Irc7fE1uFhEmbDbPtDAjET4lQGZ34FIi4PePf45GvbgLm+XZvHtWbvwX9+xqlt0w28xGmI2eIow6S4Zpo41MpfvUElgcz6i2a+XT85V0pmNuXjDx4cGParxvlZLLtDAx4iIxyDMhtwJBBU3BUjVWBAII1BFQxk4vKJmlJYZj2NsiLDR93EtgSWZibs7MSSztxZiTxNZnOU3mX9+BiEFFYRNkkCgliABqSTYAeZ5VqbNpLLORdp+3lxLwx4dsyxszFwLeO3hyPxsLHUc7dKn0upqr6m/73KbV66uTxB8fcqcczSM8srFnZtWbVtABr0rn188ONcHtjw4ec8eZVamyUpcmDGOrKbEHLqRfjW+hrspti5RwpbLyMUxlF7rk+8G1vATcgaHy6eoqLWwUn62Kxl4fx/2a3Rz7SRfuzXYpkm+kMPBHov6zkW08gD8yOlc1EMvq7Fj6K0zlP1r4XHxOpV2HoT4mHhN+FjQw+D89+nDlVYeHfJM2TtJ8PMssZ8S8uTDmreR/wDNbQk4vKJtPdKmanHw/U7jszGrNCkqfC6gjy6g+YNx7VYRaayj2FVisgprxJVZNxQCgFAKAUAoBQCgFAKAUAoBQCgFAKAUAoBQCgFAQ9q4BJ4milF0cWIBIPUEEagg2II4WrMZOLyjWUVJYZV96NvSYCHLhcKvdRKBndlSNQNAsaXDSH0sPM1PVXG2WZy3f1ILbJVrEUanHR43aH0eKUYeXCSMryS4ZmXKVBJVmZ2015DX9U6iWLqq6pRz1cLJG1ZZ0p4x5F9gjhw0IVQkUSCwGiqo9645SbeZHVmMI9kVjbfaDDHdYAZm6/DGPfi3sPeueV8Vsitv9K1Q2hu/0KBtneCfFH61zl5IuiD9nn6m5rmnOUuSkv1lt3vPbt4GpkBsbGx5etK+lTXUtv2OeLWdyIbZb3N3ygg262NgONWicvW9KjtDLX0237HVu5YxwJYIy3Gx6Dhr/A0p1GqhVuspd/7ukIzsUcsk7N2O7teJJJFjDNKVU2ARSxAa1gxAygdWFdCueog1asJ8f39TporlfnMfZO/7JjjWGMQACLKpS3DKRcHzve9/OuPHTseirjGMUo8EyhuaTfDaYgwcj3szAon3mFh8tT7VpZLpi2cutu9VTKXyRxO1V+Dx7FZB0/srxhbDyRn+je48g4v/AIgx966tO/Zx2PSeiLG6nHsy8V0FsKAUAoBQCgFAKAUAoBQCgFAKAUAoBQCgFAKAUBoJN7cKmcyTRrlZwoLDO/dnKxVOJ8YZQANcunGpPUzfCIndBcswRYfFYle8nlbCxHVYYgFlC8u+ma9mta4QC3C541mUoQ2W/m+PkYxKW7eF/eTXzz7MwjZsqyyj87WeX+0kJt+8KgnrVx1fJHNZqNPTy8v6ml2p2jStcQRrGPtN4m+Xwj8a5nqG/dRXXemJvauOPiVLH7RlmbNLIzn9Y6D0HAe1QOTlyVdt9lrzN5ItCEUAp4AjxYYO5Cg8bBRxZjx4an0qxlqbYVRjnMn+i8PqdfXNRSXLOg7s9npYB8WMqcoRxP3yPhHkNfSoa4WdXXKTyWek9Gyz6y5/IvmytixYeEwwgql2NsxJu9yfETf/APBXTOblLqZcwrjCPTHg1e4OZcJ3D3zYaSSAk8xG3gP7hSpNQsz6l4pP+TSn3el+DaLHK4UEkgAC5J4ADmahJW8HHd9d4fpU1k/Ix3CfrE8XI8+Xl6muG6zqe3B5f0hq/XzxH3V/cldqMrhQHReyaM2xDcrxj3Gc/wCYrp0/iX/oWPsyfwOhV0l2KAUAoBQCgFAKAUAoBQCgFAKAUAoBQCgFAKAUBzTZeN7jDokMMcJKqZDYO7PYXLOfiN761Q6v03bO2SreyeE+68iu9a4xwlg1+08bJJ+Udm8idPlwrj9fZZ77bOK2yUuWaLFV11FbYQK7EcorIFAKwZSy8G1G7uIKIcmRpWCQq+jSOei8QoALFjawU8a6tPp3OWZbR8fgd9Po+2aTksL9WdU3a3WgwijIuaS3ilbViedvsgnkK6ZPqk5Y5PRU6WurdLc3tqHQe0BXcDMkWMx2YhUtBMxJsBmRoyST/wAofKpJ/wDHFvzIepRlLPkykb5b4HE3ihusHM8DJ69F8vn0qvtt6tlwUOu9IetXRX7v3/0VGoEVIrIFAdi7P9mmHBJmFmkJkPXxWy3/AGQvzNdtMcQR6v0dT6qhZ5e5ZalO8UAoBQCgFAKAUAoBQCgFAKAUAoBQCgFAKAUAoDizY2ZJhFIpZSQquF1ayglyQbceIsLedef/AAmmu07uqliXLWeN/dw99vBrJTSb4ZnxFcFZzzNTiqsKjgsIFdiOXBkggZ2yopZj+aoJPyFEmzeFcpvEVktuxuz6eSxmIiXp8Tn2Gg+ftU8aJPdlpR6JsnvY8IvWxd1sPhrFEu4/pH8Te3Jfa1dEa4x4LijR1U+6t+5h3hhCYnB4gEhhL3LcwUnBBFjwOcR6jXS3Cumt+zKPln6E017SfmWKoiUUBptv7xw4VfrGu5+GNdXPtyHma0nNR5OXUauuhZk/kch27tx8ViZHbwgrGMgJtZDIVzfaIzNr51HdNyoj8X+x57V6qVyy9l/Br65DgFAKAsG5ewDipxmH1KEGQ8j0T35+V/KpKa+p58Cw9H6V3WZfurn+Dsyiu49Ue0AoBQCgFAKAUAoBQCgFAKAUAoBQCgFAKAUAoBQHH5Jp0FnjElvz0YAsOuRuB8r+leUVWjt3hPpz4SWcf/bt8ionlckdMQJL5Lk3sVsQwPQqdQaklpbKZJSXwxun8Gcsk5PCJuG3SxU3BMi/akOX8Pi/Cu+jTWPlYNY6C6zwwWTZfZzCtjO7SH7I8C+9jmPzFWEdPFcnbV6IqjvY8ltwGz4oVyxRqg6KAL+vU+tTpJcFlCqEFiKwSQKySHtAafeTZ0k0aGJlEkUiyor/AJN2S9le2oGt7jgQDY2tW9clFvPijScW1sYcPvTB3bNMe4ePSWKT40PkB8anky3BFYsj0b+D4I3fCKzN4KZt/tIL3TCAgfpLXY/dHwr6m59KilG3H5fjt+nJWaj0hOW1W3m+fkiknEF2Yvmz8SWNyb8ybm9cttXSlLqyn4/+yktT95vOTFF8TnzA+QH863u2rrj5N/Vie0Yoy1zkQoEjY7C2NJipRHGPNnPwoOp/yHOtoRcnsdOm00759Mfmdn2NspMNCsUY0HE82PNm8zXdGKisI9ZTTGqChHwJ9bEooBQCgFAKAUAoBQCgFAKAUAoBQCgFAKAUAoBQCgK9h91Y/wCkZn8h4R+Gv41T0+h6oe+2/wBCBaePiebR2CUeKfBpEJoywZWJQSxsCCjOAxBBysCQdV86uaY11w9WliP79/5MupRacEStlbYLytDNEYZlUPkzB1dCbZo3AGYA6EEAi46itpQSXUnlG0Z5eGsM3ArQkFAeGgIG0tsQwC8rgH7PFj6KNaisuhWsyZFZdCtZkym7Y36drrh1yD7bWLey8B73rhnrm9oIrL/STe1a+ZSNogzPnlJd/tMTe3S/Ty4VHXq7YZw+SrlZNvLe5iZa06nJ5e7+ZztENjZ3J4BV/wC41YKLlTXFeMn9kZazFLzPMOtlF+J1Pqda11E1K144Wy+Wxpa/aMlQkZu92t25cW/h8MYPikI0Hkv2m8vnW8K3M7dJop3vsu51zY2yI8NEI4lsOZ/OY9WPM12xiorCPT00Qpj0wRsK2JhQCgFAKAUAoBQCgFAKAUAoBQCgFAKAUAoBQCgFAKAVgCsgr+29hSTYmGaLEGLu1dCAisQJLZmjJ0DnKo8QYcwLipIWRjFxazkilW3JSTMRkxWEvfNi4OOa6LiI/I3ypKvurDo1G65LL9n7f6HtQ53X6kbEdoeDVdGbN9h1aIj1MgA+V657ZSiswj1f+OGRS1daW25ptpb1TyaKRGvRePux1+Vqo7fSFstlscVursl7uxXpbkknUniTqT6muXqy8s4Zb7mB1qRMiaMTLUiZo0YXFSx3eER4NZbOfJjc/cXRfmfwvV1LFEM/lWF/5Pn6L+CR4is9iWIyxAAJJNgALknoANSarVzg5elt4XJeN2twC1pMXdRyiHxH75HwjyGvW3CuuujxkXOk9F59q76fydFw8CooVFCqosFAsAPICulLBeRiorCMtZNhQCgFAKAUBXN4d9cLg5BHM7FyLlUXMVHLN0vyqerTWWLMSCzUQreJHm7++2FxkpihZs4UtZ1y3AtfL1IuNKxbprK1mXAr1ELHiJZBUJOKAUAoBQCgFAKAUAoBQCgFAKAUAoCtx7akw3gxynKNFxUakxMOXfKtzC3W/h6EcKl9Wp7w+n8d/uQ9bjtP6mxxe3IU/OzHouv48Kqr/SenqeHLL8tzaVkUaPG70OdI1CjqdT8uA/Gqu301OW1awQT1D/xK/jMU8hvIzN6nT2HAVXz1Flu85M5ZzlLlml2oc/1C8XHjPJEOhJ8zqAP5VY6BepX4mT9lPCX5pY4/dnPIkutcOW3k1aMTLW6ZG0YmWpUzRowstSJkbRrdqzWAXm+lhxtzt68Pfyq19G0Oc3Y+I/fw/n5GIR3yWDdzcyecZmHdq2rOw49Ai8SANBwHnUk1K+SxtFcfu/mdNehsueXsjpGwt2oMKLot35yNqx9PsjyFT11RrWxcafSV0r2Vv3N1Up1HxLKqgsxCgcSTYD1J4U+BjOOTTvvfgQbHFwX8pFP4g1KqLX/i/oR+ur7o2GA2nDMLwyxyDmUdWt62OlaSjKPKN4yjLhku9amxEbaUIJBljBHEZ10/Gs9Muxr1LuZYMWj3yOrW45WBtfrajTXJnKfBA2tj7xusM8CS8AzsCEPAkqDqR0rMY77rY1lLbCZz/Y+4cQxPfYzGQzi5YrmHjc85CW1Hlz05aV3T1b6OmuODijpY9fVOWTBHuH3WK77DY/DpkctEGNyovorWbUW0PUVl6vqh0ygYWlUZ9UZHU8JjEfRXRmtchWB/hyvVe00WCaZ8nacP6aP99f506ZdjHVHuZoMQri6MrDhdSCL+orDTXJlNPg+5JAoJYgAcSTYD1JoZyRv9qQ/po/31/nWemXY16o9yRHIGAKkEHgQbg+hrBseTzqilnYKo4sxAA9SdKLfgN4NO2+GBBt9Lg/tFI+YNqm/D2/lf0IvXV/mRssFtCKZc0UiSL1Rgw+amopRcXiSwbxkpcMlVg2In+04f00f76/zrPTLsa9S7maDEo98jq1uOUg29bUaa5MppmWsGSK+0YgSGljBHEF1BHqCaz0vsY6l3PqHGxubJIjHjZWBPyBo01yE0yRWDJQNpFp0ZJWZlcFSL6WYW0HCvAw19/rY2yk208r/1wc08yWGavZU5aPK/5WM5JB+sBo3owsw9a6NfTGu3rh7k/aj8H4fFPZkEN1gkMtciZhohbQxHdqDlLFmCqAQLk8Lk6Aedd2j0/rptOXSkupvyXOO5FJ4I2GwrBjJIQXYAWX4VUEmwvqdTxP4VPfqK3BVUrEE+Xy3xn/SNOnuZmWuZM0aMLCpEyNoxOKkTNGsmzwG7M8ozZCq8bsLE/dU6k+th51YUaOyzd7Imr0dlm/CLDuruSkLmfEZZJz8ItdIV6Jfi3VvlbW99DprpVMOFz5vzLHT6OFa33ZcQKwdh7QGi3v3ljwOHMjjMx0jjBsXb/JRxJ/ztUtNTtlhEN1qqjlnB94N4J8Y+edyw/NQaRp91eA9ePU1eVUQrWIr5lPbdOx5bI52XP3fedzL3dr953b5Ldc1rW86z62DeMrJr6qeM42MOExLxOskbMjrwdTZh7jl5VtOKksNGsZuLymd53J3n+l4EzSWEkWZZbaAlRmzAcgVIPreqLUU+rs6UXVF3rK+o4FNJnZnPFiWPqxuf41exWEl5IpZSbbZ13sagEeCxExFs0h1/VjQH+LNVVr3mxRLTQrFbZyKeXO7O3F2LH1Ylj+Jq1iulJFXOTcmz7iwTsLrG7DqqEj5gUc4rloyoyaysn3/syX9DJ/Zt/Ksesh3Rn1c+zOi9lWHOGgx+JkQpkQWzKQbIryG1xr+b8qrtbJTlCMWd+ki4RlKRzEDrx51aYK1vcv3ZDt3ucUcOx8E/w9BIo0+YuPULXBr6uqPWvA7dDbiXQ/Evfati8my5RwMjRoPO7hj/AHVauHRx6rkdurlipnBiB0q9KU71tnb0eytnwIQGkEaJHHe2YooBLdFHM+YHOqGup32P9S6stjTWji23Ntz4t8+IkLnkOCJ9xeC/x6k1c1VRrWIlTZdKx5bMcmy51j7xoZRH9sxuEt94i1q2VsG8ZX1MOqSWcMx4DGyQyCSF2jdeDKbH0PUdQdDWZwjNYkjWM5ReUzvGwd6O/wBltimsHjSTvAOAeNSTbyOhH3qoraOi31Zd13KdXWfn4Cr/AIKPJ23sawmTZ7P+klc+yhY/4qapde8247IuNFHFeSyb17bXB4SSY2JAsi/adtFHpfU+QNc9NTssUUT22KuDkfnGeQuzO5zMxLMx4lmNyT6m9ehSSSSKBybeS19leK7vakQ5SK6H3XMPxUVya6OaX5HVopYtO9iqUuSiMtfMkyFo1m0MAxYSxELKBbX4JF45ZLa9bMNRfnwq00mrgoeovWYP6xfdfx4kE4POVyQcRtrKrAxsJVBJiLKDYC90JP1i/dufIGu6r0T1yTVi9W2sSw3y+Gl7r75IZWbeZiwuGkmEck0gtcOscYGTTVSWN2bkeI9K31F9OllOmiG+GnKWc9nhceBok5bs2LCqtMy0fEcDOcqqWPQC5/Cpq4ym8RTbNelt7I3OB3RlfWQiMdOLfLgKtqPRdkt7Hj7k0dHJ+9sWXZ2wYILFUu3221b25D2Aq3p0lVXurfudddEIcI2gNdJMfVAKAUBwHtL2wcRtCQX8EJMSDl4fjPqXv7KKu9FX0VZ8WUuss6rMdjN2XbBXFY28gzRwrnZTwZibICOY+I/s1jW2uEMLxM6Orrnl8I7tlFrcqpS5OT4/smlaWRo5okRnYomVvCpYkLp0Fh7VZw9IJRSaK2Wgbk2mTot3pNl7Lx+eVX7xAFygixYGPnzOYfKonatRdDC4JFU6KZZZyOrgqjsWzv8Aht2WbgXhkN/Odiq/4lqnn/3NXjz+xbQ/7emz5HHKuGVCOhbodoceCwiQGB3KlyWDgAlmLcCOQIHtVffopW2OeTvo1ca4KODewdrSO6ouFkuxCj6xeLEAcvOoJej5JN9XBPHXRbxgsPaVi+72XiDzYKn9oyqfwJqDSR6ro/3gn1Mumpn5/q+KI+4pCrBlJVlIIPMFTcH1BrDSksMym08nRe0XeEYvZuBcaGR2Z1+y8S5GHzfTyIqu0lTrtkn4FhqbVOqLXiUfd/Cd7i8PHa4eWMH0LjN+F67r5dNcn5HFTHqsS8zY7+7YOJx8zX8CMY4x0VCRp6tmb3qPSVqFS7vck1VnXY/I3PZLsBMRinllUMkAUhTwMjE5SetgCfW1Qa+1wiorxJtFUpS6n4Ha5IwQQRcEWIPAg8jVOW2MnJZ+yOYsxWeIKScoytoL6D2FqtY+kIpLKZWPQNvkm47Yj7M2JjI3kVzK6gFQQAH7tCNfIGo42K/URaXH7EjrdNEkzk9W5VH6K3EwndbNwq2t9WrH1k8Z/Fq89qJdVsn5l9RHprijmHazvD3+K7hDeOC4NuDSH4j+yPD65qsdDT0x634lfrbuqXSvAr+C2EX2ficWb2iaNE8yzAOfYFfmelTzuStjX8c/sQRqzVKZD2Bi+6xUEnDJLGT6Bhf8L1vdHqrkvI0pl0zTP0yK86j0BSWWvmCZo0YWWpERtEXF4VJFyuoZehF/l0Nden1FtM+qqTT8vHyIpQT5PdmbCyLkjUIlyfETa5Nzxuatnpddr5+tsW+272NY042RvcJsOEaySF/IAgfzNWVHoSEf+Tf9ESqmHizbxYiKNbRrp0VbfO9qt4UxrWIrBMulbIwy7UY/CtvXU1s0bmOOZydTegNphibUBIoBQCgPy/tMkzyk8TJJf1zm/wCNejrx0L4I8/b77+J0/sPy5MX9vNFf7tny/jmqu9I5zE7/AEfwzou1toJh4JJpDZI1LHztwA8ybADqRVdGLnJRXid8pKKyzn3/AKvxf1aT99f5VYf9On+Y4fx8ex8doG8P0jY0UndmP6RKAEYgnKhZs2nIlQfcVjS1dN7jnODOps6qM9zk3pVt5lUtzsfabaDY8MA5mGO3lGpf+KCqfR+3e5fEt9U+mlL4HHDVwVB0pOyGUgXxMY8u7bT+9Vb/ANRX5Sx/APuTtjdlbw4iGV8QjLHIrlRGwJykNa+byrSzXqUXFR5N69F0yTb4JfbVirYSGMH45bn0RW/zZa09HxzY32RtrpYgl3ZyjY0HeYmBPtyxr+86irW14g35FZUszS8yx9p2wvo2OZlFop7yJ0DE/WL+8c3o46VzaK71leH4HRrKuiee5UzISoW5ygsQOQLBQT7hU/dFdeN8nLnbBaey/C59pxH9Gsj/ACQqP7zLXLrZYpfm0dWjjmwqYJPHjz9a6kcr5OxdiWX6LP8Aa77X07tLfjmqp9I59YvgWug9x/Eu23trJhcPJPJ8KC9r6seCqL8ybCuKuDskoo67JqEXJlD/APV+L+rSfvr/ACru/wCmy/Mji/Hx7EftO22ZtmYRshj79+8yE3OVVaxPrmQ+9Z0VfTdLxwNXPNS8MnLoYi7Kg4sQo9WNh/GrSTwmysisvB+gd8dtDAYAsts9hHCP1yLA26KAW9qoKK/W2Y8OWXt1nq68n58ZiSSSSTqSeJJ1uT1r0CWFgoW8vc6djdv7OXYzYOKfNJ3en1UozyXDk3ZABdr8TVXGm53+skvEs3bSqehPwOYEVaFaj9MbvYzvsJBL9uNGPqVF/wAb15yyPTJrzPQVy6opmlTAu35tvXSvnel9E6u/dQwu72/2bSJEexx+cb+Q0/Gr/T//AM5Bb3Sz5Lb9eTQlR4BV4ADz5/OrzT6KjT/8cUvv9TGDJ9HrrMYH0emRgfR6ZM4PRBWORgyxqBxFYaNkyZHblWhufdAKA8NAcI7TN2nw2LeVVPcTMXVgNFdjdkY8je5HUHyNXOjvU4KL5RT6ulxl1Lhlb2TtabDSd5BIY3tYkWII6MCCCPWumyqFixJHNXZKt5iyXtvejFYsBZ5iyjUIAFW/UhQLn1rWrT11vMUb2aidmzZP3J3Qkx0oJBXDqfrJOF7cUjPNjwvy+QMep1KqWFySafTuyWXwWTtnkVPomHQBVRGIUcAPCigDoAGFc/o/fqmyfXvCjFFH3Zwne43Dx8mljB9MwJ/AGu2+XTXJ+Rx0R6rEvMvvbfi/HhYugkcj1KqP4NXD6NXvSO30g+EcxRiCCOINx7VZtJrBWptPJYP9+dof1p/kn+mub8HT+X7nT+Lt7j/fjaHLFPf0T/TR6Slf4/cytXa3jJv+2DEHvcLCxzNHDmYniWc2JPn4PxqD0eklKS7kuue8V5Gk7N8L3m1MOOSszn9hGI/vZam1ksVP6EOkjm1HWu0XYH0vAuFF5Y/rI+pKg3X3W49bVV6W31dmXwyz1NXrINeJ+f6vijOldiOEvPiZbfCiID99ix/wCq30jLaMSx0Ed2yu9oG7b4PFOcp7iVmaJuXiOYoehGunMAHrXRpL1ZBLxRBqqHCbfgzT7G21PhXL4eQxsRZrWIYdGVgQf/NTWUwsWJohrtlW/ZZl23vHicXb6RKXC6qtgqg8L5VABPmeta1UV1+6jNl07PeZutw9y3xsiySKVwqm7MdO9t+ZH1B4FuWvPhDqdUq10x5+xPptM5vqlwbXtoxA+k4eIaCOImw4DO1h+CCovR0fZlJ9yTXv2lHyKvuPhO92jhVtcd4GP/x3k/7a6tVLpqkzm00c2pG07Tt4PpWMKIbxQXRejNfxt8wB6L51FoqeivL5ZJrLuueFwjXbs7o4jHBzBkAjIBLsVBJubLZTc21PqKku1MKniRHVp52rKNzL2WY5VJJg0BOkj3010+rqH8fX2ZK9DYvEo4NdxyHeeynGd5suIX1jaRD7MWH91lqj1kcXPzLrSSzUiz5K5yfAyVkxgZaZB7lpkxgZaZGBlpkHmSmTOBlpkHqi1YZlGdTetTY9oBQGHEQq6lHVWVhYqwBBHQg6Gmcbow1nkquL7N9nuSe5KX+w7Aey3IHsK6Y6y6Kxk53panvg+8D2d7PjN+5zkfpGZx7qTlPuKxLV2y5ZmOlqi84LTGgUAKAANAALADoByrn82T8Gr2pu1hcTIJJ4VkcKFDG97Ak20PUn51JC6cNovBpOqEnmSMWB3RwcMiyxYdFdLlWF7i4I0uehNZnfZJYbyYjTXF5SMu1N2sLiXDzwrIwGUE30AJNtD1JrFd04LEWZlVCTzJEP/cbZ/wDVU+bf6q3/ABVv5mafh6vyj/cbZ/8AVU+bfzp+Ku/Mx+Hq/KepuRgAQRhkuCCPi4jUc6w9Ta1hyM/h60+CTtPdfCYiTvJ4Vd7AZje9hwGhrWF9kFiLNpVQk8tDZm7GEw8neQQIj2IzC97G1xqfIUndZNYk2YjVCLzFG4vUZKV6TcjAEknDR3JJPxDU68jUy1Nq2UiF6et/4my2PsSDDBhh41jDEFgL6kaC9zWk7JT3k8m8K4w91EnFYZJUKSIro3FWAZT6g1om08pmWk9mVbE9muz3NxEyX5JIwHsCSB7V0x1ty8TnekqfgZtn9n2AiOYQByP0jM4/dY5fwrE9VbJYbNoaaqLykWhVAAAFgNAOlcx0Gn2nuvhMRJ3k8Cu5AGY3vYcBoalhdOCxFkUqoSeZI8wO6eDhcSRQKjgEBgWuAwsba6aE1md9k1iTeBGmEXmK3Iw3F2f/AFWP5t/qrb8Vd+ZmPw9X5UbfZey4cMndwRiNLk5R1PE6+gqKc5TeZPc3jCMVhImONK1NyuDcXZ/9Vj/vfzqb8Vav8mQ/h6/ym22RsiHDIUw8YjUtmIF7E2AvqegHyqOc5TeZPJvCEYrESbkrU3PMtAe5aGMDLQYGWgwMtBgZaDB5koZGSgPQtAfVADQGlBMs8qNIyBCoVEbKWBVWzkjxHUsuht4TzqX3YppZz+nkcmXOySk8Y4XGduTOmGkjkXK7NGbh1c3K6EhkYjMdbAgk8bi1tdXKLTytzdQnCaaba8c+Hmv4MOFwneGRmeW/eOAFldQADYAAG1byl04SS4Xgawh1Zbb5fiTMPgVRrh5D5NI7D5MbVHKTa4/QlhWovKb+prt3sW9ykjFs2Z42PErnKsv7Jt7OOlTXRXvRXk/5+Zz6Wct4yfO6+Hb5Gz2ni+6jLWueCrzZmNlUepIFQwh1SSOi2z1cHIjbvZ+6Ikcu6vICx52Y8Og6Ct7unqzFYWF9iPSqSh7by8v7nmNjz4hELOF7uRrI7LchowL5TroTSLxBvHiv3Fi6rVHO2H448UZY9mqCDnm0N7GVyPcFrEVq7G1wvobqpJ5y/qRsLhO8eYs8ukhUBZXUABVOgU25mt5PpSwlx2I4Q65Sy3s8c+SE8RheLJI5DuEKO2fMCCSVLagi19DawOnTCfWnleHP97iadcotPl4w9/7jk+wXmdrOUiRivhtmkYaNdiPCoOmljcHW1Y2gllbvf4IyuqyTw8JPHxfj8v4E+FkiGeJ3bLqY3bOH6gM3iVuhvbqKypKTxJL4iUJQXVBvbwfiR9o4iR2gbDtxR5Ap+GQDu7K3S4Y2PI29K2gopSU12Xw5I7Zzm4Op+Dfx42f1NpgMYssYZb8wQeKkaFWHIg6VFOLi8M6arFZHqX/ohYLD97Hd3kuJJh4ZGXQSuBfKdbAACpJvolsvBfZENSdkMyb5fj5tGHA4HNJOpkmskgVfrpNAYon+1rqzVmU8Ri8LddvNmtVeZTTk9n3fZGVsNmxBQvKFSKMi0jg3LSAliDdjYDU9KwniGcePbyRs45t6W3hJePmzOuzFBBzzadZpCPcZta0dja4X0RIqlnl/Uh4udhFjSGIKMQpvqv1MTadNST71JCK6oef8kE5y6Ld+P4RMOyl+3N/bSf6q0Vj7L6E7pXd/Vnzs12EksZYuqFcrG1xmFyhIGttD1swrE0sJpYya0t9UoN5xj9fD5EbG4p+8aUMe6gIDryYH8oT1yAqR5qwreMY46Xy/6vr/AAR2Tl1Oa92Oz8+7+X8k7a+JZIHdLXAGp1ABIBYjmACT7VpXFOWGTXTca3KJgj2eCoInmYkfGJND5hQMn921Zc3+VGsasr338c/twS9n95ktLYsCRcfnAE5WtyJFiR1vWksZ9kkq6+n2+SVWCQUAoBQCgFAKAUAoBQCgPDQGqzRyu8cqJnRvCGsSVsCGW/LlpzBqTEopNcHNmE5OM0sp/p4NGGRRFPCsTtd2IaIsXGTKxLWYnJY5dRYa251ssyi3JcEbxCyKg+Xus52/bH+hgdnQyGVnjRm72TVlBOh6mk5zWEn4IzXVXLqbS5ZPw2z4o2vHGinhdVANvaonJvknhXCL9lI1sMBbCo6ayRs7IPtWdwV/aW49weVTtr1rT4f9z8jnUW6U48r+4+Zkw8wxEyuusUQBB+1I6/8AYh+bnmtayTrjh8v7f7NoSV01KPux+7/j7krY/wAMn/Ol/wAZrW3lfBfYko4fxf3MOOwqSYqMSIrARSEBgDY54utZUmq3juv3NLIRlfHqWdn90SIdkwowZYkVhwIUAj0NaOcnyyWNMIvKRDwWAR3nLZr96w0kdR8KclYCpJTaUUu38kFdUZSm3+bu+yE+DWGWJ0vdnCNmZn8LK3AuSVOYLwrCk5xal2yJ1qucZR745zt8+DJs+YRO0LmxLu8ZOgdXYv4SeJBJBHHQHnSa6kpLth/I2qkq24S7trzy8knaOPWNdPFIdEjHxOeQA6dTwA1NaRhlkltqhHbd+C7kLD4fu5MKhNysMi3627kVI5ZjN92v3Iow6J1xfgn+x9bQjMLmdASp/LoOYHCRRzdeY5jzArEH1rol8n+z8n+hmyLrl62PH+S/dea/VfIzbvyBocykEGSYgjgQZZCCKXpqeH2X2RnSSUq8ru/uz3Zn5XFf84f9CCsT92Pw/din37Pj+yME+EjkxbCRFa0MdswBtd5b2v7Vsm1Wsd39kayhGV76l/ivuyRHsmBSCsUYINwQouCOlR9UsbkqqrT2SNfjfyOP+8f+hFU0H7Vf98Tms/47V/eET/8AZEX/ALn9rL/rqJWyT/0jo9RDz+r/AJIcMww6zqouEKmNeZaUWCk8SS/M66+VbuPW0+/Py/0Qqap649uPNv8A2ZMJs6dIwnfREa5rwMcxYksT9drck8udJWVt5w/r/ozCm6MenrX/AOfr4mPCYpoYSjDO0BVWOusZtZwNToh146o1JRUp5W2f79zELJV1uL3cdvl4P6Ek4DDsudQqg6542yX88yEXrRTsT35+GSV11NZWy7p4PvYUxaNiWLqHYI54ug4HTjrcX52vzrNqw18BppOUXvnd4fdGyqM6BQCgFAKAUAoBQCgFAKAUBgxOESQWdFcdGUH+NZjJx4ZrKEZco8w2Cjj0jRUvxyqBf1tSUpS5eTEa4x91JGGXZMDEs0MZJ1JKAknzNqyrJLhs0dFbeXFfQ+oNmQo2ZIo1bqqgH5gUc5SWG2bRqhF5SRIjjCiygAdBoOtavfk3SxsjyGFVFlUKLk2AsLk3J05k61lvPJhRS4WD6jjAvYAXJJt1PE+tYzkyklwed2M2awuARfnY2NvTQfKnkMLOT7NDJ8xxgXsALm5tzPU+dGzCSXAkiBtcA2IIvyI4H1oGk+T5ngVxZ1DDowBHyNZTa3RiUVJYksmLDYCOP8nGifdUC/yrLnJ8sxGuMfdSRmaMXBsLi4B5i9r2+Q+VYRtjfJ92rBk+IIFRcqKFGugFhqb8BRtvkxGKSwj1IgCSAAWNyepsBc9TYAewoEkuDBitnxSG8kaOQLAsoJA6C9bKclsmaSrhLlIwrsWAEEQxAjgci/yrLsn3Zj1Ff5V9CU2HUhgVFm+IW+LQDxddAB7Vrlm/SuxltWDYxPhkJuVBOhvYX8N7fK5t61nLNelZzgyisGxj7oZi1hcgAnmQL2BPTU/Onga4WckZ9kwlsxhjJ65Fv/CtvWT4y/qR+orznpX0RMUWrUl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906" y="3522866"/>
            <a:ext cx="1087821" cy="60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3"/>
          <a:stretch/>
        </p:blipFill>
        <p:spPr bwMode="auto">
          <a:xfrm>
            <a:off x="598773" y="4963509"/>
            <a:ext cx="1518660" cy="9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2564909" y="4920729"/>
            <a:ext cx="4014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Bolsas de pós-graduação 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564908" y="5364247"/>
            <a:ext cx="60776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Proposta de uma pesquisa que será </a:t>
            </a:r>
            <a:r>
              <a:rPr lang="pt-BR" sz="1400" dirty="0" smtClean="0"/>
              <a:t>realizada no programa de pós-graduação.</a:t>
            </a:r>
            <a:endParaRPr lang="pt-BR" sz="1400" dirty="0"/>
          </a:p>
        </p:txBody>
      </p:sp>
      <p:sp>
        <p:nvSpPr>
          <p:cNvPr id="23" name="Retângulo 22"/>
          <p:cNvSpPr/>
          <p:nvPr/>
        </p:nvSpPr>
        <p:spPr>
          <a:xfrm>
            <a:off x="21764" y="62176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24" name="Conector reto 23"/>
          <p:cNvCxnSpPr/>
          <p:nvPr/>
        </p:nvCxnSpPr>
        <p:spPr>
          <a:xfrm>
            <a:off x="21764" y="44624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8348" y="10379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/>
          <p:cNvSpPr txBox="1">
            <a:spLocks/>
          </p:cNvSpPr>
          <p:nvPr/>
        </p:nvSpPr>
        <p:spPr>
          <a:xfrm>
            <a:off x="21764" y="134184"/>
            <a:ext cx="7596336" cy="936104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OPP-X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Gestão de chamadas</a:t>
            </a:r>
            <a:r>
              <a:rPr kumimoji="0" lang="pt-BR" sz="3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públicas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15" y="106999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11"/>
          <p:cNvSpPr/>
          <p:nvPr/>
        </p:nvSpPr>
        <p:spPr>
          <a:xfrm>
            <a:off x="206409" y="6095037"/>
            <a:ext cx="86140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cs typeface="Arial"/>
              </a:rPr>
              <a:t>Modalidades apoiadas atualmente pelo OPP-X</a:t>
            </a:r>
            <a:r>
              <a:rPr lang="pt-BR" b="1" baseline="70000" dirty="0" smtClean="0">
                <a:cs typeface="Arial"/>
              </a:rPr>
              <a:t>®</a:t>
            </a:r>
            <a:endParaRPr lang="pt-BR" b="1" dirty="0">
              <a:cs typeface="Arial"/>
            </a:endParaRPr>
          </a:p>
          <a:p>
            <a:pPr algn="ctr"/>
            <a:endParaRPr lang="pt-BR" baseline="7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0638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8" grpId="0"/>
      <p:bldP spid="19" grpId="0"/>
      <p:bldP spid="21" grpId="0"/>
      <p:bldP spid="22" grpId="0"/>
      <p:bldP spid="28" grpId="0"/>
      <p:bldP spid="29" grpId="0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8" descr="data:image/jpeg;base64,/9j/4AAQSkZJRgABAQAAAQABAAD/2wCEAAkGBxQTEBQUEhQWFhQWGBcaFhUYFxoaFxYaFxgWFhwbFRgYHCggGBonHRwVITEhJSksLi4wFx8zODMsNygtLiwBCgoKDg0OGxAQGywmICQsLCwvMDQsLCw0LC0sLCwsLCwsLCwsLCwsLCwvLCwsLCwsLCwsLCwsLCwsLCwsLCwsLP/AABEIAKcBLQMBEQACEQEDEQH/xAAcAAEAAgMBAQEAAAAAAAAAAAAABAYDBQcBAgj/xABIEAACAQIDBQYCBQgHBwUAAAABAgMAEQQSIQUGMUFRBxMiYXGBMpEUI1JyoTNCU2KCkrHRQ1STorLB0hUWJHOzwuEXY4Pw8f/EABsBAQACAwEBAAAAAAAAAAAAAAADBQECBAYH/8QAOBEAAgIBAwICCAYCAQQDAQAAAAECAxEEITESUUFhBRMiMnGBkbEUUqHB0fBC4TMVI3LxJIKSBv/aAAwDAQACEQMRAD8A7jQCgFAKAUAoDwmgIGK2zDHrIxUdSj2+eW1auSXJFK6Eef3I0W9WDbhiI/drfxrCsi/EjWsoe3WjaQYhXF0ZWHVSCPmK2TydCkpbpmW9ZMigFAKAUAoBQCgFAKAUAoBQCgFAKAUAoBQCgFAKAUAoBQCgFAKAUAoBQCgPL1gC9ZBB2rj2hAYQySrfxCOxdfPISMw9NfI8topN4zg0lJrwyYtlbdgxFxFICw+KMgrIv3o2AYfKszhKHKEZxlwYNtbr4fEA54wrn+kQZXHuPi9DeoJ1RlyiC/R03L2lv3OVbVwU2BxJQOysLFXQlcyngdPQgjyNccouuWDzd9dmks6U/mWPd/tCdSFxQzr+kUWcfeUaMPSx9amrvfEjv03pZp4u+p0fC4lZEV0YMrC4YG4IrpTyti9jJSSa4ZmrJsKAUAoBQCgFAKAUAoBQCgFAKAUAoBQCgFAKAUAoBQCgFAKApu1t85RC8mGwU0iqoIkkHdIbmwyq31jm/ILc3HrXTGhZxOSX6nPK6WMxibvdza0eIhDJIXOoclGQ5gbNZGAIUG49uJINQ2QlCWGiSuaktmbUtWhIa7b22Y8LCZJSwBOVcql2LEGwAHPTnYedbVwc3hGk5qKyyhbE2ptDEzxxyzyYXMubx4dV7x0JzJBdeAGpDEny512211VpuKUvn9zlhOybw218jebS2FjIwZ0x0rul2aNgqRSIpDiMAaRGwILjjfkKgjbW/Zcdu/bzJJVzXtKRZtj7STEwJNEbo4uORHIgjqDce1QzhKEnGXJPGSmlJHNt+w7zTyGGKKbDlGjlE7xytFmAVgbBZATmW11ZTprcX7tM0ko5eH4YzucV+X1PGGvHJvd3N6nEIfEZnh0DSlbS4ckXtikAAKHiJlABGpC6moLKV1Yjz9/h/BNXa8b8fb4mj7TsYj4mNUIOWMXINx4zmAv6WP7VVWoftY7FL6YsUrFFeCKdUBUFw7OtutFOIGP1cpsP1X5W9eHrap6JtPp8C39Gapwn6p8P7nVia7D0ZosXvRHDP3OIBivqkh1jcfeHwnqCNOvCo5WKLwzknq4Vz6LNuz8GbuOUMAVIIOoINwfQ86kOpPO6PuhkUAoBQCgFAKAUAoBQCgFAKAUAoBQCgFAKAUAoBQCgNXu/s8wYSGElc0aKpK3y3A5XN7X/APoraySnNy7mkI9MVEqQ3MxImGIR8LDMh+rWCEpG4Zlzd+b5muo4Dh11NdH4iHT0tNrz/Y5/USz1LCZ5vLisXIr4F3ilaRfH9GV++yEHR42JSJW0Gd5BpewJrNUYLE8befH+zNjm10fYsO5k2JbD/wDFRCIqQsa65siqq3cEnXMG9RaoblBS9h5JKXJx9tYPN8FuuGC2EhxUGRj8KkMSc3lkDjS1yQOdKuX8GLeF8T62/thfFhogZcS6kCJGKlAwtnlkX8io+1xNvCCaxXB+89kZskvdRI3T2IMHhI4AxfLcljzZiWNhyFybCltnrJuRmqv1cVE1PaDs1pI42haMTqzKiSZQMQsikND4jrmABt+qOGhG+mmoyalx9uzI9RFtJx5+5SdjbbfZ4ZJGDyHvIDhmkZ2h7r8kTm07uzOPDowy21vabVbwdkVst88fE4ZXOiDb3e6wVdzlJP5pPC1ghPQDgvlyqrX/AMlYfvr9V/JRN+t3fP3Mtcb2ICbsQE4qADj3sVv31raHvI6NNl3Qx3X3O81Ynsiu79bJE+Eew8cQLoeeg1HuL+9ulR2w6o4OLX6dXUvut0cz2BvHNhG+rN05xN8J9PsnzH41yQslHg8/ptbZQ9t12Or7vbwRYtM0ZswtnQ/Ep/zHQ12wmprKPSabVQvjmPzXY3FbHSKAUAoBQCgFAKAUAoBQCgFAKAUAoBQCgFAKAUAoBQGg3vZskCiR40edI5WQhXySBlADWut3MYuNdalqSbfw2Irc7fE1uFhEmbDbPtDAjET4lQGZ34FIi4PePf45GvbgLm+XZvHtWbvwX9+xqlt0w28xGmI2eIow6S4Zpo41MpfvUElgcz6i2a+XT85V0pmNuXjDx4cGParxvlZLLtDAx4iIxyDMhtwJBBU3BUjVWBAII1BFQxk4vKJmlJYZj2NsiLDR93EtgSWZibs7MSSztxZiTxNZnOU3mX9+BiEFFYRNkkCgliABqSTYAeZ5VqbNpLLORdp+3lxLwx4dsyxszFwLeO3hyPxsLHUc7dKn0upqr6m/73KbV66uTxB8fcqcczSM8srFnZtWbVtABr0rn188ONcHtjw4ec8eZVamyUpcmDGOrKbEHLqRfjW+hrspti5RwpbLyMUxlF7rk+8G1vATcgaHy6eoqLWwUn62Kxl4fx/2a3Rz7SRfuzXYpkm+kMPBHov6zkW08gD8yOlc1EMvq7Fj6K0zlP1r4XHxOpV2HoT4mHhN+FjQw+D89+nDlVYeHfJM2TtJ8PMssZ8S8uTDmreR/wDNbQk4vKJtPdKmanHw/U7jszGrNCkqfC6gjy6g+YNx7VYRaayj2FVisgprxJVZNxQCgFAKAUAoBQCgFAKAUAoBQCgFAKAUAoBQCgFAQ9q4BJ4milF0cWIBIPUEEagg2II4WrMZOLyjWUVJYZV96NvSYCHLhcKvdRKBndlSNQNAsaXDSH0sPM1PVXG2WZy3f1ILbJVrEUanHR43aH0eKUYeXCSMryS4ZmXKVBJVmZ2015DX9U6iWLqq6pRz1cLJG1ZZ0p4x5F9gjhw0IVQkUSCwGiqo9645SbeZHVmMI9kVjbfaDDHdYAZm6/DGPfi3sPeueV8Vsitv9K1Q2hu/0KBtneCfFH61zl5IuiD9nn6m5rmnOUuSkv1lt3vPbt4GpkBsbGx5etK+lTXUtv2OeLWdyIbZb3N3ygg262NgONWicvW9KjtDLX0237HVu5YxwJYIy3Gx6Dhr/A0p1GqhVuspd/7ukIzsUcsk7N2O7teJJJFjDNKVU2ARSxAa1gxAygdWFdCueog1asJ8f39TporlfnMfZO/7JjjWGMQACLKpS3DKRcHzve9/OuPHTseirjGMUo8EyhuaTfDaYgwcj3szAon3mFh8tT7VpZLpi2cutu9VTKXyRxO1V+Dx7FZB0/srxhbDyRn+je48g4v/AIgx966tO/Zx2PSeiLG6nHsy8V0FsKAUAoBQCgFAKAUAoBQCgFAKAUAoBQCgFAKAUBoJN7cKmcyTRrlZwoLDO/dnKxVOJ8YZQANcunGpPUzfCIndBcswRYfFYle8nlbCxHVYYgFlC8u+ma9mta4QC3C541mUoQ2W/m+PkYxKW7eF/eTXzz7MwjZsqyyj87WeX+0kJt+8KgnrVx1fJHNZqNPTy8v6ml2p2jStcQRrGPtN4m+Xwj8a5nqG/dRXXemJvauOPiVLH7RlmbNLIzn9Y6D0HAe1QOTlyVdt9lrzN5ItCEUAp4AjxYYO5Cg8bBRxZjx4an0qxlqbYVRjnMn+i8PqdfXNRSXLOg7s9npYB8WMqcoRxP3yPhHkNfSoa4WdXXKTyWek9Gyz6y5/IvmytixYeEwwgql2NsxJu9yfETf/APBXTOblLqZcwrjCPTHg1e4OZcJ3D3zYaSSAk8xG3gP7hSpNQsz6l4pP+TSn3el+DaLHK4UEkgAC5J4ADmahJW8HHd9d4fpU1k/Ix3CfrE8XI8+Xl6muG6zqe3B5f0hq/XzxH3V/cldqMrhQHReyaM2xDcrxj3Gc/wCYrp0/iX/oWPsyfwOhV0l2KAUAoBQCgFAKAUAoBQCgFAKAUAoBQCgFAKAUBzTZeN7jDokMMcJKqZDYO7PYXLOfiN761Q6v03bO2SreyeE+68iu9a4xwlg1+08bJJ+Udm8idPlwrj9fZZ77bOK2yUuWaLFV11FbYQK7EcorIFAKwZSy8G1G7uIKIcmRpWCQq+jSOei8QoALFjawU8a6tPp3OWZbR8fgd9Po+2aTksL9WdU3a3WgwijIuaS3ilbViedvsgnkK6ZPqk5Y5PRU6WurdLc3tqHQe0BXcDMkWMx2YhUtBMxJsBmRoyST/wAofKpJ/wDHFvzIepRlLPkykb5b4HE3ihusHM8DJ69F8vn0qvtt6tlwUOu9IetXRX7v3/0VGoEVIrIFAdi7P9mmHBJmFmkJkPXxWy3/AGQvzNdtMcQR6v0dT6qhZ5e5ZalO8UAoBQCgFAKAUAoBQCgFAKAUAoBQCgFAKAUAoDizY2ZJhFIpZSQquF1ayglyQbceIsLedef/AAmmu07uqliXLWeN/dw99vBrJTSb4ZnxFcFZzzNTiqsKjgsIFdiOXBkggZ2yopZj+aoJPyFEmzeFcpvEVktuxuz6eSxmIiXp8Tn2Gg+ftU8aJPdlpR6JsnvY8IvWxd1sPhrFEu4/pH8Te3Jfa1dEa4x4LijR1U+6t+5h3hhCYnB4gEhhL3LcwUnBBFjwOcR6jXS3Cumt+zKPln6E017SfmWKoiUUBptv7xw4VfrGu5+GNdXPtyHma0nNR5OXUauuhZk/kch27tx8ViZHbwgrGMgJtZDIVzfaIzNr51HdNyoj8X+x57V6qVyy9l/Br65DgFAKAsG5ewDipxmH1KEGQ8j0T35+V/KpKa+p58Cw9H6V3WZfurn+Dsyiu49Ue0AoBQCgFAKAUAoBQCgFAKAUAoBQCgFAKAUAoBQHH5Jp0FnjElvz0YAsOuRuB8r+leUVWjt3hPpz4SWcf/bt8ionlckdMQJL5Lk3sVsQwPQqdQaklpbKZJSXwxun8Gcsk5PCJuG3SxU3BMi/akOX8Pi/Cu+jTWPlYNY6C6zwwWTZfZzCtjO7SH7I8C+9jmPzFWEdPFcnbV6IqjvY8ltwGz4oVyxRqg6KAL+vU+tTpJcFlCqEFiKwSQKySHtAafeTZ0k0aGJlEkUiyor/AJN2S9le2oGt7jgQDY2tW9clFvPijScW1sYcPvTB3bNMe4ePSWKT40PkB8anky3BFYsj0b+D4I3fCKzN4KZt/tIL3TCAgfpLXY/dHwr6m59KilG3H5fjt+nJWaj0hOW1W3m+fkiknEF2Yvmz8SWNyb8ybm9cttXSlLqyn4/+yktT95vOTFF8TnzA+QH863u2rrj5N/Vie0Yoy1zkQoEjY7C2NJipRHGPNnPwoOp/yHOtoRcnsdOm00759Mfmdn2NspMNCsUY0HE82PNm8zXdGKisI9ZTTGqChHwJ9bEooBQCgFAKAUAoBQCgFAKAUAoBQCgFAKAUAoBQCgK9h91Y/wCkZn8h4R+Gv41T0+h6oe+2/wBCBaePiebR2CUeKfBpEJoywZWJQSxsCCjOAxBBysCQdV86uaY11w9WliP79/5MupRacEStlbYLytDNEYZlUPkzB1dCbZo3AGYA6EEAi46itpQSXUnlG0Z5eGsM3ArQkFAeGgIG0tsQwC8rgH7PFj6KNaisuhWsyZFZdCtZkym7Y36drrh1yD7bWLey8B73rhnrm9oIrL/STe1a+ZSNogzPnlJd/tMTe3S/Ty4VHXq7YZw+SrlZNvLe5iZa06nJ5e7+ZztENjZ3J4BV/wC41YKLlTXFeMn9kZazFLzPMOtlF+J1Pqda11E1K144Wy+Wxpa/aMlQkZu92t25cW/h8MYPikI0Hkv2m8vnW8K3M7dJop3vsu51zY2yI8NEI4lsOZ/OY9WPM12xiorCPT00Qpj0wRsK2JhQCgFAKAUAoBQCgFAKAUAoBQCgFAKAUAoBQCgFAKAVgCsgr+29hSTYmGaLEGLu1dCAisQJLZmjJ0DnKo8QYcwLipIWRjFxazkilW3JSTMRkxWEvfNi4OOa6LiI/I3ypKvurDo1G65LL9n7f6HtQ53X6kbEdoeDVdGbN9h1aIj1MgA+V657ZSiswj1f+OGRS1daW25ptpb1TyaKRGvRePux1+Vqo7fSFstlscVursl7uxXpbkknUniTqT6muXqy8s4Zb7mB1qRMiaMTLUiZo0YXFSx3eER4NZbOfJjc/cXRfmfwvV1LFEM/lWF/5Pn6L+CR4is9iWIyxAAJJNgALknoANSarVzg5elt4XJeN2twC1pMXdRyiHxH75HwjyGvW3CuuujxkXOk9F59q76fydFw8CooVFCqosFAsAPICulLBeRiorCMtZNhQCgFAKAUBXN4d9cLg5BHM7FyLlUXMVHLN0vyqerTWWLMSCzUQreJHm7++2FxkpihZs4UtZ1y3AtfL1IuNKxbprK1mXAr1ELHiJZBUJOKAUAoBQCgFAKAUAoBQCgFAKAUAoCtx7akw3gxynKNFxUakxMOXfKtzC3W/h6EcKl9Wp7w+n8d/uQ9bjtP6mxxe3IU/OzHouv48Kqr/SenqeHLL8tzaVkUaPG70OdI1CjqdT8uA/Gqu301OW1awQT1D/xK/jMU8hvIzN6nT2HAVXz1Flu85M5ZzlLlml2oc/1C8XHjPJEOhJ8zqAP5VY6BepX4mT9lPCX5pY4/dnPIkutcOW3k1aMTLW6ZG0YmWpUzRowstSJkbRrdqzWAXm+lhxtzt68Pfyq19G0Oc3Y+I/fw/n5GIR3yWDdzcyecZmHdq2rOw49Ai8SANBwHnUk1K+SxtFcfu/mdNehsueXsjpGwt2oMKLot35yNqx9PsjyFT11RrWxcafSV0r2Vv3N1Up1HxLKqgsxCgcSTYD1J4U+BjOOTTvvfgQbHFwX8pFP4g1KqLX/i/oR+ur7o2GA2nDMLwyxyDmUdWt62OlaSjKPKN4yjLhku9amxEbaUIJBljBHEZ10/Gs9Muxr1LuZYMWj3yOrW45WBtfrajTXJnKfBA2tj7xusM8CS8AzsCEPAkqDqR0rMY77rY1lLbCZz/Y+4cQxPfYzGQzi5YrmHjc85CW1Hlz05aV3T1b6OmuODijpY9fVOWTBHuH3WK77DY/DpkctEGNyovorWbUW0PUVl6vqh0ygYWlUZ9UZHU8JjEfRXRmtchWB/hyvVe00WCaZ8nacP6aP99f506ZdjHVHuZoMQri6MrDhdSCL+orDTXJlNPg+5JAoJYgAcSTYD1JoZyRv9qQ/po/31/nWemXY16o9yRHIGAKkEHgQbg+hrBseTzqilnYKo4sxAA9SdKLfgN4NO2+GBBt9Lg/tFI+YNqm/D2/lf0IvXV/mRssFtCKZc0UiSL1Rgw+amopRcXiSwbxkpcMlVg2In+04f00f76/zrPTLsa9S7maDEo98jq1uOUg29bUaa5MppmWsGSK+0YgSGljBHEF1BHqCaz0vsY6l3PqHGxubJIjHjZWBPyBo01yE0yRWDJQNpFp0ZJWZlcFSL6WYW0HCvAw19/rY2yk208r/1wc08yWGavZU5aPK/5WM5JB+sBo3owsw9a6NfTGu3rh7k/aj8H4fFPZkEN1gkMtciZhohbQxHdqDlLFmCqAQLk8Lk6Aedd2j0/rptOXSkupvyXOO5FJ4I2GwrBjJIQXYAWX4VUEmwvqdTxP4VPfqK3BVUrEE+Xy3xn/SNOnuZmWuZM0aMLCpEyNoxOKkTNGsmzwG7M8ozZCq8bsLE/dU6k+th51YUaOyzd7Imr0dlm/CLDuruSkLmfEZZJz8ItdIV6Jfi3VvlbW99DprpVMOFz5vzLHT6OFa33ZcQKwdh7QGi3v3ljwOHMjjMx0jjBsXb/JRxJ/ztUtNTtlhEN1qqjlnB94N4J8Y+edyw/NQaRp91eA9ePU1eVUQrWIr5lPbdOx5bI52XP3fedzL3dr953b5Ldc1rW86z62DeMrJr6qeM42MOExLxOskbMjrwdTZh7jl5VtOKksNGsZuLymd53J3n+l4EzSWEkWZZbaAlRmzAcgVIPreqLUU+rs6UXVF3rK+o4FNJnZnPFiWPqxuf41exWEl5IpZSbbZ13sagEeCxExFs0h1/VjQH+LNVVr3mxRLTQrFbZyKeXO7O3F2LH1Ylj+Jq1iulJFXOTcmz7iwTsLrG7DqqEj5gUc4rloyoyaysn3/syX9DJ/Zt/Ksesh3Rn1c+zOi9lWHOGgx+JkQpkQWzKQbIryG1xr+b8qrtbJTlCMWd+ki4RlKRzEDrx51aYK1vcv3ZDt3ucUcOx8E/w9BIo0+YuPULXBr6uqPWvA7dDbiXQ/Evfati8my5RwMjRoPO7hj/AHVauHRx6rkdurlipnBiB0q9KU71tnb0eytnwIQGkEaJHHe2YooBLdFHM+YHOqGup32P9S6stjTWji23Ntz4t8+IkLnkOCJ9xeC/x6k1c1VRrWIlTZdKx5bMcmy51j7xoZRH9sxuEt94i1q2VsG8ZX1MOqSWcMx4DGyQyCSF2jdeDKbH0PUdQdDWZwjNYkjWM5ReUzvGwd6O/wBltimsHjSTvAOAeNSTbyOhH3qoraOi31Zd13KdXWfn4Cr/AIKPJ23sawmTZ7P+klc+yhY/4qapde8247IuNFHFeSyb17bXB4SSY2JAsi/adtFHpfU+QNc9NTssUUT22KuDkfnGeQuzO5zMxLMx4lmNyT6m9ehSSSSKBybeS19leK7vakQ5SK6H3XMPxUVya6OaX5HVopYtO9iqUuSiMtfMkyFo1m0MAxYSxELKBbX4JF45ZLa9bMNRfnwq00mrgoeovWYP6xfdfx4kE4POVyQcRtrKrAxsJVBJiLKDYC90JP1i/dufIGu6r0T1yTVi9W2sSw3y+Gl7r75IZWbeZiwuGkmEck0gtcOscYGTTVSWN2bkeI9K31F9OllOmiG+GnKWc9nhceBok5bs2LCqtMy0fEcDOcqqWPQC5/Cpq4ym8RTbNelt7I3OB3RlfWQiMdOLfLgKtqPRdkt7Hj7k0dHJ+9sWXZ2wYILFUu3221b25D2Aq3p0lVXurfudddEIcI2gNdJMfVAKAUBwHtL2wcRtCQX8EJMSDl4fjPqXv7KKu9FX0VZ8WUuss6rMdjN2XbBXFY28gzRwrnZTwZibICOY+I/s1jW2uEMLxM6Orrnl8I7tlFrcqpS5OT4/smlaWRo5okRnYomVvCpYkLp0Fh7VZw9IJRSaK2Wgbk2mTot3pNl7Lx+eVX7xAFygixYGPnzOYfKonatRdDC4JFU6KZZZyOrgqjsWzv8Aht2WbgXhkN/Odiq/4lqnn/3NXjz+xbQ/7emz5HHKuGVCOhbodoceCwiQGB3KlyWDgAlmLcCOQIHtVffopW2OeTvo1ca4KODewdrSO6ouFkuxCj6xeLEAcvOoJej5JN9XBPHXRbxgsPaVi+72XiDzYKn9oyqfwJqDSR6ro/3gn1Mumpn5/q+KI+4pCrBlJVlIIPMFTcH1BrDSksMym08nRe0XeEYvZuBcaGR2Z1+y8S5GHzfTyIqu0lTrtkn4FhqbVOqLXiUfd/Cd7i8PHa4eWMH0LjN+F67r5dNcn5HFTHqsS8zY7+7YOJx8zX8CMY4x0VCRp6tmb3qPSVqFS7vck1VnXY/I3PZLsBMRinllUMkAUhTwMjE5SetgCfW1Qa+1wiorxJtFUpS6n4Ha5IwQQRcEWIPAg8jVOW2MnJZ+yOYsxWeIKScoytoL6D2FqtY+kIpLKZWPQNvkm47Yj7M2JjI3kVzK6gFQQAH7tCNfIGo42K/URaXH7EjrdNEkzk9W5VH6K3EwndbNwq2t9WrH1k8Z/Fq89qJdVsn5l9RHprijmHazvD3+K7hDeOC4NuDSH4j+yPD65qsdDT0x634lfrbuqXSvAr+C2EX2ficWb2iaNE8yzAOfYFfmelTzuStjX8c/sQRqzVKZD2Bi+6xUEnDJLGT6Bhf8L1vdHqrkvI0pl0zTP0yK86j0BSWWvmCZo0YWWpERtEXF4VJFyuoZehF/l0Nden1FtM+qqTT8vHyIpQT5PdmbCyLkjUIlyfETa5Nzxuatnpddr5+tsW+272NY042RvcJsOEaySF/IAgfzNWVHoSEf+Tf9ESqmHizbxYiKNbRrp0VbfO9qt4UxrWIrBMulbIwy7UY/CtvXU1s0bmOOZydTegNphibUBIoBQCgPy/tMkzyk8TJJf1zm/wCNejrx0L4I8/b77+J0/sPy5MX9vNFf7tny/jmqu9I5zE7/AEfwzou1toJh4JJpDZI1LHztwA8ybADqRVdGLnJRXid8pKKyzn3/AKvxf1aT99f5VYf9On+Y4fx8ex8doG8P0jY0UndmP6RKAEYgnKhZs2nIlQfcVjS1dN7jnODOps6qM9zk3pVt5lUtzsfabaDY8MA5mGO3lGpf+KCqfR+3e5fEt9U+mlL4HHDVwVB0pOyGUgXxMY8u7bT+9Vb/ANRX5Sx/APuTtjdlbw4iGV8QjLHIrlRGwJykNa+byrSzXqUXFR5N69F0yTb4JfbVirYSGMH45bn0RW/zZa09HxzY32RtrpYgl3ZyjY0HeYmBPtyxr+86irW14g35FZUszS8yx9p2wvo2OZlFop7yJ0DE/WL+8c3o46VzaK71leH4HRrKuiee5UzISoW5ygsQOQLBQT7hU/dFdeN8nLnbBaey/C59pxH9Gsj/ACQqP7zLXLrZYpfm0dWjjmwqYJPHjz9a6kcr5OxdiWX6LP8Aa77X07tLfjmqp9I59YvgWug9x/Eu23trJhcPJPJ8KC9r6seCqL8ybCuKuDskoo67JqEXJlD/APV+L+rSfvr/ACru/wCmy/Mji/Hx7EftO22ZtmYRshj79+8yE3OVVaxPrmQ+9Z0VfTdLxwNXPNS8MnLoYi7Kg4sQo9WNh/GrSTwmysisvB+gd8dtDAYAsts9hHCP1yLA26KAW9qoKK/W2Y8OWXt1nq68n58ZiSSSSTqSeJJ1uT1r0CWFgoW8vc6djdv7OXYzYOKfNJ3en1UozyXDk3ZABdr8TVXGm53+skvEs3bSqehPwOYEVaFaj9MbvYzvsJBL9uNGPqVF/wAb15yyPTJrzPQVy6opmlTAu35tvXSvnel9E6u/dQwu72/2bSJEexx+cb+Q0/Gr/T//AM5Bb3Sz5Lb9eTQlR4BV4ADz5/OrzT6KjT/8cUvv9TGDJ9HrrMYH0emRgfR6ZM4PRBWORgyxqBxFYaNkyZHblWhufdAKA8NAcI7TN2nw2LeVVPcTMXVgNFdjdkY8je5HUHyNXOjvU4KL5RT6ulxl1Lhlb2TtabDSd5BIY3tYkWII6MCCCPWumyqFixJHNXZKt5iyXtvejFYsBZ5iyjUIAFW/UhQLn1rWrT11vMUb2aidmzZP3J3Qkx0oJBXDqfrJOF7cUjPNjwvy+QMep1KqWFySafTuyWXwWTtnkVPomHQBVRGIUcAPCigDoAGFc/o/fqmyfXvCjFFH3Zwne43Dx8mljB9MwJ/AGu2+XTXJ+Rx0R6rEvMvvbfi/HhYugkcj1KqP4NXD6NXvSO30g+EcxRiCCOINx7VZtJrBWptPJYP9+dof1p/kn+mub8HT+X7nT+Lt7j/fjaHLFPf0T/TR6Slf4/cytXa3jJv+2DEHvcLCxzNHDmYniWc2JPn4PxqD0eklKS7kuue8V5Gk7N8L3m1MOOSszn9hGI/vZam1ksVP6EOkjm1HWu0XYH0vAuFF5Y/rI+pKg3X3W49bVV6W31dmXwyz1NXrINeJ+f6vijOldiOEvPiZbfCiID99ix/wCq30jLaMSx0Ed2yu9oG7b4PFOcp7iVmaJuXiOYoehGunMAHrXRpL1ZBLxRBqqHCbfgzT7G21PhXL4eQxsRZrWIYdGVgQf/NTWUwsWJohrtlW/ZZl23vHicXb6RKXC6qtgqg8L5VABPmeta1UV1+6jNl07PeZutw9y3xsiySKVwqm7MdO9t+ZH1B4FuWvPhDqdUq10x5+xPptM5vqlwbXtoxA+k4eIaCOImw4DO1h+CCovR0fZlJ9yTXv2lHyKvuPhO92jhVtcd4GP/x3k/7a6tVLpqkzm00c2pG07Tt4PpWMKIbxQXRejNfxt8wB6L51FoqeivL5ZJrLuueFwjXbs7o4jHBzBkAjIBLsVBJubLZTc21PqKku1MKniRHVp52rKNzL2WY5VJJg0BOkj3010+rqH8fX2ZK9DYvEo4NdxyHeeynGd5suIX1jaRD7MWH91lqj1kcXPzLrSSzUiz5K5yfAyVkxgZaZB7lpkxgZaZGBlpkHmSmTOBlpkHqi1YZlGdTetTY9oBQGHEQq6lHVWVhYqwBBHQg6Gmcbow1nkquL7N9nuSe5KX+w7Aey3IHsK6Y6y6Kxk53panvg+8D2d7PjN+5zkfpGZx7qTlPuKxLV2y5ZmOlqi84LTGgUAKAANAALADoByrn82T8Gr2pu1hcTIJJ4VkcKFDG97Ak20PUn51JC6cNovBpOqEnmSMWB3RwcMiyxYdFdLlWF7i4I0uehNZnfZJYbyYjTXF5SMu1N2sLiXDzwrIwGUE30AJNtD1JrFd04LEWZlVCTzJEP/cbZ/wDVU+bf6q3/ABVv5mafh6vyj/cbZ/8AVU+bfzp+Ku/Mx+Hq/KepuRgAQRhkuCCPi4jUc6w9Ta1hyM/h60+CTtPdfCYiTvJ4Vd7AZje9hwGhrWF9kFiLNpVQk8tDZm7GEw8neQQIj2IzC97G1xqfIUndZNYk2YjVCLzFG4vUZKV6TcjAEknDR3JJPxDU68jUy1Nq2UiF6et/4my2PsSDDBhh41jDEFgL6kaC9zWk7JT3k8m8K4w91EnFYZJUKSIro3FWAZT6g1om08pmWk9mVbE9muz3NxEyX5JIwHsCSB7V0x1ty8TnekqfgZtn9n2AiOYQByP0jM4/dY5fwrE9VbJYbNoaaqLykWhVAAAFgNAOlcx0Gn2nuvhMRJ3k8Cu5AGY3vYcBoalhdOCxFkUqoSeZI8wO6eDhcSRQKjgEBgWuAwsba6aE1md9k1iTeBGmEXmK3Iw3F2f/AFWP5t/qrb8Vd+ZmPw9X5UbfZey4cMndwRiNLk5R1PE6+gqKc5TeZPc3jCMVhImONK1NyuDcXZ/9Vj/vfzqb8Vav8mQ/h6/ym22RsiHDIUw8YjUtmIF7E2AvqegHyqOc5TeZPJvCEYrESbkrU3PMtAe5aGMDLQYGWgwMtBgZaDB5koZGSgPQtAfVADQGlBMs8qNIyBCoVEbKWBVWzkjxHUsuht4TzqX3YppZz+nkcmXOySk8Y4XGduTOmGkjkXK7NGbh1c3K6EhkYjMdbAgk8bi1tdXKLTytzdQnCaaba8c+Hmv4MOFwneGRmeW/eOAFldQADYAAG1byl04SS4Xgawh1Zbb5fiTMPgVRrh5D5NI7D5MbVHKTa4/QlhWovKb+prt3sW9ykjFs2Z42PErnKsv7Jt7OOlTXRXvRXk/5+Zz6Wct4yfO6+Hb5Gz2ni+6jLWueCrzZmNlUepIFQwh1SSOi2z1cHIjbvZ+6Ikcu6vICx52Y8Og6Ct7unqzFYWF9iPSqSh7by8v7nmNjz4hELOF7uRrI7LchowL5TroTSLxBvHiv3Fi6rVHO2H448UZY9mqCDnm0N7GVyPcFrEVq7G1wvobqpJ5y/qRsLhO8eYs8ukhUBZXUABVOgU25mt5PpSwlx2I4Q65Sy3s8c+SE8RheLJI5DuEKO2fMCCSVLagi19DawOnTCfWnleHP97iadcotPl4w9/7jk+wXmdrOUiRivhtmkYaNdiPCoOmljcHW1Y2gllbvf4IyuqyTw8JPHxfj8v4E+FkiGeJ3bLqY3bOH6gM3iVuhvbqKypKTxJL4iUJQXVBvbwfiR9o4iR2gbDtxR5Ap+GQDu7K3S4Y2PI29K2gopSU12Xw5I7Zzm4Op+Dfx42f1NpgMYssYZb8wQeKkaFWHIg6VFOLi8M6arFZHqX/ohYLD97Hd3kuJJh4ZGXQSuBfKdbAACpJvolsvBfZENSdkMyb5fj5tGHA4HNJOpkmskgVfrpNAYon+1rqzVmU8Ri8LddvNmtVeZTTk9n3fZGVsNmxBQvKFSKMi0jg3LSAliDdjYDU9KwniGcePbyRs45t6W3hJePmzOuzFBBzzadZpCPcZta0dja4X0RIqlnl/Uh4udhFjSGIKMQpvqv1MTadNST71JCK6oef8kE5y6Ld+P4RMOyl+3N/bSf6q0Vj7L6E7pXd/Vnzs12EksZYuqFcrG1xmFyhIGttD1swrE0sJpYya0t9UoN5xj9fD5EbG4p+8aUMe6gIDryYH8oT1yAqR5qwreMY46Xy/6vr/AAR2Tl1Oa92Oz8+7+X8k7a+JZIHdLXAGp1ABIBYjmACT7VpXFOWGTXTca3KJgj2eCoInmYkfGJND5hQMn921Zc3+VGsasr338c/twS9n95ktLYsCRcfnAE5WtyJFiR1vWksZ9kkq6+n2+SVWCQUAoBQCgFAKAUAoBQCgPDQGqzRyu8cqJnRvCGsSVsCGW/LlpzBqTEopNcHNmE5OM0sp/p4NGGRRFPCsTtd2IaIsXGTKxLWYnJY5dRYa251ssyi3JcEbxCyKg+Xus52/bH+hgdnQyGVnjRm72TVlBOh6mk5zWEn4IzXVXLqbS5ZPw2z4o2vHGinhdVANvaonJvknhXCL9lI1sMBbCo6ayRs7IPtWdwV/aW49weVTtr1rT4f9z8jnUW6U48r+4+Zkw8wxEyuusUQBB+1I6/8AYh+bnmtayTrjh8v7f7NoSV01KPux+7/j7krY/wAMn/Ol/wAZrW3lfBfYko4fxf3MOOwqSYqMSIrARSEBgDY54utZUmq3juv3NLIRlfHqWdn90SIdkwowZYkVhwIUAj0NaOcnyyWNMIvKRDwWAR3nLZr96w0kdR8KclYCpJTaUUu38kFdUZSm3+bu+yE+DWGWJ0vdnCNmZn8LK3AuSVOYLwrCk5xal2yJ1qucZR745zt8+DJs+YRO0LmxLu8ZOgdXYv4SeJBJBHHQHnSa6kpLth/I2qkq24S7trzy8knaOPWNdPFIdEjHxOeQA6dTwA1NaRhlkltqhHbd+C7kLD4fu5MKhNysMi3627kVI5ZjN92v3Iow6J1xfgn+x9bQjMLmdASp/LoOYHCRRzdeY5jzArEH1rol8n+z8n+hmyLrl62PH+S/dea/VfIzbvyBocykEGSYgjgQZZCCKXpqeH2X2RnSSUq8ru/uz3Zn5XFf84f9CCsT92Pw/din37Pj+yME+EjkxbCRFa0MdswBtd5b2v7Vsm1Wsd39kayhGV76l/ivuyRHsmBSCsUYINwQouCOlR9UsbkqqrT2SNfjfyOP+8f+hFU0H7Vf98Tms/47V/eET/8AZEX/ALn9rL/rqJWyT/0jo9RDz+r/AJIcMww6zqouEKmNeZaUWCk8SS/M66+VbuPW0+/Py/0Qqap649uPNv8A2ZMJs6dIwnfREa5rwMcxYksT9drck8udJWVt5w/r/ozCm6MenrX/AOfr4mPCYpoYSjDO0BVWOusZtZwNToh146o1JRUp5W2f79zELJV1uL3cdvl4P6Ek4DDsudQqg6542yX88yEXrRTsT35+GSV11NZWy7p4PvYUxaNiWLqHYI54ug4HTjrcX52vzrNqw18BppOUXvnd4fdGyqM6BQCgFAKAUAoBQCgFAKAUBgxOESQWdFcdGUH+NZjJx4ZrKEZco8w2Cjj0jRUvxyqBf1tSUpS5eTEa4x91JGGXZMDEs0MZJ1JKAknzNqyrJLhs0dFbeXFfQ+oNmQo2ZIo1bqqgH5gUc5SWG2bRqhF5SRIjjCiygAdBoOtavfk3SxsjyGFVFlUKLk2AsLk3J05k61lvPJhRS4WD6jjAvYAXJJt1PE+tYzkyklwed2M2awuARfnY2NvTQfKnkMLOT7NDJ8xxgXsALm5tzPU+dGzCSXAkiBtcA2IIvyI4H1oGk+T5ngVxZ1DDowBHyNZTa3RiUVJYksmLDYCOP8nGifdUC/yrLnJ8sxGuMfdSRmaMXBsLi4B5i9r2+Q+VYRtjfJ92rBk+IIFRcqKFGugFhqb8BRtvkxGKSwj1IgCSAAWNyepsBc9TYAewoEkuDBitnxSG8kaOQLAsoJA6C9bKclsmaSrhLlIwrsWAEEQxAjgci/yrLsn3Zj1Ff5V9CU2HUhgVFm+IW+LQDxddAB7Vrlm/SuxltWDYxPhkJuVBOhvYX8N7fK5t61nLNelZzgyisGxj7oZi1hcgAnmQL2BPTU/Onga4WckZ9kwlsxhjJ65Fv/CtvWT4y/qR+orznpX0RMUWrU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0" descr="data:image/jpeg;base64,/9j/4AAQSkZJRgABAQAAAQABAAD/2wCEAAkGBxQTEBQUEhQWFhQWGBcaFhUYFxoaFxYaFxgWFhwbFRgYHCggGBonHRwVITEhJSksLi4wFx8zODMsNygtLiwBCgoKDg0OGxAQGywmICQsLCwvMDQsLCw0LC0sLCwsLCwsLCwsLCwsLCwvLCwsLCwsLCwsLCwsLCwsLCwsLCwsLP/AABEIAKcBLQMBEQACEQEDEQH/xAAcAAEAAgMBAQEAAAAAAAAAAAAABAYDBQcBAgj/xABIEAACAQIDBQYCBQgHBwUAAAABAgMAEQQSIQUGMUFRBxMiYXGBMpEUI1JyoTNCU2KCkrHRQ1STorLB0hUWJHOzwuEXY4Pw8f/EABsBAQACAwEBAAAAAAAAAAAAAAADBQECBAYH/8QAOBEAAgIBAwICCAYCAQQDAQAAAAECAxEEITESUUFhBRMiMnGBkbEUUqHB0fBC4TMVI3LxJIKSBv/aAAwDAQACEQMRAD8A7jQCgFAKAUAoDwmgIGK2zDHrIxUdSj2+eW1auSXJFK6Eef3I0W9WDbhiI/drfxrCsi/EjWsoe3WjaQYhXF0ZWHVSCPmK2TydCkpbpmW9ZMigFAKAUAoBQCgFAKAUAoBQCgFAKAUAoBQCgFAKAUAoBQCgFAKAUAoBQCgPL1gC9ZBB2rj2hAYQySrfxCOxdfPISMw9NfI8topN4zg0lJrwyYtlbdgxFxFICw+KMgrIv3o2AYfKszhKHKEZxlwYNtbr4fEA54wrn+kQZXHuPi9DeoJ1RlyiC/R03L2lv3OVbVwU2BxJQOysLFXQlcyngdPQgjyNccouuWDzd9dmks6U/mWPd/tCdSFxQzr+kUWcfeUaMPSx9amrvfEjv03pZp4u+p0fC4lZEV0YMrC4YG4IrpTyti9jJSSa4ZmrJsKAUAoBQCgFAKAUAoBQCgFAKAUAoBQCgFAKAUAoBQCgFAKApu1t85RC8mGwU0iqoIkkHdIbmwyq31jm/ILc3HrXTGhZxOSX6nPK6WMxibvdza0eIhDJIXOoclGQ5gbNZGAIUG49uJINQ2QlCWGiSuaktmbUtWhIa7b22Y8LCZJSwBOVcql2LEGwAHPTnYedbVwc3hGk5qKyyhbE2ptDEzxxyzyYXMubx4dV7x0JzJBdeAGpDEny512211VpuKUvn9zlhOybw218jebS2FjIwZ0x0rul2aNgqRSIpDiMAaRGwILjjfkKgjbW/Zcdu/bzJJVzXtKRZtj7STEwJNEbo4uORHIgjqDce1QzhKEnGXJPGSmlJHNt+w7zTyGGKKbDlGjlE7xytFmAVgbBZATmW11ZTprcX7tM0ko5eH4YzucV+X1PGGvHJvd3N6nEIfEZnh0DSlbS4ckXtikAAKHiJlABGpC6moLKV1Yjz9/h/BNXa8b8fb4mj7TsYj4mNUIOWMXINx4zmAv6WP7VVWoftY7FL6YsUrFFeCKdUBUFw7OtutFOIGP1cpsP1X5W9eHrap6JtPp8C39Gapwn6p8P7nVia7D0ZosXvRHDP3OIBivqkh1jcfeHwnqCNOvCo5WKLwzknq4Vz6LNuz8GbuOUMAVIIOoINwfQ86kOpPO6PuhkUAoBQCgFAKAUAoBQCgFAKAUAoBQCgFAKAUAoBQCgNXu/s8wYSGElc0aKpK3y3A5XN7X/APoraySnNy7mkI9MVEqQ3MxImGIR8LDMh+rWCEpG4Zlzd+b5muo4Dh11NdH4iHT0tNrz/Y5/USz1LCZ5vLisXIr4F3ilaRfH9GV++yEHR42JSJW0Gd5BpewJrNUYLE8befH+zNjm10fYsO5k2JbD/wDFRCIqQsa65siqq3cEnXMG9RaoblBS9h5JKXJx9tYPN8FuuGC2EhxUGRj8KkMSc3lkDjS1yQOdKuX8GLeF8T62/thfFhogZcS6kCJGKlAwtnlkX8io+1xNvCCaxXB+89kZskvdRI3T2IMHhI4AxfLcljzZiWNhyFybCltnrJuRmqv1cVE1PaDs1pI42haMTqzKiSZQMQsikND4jrmABt+qOGhG+mmoyalx9uzI9RFtJx5+5SdjbbfZ4ZJGDyHvIDhmkZ2h7r8kTm07uzOPDowy21vabVbwdkVst88fE4ZXOiDb3e6wVdzlJP5pPC1ghPQDgvlyqrX/AMlYfvr9V/JRN+t3fP3Mtcb2ICbsQE4qADj3sVv31raHvI6NNl3Qx3X3O81Ynsiu79bJE+Eew8cQLoeeg1HuL+9ulR2w6o4OLX6dXUvut0cz2BvHNhG+rN05xN8J9PsnzH41yQslHg8/ptbZQ9t12Or7vbwRYtM0ZswtnQ/Ep/zHQ12wmprKPSabVQvjmPzXY3FbHSKAUAoBQCgFAKAUAoBQCgFAKAUAoBQCgFAKAUAoBQGg3vZskCiR40edI5WQhXySBlADWut3MYuNdalqSbfw2Irc7fE1uFhEmbDbPtDAjET4lQGZ34FIi4PePf45GvbgLm+XZvHtWbvwX9+xqlt0w28xGmI2eIow6S4Zpo41MpfvUElgcz6i2a+XT85V0pmNuXjDx4cGParxvlZLLtDAx4iIxyDMhtwJBBU3BUjVWBAII1BFQxk4vKJmlJYZj2NsiLDR93EtgSWZibs7MSSztxZiTxNZnOU3mX9+BiEFFYRNkkCgliABqSTYAeZ5VqbNpLLORdp+3lxLwx4dsyxszFwLeO3hyPxsLHUc7dKn0upqr6m/73KbV66uTxB8fcqcczSM8srFnZtWbVtABr0rn188ONcHtjw4ec8eZVamyUpcmDGOrKbEHLqRfjW+hrspti5RwpbLyMUxlF7rk+8G1vATcgaHy6eoqLWwUn62Kxl4fx/2a3Rz7SRfuzXYpkm+kMPBHov6zkW08gD8yOlc1EMvq7Fj6K0zlP1r4XHxOpV2HoT4mHhN+FjQw+D89+nDlVYeHfJM2TtJ8PMssZ8S8uTDmreR/wDNbQk4vKJtPdKmanHw/U7jszGrNCkqfC6gjy6g+YNx7VYRaayj2FVisgprxJVZNxQCgFAKAUAoBQCgFAKAUAoBQCgFAKAUAoBQCgFAQ9q4BJ4milF0cWIBIPUEEagg2II4WrMZOLyjWUVJYZV96NvSYCHLhcKvdRKBndlSNQNAsaXDSH0sPM1PVXG2WZy3f1ILbJVrEUanHR43aH0eKUYeXCSMryS4ZmXKVBJVmZ2015DX9U6iWLqq6pRz1cLJG1ZZ0p4x5F9gjhw0IVQkUSCwGiqo9645SbeZHVmMI9kVjbfaDDHdYAZm6/DGPfi3sPeueV8Vsitv9K1Q2hu/0KBtneCfFH61zl5IuiD9nn6m5rmnOUuSkv1lt3vPbt4GpkBsbGx5etK+lTXUtv2OeLWdyIbZb3N3ygg262NgONWicvW9KjtDLX0237HVu5YxwJYIy3Gx6Dhr/A0p1GqhVuspd/7ukIzsUcsk7N2O7teJJJFjDNKVU2ARSxAa1gxAygdWFdCueog1asJ8f39TporlfnMfZO/7JjjWGMQACLKpS3DKRcHzve9/OuPHTseirjGMUo8EyhuaTfDaYgwcj3szAon3mFh8tT7VpZLpi2cutu9VTKXyRxO1V+Dx7FZB0/srxhbDyRn+je48g4v/AIgx966tO/Zx2PSeiLG6nHsy8V0FsKAUAoBQCgFAKAUAoBQCgFAKAUAoBQCgFAKAUBoJN7cKmcyTRrlZwoLDO/dnKxVOJ8YZQANcunGpPUzfCIndBcswRYfFYle8nlbCxHVYYgFlC8u+ma9mta4QC3C541mUoQ2W/m+PkYxKW7eF/eTXzz7MwjZsqyyj87WeX+0kJt+8KgnrVx1fJHNZqNPTy8v6ml2p2jStcQRrGPtN4m+Xwj8a5nqG/dRXXemJvauOPiVLH7RlmbNLIzn9Y6D0HAe1QOTlyVdt9lrzN5ItCEUAp4AjxYYO5Cg8bBRxZjx4an0qxlqbYVRjnMn+i8PqdfXNRSXLOg7s9npYB8WMqcoRxP3yPhHkNfSoa4WdXXKTyWek9Gyz6y5/IvmytixYeEwwgql2NsxJu9yfETf/APBXTOblLqZcwrjCPTHg1e4OZcJ3D3zYaSSAk8xG3gP7hSpNQsz6l4pP+TSn3el+DaLHK4UEkgAC5J4ADmahJW8HHd9d4fpU1k/Ix3CfrE8XI8+Xl6muG6zqe3B5f0hq/XzxH3V/cldqMrhQHReyaM2xDcrxj3Gc/wCYrp0/iX/oWPsyfwOhV0l2KAUAoBQCgFAKAUAoBQCgFAKAUAoBQCgFAKAUBzTZeN7jDokMMcJKqZDYO7PYXLOfiN761Q6v03bO2SreyeE+68iu9a4xwlg1+08bJJ+Udm8idPlwrj9fZZ77bOK2yUuWaLFV11FbYQK7EcorIFAKwZSy8G1G7uIKIcmRpWCQq+jSOei8QoALFjawU8a6tPp3OWZbR8fgd9Po+2aTksL9WdU3a3WgwijIuaS3ilbViedvsgnkK6ZPqk5Y5PRU6WurdLc3tqHQe0BXcDMkWMx2YhUtBMxJsBmRoyST/wAofKpJ/wDHFvzIepRlLPkykb5b4HE3ihusHM8DJ69F8vn0qvtt6tlwUOu9IetXRX7v3/0VGoEVIrIFAdi7P9mmHBJmFmkJkPXxWy3/AGQvzNdtMcQR6v0dT6qhZ5e5ZalO8UAoBQCgFAKAUAoBQCgFAKAUAoBQCgFAKAUAoDizY2ZJhFIpZSQquF1ayglyQbceIsLedef/AAmmu07uqliXLWeN/dw99vBrJTSb4ZnxFcFZzzNTiqsKjgsIFdiOXBkggZ2yopZj+aoJPyFEmzeFcpvEVktuxuz6eSxmIiXp8Tn2Gg+ftU8aJPdlpR6JsnvY8IvWxd1sPhrFEu4/pH8Te3Jfa1dEa4x4LijR1U+6t+5h3hhCYnB4gEhhL3LcwUnBBFjwOcR6jXS3Cumt+zKPln6E017SfmWKoiUUBptv7xw4VfrGu5+GNdXPtyHma0nNR5OXUauuhZk/kch27tx8ViZHbwgrGMgJtZDIVzfaIzNr51HdNyoj8X+x57V6qVyy9l/Br65DgFAKAsG5ewDipxmH1KEGQ8j0T35+V/KpKa+p58Cw9H6V3WZfurn+Dsyiu49Ue0AoBQCgFAKAUAoBQCgFAKAUAoBQCgFAKAUAoBQHH5Jp0FnjElvz0YAsOuRuB8r+leUVWjt3hPpz4SWcf/bt8ionlckdMQJL5Lk3sVsQwPQqdQaklpbKZJSXwxun8Gcsk5PCJuG3SxU3BMi/akOX8Pi/Cu+jTWPlYNY6C6zwwWTZfZzCtjO7SH7I8C+9jmPzFWEdPFcnbV6IqjvY8ltwGz4oVyxRqg6KAL+vU+tTpJcFlCqEFiKwSQKySHtAafeTZ0k0aGJlEkUiyor/AJN2S9le2oGt7jgQDY2tW9clFvPijScW1sYcPvTB3bNMe4ePSWKT40PkB8anky3BFYsj0b+D4I3fCKzN4KZt/tIL3TCAgfpLXY/dHwr6m59KilG3H5fjt+nJWaj0hOW1W3m+fkiknEF2Yvmz8SWNyb8ybm9cttXSlLqyn4/+yktT95vOTFF8TnzA+QH863u2rrj5N/Vie0Yoy1zkQoEjY7C2NJipRHGPNnPwoOp/yHOtoRcnsdOm00759Mfmdn2NspMNCsUY0HE82PNm8zXdGKisI9ZTTGqChHwJ9bEooBQCgFAKAUAoBQCgFAKAUAoBQCgFAKAUAoBQCgK9h91Y/wCkZn8h4R+Gv41T0+h6oe+2/wBCBaePiebR2CUeKfBpEJoywZWJQSxsCCjOAxBBysCQdV86uaY11w9WliP79/5MupRacEStlbYLytDNEYZlUPkzB1dCbZo3AGYA6EEAi46itpQSXUnlG0Z5eGsM3ArQkFAeGgIG0tsQwC8rgH7PFj6KNaisuhWsyZFZdCtZkym7Y36drrh1yD7bWLey8B73rhnrm9oIrL/STe1a+ZSNogzPnlJd/tMTe3S/Ty4VHXq7YZw+SrlZNvLe5iZa06nJ5e7+ZztENjZ3J4BV/wC41YKLlTXFeMn9kZazFLzPMOtlF+J1Pqda11E1K144Wy+Wxpa/aMlQkZu92t25cW/h8MYPikI0Hkv2m8vnW8K3M7dJop3vsu51zY2yI8NEI4lsOZ/OY9WPM12xiorCPT00Qpj0wRsK2JhQCgFAKAUAoBQCgFAKAUAoBQCgFAKAUAoBQCgFAKAVgCsgr+29hSTYmGaLEGLu1dCAisQJLZmjJ0DnKo8QYcwLipIWRjFxazkilW3JSTMRkxWEvfNi4OOa6LiI/I3ypKvurDo1G65LL9n7f6HtQ53X6kbEdoeDVdGbN9h1aIj1MgA+V657ZSiswj1f+OGRS1daW25ptpb1TyaKRGvRePux1+Vqo7fSFstlscVursl7uxXpbkknUniTqT6muXqy8s4Zb7mB1qRMiaMTLUiZo0YXFSx3eER4NZbOfJjc/cXRfmfwvV1LFEM/lWF/5Pn6L+CR4is9iWIyxAAJJNgALknoANSarVzg5elt4XJeN2twC1pMXdRyiHxH75HwjyGvW3CuuujxkXOk9F59q76fydFw8CooVFCqosFAsAPICulLBeRiorCMtZNhQCgFAKAUBXN4d9cLg5BHM7FyLlUXMVHLN0vyqerTWWLMSCzUQreJHm7++2FxkpihZs4UtZ1y3AtfL1IuNKxbprK1mXAr1ELHiJZBUJOKAUAoBQCgFAKAUAoBQCgFAKAUAoCtx7akw3gxynKNFxUakxMOXfKtzC3W/h6EcKl9Wp7w+n8d/uQ9bjtP6mxxe3IU/OzHouv48Kqr/SenqeHLL8tzaVkUaPG70OdI1CjqdT8uA/Gqu301OW1awQT1D/xK/jMU8hvIzN6nT2HAVXz1Flu85M5ZzlLlml2oc/1C8XHjPJEOhJ8zqAP5VY6BepX4mT9lPCX5pY4/dnPIkutcOW3k1aMTLW6ZG0YmWpUzRowstSJkbRrdqzWAXm+lhxtzt68Pfyq19G0Oc3Y+I/fw/n5GIR3yWDdzcyecZmHdq2rOw49Ai8SANBwHnUk1K+SxtFcfu/mdNehsueXsjpGwt2oMKLot35yNqx9PsjyFT11RrWxcafSV0r2Vv3N1Up1HxLKqgsxCgcSTYD1J4U+BjOOTTvvfgQbHFwX8pFP4g1KqLX/i/oR+ur7o2GA2nDMLwyxyDmUdWt62OlaSjKPKN4yjLhku9amxEbaUIJBljBHEZ10/Gs9Muxr1LuZYMWj3yOrW45WBtfrajTXJnKfBA2tj7xusM8CS8AzsCEPAkqDqR0rMY77rY1lLbCZz/Y+4cQxPfYzGQzi5YrmHjc85CW1Hlz05aV3T1b6OmuODijpY9fVOWTBHuH3WK77DY/DpkctEGNyovorWbUW0PUVl6vqh0ygYWlUZ9UZHU8JjEfRXRmtchWB/hyvVe00WCaZ8nacP6aP99f506ZdjHVHuZoMQri6MrDhdSCL+orDTXJlNPg+5JAoJYgAcSTYD1JoZyRv9qQ/po/31/nWemXY16o9yRHIGAKkEHgQbg+hrBseTzqilnYKo4sxAA9SdKLfgN4NO2+GBBt9Lg/tFI+YNqm/D2/lf0IvXV/mRssFtCKZc0UiSL1Rgw+amopRcXiSwbxkpcMlVg2In+04f00f76/zrPTLsa9S7maDEo98jq1uOUg29bUaa5MppmWsGSK+0YgSGljBHEF1BHqCaz0vsY6l3PqHGxubJIjHjZWBPyBo01yE0yRWDJQNpFp0ZJWZlcFSL6WYW0HCvAw19/rY2yk208r/1wc08yWGavZU5aPK/5WM5JB+sBo3owsw9a6NfTGu3rh7k/aj8H4fFPZkEN1gkMtciZhohbQxHdqDlLFmCqAQLk8Lk6Aedd2j0/rptOXSkupvyXOO5FJ4I2GwrBjJIQXYAWX4VUEmwvqdTxP4VPfqK3BVUrEE+Xy3xn/SNOnuZmWuZM0aMLCpEyNoxOKkTNGsmzwG7M8ozZCq8bsLE/dU6k+th51YUaOyzd7Imr0dlm/CLDuruSkLmfEZZJz8ItdIV6Jfi3VvlbW99DprpVMOFz5vzLHT6OFa33ZcQKwdh7QGi3v3ljwOHMjjMx0jjBsXb/JRxJ/ztUtNTtlhEN1qqjlnB94N4J8Y+edyw/NQaRp91eA9ePU1eVUQrWIr5lPbdOx5bI52XP3fedzL3dr953b5Ldc1rW86z62DeMrJr6qeM42MOExLxOskbMjrwdTZh7jl5VtOKksNGsZuLymd53J3n+l4EzSWEkWZZbaAlRmzAcgVIPreqLUU+rs6UXVF3rK+o4FNJnZnPFiWPqxuf41exWEl5IpZSbbZ13sagEeCxExFs0h1/VjQH+LNVVr3mxRLTQrFbZyKeXO7O3F2LH1Ylj+Jq1iulJFXOTcmz7iwTsLrG7DqqEj5gUc4rloyoyaysn3/syX9DJ/Zt/Ksesh3Rn1c+zOi9lWHOGgx+JkQpkQWzKQbIryG1xr+b8qrtbJTlCMWd+ki4RlKRzEDrx51aYK1vcv3ZDt3ucUcOx8E/w9BIo0+YuPULXBr6uqPWvA7dDbiXQ/Evfati8my5RwMjRoPO7hj/AHVauHRx6rkdurlipnBiB0q9KU71tnb0eytnwIQGkEaJHHe2YooBLdFHM+YHOqGup32P9S6stjTWji23Ntz4t8+IkLnkOCJ9xeC/x6k1c1VRrWIlTZdKx5bMcmy51j7xoZRH9sxuEt94i1q2VsG8ZX1MOqSWcMx4DGyQyCSF2jdeDKbH0PUdQdDWZwjNYkjWM5ReUzvGwd6O/wBltimsHjSTvAOAeNSTbyOhH3qoraOi31Zd13KdXWfn4Cr/AIKPJ23sawmTZ7P+klc+yhY/4qapde8247IuNFHFeSyb17bXB4SSY2JAsi/adtFHpfU+QNc9NTssUUT22KuDkfnGeQuzO5zMxLMx4lmNyT6m9ehSSSSKBybeS19leK7vakQ5SK6H3XMPxUVya6OaX5HVopYtO9iqUuSiMtfMkyFo1m0MAxYSxELKBbX4JF45ZLa9bMNRfnwq00mrgoeovWYP6xfdfx4kE4POVyQcRtrKrAxsJVBJiLKDYC90JP1i/dufIGu6r0T1yTVi9W2sSw3y+Gl7r75IZWbeZiwuGkmEck0gtcOscYGTTVSWN2bkeI9K31F9OllOmiG+GnKWc9nhceBok5bs2LCqtMy0fEcDOcqqWPQC5/Cpq4ym8RTbNelt7I3OB3RlfWQiMdOLfLgKtqPRdkt7Hj7k0dHJ+9sWXZ2wYILFUu3221b25D2Aq3p0lVXurfudddEIcI2gNdJMfVAKAUBwHtL2wcRtCQX8EJMSDl4fjPqXv7KKu9FX0VZ8WUuss6rMdjN2XbBXFY28gzRwrnZTwZibICOY+I/s1jW2uEMLxM6Orrnl8I7tlFrcqpS5OT4/smlaWRo5okRnYomVvCpYkLp0Fh7VZw9IJRSaK2Wgbk2mTot3pNl7Lx+eVX7xAFygixYGPnzOYfKonatRdDC4JFU6KZZZyOrgqjsWzv8Aht2WbgXhkN/Odiq/4lqnn/3NXjz+xbQ/7emz5HHKuGVCOhbodoceCwiQGB3KlyWDgAlmLcCOQIHtVffopW2OeTvo1ca4KODewdrSO6ouFkuxCj6xeLEAcvOoJej5JN9XBPHXRbxgsPaVi+72XiDzYKn9oyqfwJqDSR6ro/3gn1Mumpn5/q+KI+4pCrBlJVlIIPMFTcH1BrDSksMym08nRe0XeEYvZuBcaGR2Z1+y8S5GHzfTyIqu0lTrtkn4FhqbVOqLXiUfd/Cd7i8PHa4eWMH0LjN+F67r5dNcn5HFTHqsS8zY7+7YOJx8zX8CMY4x0VCRp6tmb3qPSVqFS7vck1VnXY/I3PZLsBMRinllUMkAUhTwMjE5SetgCfW1Qa+1wiorxJtFUpS6n4Ha5IwQQRcEWIPAg8jVOW2MnJZ+yOYsxWeIKScoytoL6D2FqtY+kIpLKZWPQNvkm47Yj7M2JjI3kVzK6gFQQAH7tCNfIGo42K/URaXH7EjrdNEkzk9W5VH6K3EwndbNwq2t9WrH1k8Z/Fq89qJdVsn5l9RHprijmHazvD3+K7hDeOC4NuDSH4j+yPD65qsdDT0x634lfrbuqXSvAr+C2EX2ficWb2iaNE8yzAOfYFfmelTzuStjX8c/sQRqzVKZD2Bi+6xUEnDJLGT6Bhf8L1vdHqrkvI0pl0zTP0yK86j0BSWWvmCZo0YWWpERtEXF4VJFyuoZehF/l0Nden1FtM+qqTT8vHyIpQT5PdmbCyLkjUIlyfETa5Nzxuatnpddr5+tsW+272NY042RvcJsOEaySF/IAgfzNWVHoSEf+Tf9ESqmHizbxYiKNbRrp0VbfO9qt4UxrWIrBMulbIwy7UY/CtvXU1s0bmOOZydTegNphibUBIoBQCgPy/tMkzyk8TJJf1zm/wCNejrx0L4I8/b77+J0/sPy5MX9vNFf7tny/jmqu9I5zE7/AEfwzou1toJh4JJpDZI1LHztwA8ybADqRVdGLnJRXid8pKKyzn3/AKvxf1aT99f5VYf9On+Y4fx8ex8doG8P0jY0UndmP6RKAEYgnKhZs2nIlQfcVjS1dN7jnODOps6qM9zk3pVt5lUtzsfabaDY8MA5mGO3lGpf+KCqfR+3e5fEt9U+mlL4HHDVwVB0pOyGUgXxMY8u7bT+9Vb/ANRX5Sx/APuTtjdlbw4iGV8QjLHIrlRGwJykNa+byrSzXqUXFR5N69F0yTb4JfbVirYSGMH45bn0RW/zZa09HxzY32RtrpYgl3ZyjY0HeYmBPtyxr+86irW14g35FZUszS8yx9p2wvo2OZlFop7yJ0DE/WL+8c3o46VzaK71leH4HRrKuiee5UzISoW5ygsQOQLBQT7hU/dFdeN8nLnbBaey/C59pxH9Gsj/ACQqP7zLXLrZYpfm0dWjjmwqYJPHjz9a6kcr5OxdiWX6LP8Aa77X07tLfjmqp9I59YvgWug9x/Eu23trJhcPJPJ8KC9r6seCqL8ybCuKuDskoo67JqEXJlD/APV+L+rSfvr/ACru/wCmy/Mji/Hx7EftO22ZtmYRshj79+8yE3OVVaxPrmQ+9Z0VfTdLxwNXPNS8MnLoYi7Kg4sQo9WNh/GrSTwmysisvB+gd8dtDAYAsts9hHCP1yLA26KAW9qoKK/W2Y8OWXt1nq68n58ZiSSSSTqSeJJ1uT1r0CWFgoW8vc6djdv7OXYzYOKfNJ3en1UozyXDk3ZABdr8TVXGm53+skvEs3bSqehPwOYEVaFaj9MbvYzvsJBL9uNGPqVF/wAb15yyPTJrzPQVy6opmlTAu35tvXSvnel9E6u/dQwu72/2bSJEexx+cb+Q0/Gr/T//AM5Bb3Sz5Lb9eTQlR4BV4ADz5/OrzT6KjT/8cUvv9TGDJ9HrrMYH0emRgfR6ZM4PRBWORgyxqBxFYaNkyZHblWhufdAKA8NAcI7TN2nw2LeVVPcTMXVgNFdjdkY8je5HUHyNXOjvU4KL5RT6ulxl1Lhlb2TtabDSd5BIY3tYkWII6MCCCPWumyqFixJHNXZKt5iyXtvejFYsBZ5iyjUIAFW/UhQLn1rWrT11vMUb2aidmzZP3J3Qkx0oJBXDqfrJOF7cUjPNjwvy+QMep1KqWFySafTuyWXwWTtnkVPomHQBVRGIUcAPCigDoAGFc/o/fqmyfXvCjFFH3Zwne43Dx8mljB9MwJ/AGu2+XTXJ+Rx0R6rEvMvvbfi/HhYugkcj1KqP4NXD6NXvSO30g+EcxRiCCOINx7VZtJrBWptPJYP9+dof1p/kn+mub8HT+X7nT+Lt7j/fjaHLFPf0T/TR6Slf4/cytXa3jJv+2DEHvcLCxzNHDmYniWc2JPn4PxqD0eklKS7kuue8V5Gk7N8L3m1MOOSszn9hGI/vZam1ksVP6EOkjm1HWu0XYH0vAuFF5Y/rI+pKg3X3W49bVV6W31dmXwyz1NXrINeJ+f6vijOldiOEvPiZbfCiID99ix/wCq30jLaMSx0Ed2yu9oG7b4PFOcp7iVmaJuXiOYoehGunMAHrXRpL1ZBLxRBqqHCbfgzT7G21PhXL4eQxsRZrWIYdGVgQf/NTWUwsWJohrtlW/ZZl23vHicXb6RKXC6qtgqg8L5VABPmeta1UV1+6jNl07PeZutw9y3xsiySKVwqm7MdO9t+ZH1B4FuWvPhDqdUq10x5+xPptM5vqlwbXtoxA+k4eIaCOImw4DO1h+CCovR0fZlJ9yTXv2lHyKvuPhO92jhVtcd4GP/x3k/7a6tVLpqkzm00c2pG07Tt4PpWMKIbxQXRejNfxt8wB6L51FoqeivL5ZJrLuueFwjXbs7o4jHBzBkAjIBLsVBJubLZTc21PqKku1MKniRHVp52rKNzL2WY5VJJg0BOkj3010+rqH8fX2ZK9DYvEo4NdxyHeeynGd5suIX1jaRD7MWH91lqj1kcXPzLrSSzUiz5K5yfAyVkxgZaZB7lpkxgZaZGBlpkHmSmTOBlpkHqi1YZlGdTetTY9oBQGHEQq6lHVWVhYqwBBHQg6Gmcbow1nkquL7N9nuSe5KX+w7Aey3IHsK6Y6y6Kxk53panvg+8D2d7PjN+5zkfpGZx7qTlPuKxLV2y5ZmOlqi84LTGgUAKAANAALADoByrn82T8Gr2pu1hcTIJJ4VkcKFDG97Ak20PUn51JC6cNovBpOqEnmSMWB3RwcMiyxYdFdLlWF7i4I0uehNZnfZJYbyYjTXF5SMu1N2sLiXDzwrIwGUE30AJNtD1JrFd04LEWZlVCTzJEP/cbZ/wDVU+bf6q3/ABVv5mafh6vyj/cbZ/8AVU+bfzp+Ku/Mx+Hq/KepuRgAQRhkuCCPi4jUc6w9Ta1hyM/h60+CTtPdfCYiTvJ4Vd7AZje9hwGhrWF9kFiLNpVQk8tDZm7GEw8neQQIj2IzC97G1xqfIUndZNYk2YjVCLzFG4vUZKV6TcjAEknDR3JJPxDU68jUy1Nq2UiF6et/4my2PsSDDBhh41jDEFgL6kaC9zWk7JT3k8m8K4w91EnFYZJUKSIro3FWAZT6g1om08pmWk9mVbE9muz3NxEyX5JIwHsCSB7V0x1ty8TnekqfgZtn9n2AiOYQByP0jM4/dY5fwrE9VbJYbNoaaqLykWhVAAAFgNAOlcx0Gn2nuvhMRJ3k8Cu5AGY3vYcBoalhdOCxFkUqoSeZI8wO6eDhcSRQKjgEBgWuAwsba6aE1md9k1iTeBGmEXmK3Iw3F2f/AFWP5t/qrb8Vd+ZmPw9X5UbfZey4cMndwRiNLk5R1PE6+gqKc5TeZPc3jCMVhImONK1NyuDcXZ/9Vj/vfzqb8Vav8mQ/h6/ym22RsiHDIUw8YjUtmIF7E2AvqegHyqOc5TeZPJvCEYrESbkrU3PMtAe5aGMDLQYGWgwMtBgZaDB5koZGSgPQtAfVADQGlBMs8qNIyBCoVEbKWBVWzkjxHUsuht4TzqX3YppZz+nkcmXOySk8Y4XGduTOmGkjkXK7NGbh1c3K6EhkYjMdbAgk8bi1tdXKLTytzdQnCaaba8c+Hmv4MOFwneGRmeW/eOAFldQADYAAG1byl04SS4Xgawh1Zbb5fiTMPgVRrh5D5NI7D5MbVHKTa4/QlhWovKb+prt3sW9ykjFs2Z42PErnKsv7Jt7OOlTXRXvRXk/5+Zz6Wct4yfO6+Hb5Gz2ni+6jLWueCrzZmNlUepIFQwh1SSOi2z1cHIjbvZ+6Ikcu6vICx52Y8Og6Ct7unqzFYWF9iPSqSh7by8v7nmNjz4hELOF7uRrI7LchowL5TroTSLxBvHiv3Fi6rVHO2H448UZY9mqCDnm0N7GVyPcFrEVq7G1wvobqpJ5y/qRsLhO8eYs8ukhUBZXUABVOgU25mt5PpSwlx2I4Q65Sy3s8c+SE8RheLJI5DuEKO2fMCCSVLagi19DawOnTCfWnleHP97iadcotPl4w9/7jk+wXmdrOUiRivhtmkYaNdiPCoOmljcHW1Y2gllbvf4IyuqyTw8JPHxfj8v4E+FkiGeJ3bLqY3bOH6gM3iVuhvbqKypKTxJL4iUJQXVBvbwfiR9o4iR2gbDtxR5Ap+GQDu7K3S4Y2PI29K2gopSU12Xw5I7Zzm4Op+Dfx42f1NpgMYssYZb8wQeKkaFWHIg6VFOLi8M6arFZHqX/ohYLD97Hd3kuJJh4ZGXQSuBfKdbAACpJvolsvBfZENSdkMyb5fj5tGHA4HNJOpkmskgVfrpNAYon+1rqzVmU8Ri8LddvNmtVeZTTk9n3fZGVsNmxBQvKFSKMi0jg3LSAliDdjYDU9KwniGcePbyRs45t6W3hJePmzOuzFBBzzadZpCPcZta0dja4X0RIqlnl/Uh4udhFjSGIKMQpvqv1MTadNST71JCK6oef8kE5y6Ld+P4RMOyl+3N/bSf6q0Vj7L6E7pXd/Vnzs12EksZYuqFcrG1xmFyhIGttD1swrE0sJpYya0t9UoN5xj9fD5EbG4p+8aUMe6gIDryYH8oT1yAqR5qwreMY46Xy/6vr/AAR2Tl1Oa92Oz8+7+X8k7a+JZIHdLXAGp1ABIBYjmACT7VpXFOWGTXTca3KJgj2eCoInmYkfGJND5hQMn921Zc3+VGsasr338c/twS9n95ktLYsCRcfnAE5WtyJFiR1vWksZ9kkq6+n2+SVWCQUAoBQCgFAKAUAoBQCgPDQGqzRyu8cqJnRvCGsSVsCGW/LlpzBqTEopNcHNmE5OM0sp/p4NGGRRFPCsTtd2IaIsXGTKxLWYnJY5dRYa251ssyi3JcEbxCyKg+Xus52/bH+hgdnQyGVnjRm72TVlBOh6mk5zWEn4IzXVXLqbS5ZPw2z4o2vHGinhdVANvaonJvknhXCL9lI1sMBbCo6ayRs7IPtWdwV/aW49weVTtr1rT4f9z8jnUW6U48r+4+Zkw8wxEyuusUQBB+1I6/8AYh+bnmtayTrjh8v7f7NoSV01KPux+7/j7krY/wAMn/Ol/wAZrW3lfBfYko4fxf3MOOwqSYqMSIrARSEBgDY54utZUmq3juv3NLIRlfHqWdn90SIdkwowZYkVhwIUAj0NaOcnyyWNMIvKRDwWAR3nLZr96w0kdR8KclYCpJTaUUu38kFdUZSm3+bu+yE+DWGWJ0vdnCNmZn8LK3AuSVOYLwrCk5xal2yJ1qucZR745zt8+DJs+YRO0LmxLu8ZOgdXYv4SeJBJBHHQHnSa6kpLth/I2qkq24S7trzy8knaOPWNdPFIdEjHxOeQA6dTwA1NaRhlkltqhHbd+C7kLD4fu5MKhNysMi3627kVI5ZjN92v3Iow6J1xfgn+x9bQjMLmdASp/LoOYHCRRzdeY5jzArEH1rol8n+z8n+hmyLrl62PH+S/dea/VfIzbvyBocykEGSYgjgQZZCCKXpqeH2X2RnSSUq8ru/uz3Zn5XFf84f9CCsT92Pw/din37Pj+yME+EjkxbCRFa0MdswBtd5b2v7Vsm1Wsd39kayhGV76l/ivuyRHsmBSCsUYINwQouCOlR9UsbkqqrT2SNfjfyOP+8f+hFU0H7Vf98Tms/47V/eET/8AZEX/ALn9rL/rqJWyT/0jo9RDz+r/AJIcMww6zqouEKmNeZaUWCk8SS/M66+VbuPW0+/Py/0Qqap649uPNv8A2ZMJs6dIwnfREa5rwMcxYksT9drck8udJWVt5w/r/ozCm6MenrX/AOfr4mPCYpoYSjDO0BVWOusZtZwNToh146o1JRUp5W2f79zELJV1uL3cdvl4P6Ek4DDsudQqg6542yX88yEXrRTsT35+GSV11NZWy7p4PvYUxaNiWLqHYI54ug4HTjrcX52vzrNqw18BppOUXvnd4fdGyqM6BQCgFAKAUAoBQCgFAKAUBgxOESQWdFcdGUH+NZjJx4ZrKEZco8w2Cjj0jRUvxyqBf1tSUpS5eTEa4x91JGGXZMDEs0MZJ1JKAknzNqyrJLhs0dFbeXFfQ+oNmQo2ZIo1bqqgH5gUc5SWG2bRqhF5SRIjjCiygAdBoOtavfk3SxsjyGFVFlUKLk2AsLk3J05k61lvPJhRS4WD6jjAvYAXJJt1PE+tYzkyklwed2M2awuARfnY2NvTQfKnkMLOT7NDJ8xxgXsALm5tzPU+dGzCSXAkiBtcA2IIvyI4H1oGk+T5ngVxZ1DDowBHyNZTa3RiUVJYksmLDYCOP8nGifdUC/yrLnJ8sxGuMfdSRmaMXBsLi4B5i9r2+Q+VYRtjfJ92rBk+IIFRcqKFGugFhqb8BRtvkxGKSwj1IgCSAAWNyepsBc9TYAewoEkuDBitnxSG8kaOQLAsoJA6C9bKclsmaSrhLlIwrsWAEEQxAjgci/yrLsn3Zj1Ff5V9CU2HUhgVFm+IW+LQDxddAB7Vrlm/SuxltWDYxPhkJuVBOhvYX8N7fK5t61nLNelZzgyisGxj7oZi1hcgAnmQL2BPTU/Onga4WckZ9kwlsxhjJ65Fv/CtvWT4y/qR+orznpX0RMUWrUl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21764" y="62176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24" name="Conector reto 23"/>
          <p:cNvCxnSpPr/>
          <p:nvPr/>
        </p:nvCxnSpPr>
        <p:spPr>
          <a:xfrm>
            <a:off x="21764" y="44624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8348" y="10379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/>
          <p:cNvSpPr txBox="1">
            <a:spLocks/>
          </p:cNvSpPr>
          <p:nvPr/>
        </p:nvSpPr>
        <p:spPr>
          <a:xfrm>
            <a:off x="21764" y="134184"/>
            <a:ext cx="7596336" cy="936104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OPP-X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Gestão de chamadas</a:t>
            </a:r>
            <a:r>
              <a:rPr kumimoji="0" lang="pt-BR" sz="3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públicas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15" y="106999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11"/>
          <p:cNvSpPr/>
          <p:nvPr/>
        </p:nvSpPr>
        <p:spPr>
          <a:xfrm>
            <a:off x="206409" y="6095037"/>
            <a:ext cx="86140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Modalidades apoiadas atualmente pelo OPP-X</a:t>
            </a:r>
            <a:r>
              <a:rPr lang="pt-BR" b="1" baseline="70000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®</a:t>
            </a:r>
            <a:endParaRPr lang="pt-BR" b="1" dirty="0">
              <a:cs typeface="Arial"/>
            </a:endParaRPr>
          </a:p>
          <a:p>
            <a:pPr algn="ctr"/>
            <a:endParaRPr lang="pt-BR" baseline="70000" dirty="0">
              <a:latin typeface="Arial"/>
              <a:cs typeface="Arial"/>
            </a:endParaRP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3"/>
          <a:stretch/>
        </p:blipFill>
        <p:spPr bwMode="auto">
          <a:xfrm>
            <a:off x="598773" y="1399177"/>
            <a:ext cx="1518660" cy="9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tângulo 32"/>
          <p:cNvSpPr/>
          <p:nvPr/>
        </p:nvSpPr>
        <p:spPr>
          <a:xfrm>
            <a:off x="2451460" y="1356397"/>
            <a:ext cx="4698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Divulgação científica (eventos)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2451459" y="1799915"/>
            <a:ext cx="60776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Fomento concedido pela universidade para os pesquisadores que desejam realizar apresentação dos resultados da pesquisa em congressos e outros tipos de eventos. </a:t>
            </a:r>
            <a:endParaRPr lang="pt-BR" sz="1400" dirty="0"/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3"/>
          <a:stretch/>
        </p:blipFill>
        <p:spPr bwMode="auto">
          <a:xfrm>
            <a:off x="598773" y="2899558"/>
            <a:ext cx="1518660" cy="9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tângulo 35"/>
          <p:cNvSpPr/>
          <p:nvPr/>
        </p:nvSpPr>
        <p:spPr>
          <a:xfrm>
            <a:off x="2493497" y="2856778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Publicações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2493496" y="3300296"/>
            <a:ext cx="6077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Fomento concedido para a publicação dos resultados da pesquisa em periódicos nacionais ou internacionais ou publicação de livros.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88919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4" grpId="0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71406" y="1268760"/>
            <a:ext cx="8715436" cy="22322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2200" b="1" dirty="0" smtClean="0"/>
              <a:t>O que é: </a:t>
            </a:r>
            <a:r>
              <a:rPr lang="pt-BR" sz="2200" dirty="0" smtClean="0"/>
              <a:t>solução </a:t>
            </a:r>
            <a:r>
              <a:rPr lang="pt-BR" sz="2200" dirty="0" smtClean="0"/>
              <a:t>que visa apoiar a gestão estratégica de informação curricular em IES, utilizando informações do CV-Lattes do CNPq cruzadas com informações institucionais sobre os indivíduos</a:t>
            </a:r>
          </a:p>
          <a:p>
            <a:pPr marL="0" indent="0">
              <a:buNone/>
            </a:pPr>
            <a:r>
              <a:rPr lang="pt-BR" sz="2200" b="1" dirty="0" smtClean="0"/>
              <a:t>Benefícios:</a:t>
            </a:r>
            <a:r>
              <a:rPr lang="pt-BR" sz="2200" dirty="0" smtClean="0"/>
              <a:t> </a:t>
            </a:r>
            <a:r>
              <a:rPr lang="pt-BR" sz="2200" dirty="0" smtClean="0"/>
              <a:t>permite </a:t>
            </a:r>
            <a:r>
              <a:rPr lang="pt-BR" sz="2200" dirty="0"/>
              <a:t>que </a:t>
            </a:r>
            <a:r>
              <a:rPr lang="pt-BR" sz="2200" dirty="0" smtClean="0"/>
              <a:t>a IES </a:t>
            </a:r>
            <a:r>
              <a:rPr lang="pt-BR" sz="2200" dirty="0" smtClean="0"/>
              <a:t>utilize informações curriculares </a:t>
            </a:r>
            <a:r>
              <a:rPr lang="pt-BR" sz="2200" dirty="0"/>
              <a:t>para </a:t>
            </a:r>
            <a:r>
              <a:rPr lang="pt-BR" sz="2200" dirty="0" smtClean="0"/>
              <a:t>avaliação docente e institucional, planejamento </a:t>
            </a:r>
            <a:r>
              <a:rPr lang="pt-BR" sz="2200" dirty="0"/>
              <a:t>organizacional, gestão por competências, memória organizacional e outras áreas estratégicas</a:t>
            </a:r>
          </a:p>
          <a:p>
            <a:pPr marL="0" indent="0" algn="ctr">
              <a:buNone/>
            </a:pPr>
            <a:endParaRPr lang="pt-BR" sz="2400" dirty="0" smtClean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0" y="404664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Plataforma Stela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Experta©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01008"/>
            <a:ext cx="5616624" cy="331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5680082" y="5229200"/>
            <a:ext cx="35004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hlinkClick r:id="rId3" invalidUrl="http:///"/>
              </a:rPr>
              <a:t>http</a:t>
            </a:r>
            <a:r>
              <a:rPr lang="pt-BR" sz="1200" dirty="0" smtClean="0">
                <a:hlinkClick r:id="rId4" invalidUrl="http:///"/>
              </a:rPr>
              <a:t>://</a:t>
            </a:r>
            <a:r>
              <a:rPr lang="pt-BR" sz="1200" dirty="0" smtClean="0">
                <a:hlinkClick r:id="rId5"/>
              </a:rPr>
              <a:t>www.stelaexperta.com.br/</a:t>
            </a:r>
            <a:endParaRPr lang="pt-BR" sz="1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305471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35510467"/>
              </p:ext>
            </p:extLst>
          </p:nvPr>
        </p:nvGraphicFramePr>
        <p:xfrm>
          <a:off x="323528" y="1453232"/>
          <a:ext cx="87129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uxograma: Extrair 4"/>
          <p:cNvSpPr/>
          <p:nvPr/>
        </p:nvSpPr>
        <p:spPr>
          <a:xfrm>
            <a:off x="3131840" y="5169525"/>
            <a:ext cx="2736304" cy="1224136"/>
          </a:xfrm>
          <a:prstGeom prst="flowChartExtra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100" dirty="0" smtClean="0"/>
              <a:t>Ferramentas para levar dados a conhecimento</a:t>
            </a:r>
          </a:p>
          <a:p>
            <a:pPr algn="ctr"/>
            <a:endParaRPr lang="pt-BR" sz="1100" dirty="0"/>
          </a:p>
        </p:txBody>
      </p:sp>
      <p:sp>
        <p:nvSpPr>
          <p:cNvPr id="6" name="Fluxograma: Extrair 5"/>
          <p:cNvSpPr/>
          <p:nvPr/>
        </p:nvSpPr>
        <p:spPr>
          <a:xfrm>
            <a:off x="5868144" y="5169524"/>
            <a:ext cx="3240360" cy="1236759"/>
          </a:xfrm>
          <a:prstGeom prst="flowChartExtra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100" dirty="0" smtClean="0"/>
              <a:t>Produtos</a:t>
            </a:r>
            <a:br>
              <a:rPr lang="pt-BR" sz="1100" dirty="0" smtClean="0"/>
            </a:br>
            <a:r>
              <a:rPr lang="pt-BR" sz="1100" dirty="0" smtClean="0"/>
              <a:t>para mercados específicos (IES)</a:t>
            </a:r>
          </a:p>
          <a:p>
            <a:pPr algn="ctr"/>
            <a:endParaRPr lang="pt-BR" sz="1100" dirty="0"/>
          </a:p>
        </p:txBody>
      </p:sp>
      <p:sp>
        <p:nvSpPr>
          <p:cNvPr id="7" name="Fluxograma: Extrair 6"/>
          <p:cNvSpPr/>
          <p:nvPr/>
        </p:nvSpPr>
        <p:spPr>
          <a:xfrm>
            <a:off x="-36512" y="5237446"/>
            <a:ext cx="3168352" cy="1168837"/>
          </a:xfrm>
          <a:prstGeom prst="flowChartExtra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100" dirty="0" smtClean="0"/>
              <a:t>Projetos criados com P&amp;D sob encomenda para público/privado</a:t>
            </a:r>
          </a:p>
          <a:p>
            <a:pPr algn="ctr"/>
            <a:endParaRPr lang="pt-BR" sz="1100" dirty="0"/>
          </a:p>
        </p:txBody>
      </p:sp>
      <p:cxnSp>
        <p:nvCxnSpPr>
          <p:cNvPr id="9" name="Conector reto 8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/>
          <p:cNvSpPr txBox="1">
            <a:spLocks/>
          </p:cNvSpPr>
          <p:nvPr/>
        </p:nvSpPr>
        <p:spPr>
          <a:xfrm>
            <a:off x="-32" y="476672"/>
            <a:ext cx="7200800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Instituto Stela - Portfólio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3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31" name="Conector reto 30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ítulo 1"/>
          <p:cNvSpPr txBox="1">
            <a:spLocks/>
          </p:cNvSpPr>
          <p:nvPr/>
        </p:nvSpPr>
        <p:spPr>
          <a:xfrm>
            <a:off x="-33" y="460906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A Plataforma Stela Experta©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6252392" cy="6597352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5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43333"/>
            <a:ext cx="8318184" cy="549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1615" y="6103538"/>
            <a:ext cx="8715436" cy="4286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pt-BR" sz="1800" dirty="0" smtClean="0">
                <a:hlinkClick r:id="rId3"/>
              </a:rPr>
              <a:t>Versão demonstração: www.stelaexperta.com.br/experta</a:t>
            </a:r>
            <a:r>
              <a:rPr lang="pt-BR" sz="1800" dirty="0" smtClean="0"/>
              <a:t> </a:t>
            </a:r>
          </a:p>
        </p:txBody>
      </p:sp>
      <p:cxnSp>
        <p:nvCxnSpPr>
          <p:cNvPr id="16" name="Conector reto 15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-33" y="460906"/>
            <a:ext cx="7884401" cy="648072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400" dirty="0" smtClean="0">
                <a:solidFill>
                  <a:schemeClr val="bg1"/>
                </a:solidFill>
              </a:rPr>
              <a:t>A Plataforma Stela Experta© e seus recursos</a:t>
            </a:r>
            <a:endParaRPr lang="pt-BR" sz="3400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0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-32897" y="85100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3152"/>
            <a:ext cx="8519972" cy="574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ector reto 16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-3416" y="10702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-33" y="260648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Localização de especialistas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88690"/>
            <a:ext cx="2466975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60834"/>
            <a:ext cx="247650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841" y="2708920"/>
            <a:ext cx="24765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63" y="17389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41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32897" y="116632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-3416" y="10702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-33" y="278200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Temáticas de trabalho dos colaboradores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8" y="1122964"/>
            <a:ext cx="8510604" cy="57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63" y="17389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2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32897" y="116632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-3416" y="10702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-33" y="334442"/>
            <a:ext cx="7884401" cy="648072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400" dirty="0" smtClean="0">
                <a:solidFill>
                  <a:schemeClr val="bg1"/>
                </a:solidFill>
              </a:rPr>
              <a:t>Indicadores sobre o perfil dos colaboradores</a:t>
            </a:r>
            <a:endParaRPr lang="pt-BR" sz="34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73" y="1131694"/>
            <a:ext cx="8352981" cy="567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31208"/>
            <a:ext cx="6315844" cy="526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16755"/>
            <a:ext cx="6420148" cy="545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63" y="17389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84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-32897" y="116632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-3416" y="10702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-33" y="334442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Relatórios da produção C&amp;T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86236"/>
            <a:ext cx="9073008" cy="56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241" y="1124744"/>
            <a:ext cx="2316943" cy="569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31" y="1154704"/>
            <a:ext cx="2337253" cy="56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69230"/>
            <a:ext cx="2486025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63" y="17389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5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32897" y="116632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-3416" y="10702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-33" y="334442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Indicadores sobre o perfil da produção C&amp;T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7" y="1126946"/>
            <a:ext cx="8450291" cy="573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22" y="1268760"/>
            <a:ext cx="68770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85" y="1268760"/>
            <a:ext cx="689610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22" y="1211535"/>
            <a:ext cx="690562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26" y="1207343"/>
            <a:ext cx="691515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63" y="17389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1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32897" y="116632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-3416" y="10702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-33" y="334442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Temáticas das produções C&amp;T da IES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1" y="1124744"/>
            <a:ext cx="8631767" cy="582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63" y="17389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41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-32897" y="116632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268760"/>
            <a:ext cx="770392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4" name="Texto Explicativo 1 13"/>
          <p:cNvSpPr/>
          <p:nvPr/>
        </p:nvSpPr>
        <p:spPr>
          <a:xfrm>
            <a:off x="3474882" y="2170825"/>
            <a:ext cx="4841534" cy="3562431"/>
          </a:xfrm>
          <a:prstGeom prst="borderCallout1">
            <a:avLst>
              <a:gd name="adj1" fmla="val 37336"/>
              <a:gd name="adj2" fmla="val -2456"/>
              <a:gd name="adj3" fmla="val 93914"/>
              <a:gd name="adj4" fmla="val -62428"/>
            </a:avLst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Termo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País e nome da instituição </a:t>
            </a: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financiadora</a:t>
            </a:r>
          </a:p>
          <a:p>
            <a:r>
              <a:rPr lang="pt-BR" sz="1400" b="1" dirty="0">
                <a:solidFill>
                  <a:schemeClr val="tx2">
                    <a:lumMod val="75000"/>
                  </a:schemeClr>
                </a:solidFill>
              </a:rPr>
              <a:t>País e nome da </a:t>
            </a: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instituição </a:t>
            </a: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de execução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Nome do participante do projeto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Titulação máxima do participante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Ano de início </a:t>
            </a: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e de fim do </a:t>
            </a: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projeto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Natureza do projeto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Situação do projeto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Natureza do financiamento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Nível de titulação dos alunos que participam do projeto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Lotação institucional do participante (*)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Curso de atuação do participante (*)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Vínculo institucional do participante (*)</a:t>
            </a:r>
          </a:p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Enquadramento funcional do participantes (*)</a:t>
            </a:r>
          </a:p>
          <a:p>
            <a:endParaRPr lang="pt-BR" sz="14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483" name="Imagem 11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251520" y="1413555"/>
            <a:ext cx="8715436" cy="50397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17" name="Conector reto 16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-3416" y="10702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-33" y="334442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Relatórios e indicadores de projetos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63" y="17389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59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32897" y="116632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087097" cy="573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o Explicativo 1 13"/>
          <p:cNvSpPr/>
          <p:nvPr/>
        </p:nvSpPr>
        <p:spPr>
          <a:xfrm>
            <a:off x="3428991" y="2564904"/>
            <a:ext cx="3613465" cy="2186868"/>
          </a:xfrm>
          <a:prstGeom prst="borderCallout1">
            <a:avLst>
              <a:gd name="adj1" fmla="val 37336"/>
              <a:gd name="adj2" fmla="val -2456"/>
              <a:gd name="adj3" fmla="val 93914"/>
              <a:gd name="adj4" fmla="val -62428"/>
            </a:avLst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Redes de relacionamento segundo:</a:t>
            </a: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400" b="1" dirty="0" err="1" smtClean="0">
                <a:solidFill>
                  <a:schemeClr val="tx2">
                    <a:lumMod val="75000"/>
                  </a:schemeClr>
                </a:solidFill>
              </a:rPr>
              <a:t>Co-autoria</a:t>
            </a: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 de produção  </a:t>
            </a:r>
            <a:r>
              <a:rPr lang="pt-BR" sz="1400" b="1" dirty="0" err="1" smtClean="0">
                <a:solidFill>
                  <a:schemeClr val="tx2">
                    <a:lumMod val="75000"/>
                  </a:schemeClr>
                </a:solidFill>
              </a:rPr>
              <a:t>C&amp;T</a:t>
            </a:r>
            <a:endParaRPr lang="pt-BR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 Participação conjunta em projetos</a:t>
            </a: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 Participação conjunta em bancas de trabalhos do conclusão</a:t>
            </a: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 Participação conjunta em bancas de comissões julgadoras</a:t>
            </a: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 Colegas de formação acadêmica</a:t>
            </a: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</a:rPr>
              <a:t> Semelhança de perfil curricular</a:t>
            </a:r>
          </a:p>
          <a:p>
            <a:endParaRPr lang="pt-BR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t-BR" sz="14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cxnSp>
        <p:nvCxnSpPr>
          <p:cNvPr id="18" name="Conector reto 17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-3416" y="10702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ítulo 1"/>
          <p:cNvSpPr txBox="1">
            <a:spLocks/>
          </p:cNvSpPr>
          <p:nvPr/>
        </p:nvSpPr>
        <p:spPr>
          <a:xfrm>
            <a:off x="-33" y="334442"/>
            <a:ext cx="7884401" cy="648072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400" dirty="0" smtClean="0">
                <a:solidFill>
                  <a:schemeClr val="bg1"/>
                </a:solidFill>
              </a:rPr>
              <a:t>Redes de relacionamento pessoas e </a:t>
            </a:r>
            <a:r>
              <a:rPr lang="pt-BR" sz="3400" dirty="0" smtClean="0">
                <a:solidFill>
                  <a:schemeClr val="bg1"/>
                </a:solidFill>
              </a:rPr>
              <a:t>institucionais</a:t>
            </a:r>
            <a:endParaRPr lang="pt-BR" sz="3400" dirty="0">
              <a:solidFill>
                <a:schemeClr val="bg1"/>
              </a:solidFill>
            </a:endParaRPr>
          </a:p>
        </p:txBody>
      </p:sp>
      <p:sp>
        <p:nvSpPr>
          <p:cNvPr id="2" name="Ondulado 1"/>
          <p:cNvSpPr/>
          <p:nvPr/>
        </p:nvSpPr>
        <p:spPr>
          <a:xfrm rot="3111754">
            <a:off x="7620205" y="1563409"/>
            <a:ext cx="1624652" cy="62636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Em breve</a:t>
            </a:r>
            <a:endParaRPr lang="pt-BR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63" y="17389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93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59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5" name="Cubo 134"/>
          <p:cNvSpPr/>
          <p:nvPr/>
        </p:nvSpPr>
        <p:spPr>
          <a:xfrm>
            <a:off x="2564872" y="6103738"/>
            <a:ext cx="2650070" cy="41972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 smtClean="0">
                <a:solidFill>
                  <a:schemeClr val="tx1"/>
                </a:solidFill>
              </a:rPr>
              <a:t>Plataforma Aquarius (MCTI)</a:t>
            </a:r>
            <a:endParaRPr lang="pt-BR" sz="1600" dirty="0">
              <a:solidFill>
                <a:schemeClr val="tx1"/>
              </a:solidFill>
            </a:endParaRPr>
          </a:p>
        </p:txBody>
      </p:sp>
      <p:cxnSp>
        <p:nvCxnSpPr>
          <p:cNvPr id="118" name="Conector reto 117"/>
          <p:cNvCxnSpPr/>
          <p:nvPr/>
        </p:nvCxnSpPr>
        <p:spPr>
          <a:xfrm>
            <a:off x="4521595" y="3413554"/>
            <a:ext cx="1600711" cy="10682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to 118"/>
          <p:cNvCxnSpPr/>
          <p:nvPr/>
        </p:nvCxnSpPr>
        <p:spPr>
          <a:xfrm>
            <a:off x="2188564" y="1901123"/>
            <a:ext cx="1973725" cy="945818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/>
          <p:cNvCxnSpPr/>
          <p:nvPr/>
        </p:nvCxnSpPr>
        <p:spPr>
          <a:xfrm rot="5400000">
            <a:off x="3426873" y="3077669"/>
            <a:ext cx="815332" cy="35387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Cubo 120"/>
          <p:cNvSpPr/>
          <p:nvPr/>
        </p:nvSpPr>
        <p:spPr>
          <a:xfrm>
            <a:off x="6245380" y="4634947"/>
            <a:ext cx="1336582" cy="41972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400" dirty="0" smtClean="0">
                <a:solidFill>
                  <a:schemeClr val="tx1"/>
                </a:solidFill>
              </a:rPr>
              <a:t>PGSCIA - Itaú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22" name="Cubo 121"/>
          <p:cNvSpPr/>
          <p:nvPr/>
        </p:nvSpPr>
        <p:spPr>
          <a:xfrm>
            <a:off x="6143636" y="5000636"/>
            <a:ext cx="2714644" cy="41972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1200"/>
              </a:lnSpc>
            </a:pPr>
            <a:r>
              <a:rPr lang="pt-BR" sz="1400" dirty="0" smtClean="0">
                <a:solidFill>
                  <a:schemeClr val="tx1"/>
                </a:solidFill>
              </a:rPr>
              <a:t>Plataforma Mauá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124" name="Conector reto 123"/>
          <p:cNvCxnSpPr/>
          <p:nvPr/>
        </p:nvCxnSpPr>
        <p:spPr>
          <a:xfrm>
            <a:off x="2000232" y="5286388"/>
            <a:ext cx="1403567" cy="485745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to 124"/>
          <p:cNvCxnSpPr/>
          <p:nvPr/>
        </p:nvCxnSpPr>
        <p:spPr>
          <a:xfrm rot="5400000">
            <a:off x="344839" y="4552126"/>
            <a:ext cx="1308573" cy="736999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Cubo 125"/>
          <p:cNvSpPr/>
          <p:nvPr/>
        </p:nvSpPr>
        <p:spPr>
          <a:xfrm>
            <a:off x="5363080" y="6081109"/>
            <a:ext cx="3495200" cy="419725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Plataforma ISEKP </a:t>
            </a:r>
            <a:r>
              <a:rPr lang="pt-BR" sz="1200" dirty="0" smtClean="0">
                <a:solidFill>
                  <a:schemeClr val="tx1"/>
                </a:solidFill>
              </a:rPr>
              <a:t>(Eng. do conhecimento)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127" name="Cubo 126"/>
          <p:cNvSpPr/>
          <p:nvPr/>
        </p:nvSpPr>
        <p:spPr>
          <a:xfrm>
            <a:off x="154892" y="5938233"/>
            <a:ext cx="2108628" cy="41972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Programa PRIME/FINEP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28" name="Cubo 127"/>
          <p:cNvSpPr/>
          <p:nvPr/>
        </p:nvSpPr>
        <p:spPr>
          <a:xfrm>
            <a:off x="214282" y="4572008"/>
            <a:ext cx="2145070" cy="41972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 smtClean="0">
                <a:solidFill>
                  <a:schemeClr val="tx1"/>
                </a:solidFill>
              </a:rPr>
              <a:t>SIFAPS/CONFAP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129" name="Cubo 128"/>
          <p:cNvSpPr/>
          <p:nvPr/>
        </p:nvSpPr>
        <p:spPr>
          <a:xfrm>
            <a:off x="2839553" y="4047802"/>
            <a:ext cx="1843791" cy="368061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Portal SINAES/INEP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30" name="Cubo 129"/>
          <p:cNvSpPr/>
          <p:nvPr/>
        </p:nvSpPr>
        <p:spPr>
          <a:xfrm>
            <a:off x="2857488" y="3571876"/>
            <a:ext cx="1843791" cy="517955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Plataforma </a:t>
            </a:r>
            <a:br>
              <a:rPr lang="pt-BR" sz="1400" dirty="0" smtClean="0">
                <a:solidFill>
                  <a:schemeClr val="tx1"/>
                </a:solidFill>
              </a:rPr>
            </a:br>
            <a:r>
              <a:rPr lang="pt-BR" sz="1400" dirty="0" smtClean="0">
                <a:solidFill>
                  <a:schemeClr val="tx1"/>
                </a:solidFill>
              </a:rPr>
              <a:t>Stela Experta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31" name="Cubo 130"/>
          <p:cNvSpPr/>
          <p:nvPr/>
        </p:nvSpPr>
        <p:spPr>
          <a:xfrm>
            <a:off x="82436" y="2884392"/>
            <a:ext cx="2108628" cy="41972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Fórum PAHO/OMS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32" name="Cubo 131"/>
          <p:cNvSpPr/>
          <p:nvPr/>
        </p:nvSpPr>
        <p:spPr>
          <a:xfrm>
            <a:off x="167382" y="5627927"/>
            <a:ext cx="2108628" cy="41972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Sistema SIGBI/FAPESC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134" name="Conector reto 133"/>
          <p:cNvCxnSpPr/>
          <p:nvPr/>
        </p:nvCxnSpPr>
        <p:spPr>
          <a:xfrm rot="5400000">
            <a:off x="1183146" y="3007851"/>
            <a:ext cx="1442803" cy="1588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Cubo 135"/>
          <p:cNvSpPr/>
          <p:nvPr/>
        </p:nvSpPr>
        <p:spPr>
          <a:xfrm>
            <a:off x="6215074" y="3571876"/>
            <a:ext cx="2740708" cy="73451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400" dirty="0" smtClean="0">
                <a:solidFill>
                  <a:schemeClr val="tx1"/>
                </a:solidFill>
              </a:rPr>
              <a:t>Portal SAPI </a:t>
            </a:r>
            <a:br>
              <a:rPr lang="pt-BR" sz="1400" dirty="0" smtClean="0">
                <a:solidFill>
                  <a:schemeClr val="tx1"/>
                </a:solidFill>
              </a:rPr>
            </a:br>
            <a:r>
              <a:rPr lang="pt-BR" sz="1400" dirty="0" smtClean="0">
                <a:solidFill>
                  <a:schemeClr val="tx1"/>
                </a:solidFill>
              </a:rPr>
              <a:t>(Anprotec)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37" name="Cubo 136"/>
          <p:cNvSpPr/>
          <p:nvPr/>
        </p:nvSpPr>
        <p:spPr>
          <a:xfrm>
            <a:off x="79936" y="2537122"/>
            <a:ext cx="2108628" cy="41972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Portal Inovação (MCTI)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38" name="Cubo 137"/>
          <p:cNvSpPr/>
          <p:nvPr/>
        </p:nvSpPr>
        <p:spPr>
          <a:xfrm>
            <a:off x="3405387" y="1714488"/>
            <a:ext cx="4452761" cy="562132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 smtClean="0">
                <a:solidFill>
                  <a:schemeClr val="tx1"/>
                </a:solidFill>
              </a:rPr>
              <a:t>Plataforma Lattes (CNPq)</a:t>
            </a:r>
          </a:p>
          <a:p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39" name="Cilindro 138"/>
          <p:cNvSpPr/>
          <p:nvPr/>
        </p:nvSpPr>
        <p:spPr>
          <a:xfrm>
            <a:off x="5434518" y="5652481"/>
            <a:ext cx="3300331" cy="57150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 smtClean="0"/>
              <a:t>Base de Conhecimento em CT&amp;I</a:t>
            </a:r>
            <a:endParaRPr lang="pt-BR" b="1" dirty="0"/>
          </a:p>
        </p:txBody>
      </p:sp>
      <p:sp>
        <p:nvSpPr>
          <p:cNvPr id="142" name="Nuvem 141"/>
          <p:cNvSpPr/>
          <p:nvPr/>
        </p:nvSpPr>
        <p:spPr>
          <a:xfrm>
            <a:off x="88724" y="1503858"/>
            <a:ext cx="2777666" cy="99557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dk1"/>
                </a:solidFill>
              </a:rPr>
              <a:t>Sistema Nacional de CT&amp;I</a:t>
            </a:r>
            <a:endParaRPr lang="pt-BR" b="1" dirty="0">
              <a:solidFill>
                <a:schemeClr val="dk1"/>
              </a:solidFill>
            </a:endParaRPr>
          </a:p>
        </p:txBody>
      </p:sp>
      <p:sp>
        <p:nvSpPr>
          <p:cNvPr id="145" name="Cubo 144"/>
          <p:cNvSpPr/>
          <p:nvPr/>
        </p:nvSpPr>
        <p:spPr>
          <a:xfrm>
            <a:off x="214282" y="4295159"/>
            <a:ext cx="2142570" cy="41972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Observatório CT&amp;I MG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47" name="Cubo 146"/>
          <p:cNvSpPr/>
          <p:nvPr/>
        </p:nvSpPr>
        <p:spPr>
          <a:xfrm>
            <a:off x="3405387" y="1517480"/>
            <a:ext cx="1397835" cy="281066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DCVISA/ANVISA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48" name="Cubo 147"/>
          <p:cNvSpPr/>
          <p:nvPr/>
        </p:nvSpPr>
        <p:spPr>
          <a:xfrm>
            <a:off x="4724471" y="1512220"/>
            <a:ext cx="1397835" cy="281066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DCSIBEA/MMA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149" name="Conector reto 148"/>
          <p:cNvCxnSpPr/>
          <p:nvPr/>
        </p:nvCxnSpPr>
        <p:spPr>
          <a:xfrm rot="5400000">
            <a:off x="5932052" y="4164276"/>
            <a:ext cx="501521" cy="12513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reto 149"/>
          <p:cNvCxnSpPr/>
          <p:nvPr/>
        </p:nvCxnSpPr>
        <p:spPr>
          <a:xfrm>
            <a:off x="5660847" y="4291403"/>
            <a:ext cx="322552" cy="24270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reto 152"/>
          <p:cNvCxnSpPr/>
          <p:nvPr/>
        </p:nvCxnSpPr>
        <p:spPr>
          <a:xfrm rot="16200000" flipH="1">
            <a:off x="4204236" y="3548545"/>
            <a:ext cx="862514" cy="59253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ector reto 169"/>
          <p:cNvCxnSpPr/>
          <p:nvPr/>
        </p:nvCxnSpPr>
        <p:spPr>
          <a:xfrm>
            <a:off x="5072066" y="2786058"/>
            <a:ext cx="1600711" cy="10682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Nuvem 140"/>
          <p:cNvSpPr/>
          <p:nvPr/>
        </p:nvSpPr>
        <p:spPr>
          <a:xfrm>
            <a:off x="3216828" y="2029591"/>
            <a:ext cx="2609533" cy="110716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Atores Individuais </a:t>
            </a:r>
            <a:r>
              <a:rPr lang="pt-BR" sz="1100" b="1" dirty="0" smtClean="0"/>
              <a:t>(gestores, pesquisadores, estudantes)</a:t>
            </a:r>
            <a:endParaRPr lang="pt-BR" b="1" dirty="0"/>
          </a:p>
        </p:txBody>
      </p:sp>
      <p:cxnSp>
        <p:nvCxnSpPr>
          <p:cNvPr id="171" name="Conector reto 170"/>
          <p:cNvCxnSpPr/>
          <p:nvPr/>
        </p:nvCxnSpPr>
        <p:spPr>
          <a:xfrm rot="5400000">
            <a:off x="5750727" y="3178967"/>
            <a:ext cx="714380" cy="21431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reto 172"/>
          <p:cNvCxnSpPr/>
          <p:nvPr/>
        </p:nvCxnSpPr>
        <p:spPr>
          <a:xfrm flipV="1">
            <a:off x="4500562" y="2928934"/>
            <a:ext cx="1714512" cy="42862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Nuvem 153"/>
          <p:cNvSpPr/>
          <p:nvPr/>
        </p:nvSpPr>
        <p:spPr>
          <a:xfrm>
            <a:off x="3087968" y="3161713"/>
            <a:ext cx="1843791" cy="62958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IES/</a:t>
            </a:r>
            <a:r>
              <a:rPr lang="pt-BR" b="1" dirty="0" err="1" smtClean="0"/>
              <a:t>ICTIs</a:t>
            </a:r>
            <a:endParaRPr lang="pt-BR" b="1" dirty="0"/>
          </a:p>
        </p:txBody>
      </p:sp>
      <p:sp>
        <p:nvSpPr>
          <p:cNvPr id="169" name="Nuvem 168"/>
          <p:cNvSpPr/>
          <p:nvPr/>
        </p:nvSpPr>
        <p:spPr>
          <a:xfrm>
            <a:off x="5728605" y="2071678"/>
            <a:ext cx="2343857" cy="98677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Coletivos</a:t>
            </a:r>
            <a:br>
              <a:rPr lang="pt-BR" b="1" dirty="0" smtClean="0"/>
            </a:br>
            <a:r>
              <a:rPr lang="pt-BR" sz="1400" b="1" dirty="0" smtClean="0"/>
              <a:t>(Projetos, </a:t>
            </a:r>
            <a:r>
              <a:rPr lang="pt-BR" sz="1400" b="1" dirty="0" err="1" smtClean="0"/>
              <a:t>GPs</a:t>
            </a:r>
            <a:r>
              <a:rPr lang="pt-BR" sz="1400" b="1" dirty="0" smtClean="0"/>
              <a:t>, Redes, </a:t>
            </a:r>
            <a:r>
              <a:rPr lang="pt-BR" sz="1400" b="1" dirty="0" err="1" smtClean="0"/>
              <a:t>CoP</a:t>
            </a:r>
            <a:r>
              <a:rPr lang="pt-BR" sz="1400" b="1" dirty="0" smtClean="0"/>
              <a:t>)</a:t>
            </a:r>
            <a:endParaRPr lang="pt-BR" b="1" dirty="0"/>
          </a:p>
        </p:txBody>
      </p:sp>
      <p:cxnSp>
        <p:nvCxnSpPr>
          <p:cNvPr id="176" name="Conector reto 175"/>
          <p:cNvCxnSpPr/>
          <p:nvPr/>
        </p:nvCxnSpPr>
        <p:spPr>
          <a:xfrm>
            <a:off x="5500694" y="4357694"/>
            <a:ext cx="663970" cy="29101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Nuvem 154"/>
          <p:cNvSpPr/>
          <p:nvPr/>
        </p:nvSpPr>
        <p:spPr>
          <a:xfrm>
            <a:off x="4714876" y="3571876"/>
            <a:ext cx="1471529" cy="98185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Parques</a:t>
            </a:r>
            <a:endParaRPr lang="pt-BR" b="1" dirty="0"/>
          </a:p>
        </p:txBody>
      </p:sp>
      <p:sp>
        <p:nvSpPr>
          <p:cNvPr id="151" name="Nuvem 150"/>
          <p:cNvSpPr/>
          <p:nvPr/>
        </p:nvSpPr>
        <p:spPr>
          <a:xfrm>
            <a:off x="5572132" y="3000372"/>
            <a:ext cx="2071136" cy="98185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b="1" dirty="0" smtClean="0"/>
              <a:t>Incubadoras</a:t>
            </a:r>
            <a:endParaRPr lang="pt-BR" b="1" dirty="0"/>
          </a:p>
        </p:txBody>
      </p:sp>
      <p:sp>
        <p:nvSpPr>
          <p:cNvPr id="178" name="Cubo 177"/>
          <p:cNvSpPr/>
          <p:nvPr/>
        </p:nvSpPr>
        <p:spPr>
          <a:xfrm>
            <a:off x="6087964" y="1500174"/>
            <a:ext cx="1770184" cy="296832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SINAES/Docentes ES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179" name="Conector reto 178"/>
          <p:cNvCxnSpPr/>
          <p:nvPr/>
        </p:nvCxnSpPr>
        <p:spPr>
          <a:xfrm>
            <a:off x="1928794" y="4143380"/>
            <a:ext cx="1378350" cy="107682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Nuvem 145"/>
          <p:cNvSpPr/>
          <p:nvPr/>
        </p:nvSpPr>
        <p:spPr>
          <a:xfrm>
            <a:off x="166820" y="3429000"/>
            <a:ext cx="2333478" cy="1019329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lt1"/>
                </a:solidFill>
              </a:rPr>
              <a:t>Indicadores</a:t>
            </a:r>
            <a:br>
              <a:rPr lang="pt-BR" sz="2000" b="1" dirty="0" smtClean="0">
                <a:solidFill>
                  <a:schemeClr val="lt1"/>
                </a:solidFill>
              </a:rPr>
            </a:br>
            <a:r>
              <a:rPr lang="pt-BR" sz="2000" b="1" dirty="0" smtClean="0">
                <a:solidFill>
                  <a:schemeClr val="lt1"/>
                </a:solidFill>
              </a:rPr>
              <a:t>de Inovação</a:t>
            </a:r>
            <a:endParaRPr lang="pt-BR" sz="2000" b="1" dirty="0">
              <a:solidFill>
                <a:schemeClr val="lt1"/>
              </a:solidFill>
            </a:endParaRPr>
          </a:p>
        </p:txBody>
      </p:sp>
      <p:cxnSp>
        <p:nvCxnSpPr>
          <p:cNvPr id="181" name="Conector reto 180"/>
          <p:cNvCxnSpPr/>
          <p:nvPr/>
        </p:nvCxnSpPr>
        <p:spPr>
          <a:xfrm flipV="1">
            <a:off x="1643042" y="5143512"/>
            <a:ext cx="1857388" cy="42862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Nuvem 132"/>
          <p:cNvSpPr/>
          <p:nvPr/>
        </p:nvSpPr>
        <p:spPr>
          <a:xfrm>
            <a:off x="109916" y="5070789"/>
            <a:ext cx="2216051" cy="742016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Fomento </a:t>
            </a:r>
          </a:p>
          <a:p>
            <a:pPr algn="ctr"/>
            <a:r>
              <a:rPr lang="pt-BR" sz="2000" b="1" dirty="0" smtClean="0"/>
              <a:t>a CT&amp;I</a:t>
            </a:r>
            <a:endParaRPr lang="pt-BR" sz="2000" b="1" dirty="0"/>
          </a:p>
        </p:txBody>
      </p:sp>
      <p:cxnSp>
        <p:nvCxnSpPr>
          <p:cNvPr id="184" name="Conector reto 183"/>
          <p:cNvCxnSpPr/>
          <p:nvPr/>
        </p:nvCxnSpPr>
        <p:spPr>
          <a:xfrm rot="10800000" flipV="1">
            <a:off x="4929190" y="5357826"/>
            <a:ext cx="571504" cy="35719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Nuvem 139"/>
          <p:cNvSpPr/>
          <p:nvPr/>
        </p:nvSpPr>
        <p:spPr>
          <a:xfrm>
            <a:off x="2443394" y="5298696"/>
            <a:ext cx="2850625" cy="944380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Governança</a:t>
            </a:r>
            <a:br>
              <a:rPr lang="pt-BR" sz="2000" b="1" dirty="0" smtClean="0"/>
            </a:br>
            <a:r>
              <a:rPr lang="pt-BR" sz="2000" b="1" dirty="0" smtClean="0"/>
              <a:t>Pública</a:t>
            </a:r>
            <a:endParaRPr lang="pt-BR" sz="2000" b="1" dirty="0"/>
          </a:p>
        </p:txBody>
      </p:sp>
      <p:sp>
        <p:nvSpPr>
          <p:cNvPr id="168" name="Nuvem 167"/>
          <p:cNvSpPr/>
          <p:nvPr/>
        </p:nvSpPr>
        <p:spPr>
          <a:xfrm>
            <a:off x="3071802" y="4714884"/>
            <a:ext cx="3143272" cy="84390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Agentes públicos</a:t>
            </a:r>
            <a:endParaRPr lang="pt-BR" sz="2000" b="1" dirty="0"/>
          </a:p>
        </p:txBody>
      </p:sp>
      <p:sp>
        <p:nvSpPr>
          <p:cNvPr id="58" name="Cubo 57"/>
          <p:cNvSpPr/>
          <p:nvPr/>
        </p:nvSpPr>
        <p:spPr>
          <a:xfrm>
            <a:off x="7500958" y="4643446"/>
            <a:ext cx="1336582" cy="419725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400" dirty="0" smtClean="0">
                <a:solidFill>
                  <a:schemeClr val="tx1"/>
                </a:solidFill>
              </a:rPr>
              <a:t>EMBRAER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23" name="Cubo 122"/>
          <p:cNvSpPr/>
          <p:nvPr/>
        </p:nvSpPr>
        <p:spPr>
          <a:xfrm>
            <a:off x="6143636" y="4214818"/>
            <a:ext cx="2740708" cy="392709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400" dirty="0" smtClean="0">
                <a:solidFill>
                  <a:schemeClr val="tx1"/>
                </a:solidFill>
              </a:rPr>
              <a:t>PRIME/FINEP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52" name="Nuvem 151"/>
          <p:cNvSpPr/>
          <p:nvPr/>
        </p:nvSpPr>
        <p:spPr>
          <a:xfrm>
            <a:off x="5903013" y="4143380"/>
            <a:ext cx="1843791" cy="62958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Empresas</a:t>
            </a:r>
            <a:endParaRPr lang="pt-BR" b="1" dirty="0"/>
          </a:p>
        </p:txBody>
      </p:sp>
      <p:cxnSp>
        <p:nvCxnSpPr>
          <p:cNvPr id="55" name="Conector reto 54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ítulo 1"/>
          <p:cNvSpPr>
            <a:spLocks noGrp="1"/>
          </p:cNvSpPr>
          <p:nvPr>
            <p:ph type="title"/>
          </p:nvPr>
        </p:nvSpPr>
        <p:spPr>
          <a:xfrm>
            <a:off x="0" y="476672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Instituto Stela – </a:t>
            </a:r>
            <a:r>
              <a:rPr lang="en-US" sz="3200" dirty="0" err="1" smtClean="0">
                <a:solidFill>
                  <a:schemeClr val="bg1"/>
                </a:solidFill>
              </a:rPr>
              <a:t>Experiências</a:t>
            </a:r>
            <a:r>
              <a:rPr lang="en-US" sz="3200" dirty="0" smtClean="0">
                <a:solidFill>
                  <a:schemeClr val="bg1"/>
                </a:solidFill>
              </a:rPr>
              <a:t> no SNCTI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1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21" grpId="0" animBg="1"/>
      <p:bldP spid="122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6" grpId="0" animBg="1"/>
      <p:bldP spid="137" grpId="0" animBg="1"/>
      <p:bldP spid="138" grpId="0" animBg="1"/>
      <p:bldP spid="145" grpId="0" animBg="1"/>
      <p:bldP spid="147" grpId="0" animBg="1"/>
      <p:bldP spid="148" grpId="0" animBg="1"/>
      <p:bldP spid="178" grpId="0" animBg="1"/>
      <p:bldP spid="58" grpId="0" animBg="1"/>
      <p:bldP spid="1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32897" y="116632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7" y="1412776"/>
            <a:ext cx="9144000" cy="487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cxnSp>
        <p:nvCxnSpPr>
          <p:cNvPr id="16" name="Conector reto 15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-3416" y="107028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-33" y="334442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 smtClean="0">
                <a:solidFill>
                  <a:schemeClr val="bg1"/>
                </a:solidFill>
              </a:rPr>
              <a:t>Avaliação da produtividade dos docentes/</a:t>
            </a:r>
            <a:r>
              <a:rPr lang="pt-BR" sz="3000" dirty="0" err="1" smtClean="0">
                <a:solidFill>
                  <a:schemeClr val="bg1"/>
                </a:solidFill>
              </a:rPr>
              <a:t>PPGs</a:t>
            </a:r>
            <a:endParaRPr lang="pt-BR" sz="3000" dirty="0">
              <a:solidFill>
                <a:schemeClr val="bg1"/>
              </a:solidFill>
            </a:endParaRPr>
          </a:p>
        </p:txBody>
      </p:sp>
      <p:sp>
        <p:nvSpPr>
          <p:cNvPr id="11" name="Ondulado 10"/>
          <p:cNvSpPr/>
          <p:nvPr/>
        </p:nvSpPr>
        <p:spPr>
          <a:xfrm rot="3111754">
            <a:off x="7692213" y="1563409"/>
            <a:ext cx="1624652" cy="62636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Em breve</a:t>
            </a:r>
            <a:endParaRPr lang="pt-BR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63" y="17389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6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-33" y="460906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 smtClean="0">
                <a:solidFill>
                  <a:schemeClr val="bg1"/>
                </a:solidFill>
              </a:rPr>
              <a:t>Case UNIOESTE: Gestão </a:t>
            </a:r>
            <a:r>
              <a:rPr lang="pt-BR" sz="2800" dirty="0">
                <a:solidFill>
                  <a:schemeClr val="bg1"/>
                </a:solidFill>
              </a:rPr>
              <a:t>de informações em CT&amp;I</a:t>
            </a:r>
          </a:p>
          <a:p>
            <a:pPr algn="l"/>
            <a:endParaRPr lang="pt-BR" sz="3400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79060" y="1600924"/>
            <a:ext cx="87854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/>
              <a:t>A UNIOESTE desenvolveu o </a:t>
            </a:r>
            <a:r>
              <a:rPr lang="pt-BR" sz="2400" b="1" dirty="0" smtClean="0"/>
              <a:t>SGPIC</a:t>
            </a:r>
            <a:r>
              <a:rPr lang="pt-BR" sz="2400" dirty="0" smtClean="0"/>
              <a:t>, solução para gestão de editais institucionais (atualmente estão operando PIBIT, </a:t>
            </a:r>
            <a:r>
              <a:rPr lang="pt-BR" sz="2400" dirty="0"/>
              <a:t>PIBIC-AF e </a:t>
            </a:r>
            <a:r>
              <a:rPr lang="pt-BR" sz="2400" dirty="0" smtClean="0"/>
              <a:t>PIBIC)</a:t>
            </a:r>
          </a:p>
          <a:p>
            <a:pPr marL="285750" indent="-285750">
              <a:buFont typeface="Arial" pitchFamily="34" charset="0"/>
              <a:buChar char="•"/>
            </a:pPr>
            <a:endParaRPr lang="pt-BR" dirty="0" smtClean="0"/>
          </a:p>
        </p:txBody>
      </p:sp>
      <p:pic>
        <p:nvPicPr>
          <p:cNvPr id="13" name="Imagem 12"/>
          <p:cNvPicPr/>
          <p:nvPr/>
        </p:nvPicPr>
        <p:blipFill>
          <a:blip r:embed="rId3"/>
          <a:stretch>
            <a:fillRect/>
          </a:stretch>
        </p:blipFill>
        <p:spPr>
          <a:xfrm>
            <a:off x="755576" y="2564904"/>
            <a:ext cx="756084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1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-33" y="460906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 smtClean="0">
                <a:solidFill>
                  <a:schemeClr val="bg1"/>
                </a:solidFill>
              </a:rPr>
              <a:t>Case UNIOESTE: Gestão </a:t>
            </a:r>
            <a:r>
              <a:rPr lang="pt-BR" sz="2800" dirty="0">
                <a:solidFill>
                  <a:schemeClr val="bg1"/>
                </a:solidFill>
              </a:rPr>
              <a:t>de informações em CT&amp;I</a:t>
            </a:r>
          </a:p>
          <a:p>
            <a:pPr algn="l"/>
            <a:endParaRPr lang="pt-BR" sz="3400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7504" y="1340768"/>
            <a:ext cx="878542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dirty="0" smtClean="0"/>
              <a:t>Disponibiliza funcionalidades para 6 categorias de usuários</a:t>
            </a:r>
            <a:endParaRPr lang="pt-BR" sz="2400" b="1" dirty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sz="2200" b="1" dirty="0" smtClean="0"/>
              <a:t>Pró-Reitoria</a:t>
            </a:r>
            <a:r>
              <a:rPr lang="pt-BR" sz="2200" dirty="0" smtClean="0"/>
              <a:t>: gerenciar </a:t>
            </a:r>
            <a:r>
              <a:rPr lang="pt-BR" sz="2200" dirty="0"/>
              <a:t>os processos como um todo (cadastro de edital, áreas, itens de avaliação, pesos de avaliação, arquivos solicitados, </a:t>
            </a:r>
            <a:r>
              <a:rPr lang="pt-BR" sz="2200" dirty="0" smtClean="0"/>
              <a:t>sorteio </a:t>
            </a:r>
            <a:r>
              <a:rPr lang="pt-BR" sz="2200" dirty="0"/>
              <a:t>de avaliadores, </a:t>
            </a:r>
            <a:r>
              <a:rPr lang="pt-BR" sz="2200" dirty="0" smtClean="0"/>
              <a:t>classificação</a:t>
            </a:r>
            <a:r>
              <a:rPr lang="pt-BR" sz="2200" dirty="0"/>
              <a:t>, </a:t>
            </a:r>
            <a:r>
              <a:rPr lang="pt-BR" sz="2200" dirty="0" err="1"/>
              <a:t>etc</a:t>
            </a:r>
            <a:r>
              <a:rPr lang="pt-BR" sz="2200" dirty="0" smtClean="0"/>
              <a:t>)</a:t>
            </a:r>
            <a:endParaRPr lang="pt-BR" sz="2200" dirty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sz="2200" b="1" dirty="0" smtClean="0"/>
              <a:t>Docente</a:t>
            </a:r>
            <a:r>
              <a:rPr lang="pt-BR" sz="2200" dirty="0" smtClean="0"/>
              <a:t>: cadastrar </a:t>
            </a:r>
            <a:r>
              <a:rPr lang="pt-BR" sz="2200" dirty="0"/>
              <a:t>a proposta para concorrer a bolsa, realizar troca de aluno e entrega de </a:t>
            </a:r>
            <a:r>
              <a:rPr lang="pt-BR" sz="2200" dirty="0" smtClean="0"/>
              <a:t>relatórios</a:t>
            </a:r>
            <a:endParaRPr lang="pt-BR" sz="2200" dirty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sz="2200" b="1" dirty="0" smtClean="0"/>
              <a:t>Aluno</a:t>
            </a:r>
            <a:r>
              <a:rPr lang="pt-BR" sz="2200" dirty="0" smtClean="0"/>
              <a:t>: concordar </a:t>
            </a:r>
            <a:r>
              <a:rPr lang="pt-BR" sz="2200" dirty="0"/>
              <a:t>com termos de compromisso e informar dados </a:t>
            </a:r>
            <a:r>
              <a:rPr lang="pt-BR" sz="2200" dirty="0" smtClean="0"/>
              <a:t>bancários</a:t>
            </a:r>
            <a:endParaRPr lang="pt-BR" sz="2200" dirty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sz="2200" b="1" dirty="0" smtClean="0"/>
              <a:t>Avaliadores </a:t>
            </a:r>
            <a:r>
              <a:rPr lang="pt-BR" sz="2200" b="1" dirty="0"/>
              <a:t>ad </a:t>
            </a:r>
            <a:r>
              <a:rPr lang="pt-BR" sz="2200" b="1" dirty="0" smtClean="0"/>
              <a:t>hoc</a:t>
            </a:r>
            <a:r>
              <a:rPr lang="pt-BR" sz="2200" dirty="0" smtClean="0"/>
              <a:t>: avaliar </a:t>
            </a:r>
            <a:r>
              <a:rPr lang="pt-BR" sz="2200" dirty="0"/>
              <a:t>as propostas </a:t>
            </a:r>
            <a:r>
              <a:rPr lang="pt-BR" sz="2200" dirty="0" smtClean="0"/>
              <a:t>submetidas</a:t>
            </a:r>
            <a:endParaRPr lang="pt-BR" sz="2200" dirty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sz="2200" b="1" dirty="0" smtClean="0"/>
              <a:t>Comitê Presidente</a:t>
            </a:r>
            <a:r>
              <a:rPr lang="pt-BR" sz="2200" dirty="0" smtClean="0"/>
              <a:t>: fiscalizar </a:t>
            </a:r>
            <a:r>
              <a:rPr lang="pt-BR" sz="2200" dirty="0"/>
              <a:t>as atividades em execução e </a:t>
            </a:r>
            <a:r>
              <a:rPr lang="pt-BR" sz="2200" dirty="0" smtClean="0"/>
              <a:t>realizar aprovações</a:t>
            </a:r>
            <a:r>
              <a:rPr lang="pt-BR" sz="2200" dirty="0"/>
              <a:t>.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sz="2200" b="1" dirty="0" smtClean="0"/>
              <a:t>Comitê Externo</a:t>
            </a:r>
            <a:r>
              <a:rPr lang="pt-BR" sz="2200" dirty="0" smtClean="0"/>
              <a:t>: pessoas </a:t>
            </a:r>
            <a:r>
              <a:rPr lang="pt-BR" sz="2200" dirty="0"/>
              <a:t>vinculadas a um </a:t>
            </a:r>
            <a:r>
              <a:rPr lang="pt-BR" sz="2200" dirty="0" smtClean="0"/>
              <a:t>órgão </a:t>
            </a:r>
            <a:r>
              <a:rPr lang="pt-BR" sz="2200" dirty="0"/>
              <a:t>de fomento (</a:t>
            </a:r>
            <a:r>
              <a:rPr lang="pt-BR" sz="2200" dirty="0" err="1"/>
              <a:t>disponibilizadora</a:t>
            </a:r>
            <a:r>
              <a:rPr lang="pt-BR" sz="2200" dirty="0"/>
              <a:t> de bolsa para a universidade) </a:t>
            </a:r>
            <a:r>
              <a:rPr lang="pt-BR" sz="2200" dirty="0" smtClean="0"/>
              <a:t>terão </a:t>
            </a:r>
            <a:r>
              <a:rPr lang="pt-BR" sz="2200" dirty="0"/>
              <a:t>acesso </a:t>
            </a:r>
            <a:r>
              <a:rPr lang="pt-BR" sz="2200" dirty="0" smtClean="0"/>
              <a:t>para consultar </a:t>
            </a:r>
            <a:r>
              <a:rPr lang="pt-BR" sz="2200" dirty="0"/>
              <a:t>dados no </a:t>
            </a:r>
            <a:r>
              <a:rPr lang="pt-BR" sz="2200" dirty="0" smtClean="0"/>
              <a:t>sistema</a:t>
            </a:r>
            <a:endParaRPr lang="pt-BR" sz="2200" dirty="0"/>
          </a:p>
          <a:p>
            <a:pPr marL="285750" indent="-285750">
              <a:buFont typeface="Arial" pitchFamily="34" charset="0"/>
              <a:buChar char="•"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8349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-33" y="460906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 smtClean="0">
                <a:solidFill>
                  <a:schemeClr val="bg1"/>
                </a:solidFill>
              </a:rPr>
              <a:t>Case UNIOESTE: Gestão </a:t>
            </a:r>
            <a:r>
              <a:rPr lang="pt-BR" sz="2800" dirty="0">
                <a:solidFill>
                  <a:schemeClr val="bg1"/>
                </a:solidFill>
              </a:rPr>
              <a:t>de informações em CT&amp;I</a:t>
            </a:r>
          </a:p>
          <a:p>
            <a:pPr algn="l"/>
            <a:endParaRPr lang="pt-BR" sz="3400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7504" y="1340768"/>
            <a:ext cx="878542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000" dirty="0" smtClean="0"/>
              <a:t>O SGPIC está integrado com sistemas internos (acadêmico) e com soluções de dados abertos (DGP/CNPq e a Plataforma Stela Experta©)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sz="2000" dirty="0" smtClean="0"/>
              <a:t>Permite que os professores preencham suas propostas, visualizem seu histórico de solicitações e que os gestores configurem os editais e cadastrem um banco de avaliadores</a:t>
            </a:r>
            <a:endParaRPr lang="pt-BR" sz="2200" dirty="0"/>
          </a:p>
          <a:p>
            <a:pPr marL="285750" indent="-285750">
              <a:buFont typeface="Arial" pitchFamily="34" charset="0"/>
              <a:buChar char="•"/>
            </a:pPr>
            <a:endParaRPr lang="pt-BR" dirty="0" smtClean="0"/>
          </a:p>
        </p:txBody>
      </p:sp>
      <p:pic>
        <p:nvPicPr>
          <p:cNvPr id="10" name="Imagem 9"/>
          <p:cNvPicPr/>
          <p:nvPr/>
        </p:nvPicPr>
        <p:blipFill>
          <a:blip r:embed="rId3"/>
          <a:stretch>
            <a:fillRect/>
          </a:stretch>
        </p:blipFill>
        <p:spPr>
          <a:xfrm>
            <a:off x="827584" y="3053029"/>
            <a:ext cx="7776864" cy="3832355"/>
          </a:xfrm>
          <a:prstGeom prst="rect">
            <a:avLst/>
          </a:prstGeom>
        </p:spPr>
      </p:pic>
      <p:pic>
        <p:nvPicPr>
          <p:cNvPr id="13" name="Imagem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475656" y="3041188"/>
            <a:ext cx="6677872" cy="3844196"/>
          </a:xfrm>
          <a:prstGeom prst="rect">
            <a:avLst/>
          </a:prstGeom>
        </p:spPr>
      </p:pic>
      <p:pic>
        <p:nvPicPr>
          <p:cNvPr id="14" name="Imagem 13"/>
          <p:cNvPicPr/>
          <p:nvPr/>
        </p:nvPicPr>
        <p:blipFill>
          <a:blip r:embed="rId5"/>
          <a:stretch>
            <a:fillRect/>
          </a:stretch>
        </p:blipFill>
        <p:spPr>
          <a:xfrm>
            <a:off x="899592" y="3041188"/>
            <a:ext cx="7417276" cy="3844196"/>
          </a:xfrm>
          <a:prstGeom prst="rect">
            <a:avLst/>
          </a:prstGeom>
        </p:spPr>
      </p:pic>
      <p:pic>
        <p:nvPicPr>
          <p:cNvPr id="15" name="Imagem 14"/>
          <p:cNvPicPr/>
          <p:nvPr/>
        </p:nvPicPr>
        <p:blipFill>
          <a:blip r:embed="rId6"/>
          <a:stretch>
            <a:fillRect/>
          </a:stretch>
        </p:blipFill>
        <p:spPr>
          <a:xfrm>
            <a:off x="827584" y="3086432"/>
            <a:ext cx="7776864" cy="37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5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-33" y="460906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 smtClean="0">
                <a:solidFill>
                  <a:schemeClr val="bg1"/>
                </a:solidFill>
              </a:rPr>
              <a:t>Case UNIOESTE: Gestão </a:t>
            </a:r>
            <a:r>
              <a:rPr lang="pt-BR" sz="2800" dirty="0">
                <a:solidFill>
                  <a:schemeClr val="bg1"/>
                </a:solidFill>
              </a:rPr>
              <a:t>de informações em CT&amp;I</a:t>
            </a:r>
          </a:p>
          <a:p>
            <a:pPr algn="l"/>
            <a:endParaRPr lang="pt-BR" sz="3400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044" y="1196752"/>
            <a:ext cx="895894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dirty="0" smtClean="0"/>
              <a:t>O principal diferencial para </a:t>
            </a:r>
            <a:r>
              <a:rPr lang="pt-BR" sz="2400" b="1" dirty="0" smtClean="0"/>
              <a:t>aceitação </a:t>
            </a:r>
            <a:r>
              <a:rPr lang="pt-BR" sz="2400" dirty="0" smtClean="0"/>
              <a:t>da solução pela comunidade acadêmica foi sua </a:t>
            </a:r>
            <a:r>
              <a:rPr lang="pt-BR" sz="2400" b="1" dirty="0" smtClean="0"/>
              <a:t>integração com outras fontes de dados e serviços</a:t>
            </a:r>
            <a:r>
              <a:rPr lang="pt-BR" sz="2400" dirty="0" smtClean="0"/>
              <a:t> </a:t>
            </a:r>
          </a:p>
          <a:p>
            <a:pPr algn="ctr">
              <a:spcBef>
                <a:spcPts val="600"/>
              </a:spcBef>
            </a:pPr>
            <a:r>
              <a:rPr lang="pt-BR" sz="2200" dirty="0" smtClean="0"/>
              <a:t>(</a:t>
            </a:r>
            <a:r>
              <a:rPr lang="pt-BR" sz="2200" dirty="0" err="1" smtClean="0"/>
              <a:t>ex</a:t>
            </a:r>
            <a:r>
              <a:rPr lang="pt-BR" sz="2200" dirty="0" smtClean="0"/>
              <a:t>: serviço do Stela Experta© para totalização da produção C&amp;T do proponente segundo os critérios do </a:t>
            </a:r>
            <a:r>
              <a:rPr lang="pt-BR" sz="2200" dirty="0" err="1" smtClean="0"/>
              <a:t>Qualis</a:t>
            </a:r>
            <a:r>
              <a:rPr lang="pt-BR" sz="2200" dirty="0" smtClean="0"/>
              <a:t>/Capes)</a:t>
            </a:r>
          </a:p>
        </p:txBody>
      </p:sp>
      <p:pic>
        <p:nvPicPr>
          <p:cNvPr id="10" name="Imagem 9"/>
          <p:cNvPicPr/>
          <p:nvPr/>
        </p:nvPicPr>
        <p:blipFill>
          <a:blip r:embed="rId3"/>
          <a:stretch>
            <a:fillRect/>
          </a:stretch>
        </p:blipFill>
        <p:spPr>
          <a:xfrm>
            <a:off x="395536" y="2736304"/>
            <a:ext cx="8352928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-33" y="460906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 smtClean="0">
                <a:solidFill>
                  <a:schemeClr val="bg1"/>
                </a:solidFill>
              </a:rPr>
              <a:t>Case UNIOESTE: Gestão </a:t>
            </a:r>
            <a:r>
              <a:rPr lang="pt-BR" sz="2800" dirty="0">
                <a:solidFill>
                  <a:schemeClr val="bg1"/>
                </a:solidFill>
              </a:rPr>
              <a:t>de informações em CT&amp;I</a:t>
            </a:r>
          </a:p>
          <a:p>
            <a:pPr algn="l"/>
            <a:endParaRPr lang="pt-BR" sz="3400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044" y="1317536"/>
            <a:ext cx="895894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dirty="0" smtClean="0"/>
              <a:t>Principais aprendizados e constatações da UNIOESTE com a construção da solução integrada: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pt-BR" sz="2200" dirty="0" smtClean="0"/>
              <a:t>A instituição estava </a:t>
            </a:r>
            <a:r>
              <a:rPr lang="pt-BR" sz="2200" dirty="0"/>
              <a:t>acostumada apenas </a:t>
            </a:r>
            <a:r>
              <a:rPr lang="pt-BR" sz="2200" dirty="0" smtClean="0"/>
              <a:t>a cadastrar dados na Plataforma Lattes. Os professores não tinham ciência das informações que eram extraídas e utilizadas pela instituição em processos de avaliação</a:t>
            </a:r>
          </a:p>
          <a:p>
            <a:pPr>
              <a:spcBef>
                <a:spcPts val="1200"/>
              </a:spcBef>
            </a:pPr>
            <a:endParaRPr lang="pt-BR" sz="2200" dirty="0" smtClean="0"/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pt-BR" sz="2200" dirty="0" smtClean="0"/>
              <a:t>Com a sumarização automática dos dados do CV-Lattes dos docentes percebeu-se que diversas pessoas estavam preenchendo mal seus currículos Lattes (este processo de constatação e atualização de informações está sendo bastante </a:t>
            </a:r>
            <a:r>
              <a:rPr lang="pt-BR" sz="2200" dirty="0"/>
              <a:t>educativo para os docentes e </a:t>
            </a:r>
            <a:r>
              <a:rPr lang="pt-BR" sz="2200" dirty="0" smtClean="0"/>
              <a:t>para a PRPPG)</a:t>
            </a:r>
          </a:p>
        </p:txBody>
      </p:sp>
    </p:spTree>
    <p:extLst>
      <p:ext uri="{BB962C8B-B14F-4D97-AF65-F5344CB8AC3E}">
        <p14:creationId xmlns:p14="http://schemas.microsoft.com/office/powerpoint/2010/main" val="3355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-33" y="460906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 smtClean="0">
                <a:solidFill>
                  <a:schemeClr val="bg1"/>
                </a:solidFill>
              </a:rPr>
              <a:t>Case UNIOESTE: Gestão </a:t>
            </a:r>
            <a:r>
              <a:rPr lang="pt-BR" sz="2800" dirty="0">
                <a:solidFill>
                  <a:schemeClr val="bg1"/>
                </a:solidFill>
              </a:rPr>
              <a:t>de informações em CT&amp;I</a:t>
            </a:r>
          </a:p>
          <a:p>
            <a:pPr algn="l"/>
            <a:endParaRPr lang="pt-BR" sz="3400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044" y="1317536"/>
            <a:ext cx="895894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dirty="0" smtClean="0"/>
              <a:t>Principais aprendizados e constatações da UNIOESTE com a construção da solução integrada: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pt-BR" sz="2200" dirty="0" smtClean="0"/>
              <a:t>Apesar </a:t>
            </a:r>
            <a:r>
              <a:rPr lang="pt-BR" sz="2200" dirty="0"/>
              <a:t>de ser um sistema </a:t>
            </a:r>
            <a:r>
              <a:rPr lang="pt-BR" sz="2200" dirty="0" smtClean="0"/>
              <a:t>simples, </a:t>
            </a:r>
            <a:r>
              <a:rPr lang="pt-BR" sz="2200" dirty="0"/>
              <a:t>tem como pano de fundo pontos </a:t>
            </a:r>
            <a:r>
              <a:rPr lang="pt-BR" sz="2200" dirty="0" smtClean="0"/>
              <a:t>importantes para </a:t>
            </a:r>
            <a:r>
              <a:rPr lang="pt-BR" sz="2200" dirty="0"/>
              <a:t>qualquer </a:t>
            </a:r>
            <a:r>
              <a:rPr lang="pt-BR" sz="2200" dirty="0" smtClean="0"/>
              <a:t>universidade: (i) o papel </a:t>
            </a:r>
            <a:r>
              <a:rPr lang="pt-BR" sz="2200" dirty="0"/>
              <a:t>do grupo de pesquisa institucional; </a:t>
            </a:r>
            <a:r>
              <a:rPr lang="pt-BR" sz="2200" dirty="0" smtClean="0"/>
              <a:t>(</a:t>
            </a:r>
            <a:r>
              <a:rPr lang="pt-BR" sz="2200" dirty="0" err="1" smtClean="0"/>
              <a:t>ii</a:t>
            </a:r>
            <a:r>
              <a:rPr lang="pt-BR" sz="2200" dirty="0" smtClean="0"/>
              <a:t>) o </a:t>
            </a:r>
            <a:r>
              <a:rPr lang="pt-BR" sz="2200" dirty="0"/>
              <a:t>correto preenchimento do </a:t>
            </a:r>
            <a:r>
              <a:rPr lang="pt-BR" sz="2200" dirty="0" smtClean="0"/>
              <a:t>CV-Lattes; (</a:t>
            </a:r>
            <a:r>
              <a:rPr lang="pt-BR" sz="2200" dirty="0" err="1" smtClean="0"/>
              <a:t>iii</a:t>
            </a:r>
            <a:r>
              <a:rPr lang="pt-BR" sz="2200" dirty="0" smtClean="0"/>
              <a:t>) o uso dos critérios do </a:t>
            </a:r>
            <a:r>
              <a:rPr lang="pt-BR" sz="2200" dirty="0" err="1" smtClean="0"/>
              <a:t>Qualis</a:t>
            </a:r>
            <a:r>
              <a:rPr lang="pt-BR" sz="2200" dirty="0" smtClean="0"/>
              <a:t>/Capes para </a:t>
            </a:r>
            <a:r>
              <a:rPr lang="pt-BR" sz="2200" dirty="0"/>
              <a:t>fins de </a:t>
            </a:r>
            <a:r>
              <a:rPr lang="pt-BR" sz="2200" dirty="0" smtClean="0"/>
              <a:t>pontuação e avaliação dos docentes; (</a:t>
            </a:r>
            <a:r>
              <a:rPr lang="pt-BR" sz="2200" dirty="0" err="1" smtClean="0"/>
              <a:t>iv</a:t>
            </a:r>
            <a:r>
              <a:rPr lang="pt-BR" sz="2200" dirty="0" smtClean="0"/>
              <a:t>) a transparência no processo de avaliação</a:t>
            </a:r>
          </a:p>
          <a:p>
            <a:pPr>
              <a:spcBef>
                <a:spcPts val="600"/>
              </a:spcBef>
            </a:pPr>
            <a:endParaRPr lang="pt-BR" sz="2200" dirty="0" smtClean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sz="2200" dirty="0" smtClean="0"/>
              <a:t>A </a:t>
            </a:r>
            <a:r>
              <a:rPr lang="pt-BR" sz="2200" dirty="0"/>
              <a:t>partir do uso do </a:t>
            </a:r>
            <a:r>
              <a:rPr lang="pt-BR" sz="2200" dirty="0" smtClean="0"/>
              <a:t>sistema iniciou-se </a:t>
            </a:r>
            <a:r>
              <a:rPr lang="pt-BR" sz="2200" dirty="0"/>
              <a:t>uma discussão bastante produtiva entre os docentes da </a:t>
            </a:r>
            <a:r>
              <a:rPr lang="pt-BR" sz="2200" dirty="0" err="1"/>
              <a:t>Unioeste</a:t>
            </a:r>
            <a:r>
              <a:rPr lang="pt-BR" sz="2200" dirty="0"/>
              <a:t> </a:t>
            </a:r>
            <a:r>
              <a:rPr lang="pt-BR" sz="2200" dirty="0" smtClean="0"/>
              <a:t>e a </a:t>
            </a:r>
            <a:r>
              <a:rPr lang="pt-BR" sz="2200" dirty="0"/>
              <a:t>PRPPG </a:t>
            </a:r>
            <a:r>
              <a:rPr lang="pt-BR" sz="2200" dirty="0" smtClean="0"/>
              <a:t>sobre os pontos destacados anteriormente. Tal </a:t>
            </a:r>
            <a:r>
              <a:rPr lang="pt-BR" sz="2200" dirty="0"/>
              <a:t>discussão ainda é bastante informal, mas tem sido de muito </a:t>
            </a:r>
            <a:r>
              <a:rPr lang="pt-BR" sz="2200" dirty="0" smtClean="0"/>
              <a:t>valida </a:t>
            </a:r>
            <a:r>
              <a:rPr lang="pt-BR" sz="2200" dirty="0"/>
              <a:t>para amadurecer uma </a:t>
            </a:r>
            <a:r>
              <a:rPr lang="pt-BR" sz="2200" dirty="0" err="1"/>
              <a:t>Unioeste</a:t>
            </a:r>
            <a:r>
              <a:rPr lang="pt-BR" sz="2200" dirty="0"/>
              <a:t> ainda jovem.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pt-BR" sz="2400" dirty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6229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07052" y="2276872"/>
            <a:ext cx="9001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Case: curso </a:t>
            </a:r>
            <a:r>
              <a:rPr lang="pt-BR" dirty="0"/>
              <a:t>mais antigo de PG da </a:t>
            </a:r>
            <a:r>
              <a:rPr lang="pt-BR" dirty="0" err="1" smtClean="0"/>
              <a:t>Unioeste</a:t>
            </a:r>
            <a:r>
              <a:rPr lang="pt-BR" dirty="0" smtClean="0"/>
              <a:t>, iniciou </a:t>
            </a:r>
            <a:r>
              <a:rPr lang="pt-BR" dirty="0"/>
              <a:t>o mestrado em 1997 e doutorado em </a:t>
            </a:r>
            <a:r>
              <a:rPr lang="pt-BR" dirty="0" smtClean="0"/>
              <a:t>2006, com 2 áreas </a:t>
            </a:r>
            <a:r>
              <a:rPr lang="pt-BR" dirty="0"/>
              <a:t>de concentração e 19 docentes. </a:t>
            </a:r>
            <a:r>
              <a:rPr lang="pt-BR" dirty="0" smtClean="0"/>
              <a:t>Acompanhamento da produção científica classificada pelos </a:t>
            </a:r>
            <a:r>
              <a:rPr lang="pt-BR" dirty="0"/>
              <a:t>extratos </a:t>
            </a:r>
            <a:r>
              <a:rPr lang="pt-BR" dirty="0" smtClean="0"/>
              <a:t>A1 a B5, pelos critérios </a:t>
            </a:r>
            <a:r>
              <a:rPr lang="pt-BR" dirty="0"/>
              <a:t>da área </a:t>
            </a:r>
            <a:r>
              <a:rPr lang="pt-BR" dirty="0" smtClean="0"/>
              <a:t>de avaliação de “Ciências Agrarias I”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-32897" y="260648"/>
            <a:ext cx="7485217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-33" y="460906"/>
            <a:ext cx="7884401" cy="6480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 smtClean="0">
                <a:solidFill>
                  <a:schemeClr val="bg1"/>
                </a:solidFill>
              </a:rPr>
              <a:t>Case UNIOESTE: Gestão </a:t>
            </a:r>
            <a:r>
              <a:rPr lang="pt-BR" sz="2800" dirty="0">
                <a:solidFill>
                  <a:schemeClr val="bg1"/>
                </a:solidFill>
              </a:rPr>
              <a:t>de informações em CT&amp;I</a:t>
            </a:r>
          </a:p>
          <a:p>
            <a:pPr algn="l"/>
            <a:endParaRPr lang="pt-BR" sz="3400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044" y="1317536"/>
            <a:ext cx="89589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200" b="1" dirty="0" smtClean="0"/>
              <a:t>Acompanhamento </a:t>
            </a:r>
            <a:r>
              <a:rPr lang="pt-BR" sz="2200" b="1" dirty="0"/>
              <a:t>em tempo real </a:t>
            </a:r>
            <a:r>
              <a:rPr lang="pt-BR" sz="2200" b="1" dirty="0" smtClean="0"/>
              <a:t>da produção científica dos </a:t>
            </a:r>
            <a:r>
              <a:rPr lang="pt-BR" sz="2200" b="1" dirty="0"/>
              <a:t>programas de PG e </a:t>
            </a:r>
            <a:r>
              <a:rPr lang="pt-BR" sz="2200" b="1" dirty="0" smtClean="0"/>
              <a:t>a </a:t>
            </a:r>
            <a:r>
              <a:rPr lang="pt-BR" sz="2200" b="1" dirty="0"/>
              <a:t>possibilidade de prever conceitos por meio de </a:t>
            </a:r>
            <a:r>
              <a:rPr lang="pt-BR" sz="2200" b="1" dirty="0" smtClean="0"/>
              <a:t>tendências</a:t>
            </a:r>
          </a:p>
        </p:txBody>
      </p:sp>
      <p:pic>
        <p:nvPicPr>
          <p:cNvPr id="11" name="Imagem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07504" y="1784568"/>
            <a:ext cx="8929358" cy="4967104"/>
          </a:xfrm>
          <a:prstGeom prst="rect">
            <a:avLst/>
          </a:prstGeom>
        </p:spPr>
      </p:pic>
      <p:pic>
        <p:nvPicPr>
          <p:cNvPr id="13" name="Imagem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07504" y="1772816"/>
            <a:ext cx="8894679" cy="4993331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92756" y="2060848"/>
            <a:ext cx="8958940" cy="43396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sz="1900" dirty="0"/>
              <a:t>Parecer do PG emitido pela </a:t>
            </a:r>
            <a:r>
              <a:rPr lang="pt-BR" sz="1900" dirty="0" smtClean="0"/>
              <a:t>área/Capes</a:t>
            </a:r>
            <a:r>
              <a:rPr lang="pt-BR" sz="1900" dirty="0"/>
              <a:t>: </a:t>
            </a:r>
            <a:r>
              <a:rPr lang="pt-BR" sz="1900" dirty="0" smtClean="0"/>
              <a:t>o </a:t>
            </a:r>
            <a:r>
              <a:rPr lang="pt-BR" sz="1900" dirty="0"/>
              <a:t>número médio de artigos em equivalente </a:t>
            </a:r>
            <a:r>
              <a:rPr lang="pt-BR" sz="1900" i="1" dirty="0"/>
              <a:t>A1/DP/ano</a:t>
            </a:r>
            <a:r>
              <a:rPr lang="pt-BR" sz="1900" dirty="0"/>
              <a:t> foi de 1,92 no triênio, superior ao estabelecido pela área de Ciências Agrárias I para o conceito 5, que é de 1,5. </a:t>
            </a:r>
            <a:endParaRPr lang="pt-BR" sz="1900" dirty="0" smtClean="0"/>
          </a:p>
          <a:p>
            <a:endParaRPr lang="pt-BR" sz="1900" dirty="0"/>
          </a:p>
          <a:p>
            <a:r>
              <a:rPr lang="pt-BR" sz="1900" i="1" dirty="0" smtClean="0"/>
              <a:t>“A análise dessa relação por meio do Stela Experta© apresentou números </a:t>
            </a:r>
            <a:r>
              <a:rPr lang="pt-BR" sz="1900" i="1" dirty="0"/>
              <a:t>muito próximos </a:t>
            </a:r>
            <a:r>
              <a:rPr lang="pt-BR" sz="1900" i="1" dirty="0" smtClean="0"/>
              <a:t>aos da avaliação da Capes. </a:t>
            </a:r>
            <a:r>
              <a:rPr lang="pt-BR" sz="1900" i="1" dirty="0"/>
              <a:t>Portanto, </a:t>
            </a:r>
            <a:r>
              <a:rPr lang="pt-BR" sz="1900" i="1" dirty="0" smtClean="0"/>
              <a:t>tínhamos </a:t>
            </a:r>
            <a:r>
              <a:rPr lang="pt-BR" sz="1900" i="1" dirty="0"/>
              <a:t>a previsão do conceito antes de sua divulgação, usando a </a:t>
            </a:r>
            <a:r>
              <a:rPr lang="pt-BR" sz="1900" i="1" dirty="0" smtClean="0"/>
              <a:t>plataforma.”</a:t>
            </a:r>
          </a:p>
          <a:p>
            <a:endParaRPr lang="pt-BR" sz="1900" dirty="0"/>
          </a:p>
          <a:p>
            <a:r>
              <a:rPr lang="pt-BR" sz="1900" i="1" dirty="0" smtClean="0"/>
              <a:t>“Como </a:t>
            </a:r>
            <a:r>
              <a:rPr lang="pt-BR" sz="1900" i="1" dirty="0"/>
              <a:t>tal extração via </a:t>
            </a:r>
            <a:r>
              <a:rPr lang="pt-BR" sz="1900" i="1" dirty="0" smtClean="0"/>
              <a:t>Experta© ocorre </a:t>
            </a:r>
            <a:r>
              <a:rPr lang="pt-BR" sz="1900" i="1" dirty="0"/>
              <a:t>em tempo </a:t>
            </a:r>
            <a:r>
              <a:rPr lang="pt-BR" sz="1900" i="1" dirty="0" smtClean="0"/>
              <a:t>real, </a:t>
            </a:r>
            <a:r>
              <a:rPr lang="pt-BR" sz="1900" i="1" dirty="0"/>
              <a:t>é possível verificar a tendência de 2013-2015. </a:t>
            </a:r>
            <a:r>
              <a:rPr lang="pt-BR" sz="1900" i="1" dirty="0" smtClean="0"/>
              <a:t>Percebe-se </a:t>
            </a:r>
            <a:r>
              <a:rPr lang="pt-BR" sz="1900" i="1" dirty="0"/>
              <a:t>que neste </a:t>
            </a:r>
            <a:r>
              <a:rPr lang="pt-BR" sz="1900" i="1" dirty="0" smtClean="0"/>
              <a:t>PG a produção de 2013 </a:t>
            </a:r>
            <a:r>
              <a:rPr lang="pt-BR" sz="1900" i="1" dirty="0"/>
              <a:t>foi melhor que os anos anteriores e 2014 ainda está no início. Caso a tendência fosse ao contrario, </a:t>
            </a:r>
            <a:r>
              <a:rPr lang="pt-BR" sz="1900" i="1" dirty="0" smtClean="0"/>
              <a:t>o coordenador </a:t>
            </a:r>
            <a:r>
              <a:rPr lang="pt-BR" sz="1900" i="1" dirty="0"/>
              <a:t>poderia </a:t>
            </a:r>
            <a:r>
              <a:rPr lang="pt-BR" sz="1900" i="1" dirty="0" smtClean="0"/>
              <a:t>verificar os motivos </a:t>
            </a:r>
            <a:r>
              <a:rPr lang="pt-BR" sz="1900" i="1" dirty="0"/>
              <a:t>de uma tendência negativa antes do fechamento do triênio e corrigir o </a:t>
            </a:r>
            <a:r>
              <a:rPr lang="pt-BR" sz="1900" i="1" dirty="0" smtClean="0"/>
              <a:t>problema em tempo.”</a:t>
            </a:r>
          </a:p>
          <a:p>
            <a:pPr algn="r">
              <a:spcBef>
                <a:spcPts val="1200"/>
              </a:spcBef>
            </a:pPr>
            <a:r>
              <a:rPr lang="pt-BR" sz="1900" i="1" dirty="0" smtClean="0"/>
              <a:t>Prof Silvio Cesar Sampaio, Pró-Reitor - PRPPG</a:t>
            </a:r>
            <a:endParaRPr lang="pt-BR" sz="1900" i="1" dirty="0"/>
          </a:p>
        </p:txBody>
      </p:sp>
    </p:spTree>
    <p:extLst>
      <p:ext uri="{BB962C8B-B14F-4D97-AF65-F5344CB8AC3E}">
        <p14:creationId xmlns:p14="http://schemas.microsoft.com/office/powerpoint/2010/main" val="42560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title" idx="4294967295"/>
          </p:nvPr>
        </p:nvSpPr>
        <p:spPr>
          <a:xfrm>
            <a:off x="0" y="278318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l"/>
            <a:r>
              <a:rPr lang="pt-BR" sz="4000" dirty="0" smtClean="0">
                <a:solidFill>
                  <a:schemeClr val="bg1"/>
                </a:solidFill>
              </a:rPr>
              <a:t>Considerações finais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7544" y="1340768"/>
            <a:ext cx="8229600" cy="4896544"/>
          </a:xfrm>
          <a:prstGeom prst="rect">
            <a:avLst/>
          </a:prstGeom>
        </p:spPr>
        <p:txBody>
          <a:bodyPr/>
          <a:lstStyle/>
          <a:p>
            <a:r>
              <a:rPr lang="pt-BR" sz="2400" dirty="0" smtClean="0"/>
              <a:t>As </a:t>
            </a:r>
            <a:r>
              <a:rPr lang="pt-BR" sz="2400" dirty="0" smtClean="0"/>
              <a:t>IES geralmente enfrentam dificuldades para desenvolver e adotar soluções tecnológicas que apóiem a gestão estratégica e, em geral, realizam manualmente a consolidação das informações necessárias (</a:t>
            </a:r>
            <a:r>
              <a:rPr lang="pt-BR" sz="2400" b="1" dirty="0" smtClean="0"/>
              <a:t>analisam “fotos” e não o “filme</a:t>
            </a:r>
            <a:r>
              <a:rPr lang="pt-BR" sz="2400" b="1" dirty="0" smtClean="0"/>
              <a:t>”</a:t>
            </a:r>
            <a:r>
              <a:rPr lang="pt-BR" sz="2400" dirty="0" smtClean="0"/>
              <a:t>) – TI precisa de planejamento estratégico como qualque</a:t>
            </a:r>
            <a:r>
              <a:rPr lang="pt-BR" sz="2400" dirty="0" smtClean="0"/>
              <a:t>r outra área</a:t>
            </a:r>
            <a:endParaRPr lang="pt-BR" sz="2400" dirty="0" smtClean="0"/>
          </a:p>
          <a:p>
            <a:endParaRPr lang="pt-BR" sz="2400" b="1" dirty="0" smtClean="0"/>
          </a:p>
          <a:p>
            <a:r>
              <a:rPr lang="pt-BR" sz="2400" dirty="0" smtClean="0"/>
              <a:t>As IES devem </a:t>
            </a:r>
            <a:r>
              <a:rPr lang="pt-BR" sz="2400" dirty="0"/>
              <a:t>não somente “preencher” dados em plataformas como Lattes, Sucupira, SINAES ou Portal Inovação, mas sim </a:t>
            </a:r>
            <a:r>
              <a:rPr lang="pt-BR" sz="2400" b="1" dirty="0"/>
              <a:t>apropriarem-se</a:t>
            </a:r>
            <a:r>
              <a:rPr lang="pt-BR" sz="2400" dirty="0"/>
              <a:t> de suas informações para uma melhor gestão </a:t>
            </a:r>
            <a:r>
              <a:rPr lang="pt-BR" sz="2400" dirty="0" smtClean="0"/>
              <a:t>institucional, além de </a:t>
            </a:r>
            <a:r>
              <a:rPr lang="pt-BR" sz="2400" b="1" dirty="0" smtClean="0"/>
              <a:t>divulgá-las </a:t>
            </a:r>
            <a:r>
              <a:rPr lang="pt-BR" sz="2400" dirty="0" smtClean="0"/>
              <a:t>para sua comunidade e para sociedade (LAI)</a:t>
            </a:r>
          </a:p>
          <a:p>
            <a:pPr marL="0" indent="0">
              <a:buNone/>
            </a:pPr>
            <a:endParaRPr lang="pt-BR" sz="2400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title" idx="4294967295"/>
          </p:nvPr>
        </p:nvSpPr>
        <p:spPr>
          <a:xfrm>
            <a:off x="0" y="278318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l"/>
            <a:r>
              <a:rPr lang="pt-BR" sz="4000" dirty="0" smtClean="0">
                <a:solidFill>
                  <a:schemeClr val="bg1"/>
                </a:solidFill>
              </a:rPr>
              <a:t>Considerações finais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7544" y="1340768"/>
            <a:ext cx="8229600" cy="4896544"/>
          </a:xfrm>
          <a:prstGeom prst="rect">
            <a:avLst/>
          </a:prstGeom>
        </p:spPr>
        <p:txBody>
          <a:bodyPr/>
          <a:lstStyle/>
          <a:p>
            <a:r>
              <a:rPr lang="pt-BR" sz="2400" dirty="0" smtClean="0"/>
              <a:t>A </a:t>
            </a:r>
            <a:r>
              <a:rPr lang="pt-BR" sz="2400" b="1" dirty="0"/>
              <a:t>Plataforma Lattes</a:t>
            </a:r>
            <a:r>
              <a:rPr lang="pt-BR" sz="2400" dirty="0"/>
              <a:t> tem sido reconhecida internacionalmente como um dos principais instrumentos nacionais de gestão e memória em CT&amp;I (LANE, 2010</a:t>
            </a:r>
            <a:r>
              <a:rPr lang="pt-BR" sz="2400" dirty="0" smtClean="0"/>
              <a:t>).  Esta incluiu </a:t>
            </a:r>
            <a:r>
              <a:rPr lang="pt-BR" sz="2400" dirty="0"/>
              <a:t>recursos que lhe conferem princípios de governo aberto, tendência contemporânea da governança </a:t>
            </a:r>
            <a:r>
              <a:rPr lang="pt-BR" sz="2400" dirty="0" smtClean="0"/>
              <a:t>pública</a:t>
            </a:r>
          </a:p>
          <a:p>
            <a:endParaRPr lang="pt-BR" sz="2400" dirty="0" smtClean="0"/>
          </a:p>
          <a:p>
            <a:r>
              <a:rPr lang="pt-BR" sz="2400" dirty="0" smtClean="0"/>
              <a:t>Plataforma Sucupira x padronização e abertura de dados das avaliações</a:t>
            </a:r>
          </a:p>
          <a:p>
            <a:endParaRPr lang="pt-BR" sz="2400" dirty="0"/>
          </a:p>
          <a:p>
            <a:r>
              <a:rPr lang="pt-BR" sz="2400" dirty="0" smtClean="0"/>
              <a:t>Soluções integradas com plataformas nacionais, como o </a:t>
            </a:r>
            <a:r>
              <a:rPr lang="pt-BR" sz="2400" b="1" dirty="0" smtClean="0"/>
              <a:t>SGPIC/</a:t>
            </a:r>
            <a:r>
              <a:rPr lang="pt-BR" sz="2400" b="1" dirty="0" err="1" smtClean="0"/>
              <a:t>Unioeste</a:t>
            </a:r>
            <a:r>
              <a:rPr lang="pt-BR" sz="2400" dirty="0" smtClean="0"/>
              <a:t>, o </a:t>
            </a:r>
            <a:r>
              <a:rPr lang="pt-BR" sz="2400" b="1" dirty="0" err="1" smtClean="0"/>
              <a:t>StelaExperta</a:t>
            </a:r>
            <a:r>
              <a:rPr lang="pt-BR" sz="2400" b="1" dirty="0" smtClean="0"/>
              <a:t>© </a:t>
            </a:r>
            <a:r>
              <a:rPr lang="pt-BR" sz="2400" dirty="0" smtClean="0"/>
              <a:t>e o </a:t>
            </a:r>
            <a:r>
              <a:rPr lang="pt-BR" sz="2400" b="1" dirty="0" smtClean="0"/>
              <a:t>OPP-X©/Instituto Stela</a:t>
            </a:r>
            <a:r>
              <a:rPr lang="pt-BR" sz="2400" dirty="0" smtClean="0"/>
              <a:t> têm </a:t>
            </a:r>
            <a:r>
              <a:rPr lang="pt-BR" sz="2400" dirty="0"/>
              <a:t>sido desenvolvidas </a:t>
            </a:r>
            <a:r>
              <a:rPr lang="pt-BR" sz="2400" dirty="0" smtClean="0"/>
              <a:t>e disponibilizadas para as IES aprimorarem seus </a:t>
            </a:r>
            <a:r>
              <a:rPr lang="pt-BR" sz="2400" dirty="0"/>
              <a:t>processos de gestão do ensino, da pesquisa, da extensão e da </a:t>
            </a:r>
            <a:r>
              <a:rPr lang="pt-BR" sz="2400" dirty="0" smtClean="0"/>
              <a:t>inovação</a:t>
            </a: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endParaRPr lang="pt-BR" sz="2400" dirty="0"/>
          </a:p>
          <a:p>
            <a:endParaRPr lang="pt-BR" sz="2400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89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title" idx="4294967295"/>
          </p:nvPr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Gestão </a:t>
            </a:r>
            <a:r>
              <a:rPr lang="pt-BR" sz="3200" dirty="0" smtClean="0">
                <a:solidFill>
                  <a:schemeClr val="bg1"/>
                </a:solidFill>
              </a:rPr>
              <a:t>estratégica de informações em IES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928926" y="1340768"/>
            <a:ext cx="5768218" cy="2231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A gestão estratégica de informação permite que as organizações criem, registrem, localizem e utilizem dados internos e externos, de forma a apoiar processos táticos e estratégicos (JAIN; TRIANDIS; WEICK, 2010)</a:t>
            </a:r>
          </a:p>
          <a:p>
            <a:pPr>
              <a:buNone/>
            </a:pPr>
            <a:endParaRPr lang="pt-BR" sz="2400" dirty="0" smtClean="0"/>
          </a:p>
        </p:txBody>
      </p:sp>
      <p:pic>
        <p:nvPicPr>
          <p:cNvPr id="10" name="Picture 2" descr="http://www.ictnews.az/uploads/e-hokum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40" y="1569417"/>
            <a:ext cx="2468033" cy="185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71406" y="4108930"/>
            <a:ext cx="60722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/>
              <a:t>As </a:t>
            </a:r>
            <a:r>
              <a:rPr lang="pt-BR" sz="2400" dirty="0" err="1" smtClean="0"/>
              <a:t>TICs</a:t>
            </a:r>
            <a:r>
              <a:rPr lang="pt-BR" sz="2400" dirty="0" smtClean="0"/>
              <a:t> tornam-se essenciais na produção de dados transacionais (ex.: sistemas de gestão de projetos, acadêmico, financeiro, RH) e estratégicos (ex.: sistema gestão do planejamento estratégico), caracterizando-se como insumos  para gestão dos processos de ensino, pesquisa, extensão e inovação das IES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01892" y="3476068"/>
            <a:ext cx="18598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/>
              <a:t>http://www.ictnews.az/tags.php?content=61&amp;lang=2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6225414" y="6357958"/>
            <a:ext cx="2775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http://www.thefirewall.co.uk/news/132/data_governance_critical_to_preventing_data_loss_from_insider_security_breaches/</a:t>
            </a:r>
            <a:endParaRPr lang="pt-BR" sz="600" dirty="0"/>
          </a:p>
        </p:txBody>
      </p:sp>
      <p:pic>
        <p:nvPicPr>
          <p:cNvPr id="20" name="Picture 2" descr="http://www.thefirewall.co.uk/image_lib/dat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52" y="4244340"/>
            <a:ext cx="2704304" cy="202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491880" y="2348880"/>
            <a:ext cx="21602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1449728"/>
            <a:ext cx="9144000" cy="140320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143217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-3416" y="2800328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3764" y="1340768"/>
            <a:ext cx="4248472" cy="1368152"/>
          </a:xfrm>
          <a:noFill/>
          <a:ln w="50800" cmpd="dbl">
            <a:noFill/>
          </a:ln>
        </p:spPr>
        <p:txBody>
          <a:bodyPr>
            <a:normAutofit fontScale="90000"/>
          </a:bodyPr>
          <a:lstStyle/>
          <a:p>
            <a:r>
              <a:rPr lang="pt-BR" sz="3600" dirty="0" smtClean="0">
                <a:solidFill>
                  <a:schemeClr val="bg1"/>
                </a:solidFill>
              </a:rPr>
              <a:t>Marcos Luiz </a:t>
            </a:r>
            <a:r>
              <a:rPr lang="pt-BR" sz="3600" b="1" dirty="0" smtClean="0">
                <a:solidFill>
                  <a:schemeClr val="bg1"/>
                </a:solidFill>
              </a:rPr>
              <a:t>Marchezan</a:t>
            </a:r>
            <a:r>
              <a:rPr lang="pt-BR" sz="2700" dirty="0" smtClean="0">
                <a:solidFill>
                  <a:schemeClr val="bg1"/>
                </a:solidFill>
              </a:rPr>
              <a:t/>
            </a:r>
            <a:br>
              <a:rPr lang="pt-BR" sz="2700" dirty="0" smtClean="0">
                <a:solidFill>
                  <a:schemeClr val="bg1"/>
                </a:solidFill>
              </a:rPr>
            </a:br>
            <a:r>
              <a:rPr lang="pt-BR" sz="2200" dirty="0" smtClean="0">
                <a:solidFill>
                  <a:schemeClr val="bg1"/>
                </a:solidFill>
              </a:rPr>
              <a:t>Instituto Stela / </a:t>
            </a:r>
            <a:r>
              <a:rPr lang="pt-BR" sz="2200" dirty="0" err="1" smtClean="0">
                <a:solidFill>
                  <a:schemeClr val="bg1"/>
                </a:solidFill>
              </a:rPr>
              <a:t>Tekis</a:t>
            </a:r>
            <a:r>
              <a:rPr lang="pt-BR" sz="4000" dirty="0" smtClean="0">
                <a:solidFill>
                  <a:schemeClr val="bg1"/>
                </a:solidFill>
              </a:rPr>
              <a:t/>
            </a:r>
            <a:br>
              <a:rPr lang="pt-BR" sz="4000" dirty="0" smtClean="0">
                <a:solidFill>
                  <a:schemeClr val="bg1"/>
                </a:solidFill>
              </a:rPr>
            </a:br>
            <a:r>
              <a:rPr lang="pt-BR" sz="2200" dirty="0" smtClean="0">
                <a:solidFill>
                  <a:schemeClr val="bg1"/>
                </a:solidFill>
              </a:rPr>
              <a:t>marchezan@stela.org.br</a:t>
            </a:r>
            <a:br>
              <a:rPr lang="pt-BR" sz="2200" dirty="0" smtClean="0">
                <a:solidFill>
                  <a:schemeClr val="bg1"/>
                </a:solidFill>
              </a:rPr>
            </a:br>
            <a:r>
              <a:rPr lang="pt-BR" sz="2200" dirty="0" smtClean="0">
                <a:solidFill>
                  <a:schemeClr val="bg1"/>
                </a:solidFill>
              </a:rPr>
              <a:t>(48) 8806-7079 / 3239-2500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012160" y="1459884"/>
            <a:ext cx="3131840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6" descr="http://www.praiasemflorianopolis.com.br/wp-content/uploads/2012/03/floripa_ce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2" y="3055772"/>
            <a:ext cx="9144000" cy="3797044"/>
          </a:xfrm>
          <a:prstGeom prst="rect">
            <a:avLst/>
          </a:prstGeom>
          <a:noFill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19872" y="3212976"/>
            <a:ext cx="6400800" cy="792088"/>
          </a:xfrm>
          <a:noFill/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</a:rPr>
              <a:t>MUITO OBRIGADO!</a:t>
            </a:r>
            <a:endParaRPr lang="pt-BR" sz="2800" b="1" dirty="0">
              <a:solidFill>
                <a:srgbClr val="00206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08786"/>
            <a:ext cx="1728192" cy="120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571868" y="1340768"/>
            <a:ext cx="5572132" cy="230254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As IES tem necessidade de prestar informações a diferentes agências e organizações públicas, não apenas de forma institucional como também por parte de seus </a:t>
            </a:r>
            <a:r>
              <a:rPr lang="pt-BR" sz="2400" dirty="0" smtClean="0"/>
              <a:t>indivíduos, alé</a:t>
            </a:r>
            <a:r>
              <a:rPr lang="pt-BR" sz="2400" dirty="0" smtClean="0"/>
              <a:t>m de gerenciar seus principais processos internos</a:t>
            </a:r>
            <a:endParaRPr lang="pt-BR" sz="2400" dirty="0" smtClean="0"/>
          </a:p>
          <a:p>
            <a:pPr>
              <a:buNone/>
            </a:pPr>
            <a:endParaRPr lang="pt-BR" sz="2400" dirty="0" smtClean="0"/>
          </a:p>
        </p:txBody>
      </p:sp>
      <p:grpSp>
        <p:nvGrpSpPr>
          <p:cNvPr id="16" name="Grupo 15"/>
          <p:cNvGrpSpPr/>
          <p:nvPr/>
        </p:nvGrpSpPr>
        <p:grpSpPr>
          <a:xfrm>
            <a:off x="285720" y="1357298"/>
            <a:ext cx="3190335" cy="2286016"/>
            <a:chOff x="0" y="4286256"/>
            <a:chExt cx="3190335" cy="2286016"/>
          </a:xfrm>
        </p:grpSpPr>
        <p:pic>
          <p:nvPicPr>
            <p:cNvPr id="5122" name="Picture 2" descr="http://files.historiadamatematica.webnode.com/200000333-90bd491b73/cnpq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286256"/>
              <a:ext cx="1930756" cy="785818"/>
            </a:xfrm>
            <a:prstGeom prst="rect">
              <a:avLst/>
            </a:prstGeom>
            <a:noFill/>
          </p:spPr>
        </p:pic>
        <p:pic>
          <p:nvPicPr>
            <p:cNvPr id="14" name="Picture 6" descr="http://4.bp.blogspot.com/-ixnZDoRenxU/TbM8p2UqJPI/AAAAAAAAAaI/1064q446edk/s1600/inep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4050" y="4786322"/>
              <a:ext cx="1960562" cy="824004"/>
            </a:xfrm>
            <a:prstGeom prst="rect">
              <a:avLst/>
            </a:prstGeom>
            <a:noFill/>
          </p:spPr>
        </p:pic>
        <p:pic>
          <p:nvPicPr>
            <p:cNvPr id="5128" name="Picture 8" descr="http://www.portalobaa.org/parceiros/finep.jpg/imag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728" y="5357826"/>
              <a:ext cx="1761607" cy="1071570"/>
            </a:xfrm>
            <a:prstGeom prst="rect">
              <a:avLst/>
            </a:prstGeom>
            <a:noFill/>
          </p:spPr>
        </p:pic>
        <p:pic>
          <p:nvPicPr>
            <p:cNvPr id="5124" name="Picture 4" descr="http://www.fei.edu.br/SiteCollectionImages/Internas/logo_capes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5365346"/>
              <a:ext cx="1428760" cy="1206926"/>
            </a:xfrm>
            <a:prstGeom prst="rect">
              <a:avLst/>
            </a:prstGeom>
            <a:noFill/>
          </p:spPr>
        </p:pic>
      </p:grp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142844" y="4167320"/>
            <a:ext cx="4929222" cy="2286016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Quando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informações necessárias</a:t>
            </a:r>
            <a:r>
              <a:rPr kumimoji="0" lang="pt-B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não são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contempladas nos processos e sistemas organizacionais, surge a dificuldade de integrá-las e de adotá-las no apoio à tomada de decisão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3714" y="4245902"/>
            <a:ext cx="3214710" cy="199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smtClean="0">
                <a:solidFill>
                  <a:schemeClr val="bg1"/>
                </a:solidFill>
              </a:rPr>
              <a:t>Gestão estratégica de informações em IES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07503" y="1276305"/>
            <a:ext cx="888648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200" dirty="0" smtClean="0"/>
              <a:t>Quando dados </a:t>
            </a:r>
            <a:r>
              <a:rPr lang="pt-BR" sz="2200" dirty="0"/>
              <a:t>externos </a:t>
            </a:r>
            <a:r>
              <a:rPr lang="pt-BR" sz="2200" dirty="0" smtClean="0"/>
              <a:t>são públicos </a:t>
            </a:r>
            <a:r>
              <a:rPr lang="pt-BR" sz="2200" dirty="0"/>
              <a:t>e padronizados nacionalmente, há oportunidade </a:t>
            </a:r>
            <a:r>
              <a:rPr lang="pt-BR" sz="2200" dirty="0" smtClean="0"/>
              <a:t>para integração com sistemas corporativos </a:t>
            </a:r>
            <a:r>
              <a:rPr lang="pt-BR" sz="2200" dirty="0" smtClean="0"/>
              <a:t>visando apoiar a gestão institucional</a:t>
            </a:r>
          </a:p>
          <a:p>
            <a:endParaRPr lang="pt-BR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200" dirty="0" smtClean="0"/>
              <a:t>É </a:t>
            </a:r>
            <a:r>
              <a:rPr lang="pt-BR" sz="2200" dirty="0"/>
              <a:t>nesse contexto que ações de governo aberto são especialmente relevantes, pois criam insumos à tomada de decisão </a:t>
            </a:r>
            <a:r>
              <a:rPr lang="pt-BR" sz="2200" dirty="0" smtClean="0"/>
              <a:t>estratégica </a:t>
            </a:r>
            <a:r>
              <a:rPr lang="pt-BR" sz="2200" dirty="0"/>
              <a:t>e, no caso das IES, até mesmo à racionalização de seus processos operacionais 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5292080" y="4054183"/>
            <a:ext cx="2991932" cy="2687185"/>
            <a:chOff x="6084168" y="1317879"/>
            <a:chExt cx="2991932" cy="2687185"/>
          </a:xfrm>
        </p:grpSpPr>
        <p:pic>
          <p:nvPicPr>
            <p:cNvPr id="2050" name="Picture 2" descr="http://1.bp.blogspot.com/_jppV2Yd1MPk/TNVez3OB-nI/AAAAAAAACe8/x0ImuwgD-pA/s200/open+gov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437" y="1317879"/>
              <a:ext cx="2210765" cy="1260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www.inesc.org.br/noticias/noticias-do-inesc/2012/abril/governo-aberto-movimenta-a-capital-do-brasil/image_min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100" y="2276871"/>
              <a:ext cx="1629000" cy="130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62999"/>
              <a:ext cx="1675768" cy="1342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ítulo 1"/>
          <p:cNvSpPr txBox="1">
            <a:spLocks/>
          </p:cNvSpPr>
          <p:nvPr/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smtClean="0">
                <a:solidFill>
                  <a:schemeClr val="bg1"/>
                </a:solidFill>
              </a:rPr>
              <a:t>Gestão estratégica de informações em IES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16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79512" y="2060848"/>
            <a:ext cx="352839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/>
              <a:t>As plataformas não </a:t>
            </a:r>
            <a:r>
              <a:rPr lang="pt-BR" sz="2400" dirty="0"/>
              <a:t>devem servir somente às suas agências promotoras. </a:t>
            </a:r>
            <a:endParaRPr lang="pt-BR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/>
              <a:t>Há </a:t>
            </a:r>
            <a:r>
              <a:rPr lang="pt-BR" sz="2400" dirty="0"/>
              <a:t>um </a:t>
            </a:r>
            <a:r>
              <a:rPr lang="pt-BR" sz="2400" b="1" dirty="0"/>
              <a:t>círculo virtuoso </a:t>
            </a:r>
            <a:r>
              <a:rPr lang="pt-BR" sz="2400" dirty="0" smtClean="0"/>
              <a:t>quando </a:t>
            </a:r>
            <a:r>
              <a:rPr lang="pt-BR" sz="2400" dirty="0"/>
              <a:t>a comunidade de CT&amp;I for a principal beneficiária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92964"/>
            <a:ext cx="4176464" cy="409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707905" y="5661828"/>
            <a:ext cx="50405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800" dirty="0"/>
              <a:t>http://nbry.files.wordpress.com/2012/06/virtuous_circle-commons-wikimedia-org.png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260648"/>
            <a:ext cx="7596336" cy="93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243096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-3416" y="1196752"/>
            <a:ext cx="9144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35496" y="332656"/>
            <a:ext cx="7596336" cy="93610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Plataformas nacionais para gestão em CT&amp;I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1" y="288412"/>
            <a:ext cx="1219733" cy="8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28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15807</TotalTime>
  <Words>3196</Words>
  <Application>Microsoft Office PowerPoint</Application>
  <PresentationFormat>Apresentação na tela (4:3)</PresentationFormat>
  <Paragraphs>430</Paragraphs>
  <Slides>60</Slides>
  <Notes>11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1" baseType="lpstr">
      <vt:lpstr>Tema do Office</vt:lpstr>
      <vt:lpstr>Sistemas de informação e de conhecimento disponíveis no País e seu impacto na gestão das Instituições de Ensino Superior Estaduais e Municipais</vt:lpstr>
      <vt:lpstr>Agenda</vt:lpstr>
      <vt:lpstr>Apresentação do PowerPoint</vt:lpstr>
      <vt:lpstr>Apresentação do PowerPoint</vt:lpstr>
      <vt:lpstr>Instituto Stela – Experiências no SNCTI</vt:lpstr>
      <vt:lpstr>Gestão estratégica de informações em IES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Desafio de conhecimento público Arquiteturas abrangentes de e-Gov: visão de futuro de governo eletrônico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Considerações finais</vt:lpstr>
      <vt:lpstr>Considerações finais</vt:lpstr>
      <vt:lpstr>Marcos Luiz Marchezan Instituto Stela / Tekis marchezan@stela.org.br (48) 8806-7079 / 3239-2500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renata.blatt</dc:creator>
  <cp:lastModifiedBy>marchezan</cp:lastModifiedBy>
  <cp:revision>193</cp:revision>
  <dcterms:created xsi:type="dcterms:W3CDTF">2012-07-23T11:47:46Z</dcterms:created>
  <dcterms:modified xsi:type="dcterms:W3CDTF">2014-05-08T17:38:13Z</dcterms:modified>
</cp:coreProperties>
</file>