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6" autoAdjust="0"/>
    <p:restoredTop sz="94373" autoAdjust="0"/>
  </p:normalViewPr>
  <p:slideViewPr>
    <p:cSldViewPr>
      <p:cViewPr varScale="1">
        <p:scale>
          <a:sx n="69" d="100"/>
          <a:sy n="69" d="100"/>
        </p:scale>
        <p:origin x="-13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AECE-5BA3-4F37-BCFD-5241C60A206A}" type="datetimeFigureOut">
              <a:rPr lang="pt-BR" smtClean="0"/>
              <a:pPr/>
              <a:t>08/05/2014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66FF-F5A8-4BBD-A68E-3E262C67FA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AECE-5BA3-4F37-BCFD-5241C60A206A}" type="datetimeFigureOut">
              <a:rPr lang="pt-BR" smtClean="0"/>
              <a:pPr/>
              <a:t>08/05/2014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66FF-F5A8-4BBD-A68E-3E262C67FA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AECE-5BA3-4F37-BCFD-5241C60A206A}" type="datetimeFigureOut">
              <a:rPr lang="pt-BR" smtClean="0"/>
              <a:pPr/>
              <a:t>08/05/2014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66FF-F5A8-4BBD-A68E-3E262C67FA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AECE-5BA3-4F37-BCFD-5241C60A206A}" type="datetimeFigureOut">
              <a:rPr lang="pt-BR" smtClean="0"/>
              <a:pPr/>
              <a:t>08/05/2014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66FF-F5A8-4BBD-A68E-3E262C67FA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AECE-5BA3-4F37-BCFD-5241C60A206A}" type="datetimeFigureOut">
              <a:rPr lang="pt-BR" smtClean="0"/>
              <a:pPr/>
              <a:t>08/05/2014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66FF-F5A8-4BBD-A68E-3E262C67FA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AECE-5BA3-4F37-BCFD-5241C60A206A}" type="datetimeFigureOut">
              <a:rPr lang="pt-BR" smtClean="0"/>
              <a:pPr/>
              <a:t>08/05/2014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66FF-F5A8-4BBD-A68E-3E262C67FA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AECE-5BA3-4F37-BCFD-5241C60A206A}" type="datetimeFigureOut">
              <a:rPr lang="pt-BR" smtClean="0"/>
              <a:pPr/>
              <a:t>08/05/2014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66FF-F5A8-4BBD-A68E-3E262C67FA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AECE-5BA3-4F37-BCFD-5241C60A206A}" type="datetimeFigureOut">
              <a:rPr lang="pt-BR" smtClean="0"/>
              <a:pPr/>
              <a:t>08/05/2014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66FF-F5A8-4BBD-A68E-3E262C67FA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AECE-5BA3-4F37-BCFD-5241C60A206A}" type="datetimeFigureOut">
              <a:rPr lang="pt-BR" smtClean="0"/>
              <a:pPr/>
              <a:t>08/05/2014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66FF-F5A8-4BBD-A68E-3E262C67FA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AECE-5BA3-4F37-BCFD-5241C60A206A}" type="datetimeFigureOut">
              <a:rPr lang="pt-BR" smtClean="0"/>
              <a:pPr/>
              <a:t>08/05/2014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66FF-F5A8-4BBD-A68E-3E262C67FA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6AECE-5BA3-4F37-BCFD-5241C60A206A}" type="datetimeFigureOut">
              <a:rPr lang="pt-BR" smtClean="0"/>
              <a:pPr/>
              <a:t>08/05/2014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66FF-F5A8-4BBD-A68E-3E262C67FA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6AECE-5BA3-4F37-BCFD-5241C60A206A}" type="datetimeFigureOut">
              <a:rPr lang="pt-BR" smtClean="0"/>
              <a:pPr/>
              <a:t>08/05/2014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166FF-F5A8-4BBD-A68E-3E262C67FA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/>
        </p:nvSpPr>
        <p:spPr>
          <a:xfrm>
            <a:off x="0" y="1628800"/>
            <a:ext cx="914400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22225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kern="1200" dirty="0">
                <a:latin typeface="Cambria"/>
                <a:cs typeface="Cambria"/>
              </a:rPr>
              <a:t>PLANEJAMENTO </a:t>
            </a:r>
            <a:r>
              <a:rPr lang="pt-BR" sz="3600" b="1" kern="1200" dirty="0" smtClean="0">
                <a:latin typeface="Cambria"/>
                <a:cs typeface="Cambria"/>
              </a:rPr>
              <a:t>DEMOCRÁTICO</a:t>
            </a:r>
            <a:br>
              <a:rPr lang="pt-BR" sz="3600" b="1" kern="1200" dirty="0" smtClean="0">
                <a:latin typeface="Cambria"/>
                <a:cs typeface="Cambria"/>
              </a:rPr>
            </a:br>
            <a:r>
              <a:rPr lang="pt-BR" sz="3600" b="1" kern="1200" dirty="0" smtClean="0">
                <a:latin typeface="Cambria"/>
                <a:cs typeface="Cambria"/>
              </a:rPr>
              <a:t/>
            </a:r>
            <a:br>
              <a:rPr lang="pt-BR" sz="3600" b="1" kern="1200" dirty="0" smtClean="0">
                <a:latin typeface="Cambria"/>
                <a:cs typeface="Cambria"/>
              </a:rPr>
            </a:br>
            <a:r>
              <a:rPr lang="pt-BR" sz="3600" b="1" kern="1200" dirty="0" smtClean="0">
                <a:latin typeface="Cambria"/>
                <a:cs typeface="Cambria"/>
              </a:rPr>
              <a:t>METODOLOGIA</a:t>
            </a:r>
            <a:endParaRPr lang="pt-BR" sz="3600" b="1" kern="1200" dirty="0">
              <a:latin typeface="Cambria"/>
              <a:cs typeface="Cambria"/>
            </a:endParaRPr>
          </a:p>
        </p:txBody>
      </p:sp>
      <p:pic>
        <p:nvPicPr>
          <p:cNvPr id="6" name="Imagem 2" descr="logo_lateral_alta_resoluca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4869160"/>
            <a:ext cx="4896544" cy="1452706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/>
        </p:nvSpPr>
        <p:spPr>
          <a:xfrm>
            <a:off x="3851920" y="3861048"/>
            <a:ext cx="493204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22225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000" b="1" kern="1200" dirty="0" smtClean="0">
                <a:latin typeface="Cambria"/>
                <a:cs typeface="Cambria"/>
              </a:rPr>
              <a:t>Prof. Jackson Sampaio</a:t>
            </a:r>
            <a:endParaRPr lang="pt-BR" sz="2000" b="1" kern="12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/>
        </p:nvSpPr>
        <p:spPr>
          <a:xfrm>
            <a:off x="395536" y="404664"/>
            <a:ext cx="8424936" cy="54726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3300" b="1" kern="1200" dirty="0" smtClean="0">
                <a:latin typeface="Cambria"/>
                <a:cs typeface="Cambria"/>
              </a:rPr>
              <a:t>Princípios</a:t>
            </a:r>
          </a:p>
          <a:p>
            <a:pPr marL="0" indent="0" algn="ctr">
              <a:buNone/>
            </a:pPr>
            <a:endParaRPr lang="pt-BR" sz="2600" kern="1200" dirty="0">
              <a:latin typeface="Cambria"/>
              <a:cs typeface="Cambria"/>
            </a:endParaRPr>
          </a:p>
          <a:p>
            <a:pPr lvl="0" algn="just"/>
            <a:endParaRPr lang="pt-BR" sz="1000" kern="1200" dirty="0" smtClean="0">
              <a:latin typeface="Cambria"/>
              <a:cs typeface="Cambria"/>
            </a:endParaRPr>
          </a:p>
          <a:p>
            <a:r>
              <a:rPr lang="pt-BR" sz="2800" dirty="0">
                <a:latin typeface="Cambria"/>
                <a:cs typeface="Cambria"/>
              </a:rPr>
              <a:t>Credenciamento eletrônico da </a:t>
            </a:r>
            <a:r>
              <a:rPr lang="pt-BR" sz="2800" dirty="0" smtClean="0">
                <a:latin typeface="Cambria"/>
                <a:cs typeface="Cambria"/>
              </a:rPr>
              <a:t>adesão</a:t>
            </a:r>
          </a:p>
          <a:p>
            <a:endParaRPr lang="pt-BR" sz="1800" dirty="0">
              <a:latin typeface="Cambria"/>
              <a:cs typeface="Cambria"/>
            </a:endParaRPr>
          </a:p>
          <a:p>
            <a:r>
              <a:rPr lang="pt-BR" sz="2800" dirty="0">
                <a:latin typeface="Cambria"/>
                <a:cs typeface="Cambria"/>
              </a:rPr>
              <a:t>Participação universal (gestão, estudantes, docentes, servidores TA</a:t>
            </a:r>
            <a:r>
              <a:rPr lang="pt-BR" sz="2800" dirty="0" smtClean="0">
                <a:latin typeface="Cambria"/>
                <a:cs typeface="Cambria"/>
              </a:rPr>
              <a:t>)</a:t>
            </a:r>
          </a:p>
          <a:p>
            <a:endParaRPr lang="pt-BR" sz="1800" dirty="0">
              <a:latin typeface="Cambria"/>
              <a:cs typeface="Cambria"/>
            </a:endParaRPr>
          </a:p>
          <a:p>
            <a:r>
              <a:rPr lang="pt-BR" sz="2800" dirty="0">
                <a:latin typeface="Cambria"/>
                <a:cs typeface="Cambria"/>
              </a:rPr>
              <a:t>Decisão </a:t>
            </a:r>
            <a:r>
              <a:rPr lang="pt-BR" sz="2800" dirty="0" smtClean="0">
                <a:latin typeface="Cambria"/>
                <a:cs typeface="Cambria"/>
              </a:rPr>
              <a:t>voluntária</a:t>
            </a:r>
          </a:p>
          <a:p>
            <a:endParaRPr lang="pt-BR" sz="1600" dirty="0">
              <a:latin typeface="Cambria"/>
              <a:cs typeface="Cambria"/>
            </a:endParaRPr>
          </a:p>
          <a:p>
            <a:r>
              <a:rPr lang="pt-BR" sz="2800" dirty="0">
                <a:latin typeface="Cambria"/>
                <a:cs typeface="Cambria"/>
              </a:rPr>
              <a:t>Movimento ascendente de </a:t>
            </a:r>
            <a:r>
              <a:rPr lang="pt-BR" sz="2800" dirty="0" smtClean="0">
                <a:latin typeface="Cambria"/>
                <a:cs typeface="Cambria"/>
              </a:rPr>
              <a:t>construção</a:t>
            </a:r>
          </a:p>
          <a:p>
            <a:endParaRPr lang="pt-BR" sz="1600" dirty="0">
              <a:latin typeface="Cambria"/>
              <a:cs typeface="Cambria"/>
            </a:endParaRPr>
          </a:p>
          <a:p>
            <a:r>
              <a:rPr lang="pt-BR" sz="2800" dirty="0">
                <a:latin typeface="Cambria"/>
                <a:cs typeface="Cambria"/>
              </a:rPr>
              <a:t>Conhecimento prévio de textos básicos (Estatuto e Regimento Geral da UECE, Relatório da CPA, PDI atual, Plano de Gestão da chapa vitoriosa na eleição de 2012)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/>
        </p:nvSpPr>
        <p:spPr>
          <a:xfrm>
            <a:off x="395536" y="548680"/>
            <a:ext cx="8424936" cy="5112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pt-BR" b="1" dirty="0">
                <a:latin typeface="Cambria"/>
                <a:cs typeface="Cambria"/>
              </a:rPr>
              <a:t>Procedimentos </a:t>
            </a:r>
            <a:endParaRPr lang="pt-BR" b="1" dirty="0" smtClean="0">
              <a:latin typeface="Cambria"/>
              <a:cs typeface="Cambria"/>
            </a:endParaRPr>
          </a:p>
          <a:p>
            <a:pPr marL="0" lvl="0" indent="0" algn="ctr">
              <a:buNone/>
            </a:pPr>
            <a:endParaRPr lang="pt-BR" sz="2800" kern="1200" dirty="0" smtClean="0">
              <a:latin typeface="Cambria"/>
              <a:cs typeface="Cambria"/>
            </a:endParaRPr>
          </a:p>
          <a:p>
            <a:pPr lvl="0"/>
            <a:r>
              <a:rPr lang="pt-BR" sz="2800" dirty="0">
                <a:latin typeface="Cambria"/>
                <a:cs typeface="Cambria"/>
              </a:rPr>
              <a:t>Inscrição por formulário </a:t>
            </a:r>
            <a:r>
              <a:rPr lang="pt-BR" sz="2800" dirty="0" smtClean="0">
                <a:latin typeface="Cambria"/>
                <a:cs typeface="Cambria"/>
              </a:rPr>
              <a:t>eletrônico</a:t>
            </a:r>
          </a:p>
          <a:p>
            <a:pPr lvl="0"/>
            <a:endParaRPr lang="pt-BR" sz="2800" dirty="0">
              <a:latin typeface="Cambria"/>
              <a:cs typeface="Cambria"/>
            </a:endParaRPr>
          </a:p>
          <a:p>
            <a:pPr lvl="0"/>
            <a:r>
              <a:rPr lang="pt-BR" sz="2800" dirty="0">
                <a:latin typeface="Cambria"/>
                <a:cs typeface="Cambria"/>
              </a:rPr>
              <a:t>Constituição de grupos de, no máximo, 20 participantes, por Centro/</a:t>
            </a:r>
            <a:r>
              <a:rPr lang="pt-BR" sz="2800" dirty="0" smtClean="0">
                <a:latin typeface="Cambria"/>
                <a:cs typeface="Cambria"/>
              </a:rPr>
              <a:t>Faculdade</a:t>
            </a:r>
          </a:p>
          <a:p>
            <a:pPr lvl="0"/>
            <a:endParaRPr lang="pt-BR" sz="2800" dirty="0">
              <a:latin typeface="Cambria"/>
              <a:cs typeface="Cambria"/>
            </a:endParaRPr>
          </a:p>
          <a:p>
            <a:pPr lvl="0"/>
            <a:r>
              <a:rPr lang="pt-BR" sz="2800" dirty="0">
                <a:latin typeface="Cambria"/>
                <a:cs typeface="Cambria"/>
              </a:rPr>
              <a:t>Reuniões de três horas, com escolha inicial de coordenador e </a:t>
            </a:r>
            <a:r>
              <a:rPr lang="pt-BR" sz="2800" dirty="0" smtClean="0">
                <a:latin typeface="Cambria"/>
                <a:cs typeface="Cambria"/>
              </a:rPr>
              <a:t>relator</a:t>
            </a:r>
          </a:p>
          <a:p>
            <a:pPr lvl="0"/>
            <a:endParaRPr lang="pt-BR" sz="2800" dirty="0">
              <a:latin typeface="Cambria"/>
              <a:cs typeface="Cambria"/>
            </a:endParaRPr>
          </a:p>
          <a:p>
            <a:pPr lvl="0"/>
            <a:r>
              <a:rPr lang="pt-BR" sz="2800" dirty="0">
                <a:latin typeface="Cambria"/>
                <a:cs typeface="Cambria"/>
              </a:rPr>
              <a:t>Instalação de comissão, por Centro/Faculdade, para supervisionar as </a:t>
            </a:r>
            <a:r>
              <a:rPr lang="pt-BR" sz="2800" dirty="0" smtClean="0">
                <a:latin typeface="Cambria"/>
                <a:cs typeface="Cambria"/>
              </a:rPr>
              <a:t>reuniões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46856" y="620688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b="1" dirty="0" smtClean="0">
                <a:latin typeface="Cambria"/>
                <a:cs typeface="Cambria"/>
              </a:rPr>
              <a:t>Procedimentos</a:t>
            </a:r>
          </a:p>
          <a:p>
            <a:pPr marL="0" indent="0" algn="ctr">
              <a:buNone/>
            </a:pPr>
            <a:endParaRPr lang="pt-BR" sz="2800" b="1" dirty="0" smtClean="0">
              <a:latin typeface="Cambria"/>
              <a:cs typeface="Cambria"/>
            </a:endParaRPr>
          </a:p>
          <a:p>
            <a:pPr lvl="0"/>
            <a:r>
              <a:rPr lang="pt-BR" sz="2800" dirty="0">
                <a:latin typeface="Cambria"/>
                <a:cs typeface="Cambria"/>
              </a:rPr>
              <a:t>Produção de relatório e eleição de representantes para as reuniões plenárias de Centro/</a:t>
            </a:r>
            <a:r>
              <a:rPr lang="pt-BR" sz="2800" dirty="0" smtClean="0">
                <a:latin typeface="Cambria"/>
                <a:cs typeface="Cambria"/>
              </a:rPr>
              <a:t>Faculdade</a:t>
            </a:r>
          </a:p>
          <a:p>
            <a:pPr lvl="0"/>
            <a:endParaRPr lang="pt-BR" sz="2800" dirty="0">
              <a:latin typeface="Cambria"/>
              <a:cs typeface="Cambria"/>
            </a:endParaRPr>
          </a:p>
          <a:p>
            <a:pPr lvl="0"/>
            <a:r>
              <a:rPr lang="pt-BR" sz="2800" dirty="0">
                <a:latin typeface="Cambria"/>
                <a:cs typeface="Cambria"/>
              </a:rPr>
              <a:t>Reunião plenária de Centro/</a:t>
            </a:r>
            <a:r>
              <a:rPr lang="pt-BR" sz="2800" dirty="0" smtClean="0">
                <a:latin typeface="Cambria"/>
                <a:cs typeface="Cambria"/>
              </a:rPr>
              <a:t>Faculdade</a:t>
            </a:r>
          </a:p>
          <a:p>
            <a:pPr lvl="0"/>
            <a:endParaRPr lang="pt-BR" sz="2800" dirty="0">
              <a:latin typeface="Cambria"/>
              <a:cs typeface="Cambria"/>
            </a:endParaRPr>
          </a:p>
          <a:p>
            <a:pPr lvl="0"/>
            <a:r>
              <a:rPr lang="pt-BR" sz="2800" dirty="0">
                <a:latin typeface="Cambria"/>
                <a:cs typeface="Cambria"/>
              </a:rPr>
              <a:t>Produção de relatório e eleição de representantes para as reuniões plenárias por área </a:t>
            </a:r>
            <a:r>
              <a:rPr lang="pt-BR" sz="2800" dirty="0" smtClean="0">
                <a:latin typeface="Cambria"/>
                <a:cs typeface="Cambria"/>
              </a:rPr>
              <a:t>temática</a:t>
            </a:r>
          </a:p>
          <a:p>
            <a:pPr lvl="0"/>
            <a:endParaRPr lang="pt-BR" sz="2800" dirty="0">
              <a:latin typeface="Cambria"/>
              <a:cs typeface="Cambria"/>
            </a:endParaRPr>
          </a:p>
          <a:p>
            <a:pPr lvl="0"/>
            <a:r>
              <a:rPr lang="pt-BR" sz="2800" dirty="0">
                <a:latin typeface="Cambria"/>
                <a:cs typeface="Cambria"/>
              </a:rPr>
              <a:t>Plenária por área temática (Política Estudantil, Pesquisa, Pós-Graduação, Graduação, Extensão, Gestão Universitária</a:t>
            </a:r>
            <a:r>
              <a:rPr lang="pt-BR" sz="2800" dirty="0" smtClean="0">
                <a:latin typeface="Cambria"/>
                <a:cs typeface="Cambria"/>
              </a:rPr>
              <a:t>)</a:t>
            </a:r>
            <a:endParaRPr lang="pt-BR" sz="28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/>
        </p:nvSpPr>
        <p:spPr>
          <a:xfrm>
            <a:off x="179512" y="332656"/>
            <a:ext cx="8640960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3000" b="1" kern="1200" dirty="0" smtClean="0">
                <a:latin typeface="Cambria"/>
                <a:cs typeface="Cambria"/>
              </a:rPr>
              <a:t>Procedimentos</a:t>
            </a:r>
          </a:p>
          <a:p>
            <a:pPr marL="0" lvl="0" indent="0" algn="just">
              <a:buNone/>
            </a:pPr>
            <a:endParaRPr lang="pt-BR" sz="1500" kern="1200" dirty="0" smtClean="0">
              <a:latin typeface="Cambria"/>
              <a:cs typeface="Cambria"/>
            </a:endParaRPr>
          </a:p>
          <a:p>
            <a:pPr lvl="0"/>
            <a:r>
              <a:rPr lang="pt-BR" sz="2400" dirty="0">
                <a:latin typeface="Cambria"/>
                <a:cs typeface="Cambria"/>
              </a:rPr>
              <a:t>Produção de relatório e eleição de representantes para a </a:t>
            </a:r>
            <a:r>
              <a:rPr lang="pt-BR" sz="2400" dirty="0" err="1">
                <a:latin typeface="Cambria"/>
                <a:cs typeface="Cambria"/>
              </a:rPr>
              <a:t>I</a:t>
            </a:r>
            <a:r>
              <a:rPr lang="pt-BR" sz="2400" dirty="0">
                <a:latin typeface="Cambria"/>
                <a:cs typeface="Cambria"/>
              </a:rPr>
              <a:t> Conferência de Planejamento </a:t>
            </a:r>
            <a:r>
              <a:rPr lang="pt-BR" sz="2400" dirty="0" smtClean="0">
                <a:latin typeface="Cambria"/>
                <a:cs typeface="Cambria"/>
              </a:rPr>
              <a:t>Democrático</a:t>
            </a:r>
          </a:p>
          <a:p>
            <a:pPr lvl="0"/>
            <a:endParaRPr lang="pt-BR" sz="1000" dirty="0">
              <a:latin typeface="Cambria"/>
              <a:cs typeface="Cambria"/>
            </a:endParaRPr>
          </a:p>
          <a:p>
            <a:pPr lvl="0"/>
            <a:r>
              <a:rPr lang="pt-BR" sz="2400" dirty="0">
                <a:latin typeface="Cambria"/>
                <a:cs typeface="Cambria"/>
              </a:rPr>
              <a:t>Realização da </a:t>
            </a:r>
            <a:r>
              <a:rPr lang="pt-BR" sz="2400" dirty="0" err="1">
                <a:latin typeface="Cambria"/>
                <a:cs typeface="Cambria"/>
              </a:rPr>
              <a:t>I</a:t>
            </a:r>
            <a:r>
              <a:rPr lang="pt-BR" sz="2400" dirty="0">
                <a:latin typeface="Cambria"/>
                <a:cs typeface="Cambria"/>
              </a:rPr>
              <a:t> Conferência de Planejamento </a:t>
            </a:r>
            <a:r>
              <a:rPr lang="pt-BR" sz="2400" dirty="0" smtClean="0">
                <a:latin typeface="Cambria"/>
                <a:cs typeface="Cambria"/>
              </a:rPr>
              <a:t>Democrático</a:t>
            </a:r>
          </a:p>
          <a:p>
            <a:pPr lvl="0"/>
            <a:endParaRPr lang="pt-BR" sz="1000" dirty="0">
              <a:latin typeface="Cambria"/>
              <a:cs typeface="Cambria"/>
            </a:endParaRPr>
          </a:p>
          <a:p>
            <a:pPr lvl="0"/>
            <a:r>
              <a:rPr lang="pt-BR" sz="2400" dirty="0">
                <a:latin typeface="Cambria"/>
                <a:cs typeface="Cambria"/>
              </a:rPr>
              <a:t>Conferência para estabelecer projetos prioritários, pelos eixos: valorização de pessoal, integração universidade/governo/sociedade, autonomia universitária, excelência acadêmica, democratização e modernização da gestão, sustentabilidade ambiental, adequação da infraestrutura, </a:t>
            </a:r>
            <a:r>
              <a:rPr lang="pt-BR" sz="2400" dirty="0" smtClean="0">
                <a:latin typeface="Cambria"/>
                <a:cs typeface="Cambria"/>
              </a:rPr>
              <a:t>financiamento</a:t>
            </a:r>
          </a:p>
          <a:p>
            <a:pPr lvl="0"/>
            <a:endParaRPr lang="pt-BR" sz="1000" dirty="0">
              <a:latin typeface="Cambria"/>
              <a:cs typeface="Cambria"/>
            </a:endParaRPr>
          </a:p>
          <a:p>
            <a:pPr lvl="0"/>
            <a:r>
              <a:rPr lang="pt-BR" sz="2400" dirty="0">
                <a:latin typeface="Cambria"/>
                <a:cs typeface="Cambria"/>
              </a:rPr>
              <a:t>Critérios de priorização: importância, urgência e capacidade de implementação.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548680"/>
            <a:ext cx="8424936" cy="496855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b="1" dirty="0" smtClean="0">
                <a:latin typeface="Cambria"/>
                <a:cs typeface="Cambria"/>
              </a:rPr>
              <a:t>Resultados</a:t>
            </a:r>
          </a:p>
          <a:p>
            <a:pPr marL="0" indent="0" algn="ctr">
              <a:buNone/>
            </a:pPr>
            <a:endParaRPr lang="pt-BR" dirty="0">
              <a:latin typeface="Cambria"/>
              <a:cs typeface="Cambria"/>
            </a:endParaRPr>
          </a:p>
          <a:p>
            <a:r>
              <a:rPr lang="pt-BR" dirty="0">
                <a:latin typeface="Cambria"/>
                <a:cs typeface="Cambria"/>
              </a:rPr>
              <a:t>Produção do Plano de Gestão 2012/</a:t>
            </a:r>
            <a:r>
              <a:rPr lang="pt-BR" dirty="0" smtClean="0">
                <a:latin typeface="Cambria"/>
                <a:cs typeface="Cambria"/>
              </a:rPr>
              <a:t>6</a:t>
            </a:r>
          </a:p>
          <a:p>
            <a:endParaRPr lang="pt-BR" sz="1600" dirty="0">
              <a:latin typeface="Cambria"/>
              <a:cs typeface="Cambria"/>
            </a:endParaRPr>
          </a:p>
          <a:p>
            <a:r>
              <a:rPr lang="pt-BR" dirty="0">
                <a:latin typeface="Cambria"/>
                <a:cs typeface="Cambria"/>
              </a:rPr>
              <a:t>Produção do Plano Bianual 2012/</a:t>
            </a:r>
            <a:r>
              <a:rPr lang="pt-BR" dirty="0" smtClean="0">
                <a:latin typeface="Cambria"/>
                <a:cs typeface="Cambria"/>
              </a:rPr>
              <a:t>4</a:t>
            </a:r>
          </a:p>
          <a:p>
            <a:endParaRPr lang="pt-BR" sz="1600" dirty="0">
              <a:latin typeface="Cambria"/>
              <a:cs typeface="Cambria"/>
            </a:endParaRPr>
          </a:p>
          <a:p>
            <a:r>
              <a:rPr lang="pt-BR" dirty="0">
                <a:latin typeface="Cambria"/>
                <a:cs typeface="Cambria"/>
              </a:rPr>
              <a:t>Reforma do PDI </a:t>
            </a:r>
            <a:endParaRPr lang="pt-BR" dirty="0" smtClean="0">
              <a:latin typeface="Cambria"/>
              <a:cs typeface="Cambria"/>
            </a:endParaRPr>
          </a:p>
          <a:p>
            <a:endParaRPr lang="pt-BR" sz="1500" dirty="0">
              <a:latin typeface="Cambria"/>
              <a:cs typeface="Cambria"/>
            </a:endParaRPr>
          </a:p>
          <a:p>
            <a:pPr algn="just"/>
            <a:r>
              <a:rPr lang="pt-BR" dirty="0">
                <a:latin typeface="Cambria"/>
                <a:cs typeface="Cambria"/>
              </a:rPr>
              <a:t>Regulamentação das Oficinas Anuais de </a:t>
            </a:r>
            <a:r>
              <a:rPr lang="pt-BR" dirty="0" smtClean="0">
                <a:latin typeface="Cambria"/>
                <a:cs typeface="Cambria"/>
              </a:rPr>
              <a:t>Acompanhamento</a:t>
            </a:r>
          </a:p>
          <a:p>
            <a:pPr algn="just"/>
            <a:r>
              <a:rPr lang="pt-BR" dirty="0" smtClean="0">
                <a:latin typeface="Cambria"/>
                <a:cs typeface="Cambria"/>
              </a:rPr>
              <a:t>A</a:t>
            </a:r>
            <a:r>
              <a:rPr lang="pt-BR" dirty="0" smtClean="0">
                <a:latin typeface="Cambria"/>
                <a:cs typeface="Cambria"/>
              </a:rPr>
              <a:t> </a:t>
            </a:r>
            <a:r>
              <a:rPr lang="pt-BR" dirty="0">
                <a:latin typeface="Cambria"/>
                <a:cs typeface="Cambria"/>
              </a:rPr>
              <a:t>1ª </a:t>
            </a:r>
            <a:r>
              <a:rPr lang="pt-BR" dirty="0" smtClean="0">
                <a:latin typeface="Cambria"/>
                <a:cs typeface="Cambria"/>
              </a:rPr>
              <a:t>Oficina já ocorreu e resultou: PRADIS, PAPPG, HPP Investimento (35 mi = Tesouro + 10 mi = Emendas), </a:t>
            </a:r>
            <a:r>
              <a:rPr lang="pt-BR" smtClean="0">
                <a:latin typeface="Cambria"/>
                <a:cs typeface="Cambria"/>
              </a:rPr>
              <a:t>Estabilidade Política. </a:t>
            </a:r>
            <a:endParaRPr lang="pt-BR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ece institucional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Uece institucional</Template>
  <TotalTime>933</TotalTime>
  <Words>271</Words>
  <Application>Microsoft Office PowerPoint</Application>
  <PresentationFormat>Apresentação na tela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Uece institucional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fernanda.assis</dc:creator>
  <cp:lastModifiedBy>User</cp:lastModifiedBy>
  <cp:revision>173</cp:revision>
  <dcterms:created xsi:type="dcterms:W3CDTF">2014-02-12T12:47:38Z</dcterms:created>
  <dcterms:modified xsi:type="dcterms:W3CDTF">2014-05-09T00:10:16Z</dcterms:modified>
</cp:coreProperties>
</file>