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50" r:id="rId3"/>
    <p:sldId id="351" r:id="rId4"/>
    <p:sldId id="353" r:id="rId5"/>
    <p:sldId id="320" r:id="rId6"/>
    <p:sldId id="322" r:id="rId7"/>
    <p:sldId id="326" r:id="rId8"/>
    <p:sldId id="321" r:id="rId9"/>
    <p:sldId id="324" r:id="rId10"/>
    <p:sldId id="333" r:id="rId11"/>
    <p:sldId id="334" r:id="rId12"/>
    <p:sldId id="328" r:id="rId13"/>
    <p:sldId id="323" r:id="rId14"/>
    <p:sldId id="335" r:id="rId15"/>
    <p:sldId id="329" r:id="rId16"/>
    <p:sldId id="330" r:id="rId17"/>
    <p:sldId id="331" r:id="rId18"/>
    <p:sldId id="338" r:id="rId19"/>
    <p:sldId id="341" r:id="rId20"/>
    <p:sldId id="339" r:id="rId21"/>
    <p:sldId id="347" r:id="rId22"/>
    <p:sldId id="337" r:id="rId23"/>
    <p:sldId id="349" r:id="rId24"/>
    <p:sldId id="354" r:id="rId25"/>
  </p:sldIdLst>
  <p:sldSz cx="9144000" cy="6858000" type="screen4x3"/>
  <p:notesSz cx="6669088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83099" autoAdjust="0"/>
  </p:normalViewPr>
  <p:slideViewPr>
    <p:cSldViewPr showGuides="1">
      <p:cViewPr varScale="1">
        <p:scale>
          <a:sx n="61" d="100"/>
          <a:sy n="61" d="100"/>
        </p:scale>
        <p:origin x="-7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9B15995-01CB-4C99-BD6C-CE4D5166FF06}" type="datetimeFigureOut">
              <a:rPr lang="pt-BR"/>
              <a:pPr>
                <a:defRPr/>
              </a:pPr>
              <a:t>09/05/2014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908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6663" y="9428163"/>
            <a:ext cx="289083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78D5CF5-A7E7-4DC0-9CE6-C1B65F0495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837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7E26AB8-2CB9-463F-ABA3-0FF6E92FDBFF}" type="datetimeFigureOut">
              <a:rPr lang="pt-BR"/>
              <a:pPr>
                <a:defRPr/>
              </a:pPr>
              <a:t>09/05/2014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B49C83D-47E2-4B40-9B37-3DEFDCA1ED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086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programa</a:t>
            </a:r>
            <a:r>
              <a:rPr lang="pt-BR" baseline="0" dirty="0" smtClean="0"/>
              <a:t> da qualidade e competitividade de Alagoas. Não é vinculado ao governo de Alagoas a não ser por uma cadeira de Conselho</a:t>
            </a:r>
          </a:p>
          <a:p>
            <a:r>
              <a:rPr lang="pt-BR" baseline="0" dirty="0" smtClean="0"/>
              <a:t>Até 205.</a:t>
            </a:r>
          </a:p>
          <a:p>
            <a:r>
              <a:rPr lang="pt-BR" baseline="0" dirty="0" smtClean="0"/>
              <a:t>Em 2012 fomos chamados pela </a:t>
            </a:r>
            <a:r>
              <a:rPr lang="pt-BR" baseline="0" dirty="0" err="1" smtClean="0"/>
              <a:t>Seplande</a:t>
            </a:r>
            <a:r>
              <a:rPr lang="pt-BR" baseline="0" dirty="0" smtClean="0"/>
              <a:t>  para auxiliarmos a transição da fusão de 2 secretarias.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9C83D-47E2-4B40-9B37-3DEFDCA1EDAD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="1" u="sng" dirty="0" smtClean="0"/>
              <a:t>Aquisição</a:t>
            </a:r>
            <a:r>
              <a:rPr lang="pt-BR" baseline="0" dirty="0" smtClean="0"/>
              <a:t> de bens e serviços: morosidade do processo </a:t>
            </a:r>
          </a:p>
          <a:p>
            <a:r>
              <a:rPr lang="pt-BR" b="1" i="0" u="sng" baseline="0" dirty="0" smtClean="0"/>
              <a:t>Infraestrutura</a:t>
            </a:r>
            <a:r>
              <a:rPr lang="pt-BR" baseline="0" dirty="0" smtClean="0"/>
              <a:t>: física, equipamentos, sistemas</a:t>
            </a:r>
          </a:p>
          <a:p>
            <a:r>
              <a:rPr lang="pt-BR" b="1" u="sng" baseline="0" dirty="0" smtClean="0"/>
              <a:t>Comunicação</a:t>
            </a:r>
            <a:r>
              <a:rPr lang="pt-BR" baseline="0" dirty="0" smtClean="0"/>
              <a:t>: interna e externa. A externa dissociada da busca do fortalecimento de uma imagem positiva da organização. Engenheiros, médicos, professores temos um defeito crônico que é  nos alimentarmos dos resultados que obtemos. Isto já nos basta. Não temos a necessidade de comunicar à sociedade, é como se fosse algo de menor valor.  Quem não se comunica, se trumbica.</a:t>
            </a:r>
          </a:p>
          <a:p>
            <a:r>
              <a:rPr lang="pt-BR" b="1" u="sng" baseline="0" dirty="0" smtClean="0"/>
              <a:t> Gestão de Pessoas:</a:t>
            </a:r>
            <a:r>
              <a:rPr lang="pt-BR" b="0" u="none" baseline="0" dirty="0" smtClean="0"/>
              <a:t> aqui temos vários problemas, desde o salarial, organogramas que não retratam a realidade das organizações, competências indefinidas ( aqui está um sério gargalo): se não sabemos a competência requerida, como vamos identificar necessidades de capacitação e prover estas necessidades sem desperdício? E temos noção de quais são os nossos conhecimentos diferenciadores, como são compartilhados?</a:t>
            </a:r>
          </a:p>
          <a:p>
            <a:r>
              <a:rPr lang="pt-BR" b="1" u="sng" baseline="0" dirty="0" smtClean="0"/>
              <a:t>Processos Organizacionais:</a:t>
            </a:r>
            <a:r>
              <a:rPr lang="pt-BR" b="0" u="none" baseline="0" dirty="0" smtClean="0"/>
              <a:t> sejam eles </a:t>
            </a:r>
            <a:r>
              <a:rPr lang="pt-BR" b="0" u="none" baseline="0" dirty="0" err="1" smtClean="0"/>
              <a:t>finalísticos</a:t>
            </a:r>
            <a:r>
              <a:rPr lang="pt-BR" b="0" u="none" baseline="0" dirty="0" smtClean="0"/>
              <a:t> ou de apoio, precisam ter seus resultados esperados definidos,  o método e responsabilidades definidas, controles definidos. Procedimentos padronizados que proporcionem condições de obter os resultados de forma controlada 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9C83D-47E2-4B40-9B37-3DEFDCA1EDAD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600" dirty="0" smtClean="0">
                <a:solidFill>
                  <a:srgbClr val="002060"/>
                </a:solidFill>
              </a:rPr>
              <a:t>Capacidade de gestão </a:t>
            </a:r>
            <a:r>
              <a:rPr lang="pt-BR" dirty="0" smtClean="0"/>
              <a:t>é competência estratégica, portanto indispensável para fazer a diferença entre ser ou não ser eficiente, atingir ou não bons resultados, fracassar ou ter sucesso.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9C83D-47E2-4B40-9B37-3DEFDCA1EDAD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600" dirty="0" smtClean="0">
                <a:solidFill>
                  <a:srgbClr val="002060"/>
                </a:solidFill>
              </a:rPr>
              <a:t>Capacidade de gestão </a:t>
            </a:r>
            <a:r>
              <a:rPr lang="pt-BR" dirty="0" smtClean="0"/>
              <a:t>é competência estratégica, portanto indispensável para fazer a diferença entre ser ou não ser eficiente, atingir ou não bons resultados, fracassar ou ter sucesso.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9C83D-47E2-4B40-9B37-3DEFDCA1EDAD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9C83D-47E2-4B40-9B37-3DEFDCA1EDAD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9C83D-47E2-4B40-9B37-3DEFDCA1EDAD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Ou </a:t>
            </a:r>
            <a:r>
              <a:rPr lang="pt-BR" baseline="0" dirty="0" smtClean="0"/>
              <a:t> seja buscamos e queremos resultados em nossa organização. Vivemos em busca de resultados exitosos.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9C83D-47E2-4B40-9B37-3DEFDCA1EDAD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Um</a:t>
            </a:r>
            <a:r>
              <a:rPr lang="pt-BR" baseline="0" dirty="0" smtClean="0"/>
              <a:t> certo dia os aprendizes chegaram à casa da mestra e a encontraram atarefada em uma procura desenfreada por algo. Prontamente se ofereceram para auxiliá-la. Mestra  o que a senhora procura e a mestra respondeu: Isso não é importante, estou apenas procurando.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Mestra, mas o que a senhora perdeu? Queremos auxiliá-la. E novamente a mestra respondeu, isso não é relevante, mas já que insistem: perdi uma agulha.</a:t>
            </a:r>
          </a:p>
          <a:p>
            <a:endParaRPr lang="pt-BR" baseline="0" dirty="0" smtClean="0"/>
          </a:p>
          <a:p>
            <a:r>
              <a:rPr lang="pt-BR" baseline="0" dirty="0" smtClean="0"/>
              <a:t>E lá estava a mestra e os aprendizes a procurar a agulha em um imenso jardim. Depois de algum tempo, um aprendiz se volta para a mestra a pergunta: Mestra,  onde a senhora perdeu a agulha? E  a mestra responde: Isso não é relevante. Mas mestra, o jardim é imenso e não vamos achá-la. A mestra então responde. Perdi na cozinha. Mas mestra, se perdeu na cozinha porque a </a:t>
            </a:r>
            <a:r>
              <a:rPr lang="pt-BR" baseline="0" dirty="0" err="1" smtClean="0"/>
              <a:t>senhopra</a:t>
            </a:r>
            <a:r>
              <a:rPr lang="pt-BR" baseline="0" dirty="0" smtClean="0"/>
              <a:t> está procurando aqui fora. Ah meu filho, procuro onde há luz.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9C83D-47E2-4B40-9B37-3DEFDCA1EDAD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Universidades estaduais e municipais, dependentes da política de governo</a:t>
            </a:r>
          </a:p>
          <a:p>
            <a:endParaRPr lang="pt-BR" dirty="0" smtClean="0"/>
          </a:p>
          <a:p>
            <a:r>
              <a:rPr lang="pt-BR" dirty="0" smtClean="0"/>
              <a:t>Pode</a:t>
            </a:r>
            <a:r>
              <a:rPr lang="pt-BR" baseline="0" dirty="0" smtClean="0"/>
              <a:t> ser amigável ou hostil, organismos reguladores....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9C83D-47E2-4B40-9B37-3DEFDCA1EDAD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É</a:t>
            </a:r>
            <a:r>
              <a:rPr lang="pt-BR" baseline="0" dirty="0" smtClean="0"/>
              <a:t> comum atribuirmos a fatores externos a responsabilidade de nossos insucessos, de nossas dificuldades.  Aqui onde não </a:t>
            </a:r>
            <a:r>
              <a:rPr lang="pt-BR" baseline="0" dirty="0" err="1" smtClean="0"/>
              <a:t>controleamos</a:t>
            </a:r>
            <a:r>
              <a:rPr lang="pt-BR" baseline="0" dirty="0" smtClean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9C83D-47E2-4B40-9B37-3DEFDCA1EDAD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É no nosso ambiente organizacional que podemos construir a base para o nosso sucesso, mesmo frente às oportunidades, aos riscos,</a:t>
            </a:r>
            <a:r>
              <a:rPr lang="pt-BR" baseline="0" dirty="0" smtClean="0"/>
              <a:t> às ameaças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9C83D-47E2-4B40-9B37-3DEFDCA1EDAD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0"/>
          <p:cNvGrpSpPr>
            <a:grpSpLocks/>
          </p:cNvGrpSpPr>
          <p:nvPr userDrawn="1"/>
        </p:nvGrpSpPr>
        <p:grpSpPr bwMode="auto">
          <a:xfrm>
            <a:off x="-33338" y="1196752"/>
            <a:ext cx="9177338" cy="1520825"/>
            <a:chOff x="0" y="658"/>
            <a:chExt cx="5781" cy="958"/>
          </a:xfrm>
        </p:grpSpPr>
        <p:pic>
          <p:nvPicPr>
            <p:cNvPr id="8" name="Picture 2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663"/>
              <a:ext cx="1089" cy="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1361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658"/>
              <a:ext cx="1043" cy="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663"/>
              <a:ext cx="1230" cy="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" y="663"/>
              <a:ext cx="996" cy="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663"/>
              <a:ext cx="952" cy="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31"/>
          <p:cNvSpPr txBox="1">
            <a:spLocks noChangeArrowheads="1"/>
          </p:cNvSpPr>
          <p:nvPr userDrawn="1"/>
        </p:nvSpPr>
        <p:spPr bwMode="auto">
          <a:xfrm>
            <a:off x="1043608" y="3212976"/>
            <a:ext cx="482453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5400" b="0" dirty="0" smtClean="0">
                <a:solidFill>
                  <a:srgbClr val="000066"/>
                </a:solidFill>
                <a:latin typeface="Tahoma" pitchFamily="34" charset="0"/>
              </a:rPr>
              <a:t>A Excelência na Gestão</a:t>
            </a:r>
          </a:p>
        </p:txBody>
      </p:sp>
      <p:sp>
        <p:nvSpPr>
          <p:cNvPr id="15" name="CaixaDeTexto 14"/>
          <p:cNvSpPr txBox="1"/>
          <p:nvPr userDrawn="1"/>
        </p:nvSpPr>
        <p:spPr>
          <a:xfrm>
            <a:off x="899592" y="323945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200" b="0" kern="1200" dirty="0" smtClean="0">
                <a:solidFill>
                  <a:srgbClr val="000066"/>
                </a:solidFill>
                <a:latin typeface="Tahoma" pitchFamily="34" charset="0"/>
                <a:ea typeface="+mn-ea"/>
                <a:cs typeface="+mn-cs"/>
              </a:rPr>
              <a:t>54º Fórum ABRUEM</a:t>
            </a:r>
          </a:p>
        </p:txBody>
      </p:sp>
      <p:sp>
        <p:nvSpPr>
          <p:cNvPr id="16" name="Retângulo 15"/>
          <p:cNvSpPr/>
          <p:nvPr userDrawn="1"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reto 16"/>
          <p:cNvCxnSpPr/>
          <p:nvPr userDrawn="1"/>
        </p:nvCxnSpPr>
        <p:spPr>
          <a:xfrm>
            <a:off x="0" y="111023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32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B85D5-8D75-4166-A27D-C4A16860064D}" type="datetimeFigureOut">
              <a:rPr lang="pt-BR"/>
              <a:pPr>
                <a:defRPr/>
              </a:pPr>
              <a:t>09/05/2014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98B2A-E18F-4F6D-80D7-425D363765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647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43E30-2241-4367-A725-E69439DE390B}" type="datetimeFigureOut">
              <a:rPr lang="pt-BR"/>
              <a:pPr>
                <a:defRPr/>
              </a:pPr>
              <a:t>09/05/2014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51DDF-338C-4D23-8A5B-C3449E9AF4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704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93D95-DCBB-4822-98CE-66ED128EC29C}" type="datetimeFigureOut">
              <a:rPr lang="pt-BR"/>
              <a:pPr>
                <a:defRPr/>
              </a:pPr>
              <a:t>09/05/2014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530C9-65D3-4D35-92BA-094A0DC7C8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168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32E06-C013-48CE-B118-7405C3511DCD}" type="datetimeFigureOut">
              <a:rPr lang="pt-BR"/>
              <a:pPr>
                <a:defRPr/>
              </a:pPr>
              <a:t>09/05/2014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F08DC-4AEC-4E7A-9CFE-7EB181908C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08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0F2D0-DD86-46CC-A0E9-8BFB5AB39BCE}" type="datetimeFigureOut">
              <a:rPr lang="pt-BR"/>
              <a:pPr>
                <a:defRPr/>
              </a:pPr>
              <a:t>09/05/2014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BC05E-8D7F-4E25-8904-250A78CAE5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pPr lvl="0"/>
            <a:r>
              <a:rPr lang="pt-BR" dirty="0" smtClean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9656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DD0D7-F208-43DD-BCCF-48FF5325076A}" type="datetimeFigureOut">
              <a:rPr lang="pt-BR"/>
              <a:pPr>
                <a:defRPr/>
              </a:pPr>
              <a:t>09/05/2014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124F2-2CEB-454D-8BB6-B42F3D07B7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33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90FB4-80EB-48F2-8F42-CE079DBB407B}" type="datetimeFigureOut">
              <a:rPr lang="pt-BR"/>
              <a:pPr>
                <a:defRPr/>
              </a:pPr>
              <a:t>09/05/2014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8032F-4555-4DE0-BF1F-1897CC8C46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6937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88EE4-C394-47C1-947F-F32AA04D2412}" type="datetimeFigureOut">
              <a:rPr lang="pt-BR"/>
              <a:pPr>
                <a:defRPr/>
              </a:pPr>
              <a:t>09/05/2014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16DD7-4905-475C-B6CC-435F17631A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1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87622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AA2DC-0D84-45D1-940A-8354C204D73F}" type="datetimeFigureOut">
              <a:rPr lang="pt-BR"/>
              <a:pPr>
                <a:defRPr/>
              </a:pPr>
              <a:t>09/05/2014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BE2A8-05DD-49A3-A520-7C2293327C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6328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360B1-4C72-4FDF-9E4C-05F09DD59A16}" type="datetimeFigureOut">
              <a:rPr lang="pt-BR"/>
              <a:pPr>
                <a:defRPr/>
              </a:pPr>
              <a:t>09/05/2014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5CBFE-5840-4E9D-A2FC-3456C61F05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4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86123-E7A6-461B-8659-31C32972D71D}" type="datetimeFigureOut">
              <a:rPr lang="pt-BR"/>
              <a:pPr>
                <a:defRPr/>
              </a:pPr>
              <a:t>09/05/2014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8679D-96E8-429F-B9E4-855C23F04F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5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16" descr="FUNDO AP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9144000" cy="64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60648"/>
            <a:ext cx="8229600" cy="1143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030750-AD9B-457F-BAE3-FBB4C130ABD1}" type="datetimeFigureOut">
              <a:rPr lang="pt-BR"/>
              <a:pPr>
                <a:defRPr/>
              </a:pPr>
              <a:t>09/05/2014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228184" y="6356350"/>
            <a:ext cx="83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4B282B-9F3D-479F-BAF9-CCC9075445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organizacao_1.mp4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organizacao_1.mp4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goascompetitiva.org.br/" TargetMode="External"/><Relationship Id="rId2" Type="http://schemas.openxmlformats.org/officeDocument/2006/relationships/hyperlink" Target="mailto:mac@algoascompetitiva.org.br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ncorso@uol.com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03848" y="822012"/>
            <a:ext cx="5940152" cy="1732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>
            <a:off x="3275856" y="1052736"/>
            <a:ext cx="5868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-36512" y="5819778"/>
            <a:ext cx="9144000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>
            <a:off x="-36512" y="60212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79512" y="6361583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2060"/>
                </a:solidFill>
              </a:rPr>
              <a:t>09/05/2014</a:t>
            </a:r>
            <a:endParaRPr lang="pt-BR" sz="1400" dirty="0">
              <a:solidFill>
                <a:srgbClr val="002060"/>
              </a:solidFill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059832" y="1556792"/>
            <a:ext cx="5935662" cy="3581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203848" y="2852936"/>
            <a:ext cx="2209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endParaRPr lang="pt-BR" b="1" dirty="0"/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pt-BR" sz="3600" b="1" u="sng" dirty="0">
                <a:solidFill>
                  <a:schemeClr val="bg1"/>
                </a:solidFill>
                <a:latin typeface="+mn-lt"/>
              </a:rPr>
              <a:t>Sistêmico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5436096" y="1988840"/>
            <a:ext cx="3394199" cy="2687638"/>
          </a:xfrm>
          <a:prstGeom prst="ellipse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6156176" y="2060848"/>
            <a:ext cx="2209800" cy="112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endParaRPr lang="pt-BR" b="1" dirty="0">
              <a:solidFill>
                <a:srgbClr val="002060"/>
              </a:solidFill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pt-BR" sz="3600" b="1" u="sng" dirty="0" smtClean="0">
                <a:solidFill>
                  <a:srgbClr val="002060"/>
                </a:solidFill>
                <a:latin typeface="+mn-lt"/>
              </a:rPr>
              <a:t>Estrutural</a:t>
            </a:r>
            <a:endParaRPr lang="pt-BR" sz="3600" b="1" u="sng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5580112" y="2996952"/>
            <a:ext cx="3095749" cy="1447800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5364088" y="3314306"/>
            <a:ext cx="3505200" cy="126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endParaRPr lang="pt-BR" b="1" u="sng" dirty="0"/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pt-BR" sz="3600" b="1" u="sng" dirty="0" smtClean="0">
                <a:solidFill>
                  <a:srgbClr val="002060"/>
                </a:solidFill>
                <a:latin typeface="+mn-lt"/>
              </a:rPr>
              <a:t>Organizacional </a:t>
            </a:r>
            <a:endParaRPr lang="pt-BR" sz="3600" b="1" dirty="0">
              <a:solidFill>
                <a:srgbClr val="002060"/>
              </a:solidFill>
              <a:latin typeface="+mn-lt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endParaRPr lang="pt-BR" sz="3600" b="1" u="sng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51520" y="1268760"/>
            <a:ext cx="4572000" cy="4003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Modelo de Gestão</a:t>
            </a:r>
            <a:endParaRPr lang="pt-B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de cantos arredondados 25"/>
          <p:cNvSpPr/>
          <p:nvPr/>
        </p:nvSpPr>
        <p:spPr>
          <a:xfrm>
            <a:off x="323528" y="2492896"/>
            <a:ext cx="2160240" cy="187220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2267744" y="3573016"/>
            <a:ext cx="1368152" cy="57606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2267744" y="2276872"/>
            <a:ext cx="1512168" cy="93610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3203848" y="822012"/>
            <a:ext cx="5940152" cy="1732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>
            <a:off x="3275856" y="1052736"/>
            <a:ext cx="5868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-36512" y="5819778"/>
            <a:ext cx="9144000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>
            <a:off x="-36512" y="60212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79512" y="6361583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2060"/>
                </a:solidFill>
              </a:rPr>
              <a:t>09/05/2014</a:t>
            </a:r>
            <a:endParaRPr lang="pt-BR" sz="1400" dirty="0">
              <a:solidFill>
                <a:srgbClr val="002060"/>
              </a:solidFill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059832" y="1556792"/>
            <a:ext cx="5935662" cy="3581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203848" y="2852936"/>
            <a:ext cx="2209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endParaRPr lang="pt-BR" b="1" dirty="0"/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pt-BR" sz="3600" b="1" u="sng" dirty="0">
                <a:solidFill>
                  <a:schemeClr val="bg1"/>
                </a:solidFill>
                <a:latin typeface="+mn-lt"/>
              </a:rPr>
              <a:t>Sistêmico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5436096" y="1988840"/>
            <a:ext cx="3394199" cy="2687638"/>
          </a:xfrm>
          <a:prstGeom prst="ellipse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6156176" y="2060848"/>
            <a:ext cx="2209800" cy="112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endParaRPr lang="pt-BR" b="1" dirty="0">
              <a:solidFill>
                <a:srgbClr val="002060"/>
              </a:solidFill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pt-BR" sz="3600" b="1" u="sng" dirty="0" smtClean="0">
                <a:solidFill>
                  <a:srgbClr val="002060"/>
                </a:solidFill>
                <a:latin typeface="+mn-lt"/>
              </a:rPr>
              <a:t>Estrutural</a:t>
            </a:r>
            <a:endParaRPr lang="pt-BR" sz="3600" b="1" u="sng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pt-BR" sz="2800" b="1" dirty="0">
              <a:solidFill>
                <a:srgbClr val="00206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2880320" y="1700808"/>
            <a:ext cx="6372200" cy="4032448"/>
            <a:chOff x="5403698" y="2996952"/>
            <a:chExt cx="3505200" cy="1774277"/>
          </a:xfrm>
        </p:grpSpPr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5580112" y="2996952"/>
              <a:ext cx="3095749" cy="1447800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5403698" y="3504407"/>
              <a:ext cx="3505200" cy="1266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pt-BR" b="1" u="sng" dirty="0"/>
            </a:p>
            <a:p>
              <a:pPr algn="ctr">
                <a:lnSpc>
                  <a:spcPct val="40000"/>
                </a:lnSpc>
                <a:spcBef>
                  <a:spcPct val="50000"/>
                </a:spcBef>
              </a:pPr>
              <a:r>
                <a:rPr lang="pt-BR" sz="3600" b="1" u="sng" dirty="0" smtClean="0">
                  <a:solidFill>
                    <a:srgbClr val="002060"/>
                  </a:solidFill>
                  <a:latin typeface="+mn-lt"/>
                </a:rPr>
                <a:t>Organizacional </a:t>
              </a:r>
              <a:endParaRPr lang="pt-BR" sz="3600" b="1" dirty="0">
                <a:solidFill>
                  <a:srgbClr val="002060"/>
                </a:solidFill>
                <a:latin typeface="+mn-lt"/>
              </a:endParaRPr>
            </a:p>
            <a:p>
              <a:pPr algn="ctr">
                <a:lnSpc>
                  <a:spcPct val="40000"/>
                </a:lnSpc>
                <a:spcBef>
                  <a:spcPct val="50000"/>
                </a:spcBef>
              </a:pPr>
              <a:endParaRPr lang="pt-BR" sz="3600" b="1" u="sng" dirty="0">
                <a:solidFill>
                  <a:srgbClr val="002060"/>
                </a:solidFill>
                <a:latin typeface="+mn-lt"/>
              </a:endParaRPr>
            </a:p>
          </p:txBody>
        </p:sp>
      </p:grpSp>
      <p:pic>
        <p:nvPicPr>
          <p:cNvPr id="1026" name="Picture 2" descr="C:\Users\Nadia\Pictures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536" y="2564904"/>
            <a:ext cx="1990005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179512" y="6361583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2060"/>
                </a:solidFill>
              </a:rPr>
              <a:t>09/05/2014</a:t>
            </a:r>
            <a:endParaRPr lang="pt-BR" sz="1400" dirty="0">
              <a:solidFill>
                <a:srgbClr val="00206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8076"/>
            <a:ext cx="7632848" cy="477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043608" y="5157192"/>
            <a:ext cx="2627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/>
            <a:r>
              <a:rPr lang="pt-BR" sz="2400" b="1" i="1" dirty="0">
                <a:solidFill>
                  <a:srgbClr val="002060"/>
                </a:solidFill>
                <a:latin typeface="+mn-lt"/>
              </a:rPr>
              <a:t>Muito esforço e</a:t>
            </a:r>
          </a:p>
          <a:p>
            <a:pPr marL="177800" indent="-177800"/>
            <a:r>
              <a:rPr lang="pt-BR" sz="2400" b="1" i="1" dirty="0">
                <a:solidFill>
                  <a:srgbClr val="002060"/>
                </a:solidFill>
                <a:latin typeface="+mn-lt"/>
              </a:rPr>
              <a:t>pouco resultado.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498766" y="5196101"/>
            <a:ext cx="31056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/>
            <a:r>
              <a:rPr lang="pt-BR" sz="2400" b="1" i="1" dirty="0">
                <a:solidFill>
                  <a:srgbClr val="002060"/>
                </a:solidFill>
                <a:latin typeface="+mn-lt"/>
              </a:rPr>
              <a:t>Velocidade que não leva a lugar </a:t>
            </a:r>
            <a:r>
              <a:rPr lang="pt-BR" sz="2400" b="1" i="1" dirty="0" smtClean="0">
                <a:solidFill>
                  <a:srgbClr val="002060"/>
                </a:solidFill>
                <a:latin typeface="+mn-lt"/>
              </a:rPr>
              <a:t>algum.</a:t>
            </a:r>
            <a:endParaRPr lang="pt-BR" sz="2400" b="1" i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250254" y="6289873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2060"/>
                </a:solidFill>
              </a:rPr>
              <a:t>09/05/2014</a:t>
            </a:r>
            <a:endParaRPr lang="pt-BR" sz="1400" dirty="0">
              <a:solidFill>
                <a:srgbClr val="002060"/>
              </a:solidFill>
            </a:endParaRP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1904305" y="4078015"/>
            <a:ext cx="2305050" cy="1655763"/>
            <a:chOff x="3470" y="663"/>
            <a:chExt cx="1452" cy="1043"/>
          </a:xfrm>
        </p:grpSpPr>
        <p:pic>
          <p:nvPicPr>
            <p:cNvPr id="12" name="Picture 6" descr="MPj0284901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70" y="709"/>
              <a:ext cx="1424" cy="95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4514" y="663"/>
              <a:ext cx="408" cy="10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5579367" y="1125265"/>
            <a:ext cx="1943100" cy="3097213"/>
            <a:chOff x="1066" y="754"/>
            <a:chExt cx="1224" cy="1951"/>
          </a:xfrm>
        </p:grpSpPr>
        <p:pic>
          <p:nvPicPr>
            <p:cNvPr id="15" name="Picture 9" descr="MPj0284887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1" y="754"/>
              <a:ext cx="1168" cy="194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066" y="1840"/>
              <a:ext cx="1224" cy="8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506342" y="2925490"/>
            <a:ext cx="18002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>
                <a:solidFill>
                  <a:srgbClr val="003300"/>
                </a:solidFill>
              </a:rPr>
              <a:t>Heróis </a:t>
            </a:r>
          </a:p>
          <a:p>
            <a:pPr algn="ctr"/>
            <a:r>
              <a:rPr lang="pt-BR" b="1">
                <a:solidFill>
                  <a:srgbClr val="003300"/>
                </a:solidFill>
              </a:rPr>
              <a:t>apagando</a:t>
            </a:r>
          </a:p>
          <a:p>
            <a:pPr algn="ctr"/>
            <a:r>
              <a:rPr lang="pt-BR" b="1">
                <a:solidFill>
                  <a:srgbClr val="003300"/>
                </a:solidFill>
              </a:rPr>
              <a:t> incêndio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5795267" y="40454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>
                <a:solidFill>
                  <a:srgbClr val="003300"/>
                </a:solidFill>
              </a:rPr>
              <a:t>Muitos</a:t>
            </a:r>
          </a:p>
          <a:p>
            <a:pPr algn="ctr"/>
            <a:r>
              <a:rPr lang="pt-BR" b="1">
                <a:solidFill>
                  <a:srgbClr val="003300"/>
                </a:solidFill>
              </a:rPr>
              <a:t>problemas</a:t>
            </a: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176017" y="1523728"/>
            <a:ext cx="1330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>
                <a:solidFill>
                  <a:srgbClr val="003300"/>
                </a:solidFill>
              </a:rPr>
              <a:t>Pouco</a:t>
            </a:r>
          </a:p>
          <a:p>
            <a:pPr algn="ctr"/>
            <a:r>
              <a:rPr lang="pt-BR" b="1">
                <a:solidFill>
                  <a:srgbClr val="003300"/>
                </a:solidFill>
              </a:rPr>
              <a:t>Progresso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7452617" y="1703115"/>
            <a:ext cx="13668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>
                <a:solidFill>
                  <a:srgbClr val="003300"/>
                </a:solidFill>
              </a:rPr>
              <a:t>Pouco</a:t>
            </a:r>
          </a:p>
          <a:p>
            <a:pPr algn="ctr"/>
            <a:r>
              <a:rPr lang="pt-BR" b="1">
                <a:solidFill>
                  <a:srgbClr val="003300"/>
                </a:solidFill>
              </a:rPr>
              <a:t> tempo</a:t>
            </a:r>
          </a:p>
          <a:p>
            <a:pPr algn="ctr"/>
            <a:r>
              <a:rPr lang="pt-BR" b="1">
                <a:solidFill>
                  <a:srgbClr val="003300"/>
                </a:solidFill>
              </a:rPr>
              <a:t>disponível</a:t>
            </a: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3537842" y="4509815"/>
            <a:ext cx="13922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>
                <a:solidFill>
                  <a:srgbClr val="003300"/>
                </a:solidFill>
              </a:rPr>
              <a:t>Planos</a:t>
            </a:r>
          </a:p>
          <a:p>
            <a:pPr algn="ctr"/>
            <a:r>
              <a:rPr lang="pt-BR" b="1">
                <a:solidFill>
                  <a:srgbClr val="003300"/>
                </a:solidFill>
              </a:rPr>
              <a:t> Implemen-</a:t>
            </a:r>
          </a:p>
          <a:p>
            <a:pPr algn="ctr"/>
            <a:r>
              <a:rPr lang="pt-BR" b="1">
                <a:solidFill>
                  <a:srgbClr val="003300"/>
                </a:solidFill>
              </a:rPr>
              <a:t>tados</a:t>
            </a: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905892" y="3141390"/>
            <a:ext cx="14732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>
                <a:solidFill>
                  <a:srgbClr val="003300"/>
                </a:solidFill>
              </a:rPr>
              <a:t>Tempo </a:t>
            </a:r>
          </a:p>
          <a:p>
            <a:pPr algn="ctr"/>
            <a:r>
              <a:rPr lang="pt-BR" b="1">
                <a:solidFill>
                  <a:srgbClr val="003300"/>
                </a:solidFill>
              </a:rPr>
              <a:t>dedicado</a:t>
            </a:r>
          </a:p>
          <a:p>
            <a:pPr algn="ctr"/>
            <a:r>
              <a:rPr lang="pt-BR" b="1">
                <a:solidFill>
                  <a:srgbClr val="003300"/>
                </a:solidFill>
              </a:rPr>
              <a:t>para planejar</a:t>
            </a: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1977330" y="5771878"/>
            <a:ext cx="124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>
                <a:solidFill>
                  <a:srgbClr val="003300"/>
                </a:solidFill>
              </a:rPr>
              <a:t>Melhorias</a:t>
            </a:r>
          </a:p>
          <a:p>
            <a:pPr algn="ctr"/>
            <a:r>
              <a:rPr lang="pt-BR" b="1">
                <a:solidFill>
                  <a:srgbClr val="003300"/>
                </a:solidFill>
              </a:rPr>
              <a:t>contínuas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466030" y="4509815"/>
            <a:ext cx="1316037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>
                <a:solidFill>
                  <a:srgbClr val="003300"/>
                </a:solidFill>
              </a:rPr>
              <a:t>   Menos </a:t>
            </a:r>
          </a:p>
          <a:p>
            <a:pPr algn="ctr"/>
            <a:r>
              <a:rPr lang="pt-BR" b="1">
                <a:solidFill>
                  <a:srgbClr val="003300"/>
                </a:solidFill>
              </a:rPr>
              <a:t>Problemas</a:t>
            </a: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4787205" y="4652690"/>
            <a:ext cx="4105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r>
              <a:rPr kumimoji="1" lang="pt-BR" sz="2800" b="1" i="1" dirty="0">
                <a:solidFill>
                  <a:srgbClr val="000099"/>
                </a:solidFill>
                <a:latin typeface="+mn-lt"/>
              </a:rPr>
              <a:t>... para o </a:t>
            </a:r>
            <a:r>
              <a:rPr kumimoji="1" lang="pt-BR" sz="2800" b="1" i="1" dirty="0" smtClean="0">
                <a:solidFill>
                  <a:srgbClr val="000099"/>
                </a:solidFill>
                <a:latin typeface="+mn-lt"/>
              </a:rPr>
              <a:t>círculo</a:t>
            </a:r>
            <a:endParaRPr kumimoji="1" lang="pt-BR" sz="2800" b="1" i="1" dirty="0">
              <a:solidFill>
                <a:srgbClr val="000099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</a:pPr>
            <a:r>
              <a:rPr kumimoji="1" lang="pt-BR" sz="2800" b="1" i="1" dirty="0">
                <a:solidFill>
                  <a:srgbClr val="000099"/>
                </a:solidFill>
                <a:latin typeface="+mn-lt"/>
              </a:rPr>
              <a:t> </a:t>
            </a:r>
            <a:r>
              <a:rPr kumimoji="1" lang="pt-BR" sz="2800" b="1" i="1" dirty="0" smtClean="0">
                <a:solidFill>
                  <a:srgbClr val="000099"/>
                </a:solidFill>
                <a:latin typeface="+mn-lt"/>
              </a:rPr>
              <a:t>virtuoso</a:t>
            </a:r>
            <a:endParaRPr kumimoji="1" lang="pt-BR" sz="2800" b="1" i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6" name="AutoShape 20"/>
          <p:cNvSpPr>
            <a:spLocks noChangeArrowheads="1"/>
          </p:cNvSpPr>
          <p:nvPr/>
        </p:nvSpPr>
        <p:spPr bwMode="auto">
          <a:xfrm rot="2063524">
            <a:off x="3366392" y="3479528"/>
            <a:ext cx="976313" cy="7604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7" name="AutoShape 21"/>
          <p:cNvSpPr>
            <a:spLocks noChangeArrowheads="1"/>
          </p:cNvSpPr>
          <p:nvPr/>
        </p:nvSpPr>
        <p:spPr bwMode="auto">
          <a:xfrm rot="18062884">
            <a:off x="949424" y="3673996"/>
            <a:ext cx="976312" cy="688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 rot="7740007">
            <a:off x="3182242" y="5354365"/>
            <a:ext cx="976313" cy="7921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" name="AutoShape 23"/>
          <p:cNvSpPr>
            <a:spLocks noChangeArrowheads="1"/>
          </p:cNvSpPr>
          <p:nvPr/>
        </p:nvSpPr>
        <p:spPr bwMode="auto">
          <a:xfrm rot="13424070">
            <a:off x="1040705" y="5230540"/>
            <a:ext cx="976312" cy="8318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" name="AutoShape 24"/>
          <p:cNvSpPr>
            <a:spLocks noChangeArrowheads="1"/>
          </p:cNvSpPr>
          <p:nvPr/>
        </p:nvSpPr>
        <p:spPr bwMode="auto">
          <a:xfrm rot="2310180">
            <a:off x="7084317" y="676003"/>
            <a:ext cx="976313" cy="7604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" name="AutoShape 25"/>
          <p:cNvSpPr>
            <a:spLocks noChangeArrowheads="1"/>
          </p:cNvSpPr>
          <p:nvPr/>
        </p:nvSpPr>
        <p:spPr bwMode="auto">
          <a:xfrm rot="7422555">
            <a:off x="7090667" y="2641328"/>
            <a:ext cx="976313" cy="7191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 rot="13368822">
            <a:off x="4742755" y="2534965"/>
            <a:ext cx="976312" cy="7604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" name="AutoShape 27"/>
          <p:cNvSpPr>
            <a:spLocks noChangeArrowheads="1"/>
          </p:cNvSpPr>
          <p:nvPr/>
        </p:nvSpPr>
        <p:spPr bwMode="auto">
          <a:xfrm rot="18519822">
            <a:off x="4846735" y="654572"/>
            <a:ext cx="995363" cy="6159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4137917" y="188640"/>
            <a:ext cx="4752975" cy="36734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" name="Oval 29"/>
          <p:cNvSpPr>
            <a:spLocks noChangeArrowheads="1"/>
          </p:cNvSpPr>
          <p:nvPr/>
        </p:nvSpPr>
        <p:spPr bwMode="auto">
          <a:xfrm>
            <a:off x="321567" y="3069953"/>
            <a:ext cx="4752975" cy="34559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394592" y="693465"/>
            <a:ext cx="38893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r>
              <a:rPr kumimoji="1" lang="pt-BR" sz="2800" b="1" i="1" dirty="0">
                <a:solidFill>
                  <a:srgbClr val="000099"/>
                </a:solidFill>
                <a:latin typeface="+mn-lt"/>
              </a:rPr>
              <a:t>Do </a:t>
            </a:r>
            <a:r>
              <a:rPr kumimoji="1" lang="pt-BR" sz="2800" b="1" i="1" dirty="0" smtClean="0">
                <a:solidFill>
                  <a:srgbClr val="000099"/>
                </a:solidFill>
                <a:latin typeface="+mn-lt"/>
              </a:rPr>
              <a:t>círculo </a:t>
            </a:r>
            <a:r>
              <a:rPr kumimoji="1" lang="pt-BR" sz="2800" b="1" i="1" dirty="0">
                <a:solidFill>
                  <a:srgbClr val="000099"/>
                </a:solidFill>
                <a:latin typeface="+mn-lt"/>
              </a:rPr>
              <a:t>v</a:t>
            </a:r>
            <a:r>
              <a:rPr kumimoji="1" lang="pt-BR" sz="2800" b="1" i="1" dirty="0" smtClean="0">
                <a:solidFill>
                  <a:srgbClr val="000099"/>
                </a:solidFill>
                <a:latin typeface="+mn-lt"/>
              </a:rPr>
              <a:t>icioso </a:t>
            </a:r>
            <a:r>
              <a:rPr kumimoji="1" lang="pt-BR" sz="2800" b="1" i="1" dirty="0">
                <a:solidFill>
                  <a:srgbClr val="000099"/>
                </a:solidFill>
                <a:latin typeface="+mn-lt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dia\Pictures\Ch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521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512" y="5819778"/>
            <a:ext cx="9144000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>
            <a:off x="0" y="594928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79512" y="6361583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2060"/>
                </a:solidFill>
              </a:rPr>
              <a:t>09/05/2014</a:t>
            </a:r>
            <a:endParaRPr lang="pt-BR" sz="1400" dirty="0">
              <a:solidFill>
                <a:srgbClr val="00206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076056" y="96877"/>
            <a:ext cx="5616624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200" dirty="0" smtClean="0">
                <a:solidFill>
                  <a:srgbClr val="002060"/>
                </a:solidFill>
              </a:rPr>
              <a:t> Planejamento 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200" dirty="0" smtClean="0">
                <a:solidFill>
                  <a:srgbClr val="002060"/>
                </a:solidFill>
              </a:rPr>
              <a:t> Liderança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200" dirty="0" smtClean="0">
                <a:solidFill>
                  <a:srgbClr val="002060"/>
                </a:solidFill>
              </a:rPr>
              <a:t> Clientes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200" dirty="0" smtClean="0">
                <a:solidFill>
                  <a:srgbClr val="002060"/>
                </a:solidFill>
              </a:rPr>
              <a:t> Meio ambiente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200" dirty="0" smtClean="0">
                <a:solidFill>
                  <a:srgbClr val="002060"/>
                </a:solidFill>
              </a:rPr>
              <a:t> Legislação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200" dirty="0" smtClean="0">
                <a:solidFill>
                  <a:srgbClr val="002060"/>
                </a:solidFill>
              </a:rPr>
              <a:t> Infraestrutura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200" dirty="0" smtClean="0">
                <a:solidFill>
                  <a:srgbClr val="002060"/>
                </a:solidFill>
              </a:rPr>
              <a:t> Comunicação</a:t>
            </a:r>
          </a:p>
          <a:p>
            <a:pPr marL="363538" indent="-363538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200" dirty="0" smtClean="0">
                <a:solidFill>
                  <a:srgbClr val="002060"/>
                </a:solidFill>
              </a:rPr>
              <a:t>Informações</a:t>
            </a:r>
          </a:p>
          <a:p>
            <a:pPr marL="363538" indent="-363538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200" dirty="0" smtClean="0">
                <a:solidFill>
                  <a:srgbClr val="002060"/>
                </a:solidFill>
              </a:rPr>
              <a:t>Pessoas</a:t>
            </a:r>
          </a:p>
          <a:p>
            <a:pPr marL="363538" indent="-363538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200" dirty="0" smtClean="0">
                <a:solidFill>
                  <a:srgbClr val="002060"/>
                </a:solidFill>
              </a:rPr>
              <a:t>Processos</a:t>
            </a:r>
          </a:p>
          <a:p>
            <a:pPr marL="363538" indent="-363538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200" dirty="0" smtClean="0">
                <a:solidFill>
                  <a:srgbClr val="002060"/>
                </a:solidFill>
              </a:rPr>
              <a:t>Resultados</a:t>
            </a:r>
          </a:p>
          <a:p>
            <a:pPr marL="363538" indent="-363538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200" dirty="0" smtClean="0">
                <a:solidFill>
                  <a:srgbClr val="002060"/>
                </a:solidFill>
              </a:rPr>
              <a:t>Aprendizado</a:t>
            </a:r>
          </a:p>
          <a:p>
            <a:pPr marL="363538" indent="-363538">
              <a:spcAft>
                <a:spcPts val="1200"/>
              </a:spcAft>
            </a:pPr>
            <a:endParaRPr lang="pt-BR" sz="2800" dirty="0" smtClean="0">
              <a:solidFill>
                <a:srgbClr val="002060"/>
              </a:solidFill>
            </a:endParaRPr>
          </a:p>
          <a:p>
            <a:pPr marL="363538" indent="-363538">
              <a:spcAft>
                <a:spcPts val="1200"/>
              </a:spcAft>
              <a:buFont typeface="Wingdings" pitchFamily="2" charset="2"/>
              <a:buChar char="ü"/>
            </a:pPr>
            <a:endParaRPr lang="pt-BR" sz="2800" dirty="0" smtClean="0">
              <a:solidFill>
                <a:srgbClr val="002060"/>
              </a:solidFill>
            </a:endParaRPr>
          </a:p>
          <a:p>
            <a:pPr marL="363538" indent="-363538">
              <a:buFont typeface="Wingdings" pitchFamily="2" charset="2"/>
              <a:buChar char="ü"/>
            </a:pPr>
            <a:endParaRPr lang="pt-BR" sz="2800" dirty="0" smtClean="0">
              <a:solidFill>
                <a:srgbClr val="002060"/>
              </a:solidFill>
            </a:endParaRPr>
          </a:p>
          <a:p>
            <a:pPr marL="363538" indent="-363538">
              <a:buFont typeface="Wingdings" pitchFamily="2" charset="2"/>
              <a:buChar char="ü"/>
            </a:pPr>
            <a:endParaRPr lang="pt-BR" sz="2800" dirty="0">
              <a:solidFill>
                <a:srgbClr val="002060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 rot="16200000">
            <a:off x="-106288" y="1315616"/>
            <a:ext cx="7772400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QUAIS</a:t>
            </a:r>
            <a:r>
              <a:rPr kumimoji="0" lang="pt-BR" sz="28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SÃO AS NOSSAS FRAGILIDADES? </a:t>
            </a:r>
            <a:endParaRPr kumimoji="0" lang="pt-BR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C:\Users\Nadia\Pictures\fUR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360583" y="1592831"/>
            <a:ext cx="4608583" cy="3096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516216" y="836712"/>
            <a:ext cx="2627784" cy="1585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6588224" y="1052736"/>
            <a:ext cx="2555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-36512" y="5819778"/>
            <a:ext cx="9144000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-36512" y="60212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79512" y="6361583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2060"/>
                </a:solidFill>
              </a:rPr>
              <a:t>09/05/2014</a:t>
            </a:r>
            <a:endParaRPr lang="pt-BR" sz="14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Nadia\Pictures\i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1958901" cy="1647076"/>
          </a:xfrm>
          <a:prstGeom prst="rect">
            <a:avLst/>
          </a:prstGeom>
          <a:noFill/>
        </p:spPr>
      </p:pic>
      <p:pic>
        <p:nvPicPr>
          <p:cNvPr id="4099" name="Picture 3" descr="C:\Users\Nadia\Pictures\ISO 14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060848"/>
            <a:ext cx="1427068" cy="1512168"/>
          </a:xfrm>
          <a:prstGeom prst="rect">
            <a:avLst/>
          </a:prstGeom>
          <a:noFill/>
        </p:spPr>
      </p:pic>
      <p:pic>
        <p:nvPicPr>
          <p:cNvPr id="4100" name="Picture 4" descr="C:\Users\Nadia\Pictures\Ohsas 18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60648"/>
            <a:ext cx="1728192" cy="1711575"/>
          </a:xfrm>
          <a:prstGeom prst="rect">
            <a:avLst/>
          </a:prstGeom>
          <a:noFill/>
        </p:spPr>
      </p:pic>
      <p:pic>
        <p:nvPicPr>
          <p:cNvPr id="4101" name="Picture 5" descr="C:\Users\Nadia\Pictures\Iso 26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348880"/>
            <a:ext cx="2395459" cy="1145654"/>
          </a:xfrm>
          <a:prstGeom prst="rect">
            <a:avLst/>
          </a:prstGeom>
          <a:noFill/>
        </p:spPr>
      </p:pic>
      <p:pic>
        <p:nvPicPr>
          <p:cNvPr id="4102" name="Picture 6" descr="C:\Users\Nadia\Pictures\pmb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4509120"/>
            <a:ext cx="4924573" cy="997074"/>
          </a:xfrm>
          <a:prstGeom prst="rect">
            <a:avLst/>
          </a:prstGeom>
          <a:noFill/>
        </p:spPr>
      </p:pic>
      <p:pic>
        <p:nvPicPr>
          <p:cNvPr id="4103" name="Picture 7" descr="C:\Users\Nadia\Pictures\cbo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1196752"/>
            <a:ext cx="2010916" cy="2636762"/>
          </a:xfrm>
          <a:prstGeom prst="rect">
            <a:avLst/>
          </a:prstGeom>
          <a:noFill/>
        </p:spPr>
      </p:pic>
      <p:pic>
        <p:nvPicPr>
          <p:cNvPr id="4104" name="Picture 8" descr="C:\Users\Nadia\Pictures\ME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3933056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364088" y="966214"/>
            <a:ext cx="3779912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5436096" y="1182238"/>
            <a:ext cx="3707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-36512" y="5949280"/>
            <a:ext cx="9144000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-36512" y="60212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79512" y="6361583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2060"/>
                </a:solidFill>
              </a:rPr>
              <a:t>09/05/2014</a:t>
            </a:r>
            <a:endParaRPr lang="pt-BR" sz="1400" dirty="0">
              <a:solidFill>
                <a:srgbClr val="002060"/>
              </a:solidFill>
            </a:endParaRPr>
          </a:p>
        </p:txBody>
      </p:sp>
      <p:pic>
        <p:nvPicPr>
          <p:cNvPr id="16" name="Picture 3" descr="Modelo 3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38" y="692696"/>
            <a:ext cx="4973637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Modelo 3-4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8" y="692696"/>
            <a:ext cx="4973637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Modelo 3-4-1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038" y="692696"/>
            <a:ext cx="4973637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Modelo 3-4-1-2-6-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038" y="692696"/>
            <a:ext cx="4973637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Modelo 3-4-1-2-6-7-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038" y="692696"/>
            <a:ext cx="4973637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 descr="Modelo completo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038" y="699046"/>
            <a:ext cx="4973637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5436096" y="3861048"/>
            <a:ext cx="4140200" cy="181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>
              <a:lnSpc>
                <a:spcPct val="85000"/>
              </a:lnSpc>
            </a:pPr>
            <a:r>
              <a:rPr lang="pt-BR" sz="3600" dirty="0">
                <a:solidFill>
                  <a:srgbClr val="000066"/>
                </a:solidFill>
                <a:latin typeface="Tahoma" pitchFamily="34" charset="0"/>
              </a:rPr>
              <a:t>Modelo de Excelência </a:t>
            </a:r>
            <a:endParaRPr lang="pt-BR" sz="3600" dirty="0" smtClean="0">
              <a:solidFill>
                <a:srgbClr val="000066"/>
              </a:solidFill>
              <a:latin typeface="Tahoma" pitchFamily="34" charset="0"/>
            </a:endParaRPr>
          </a:p>
          <a:p>
            <a:pPr defTabSz="762000">
              <a:lnSpc>
                <a:spcPct val="85000"/>
              </a:lnSpc>
            </a:pPr>
            <a:r>
              <a:rPr lang="pt-BR" sz="3600" dirty="0" smtClean="0">
                <a:solidFill>
                  <a:srgbClr val="000066"/>
                </a:solidFill>
                <a:latin typeface="Tahoma" pitchFamily="34" charset="0"/>
              </a:rPr>
              <a:t>da </a:t>
            </a:r>
            <a:r>
              <a:rPr lang="pt-BR" sz="3600" dirty="0">
                <a:solidFill>
                  <a:srgbClr val="000066"/>
                </a:solidFill>
                <a:latin typeface="Tahoma" pitchFamily="34" charset="0"/>
              </a:rPr>
              <a:t>Gestão</a:t>
            </a:r>
            <a:r>
              <a:rPr lang="pt-BR" sz="3600" baseline="30000" dirty="0">
                <a:solidFill>
                  <a:srgbClr val="000066"/>
                </a:solidFill>
                <a:latin typeface="Tahoma" pitchFamily="34" charset="0"/>
              </a:rPr>
              <a:t>® </a:t>
            </a:r>
          </a:p>
          <a:p>
            <a:pPr defTabSz="762000">
              <a:lnSpc>
                <a:spcPct val="85000"/>
              </a:lnSpc>
            </a:pPr>
            <a:r>
              <a:rPr lang="pt-BR" dirty="0">
                <a:solidFill>
                  <a:srgbClr val="000066"/>
                </a:solidFill>
                <a:latin typeface="Tahoma" pitchFamily="34" charset="0"/>
              </a:rPr>
              <a:t>Fundação Nacional da Qualidade</a:t>
            </a:r>
            <a:endParaRPr lang="pt-BR" sz="3600" baseline="30000" dirty="0">
              <a:solidFill>
                <a:srgbClr val="000066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/>
          <p:cNvSpPr/>
          <p:nvPr/>
        </p:nvSpPr>
        <p:spPr>
          <a:xfrm rot="5400000">
            <a:off x="539552" y="1772816"/>
            <a:ext cx="8136904" cy="3384376"/>
          </a:xfrm>
          <a:prstGeom prst="triangle">
            <a:avLst>
              <a:gd name="adj" fmla="val 4757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8" descr="C:\Users\Nadia\Pictures\M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88" y="1268760"/>
            <a:ext cx="2808312" cy="2880320"/>
          </a:xfrm>
          <a:prstGeom prst="rect">
            <a:avLst/>
          </a:prstGeom>
          <a:noFill/>
        </p:spPr>
      </p:pic>
      <p:sp>
        <p:nvSpPr>
          <p:cNvPr id="4" name="Retângulo de cantos arredondados 3"/>
          <p:cNvSpPr/>
          <p:nvPr/>
        </p:nvSpPr>
        <p:spPr>
          <a:xfrm>
            <a:off x="218270" y="266986"/>
            <a:ext cx="3888432" cy="3703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/>
              <a:t>Pensamento Sistêmico</a:t>
            </a:r>
            <a:endParaRPr lang="pt-BR" sz="2400" b="1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18270" y="699035"/>
            <a:ext cx="3888432" cy="3703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/>
              <a:t>Atuação em Rede</a:t>
            </a:r>
            <a:endParaRPr lang="pt-BR" sz="24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218270" y="1131083"/>
            <a:ext cx="3888432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/>
              <a:t>Aprendizado Organizacional</a:t>
            </a:r>
            <a:endParaRPr lang="pt-BR" sz="2400" b="1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18270" y="1635139"/>
            <a:ext cx="3888432" cy="3703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/>
              <a:t>Inovação</a:t>
            </a:r>
            <a:endParaRPr lang="pt-BR" sz="2400" b="1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218270" y="2067187"/>
            <a:ext cx="3888432" cy="3703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/>
              <a:t>Agilidade</a:t>
            </a:r>
            <a:endParaRPr lang="pt-BR" sz="24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79512" y="2482610"/>
            <a:ext cx="3888432" cy="44233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Liderança Transformacional</a:t>
            </a:r>
            <a:endParaRPr lang="pt-BR" sz="2400" b="1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179512" y="2986666"/>
            <a:ext cx="3960440" cy="44233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/>
              <a:t>Olhar para o futuro</a:t>
            </a:r>
            <a:endParaRPr lang="pt-BR" sz="24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79512" y="4453737"/>
            <a:ext cx="5760640" cy="48743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/>
              <a:t>Conhecimento sobre o cliente e o mercado</a:t>
            </a:r>
            <a:endParaRPr lang="pt-BR" sz="2400" b="1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79512" y="3933056"/>
            <a:ext cx="3960440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/>
              <a:t>Responsabilidade Social</a:t>
            </a:r>
            <a:endParaRPr lang="pt-BR" sz="2400" b="1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179512" y="5013176"/>
            <a:ext cx="5760640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/>
              <a:t>Valorização das Pessoas e da Cultura</a:t>
            </a:r>
            <a:endParaRPr lang="pt-BR" sz="2400" b="1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79512" y="5517232"/>
            <a:ext cx="4032448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/>
              <a:t>Decisões  Fundamentadas</a:t>
            </a:r>
            <a:endParaRPr lang="pt-BR" sz="2400" b="1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179512" y="3429000"/>
            <a:ext cx="3960440" cy="44233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/>
              <a:t>Orientação por processos</a:t>
            </a:r>
            <a:endParaRPr lang="pt-BR" sz="2400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79512" y="6093296"/>
            <a:ext cx="3096344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Geração de valor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9388" y="188913"/>
            <a:ext cx="71294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defTabSz="7620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pt-BR" sz="2400" b="1" dirty="0">
                <a:solidFill>
                  <a:srgbClr val="015480"/>
                </a:solidFill>
                <a:latin typeface="Calibri" pitchFamily="34" charset="0"/>
              </a:rPr>
              <a:t>EVOLUÇÃO E ESTÁGIOS DE MATURIDADE DA GESTÃO</a:t>
            </a:r>
          </a:p>
        </p:txBody>
      </p:sp>
      <p:sp>
        <p:nvSpPr>
          <p:cNvPr id="3" name="Retângulo de cantos arredondados 2"/>
          <p:cNvSpPr/>
          <p:nvPr/>
        </p:nvSpPr>
        <p:spPr bwMode="auto">
          <a:xfrm>
            <a:off x="323528" y="908720"/>
            <a:ext cx="7432817" cy="5355000"/>
          </a:xfrm>
          <a:prstGeom prst="roundRect">
            <a:avLst>
              <a:gd name="adj" fmla="val 8273"/>
            </a:avLst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pt-BR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" name="Line 44"/>
          <p:cNvSpPr>
            <a:spLocks noChangeShapeType="1"/>
          </p:cNvSpPr>
          <p:nvPr/>
        </p:nvSpPr>
        <p:spPr bwMode="auto">
          <a:xfrm>
            <a:off x="1781676" y="6144357"/>
            <a:ext cx="5551487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grpSp>
        <p:nvGrpSpPr>
          <p:cNvPr id="5" name="Line 45"/>
          <p:cNvGrpSpPr>
            <a:grpSpLocks/>
          </p:cNvGrpSpPr>
          <p:nvPr/>
        </p:nvGrpSpPr>
        <p:grpSpPr bwMode="auto">
          <a:xfrm>
            <a:off x="1624413" y="1416050"/>
            <a:ext cx="646112" cy="4926013"/>
            <a:chOff x="695" y="906"/>
            <a:chExt cx="407" cy="3103"/>
          </a:xfrm>
        </p:grpSpPr>
        <p:pic>
          <p:nvPicPr>
            <p:cNvPr id="6" name="Line 4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5" y="906"/>
              <a:ext cx="407" cy="3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2"/>
            <p:cNvSpPr txBox="1">
              <a:spLocks noChangeArrowheads="1" noChangeShapeType="1"/>
            </p:cNvSpPr>
            <p:nvPr/>
          </p:nvSpPr>
          <p:spPr bwMode="auto">
            <a:xfrm rot="10800000">
              <a:off x="799" y="3779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endParaRPr lang="pt-BR">
                <a:solidFill>
                  <a:srgbClr val="002060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5645550" y="6115199"/>
            <a:ext cx="23764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Tempo e Esforço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455613" y="1381274"/>
            <a:ext cx="23034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Nível de Maturidade</a:t>
            </a:r>
          </a:p>
        </p:txBody>
      </p:sp>
      <p:sp>
        <p:nvSpPr>
          <p:cNvPr id="10" name="Freeform 48"/>
          <p:cNvSpPr>
            <a:spLocks/>
          </p:cNvSpPr>
          <p:nvPr/>
        </p:nvSpPr>
        <p:spPr bwMode="auto">
          <a:xfrm>
            <a:off x="2037262" y="2616932"/>
            <a:ext cx="4824413" cy="3095625"/>
          </a:xfrm>
          <a:custGeom>
            <a:avLst/>
            <a:gdLst/>
            <a:ahLst/>
            <a:cxnLst>
              <a:cxn ang="0">
                <a:pos x="0" y="2222"/>
              </a:cxn>
              <a:cxn ang="0">
                <a:pos x="363" y="2177"/>
              </a:cxn>
              <a:cxn ang="0">
                <a:pos x="726" y="2041"/>
              </a:cxn>
              <a:cxn ang="0">
                <a:pos x="998" y="1814"/>
              </a:cxn>
              <a:cxn ang="0">
                <a:pos x="1270" y="1406"/>
              </a:cxn>
              <a:cxn ang="0">
                <a:pos x="1451" y="998"/>
              </a:cxn>
              <a:cxn ang="0">
                <a:pos x="1587" y="680"/>
              </a:cxn>
              <a:cxn ang="0">
                <a:pos x="1814" y="362"/>
              </a:cxn>
              <a:cxn ang="0">
                <a:pos x="2086" y="181"/>
              </a:cxn>
              <a:cxn ang="0">
                <a:pos x="2404" y="90"/>
              </a:cxn>
              <a:cxn ang="0">
                <a:pos x="2767" y="45"/>
              </a:cxn>
              <a:cxn ang="0">
                <a:pos x="3311" y="0"/>
              </a:cxn>
            </a:cxnLst>
            <a:rect l="0" t="0" r="r" b="b"/>
            <a:pathLst>
              <a:path w="3311" h="2222">
                <a:moveTo>
                  <a:pt x="0" y="2222"/>
                </a:moveTo>
                <a:cubicBezTo>
                  <a:pt x="121" y="2214"/>
                  <a:pt x="242" y="2207"/>
                  <a:pt x="363" y="2177"/>
                </a:cubicBezTo>
                <a:cubicBezTo>
                  <a:pt x="484" y="2147"/>
                  <a:pt x="620" y="2102"/>
                  <a:pt x="726" y="2041"/>
                </a:cubicBezTo>
                <a:cubicBezTo>
                  <a:pt x="832" y="1980"/>
                  <a:pt x="907" y="1920"/>
                  <a:pt x="998" y="1814"/>
                </a:cubicBezTo>
                <a:cubicBezTo>
                  <a:pt x="1089" y="1708"/>
                  <a:pt x="1194" y="1542"/>
                  <a:pt x="1270" y="1406"/>
                </a:cubicBezTo>
                <a:cubicBezTo>
                  <a:pt x="1346" y="1270"/>
                  <a:pt x="1398" y="1119"/>
                  <a:pt x="1451" y="998"/>
                </a:cubicBezTo>
                <a:cubicBezTo>
                  <a:pt x="1504" y="877"/>
                  <a:pt x="1527" y="786"/>
                  <a:pt x="1587" y="680"/>
                </a:cubicBezTo>
                <a:cubicBezTo>
                  <a:pt x="1647" y="574"/>
                  <a:pt x="1731" y="445"/>
                  <a:pt x="1814" y="362"/>
                </a:cubicBezTo>
                <a:cubicBezTo>
                  <a:pt x="1897" y="279"/>
                  <a:pt x="1988" y="226"/>
                  <a:pt x="2086" y="181"/>
                </a:cubicBezTo>
                <a:cubicBezTo>
                  <a:pt x="2184" y="136"/>
                  <a:pt x="2291" y="113"/>
                  <a:pt x="2404" y="90"/>
                </a:cubicBezTo>
                <a:cubicBezTo>
                  <a:pt x="2517" y="67"/>
                  <a:pt x="2616" y="60"/>
                  <a:pt x="2767" y="45"/>
                </a:cubicBezTo>
                <a:cubicBezTo>
                  <a:pt x="2918" y="30"/>
                  <a:pt x="3220" y="8"/>
                  <a:pt x="3311" y="0"/>
                </a:cubicBezTo>
              </a:path>
            </a:pathLst>
          </a:custGeom>
          <a:ln w="38100">
            <a:solidFill>
              <a:schemeClr val="tx1">
                <a:lumMod val="50000"/>
              </a:schemeClr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Line 50"/>
          <p:cNvSpPr>
            <a:spLocks noChangeShapeType="1"/>
          </p:cNvSpPr>
          <p:nvPr/>
        </p:nvSpPr>
        <p:spPr bwMode="auto">
          <a:xfrm flipV="1">
            <a:off x="1835550" y="2471886"/>
            <a:ext cx="5689600" cy="95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" name="Line 51"/>
          <p:cNvSpPr>
            <a:spLocks noChangeShapeType="1"/>
          </p:cNvSpPr>
          <p:nvPr/>
        </p:nvSpPr>
        <p:spPr bwMode="auto">
          <a:xfrm>
            <a:off x="1837138" y="3398986"/>
            <a:ext cx="575945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" name="Line 52"/>
          <p:cNvSpPr>
            <a:spLocks noChangeShapeType="1"/>
          </p:cNvSpPr>
          <p:nvPr/>
        </p:nvSpPr>
        <p:spPr bwMode="auto">
          <a:xfrm>
            <a:off x="1795863" y="4983311"/>
            <a:ext cx="58007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" name="Text Box 53"/>
          <p:cNvSpPr txBox="1">
            <a:spLocks noChangeArrowheads="1"/>
          </p:cNvSpPr>
          <p:nvPr/>
        </p:nvSpPr>
        <p:spPr bwMode="auto">
          <a:xfrm>
            <a:off x="179512" y="2651274"/>
            <a:ext cx="1511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 dirty="0">
                <a:solidFill>
                  <a:srgbClr val="002060"/>
                </a:solidFill>
                <a:latin typeface="Franklin Gothic Book" pitchFamily="34" charset="0"/>
              </a:rPr>
              <a:t>1 Critérios de </a:t>
            </a:r>
            <a:r>
              <a:rPr lang="pt-BR" sz="1400" b="1" dirty="0" smtClean="0">
                <a:solidFill>
                  <a:srgbClr val="002060"/>
                </a:solidFill>
                <a:latin typeface="Franklin Gothic Book" pitchFamily="34" charset="0"/>
              </a:rPr>
              <a:t>Excelência</a:t>
            </a:r>
            <a:endParaRPr lang="pt-BR" sz="1400" b="1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15" name="Text Box 54"/>
          <p:cNvSpPr txBox="1">
            <a:spLocks noChangeArrowheads="1"/>
          </p:cNvSpPr>
          <p:nvPr/>
        </p:nvSpPr>
        <p:spPr bwMode="auto">
          <a:xfrm>
            <a:off x="406122" y="5434161"/>
            <a:ext cx="16319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400" b="1" dirty="0">
                <a:solidFill>
                  <a:srgbClr val="002060"/>
                </a:solidFill>
                <a:latin typeface="Franklin Gothic Book" pitchFamily="34" charset="0"/>
              </a:rPr>
              <a:t>3 Compromisso com </a:t>
            </a:r>
            <a:r>
              <a:rPr lang="pt-BR" sz="1400" b="1" dirty="0" smtClean="0">
                <a:solidFill>
                  <a:srgbClr val="002060"/>
                </a:solidFill>
                <a:latin typeface="Franklin Gothic Book" pitchFamily="34" charset="0"/>
              </a:rPr>
              <a:t>a      Excelência</a:t>
            </a:r>
            <a:endParaRPr lang="pt-BR" sz="1400" b="1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16" name="Text Box 55"/>
          <p:cNvSpPr txBox="1">
            <a:spLocks noChangeArrowheads="1"/>
          </p:cNvSpPr>
          <p:nvPr/>
        </p:nvSpPr>
        <p:spPr bwMode="auto">
          <a:xfrm>
            <a:off x="179512" y="3956199"/>
            <a:ext cx="1439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 dirty="0">
                <a:solidFill>
                  <a:srgbClr val="002060"/>
                </a:solidFill>
                <a:latin typeface="Franklin Gothic Book" pitchFamily="34" charset="0"/>
              </a:rPr>
              <a:t>2 Rumo à Excelência</a:t>
            </a:r>
          </a:p>
        </p:txBody>
      </p:sp>
      <p:sp>
        <p:nvSpPr>
          <p:cNvPr id="18" name="Estrela de 5 pontas 17"/>
          <p:cNvSpPr/>
          <p:nvPr/>
        </p:nvSpPr>
        <p:spPr bwMode="auto">
          <a:xfrm>
            <a:off x="7236296" y="990418"/>
            <a:ext cx="1357322" cy="1214446"/>
          </a:xfrm>
          <a:prstGeom prst="star5">
            <a:avLst>
              <a:gd name="adj" fmla="val 26756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002060"/>
                </a:solidFill>
              </a:rPr>
              <a:t>Classe </a:t>
            </a:r>
            <a:endParaRPr lang="pt-BR" sz="1400" b="1" dirty="0" smtClean="0">
              <a:solidFill>
                <a:srgbClr val="002060"/>
              </a:solidFill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rgbClr val="002060"/>
                </a:solidFill>
              </a:rPr>
              <a:t>Mundial</a:t>
            </a:r>
            <a:endParaRPr lang="pt-BR" sz="1400" dirty="0">
              <a:solidFill>
                <a:srgbClr val="002060"/>
              </a:solidFill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251520" y="5157192"/>
            <a:ext cx="1800200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381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512" y="5819778"/>
            <a:ext cx="9144000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-36512" y="60212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79512" y="6361583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2060"/>
                </a:solidFill>
              </a:rPr>
              <a:t>09/05/2014</a:t>
            </a:r>
            <a:endParaRPr lang="pt-BR" sz="1400" dirty="0">
              <a:solidFill>
                <a:srgbClr val="00206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36512" y="548680"/>
            <a:ext cx="9144000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ço Reservado para Conteúdo 1"/>
          <p:cNvSpPr txBox="1">
            <a:spLocks/>
          </p:cNvSpPr>
          <p:nvPr/>
        </p:nvSpPr>
        <p:spPr>
          <a:xfrm>
            <a:off x="395536" y="1412776"/>
            <a:ext cx="8229600" cy="265375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 	maior desafio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do gestor público n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ão é de ordem econômica ou social, mas </a:t>
            </a: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gerencial.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t-BR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Quanto mais escassos forem os recursos e maiores as  demandas sociais, maior </a:t>
            </a:r>
            <a:r>
              <a:rPr kumimoji="0" lang="pt-BR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capacidade de gestão 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será exigida.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95536" y="199181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</a:t>
            </a:r>
            <a:r>
              <a:rPr lang="pt-BR" sz="1400" dirty="0" err="1" smtClean="0"/>
              <a:t>GesPública</a:t>
            </a:r>
            <a:r>
              <a:rPr lang="pt-BR" sz="1400" dirty="0" smtClean="0"/>
              <a:t>- Programa Nacional de Gestão Pública e Desburocratização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500"/>
            <a:ext cx="9042400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7909" y="2060848"/>
            <a:ext cx="160609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512" y="5819778"/>
            <a:ext cx="9144000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>
            <a:off x="-36512" y="60212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79512" y="6361583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2060"/>
                </a:solidFill>
              </a:rPr>
              <a:t>09/05/2014</a:t>
            </a:r>
            <a:endParaRPr lang="pt-BR" sz="1400" dirty="0">
              <a:solidFill>
                <a:srgbClr val="00206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36512" y="548680"/>
            <a:ext cx="9144000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ço Reservado para Conteúdo 1"/>
          <p:cNvSpPr txBox="1">
            <a:spLocks/>
          </p:cNvSpPr>
          <p:nvPr/>
        </p:nvSpPr>
        <p:spPr>
          <a:xfrm>
            <a:off x="611560" y="1268760"/>
            <a:ext cx="8229600" cy="2653755"/>
          </a:xfrm>
          <a:prstGeom prst="rect">
            <a:avLst/>
          </a:prstGeom>
        </p:spPr>
        <p:txBody>
          <a:bodyPr/>
          <a:lstStyle/>
          <a:p>
            <a:r>
              <a:rPr lang="pt-BR" sz="2800" dirty="0" smtClean="0">
                <a:solidFill>
                  <a:srgbClr val="002060"/>
                </a:solidFill>
              </a:rPr>
              <a:t>A administração pública tem que ser excelente sem deixar de considerar a sua natureza pública.</a:t>
            </a:r>
          </a:p>
          <a:p>
            <a:endParaRPr lang="pt-BR" sz="3200" dirty="0" smtClean="0">
              <a:solidFill>
                <a:schemeClr val="tx1">
                  <a:lumMod val="95000"/>
                  <a:lumOff val="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5536" y="3140968"/>
            <a:ext cx="5112568" cy="223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-2682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rgbClr val="002060"/>
                </a:solidFill>
              </a:rPr>
              <a:t> </a:t>
            </a:r>
            <a:r>
              <a:rPr lang="pt-BR" sz="2800" dirty="0" smtClean="0">
                <a:solidFill>
                  <a:srgbClr val="002060"/>
                </a:solidFill>
              </a:rPr>
              <a:t> Cada organização é única e o sistema de gestão deve atender de forma criativa as suas especificidades.</a:t>
            </a:r>
          </a:p>
          <a:p>
            <a:pPr marL="268288" indent="-268288" fontAlgn="auto">
              <a:spcBef>
                <a:spcPct val="50000"/>
              </a:spcBef>
              <a:spcAft>
                <a:spcPts val="0"/>
              </a:spcAft>
              <a:defRPr/>
            </a:pPr>
            <a:endParaRPr lang="pt-BR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15" name="Picture 8" descr="http://t2.gstatic.com/images?q=tbn:ANd9GcRJEV_9KCKbbL4YiE9c5IawuU9OZULhibmJyRmZuUyWOvfuH-H6H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924944"/>
            <a:ext cx="3551237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403350" y="188913"/>
            <a:ext cx="6769100" cy="6480175"/>
            <a:chOff x="884" y="119"/>
            <a:chExt cx="4264" cy="4082"/>
          </a:xfrm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884" y="119"/>
              <a:ext cx="4264" cy="4082"/>
            </a:xfrm>
            <a:prstGeom prst="ellipse">
              <a:avLst/>
            </a:prstGeom>
            <a:solidFill>
              <a:srgbClr val="66FF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" name="WordArt 7"/>
            <p:cNvSpPr>
              <a:spLocks noChangeArrowheads="1" noChangeShapeType="1" noTextEdit="1"/>
            </p:cNvSpPr>
            <p:nvPr/>
          </p:nvSpPr>
          <p:spPr bwMode="auto">
            <a:xfrm rot="228844">
              <a:off x="2740" y="286"/>
              <a:ext cx="676" cy="279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081292"/>
                </a:avLst>
              </a:prstTxWarp>
            </a:bodyPr>
            <a:lstStyle/>
            <a:p>
              <a:pPr algn="ctr"/>
              <a:r>
                <a:rPr lang="pt-BR" sz="28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Unicode MS"/>
                  <a:ea typeface="Arial Unicode MS"/>
                  <a:cs typeface="Arial Unicode MS"/>
                </a:rPr>
                <a:t>Setor</a:t>
              </a:r>
              <a:endParaRPr lang="pt-BR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908176" y="620714"/>
            <a:ext cx="5903912" cy="5543550"/>
            <a:chOff x="1202" y="391"/>
            <a:chExt cx="3719" cy="3492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1202" y="391"/>
              <a:ext cx="3719" cy="3492"/>
            </a:xfrm>
            <a:prstGeom prst="ellipse">
              <a:avLst/>
            </a:pr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WordArt 9"/>
            <p:cNvSpPr>
              <a:spLocks noChangeArrowheads="1" noChangeShapeType="1" noTextEdit="1"/>
            </p:cNvSpPr>
            <p:nvPr/>
          </p:nvSpPr>
          <p:spPr bwMode="auto">
            <a:xfrm rot="228844">
              <a:off x="2782" y="633"/>
              <a:ext cx="466" cy="151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081292"/>
                </a:avLst>
              </a:prstTxWarp>
            </a:bodyPr>
            <a:lstStyle/>
            <a:p>
              <a:pPr algn="ctr"/>
              <a:r>
                <a:rPr lang="pt-BR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Unicode MS"/>
                  <a:ea typeface="Arial Unicode MS"/>
                  <a:cs typeface="Arial Unicode MS"/>
                </a:rPr>
                <a:t>País</a:t>
              </a:r>
              <a:endParaRPr lang="pt-BR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endParaRPr>
            </a:p>
          </p:txBody>
        </p:sp>
      </p:grp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339975" y="1196975"/>
            <a:ext cx="4824413" cy="4606925"/>
          </a:xfrm>
          <a:prstGeom prst="ellipse">
            <a:avLst/>
          </a:prstGeom>
          <a:solidFill>
            <a:srgbClr val="FFCC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pt-BR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I</a:t>
            </a:r>
            <a:endParaRPr lang="pt-BR" dirty="0"/>
          </a:p>
        </p:txBody>
      </p: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2771775" y="1463675"/>
            <a:ext cx="3960813" cy="4197350"/>
            <a:chOff x="1746" y="922"/>
            <a:chExt cx="2495" cy="2644"/>
          </a:xfrm>
        </p:grpSpPr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1746" y="982"/>
              <a:ext cx="2495" cy="2448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" name="WordArt 13"/>
            <p:cNvSpPr>
              <a:spLocks noChangeArrowheads="1" noChangeShapeType="1" noTextEdit="1"/>
            </p:cNvSpPr>
            <p:nvPr/>
          </p:nvSpPr>
          <p:spPr bwMode="auto">
            <a:xfrm rot="228844">
              <a:off x="2525" y="922"/>
              <a:ext cx="978" cy="27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081292"/>
                </a:avLst>
              </a:prstTxWarp>
            </a:bodyPr>
            <a:lstStyle/>
            <a:p>
              <a:pPr algn="ctr"/>
              <a:r>
                <a:rPr lang="pt-BR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Unicode MS"/>
                  <a:ea typeface="Arial Unicode MS"/>
                  <a:cs typeface="Arial Unicode MS"/>
                </a:rPr>
                <a:t>Momento</a:t>
              </a:r>
            </a:p>
          </p:txBody>
        </p:sp>
        <p:sp>
          <p:nvSpPr>
            <p:cNvPr id="14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517" y="3339"/>
              <a:ext cx="998" cy="227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pt-BR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Unicode MS"/>
                  <a:ea typeface="Arial Unicode MS"/>
                  <a:cs typeface="Arial Unicode MS"/>
                </a:rPr>
                <a:t>Econômico</a:t>
              </a:r>
            </a:p>
          </p:txBody>
        </p:sp>
      </p:grpSp>
      <p:pic>
        <p:nvPicPr>
          <p:cNvPr id="1331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492896"/>
            <a:ext cx="18097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dia\Pictures\VELH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323528" y="332656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Que </a:t>
            </a:r>
            <a:r>
              <a:rPr lang="pt-BR" sz="4000" dirty="0" smtClean="0">
                <a:solidFill>
                  <a:schemeClr val="bg1"/>
                </a:solidFill>
                <a:hlinkClick r:id="rId3" action="ppaction://hlinkfile"/>
              </a:rPr>
              <a:t>história</a:t>
            </a:r>
            <a:r>
              <a:rPr lang="pt-BR" sz="4000" dirty="0" smtClean="0">
                <a:solidFill>
                  <a:schemeClr val="bg1"/>
                </a:solidFill>
              </a:rPr>
              <a:t>  queremos</a:t>
            </a:r>
          </a:p>
          <a:p>
            <a:r>
              <a:rPr lang="pt-BR" sz="4000" dirty="0" smtClean="0">
                <a:solidFill>
                  <a:schemeClr val="bg1"/>
                </a:solidFill>
              </a:rPr>
              <a:t>construir?</a:t>
            </a:r>
            <a:endParaRPr lang="pt-B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3140968"/>
            <a:ext cx="6552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dirty="0" smtClean="0"/>
          </a:p>
          <a:p>
            <a:r>
              <a:rPr lang="pt-BR" sz="3200" dirty="0" smtClean="0">
                <a:hlinkClick r:id="rId2"/>
              </a:rPr>
              <a:t>mac@algoascompetitiva.org.br</a:t>
            </a:r>
            <a:endParaRPr lang="pt-BR" sz="3200" dirty="0" smtClean="0"/>
          </a:p>
          <a:p>
            <a:endParaRPr lang="pt-BR" sz="3200" dirty="0" smtClean="0"/>
          </a:p>
          <a:p>
            <a:r>
              <a:rPr lang="pt-BR" sz="3200" dirty="0" smtClean="0">
                <a:hlinkClick r:id="rId3"/>
              </a:rPr>
              <a:t>www.alagoascompetitiva.org.br</a:t>
            </a:r>
            <a:endParaRPr lang="pt-BR" sz="3200" dirty="0" smtClean="0"/>
          </a:p>
          <a:p>
            <a:endParaRPr lang="pt-BR" sz="3200" dirty="0" smtClean="0"/>
          </a:p>
          <a:p>
            <a:r>
              <a:rPr lang="pt-BR" sz="3200" dirty="0" smtClean="0"/>
              <a:t>www.fnw.org.br</a:t>
            </a:r>
            <a:endParaRPr lang="pt-BR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03648" y="1268760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Nádia </a:t>
            </a:r>
            <a:r>
              <a:rPr lang="pt-BR" sz="3200" dirty="0" err="1" smtClean="0"/>
              <a:t>Paim</a:t>
            </a:r>
            <a:r>
              <a:rPr lang="pt-BR" sz="3200" dirty="0" smtClean="0"/>
              <a:t> Corso</a:t>
            </a:r>
          </a:p>
          <a:p>
            <a:r>
              <a:rPr lang="pt-BR" sz="3200" dirty="0" smtClean="0">
                <a:hlinkClick r:id="rId4"/>
              </a:rPr>
              <a:t>ncorso@uol.com.br</a:t>
            </a:r>
            <a:endParaRPr lang="pt-B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512" y="5819778"/>
            <a:ext cx="9144000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-36512" y="60212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79512" y="6361583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2060"/>
                </a:solidFill>
              </a:rPr>
              <a:t>09/05/2014</a:t>
            </a:r>
            <a:endParaRPr lang="pt-BR" sz="1400" dirty="0">
              <a:solidFill>
                <a:srgbClr val="00206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51520" y="980728"/>
            <a:ext cx="4608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3200" dirty="0" smtClean="0">
                <a:solidFill>
                  <a:srgbClr val="002060"/>
                </a:solidFill>
              </a:rPr>
              <a:t>Na produção de qualquer  bem ou serviço, pelo setor público ou privado...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-36512" y="548680"/>
            <a:ext cx="9144000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2555776" y="4584030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pt-BR" sz="3200" dirty="0" smtClean="0">
                <a:solidFill>
                  <a:srgbClr val="002060"/>
                </a:solidFill>
              </a:rPr>
              <a:t>...todo o desperdício é sempre pago pela sociedade.</a:t>
            </a:r>
          </a:p>
        </p:txBody>
      </p:sp>
      <p:pic>
        <p:nvPicPr>
          <p:cNvPr id="8194" name="Picture 2" descr="C:\Users\Nadia\Pictures\pesso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052736"/>
            <a:ext cx="4296477" cy="3243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512" y="5819778"/>
            <a:ext cx="9144000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-36512" y="60212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79512" y="6361583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2060"/>
                </a:solidFill>
              </a:rPr>
              <a:t>09/05/2014</a:t>
            </a:r>
            <a:endParaRPr lang="pt-BR" sz="1400" dirty="0">
              <a:solidFill>
                <a:srgbClr val="00206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 rot="16200000" flipV="1">
            <a:off x="1579221" y="2799246"/>
            <a:ext cx="5112568" cy="1793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4" name="Conector reto 13"/>
          <p:cNvCxnSpPr/>
          <p:nvPr/>
        </p:nvCxnSpPr>
        <p:spPr>
          <a:xfrm flipH="1">
            <a:off x="3995937" y="457723"/>
            <a:ext cx="1" cy="4987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4572000" y="692696"/>
            <a:ext cx="4968552" cy="461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006600"/>
              </a:buClr>
              <a:buFont typeface="Wingdings" pitchFamily="2" charset="2"/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Busca do alto desempenho institucional por meio da </a:t>
            </a:r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gestão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da  </a:t>
            </a:r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inovação</a:t>
            </a:r>
            <a:r>
              <a:rPr lang="pt-BR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Ø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redução de custos,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Ø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qualidade dos serviços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Ø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satisfação do cidadão.</a:t>
            </a:r>
          </a:p>
        </p:txBody>
      </p:sp>
      <p:pic>
        <p:nvPicPr>
          <p:cNvPr id="15" name="Picture 2" descr="C:\Users\Nadia\Pictures\BORBOLETA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844824"/>
            <a:ext cx="331236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Nadia\Pictures\fita m´´etr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7374"/>
            <a:ext cx="3779912" cy="5725882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-36512" y="5819778"/>
            <a:ext cx="9144000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-36512" y="60212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79512" y="6361583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2060"/>
                </a:solidFill>
              </a:rPr>
              <a:t>09/05/2014</a:t>
            </a:r>
            <a:endParaRPr lang="pt-BR" sz="1400" dirty="0">
              <a:solidFill>
                <a:srgbClr val="00206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99992" cy="501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ítulo 1"/>
          <p:cNvSpPr txBox="1">
            <a:spLocks/>
          </p:cNvSpPr>
          <p:nvPr/>
        </p:nvSpPr>
        <p:spPr>
          <a:xfrm rot="5400000">
            <a:off x="1045840" y="762472"/>
            <a:ext cx="7772400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 E S U L T A D  </a:t>
            </a:r>
            <a:r>
              <a:rPr kumimoji="0" lang="pt-B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pt-BR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CaixaDeTexto 15"/>
          <p:cNvSpPr txBox="1"/>
          <p:nvPr/>
        </p:nvSpPr>
        <p:spPr>
          <a:xfrm rot="2341613">
            <a:off x="4407259" y="4675033"/>
            <a:ext cx="1115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6213" algn="l"/>
              </a:tabLst>
            </a:pPr>
            <a:r>
              <a:rPr lang="pt-BR" sz="6000" dirty="0" smtClean="0">
                <a:solidFill>
                  <a:srgbClr val="002060"/>
                </a:solidFill>
              </a:rPr>
              <a:t>O</a:t>
            </a:r>
            <a:endParaRPr lang="pt-BR" sz="6000" dirty="0">
              <a:solidFill>
                <a:srgbClr val="002060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-1620688" y="4869160"/>
            <a:ext cx="7772400" cy="33123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 E S U L T A D  </a:t>
            </a:r>
            <a:r>
              <a:rPr kumimoji="0" lang="pt-B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pt-BR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580112" y="836712"/>
            <a:ext cx="3563888" cy="1585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5652120" y="1052736"/>
            <a:ext cx="3491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-36512" y="5819778"/>
            <a:ext cx="9144000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-36512" y="60212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79512" y="6361583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2060"/>
                </a:solidFill>
              </a:rPr>
              <a:t>09/05/2014</a:t>
            </a:r>
            <a:endParaRPr lang="pt-BR" sz="1400" dirty="0">
              <a:solidFill>
                <a:srgbClr val="002060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44016" y="548680"/>
            <a:ext cx="4355976" cy="33123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 que dependem os resultados de uma organização?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1" y="0"/>
            <a:ext cx="4644009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1052736"/>
            <a:ext cx="4932040" cy="1585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72008" y="1268760"/>
            <a:ext cx="47968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-36512" y="5819778"/>
            <a:ext cx="9144000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-36512" y="60212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79512" y="6361583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2060"/>
                </a:solidFill>
              </a:rPr>
              <a:t>09/05/2014</a:t>
            </a:r>
            <a:endParaRPr lang="pt-BR" sz="1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Nadia\Pictures\agulha no palhei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03848" y="822012"/>
            <a:ext cx="5940152" cy="1732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3275856" y="1052736"/>
            <a:ext cx="5868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-36512" y="5819778"/>
            <a:ext cx="9144000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-36512" y="60212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79512" y="6361583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2060"/>
                </a:solidFill>
              </a:rPr>
              <a:t>09/05/2014</a:t>
            </a:r>
            <a:endParaRPr lang="pt-BR" sz="1400" dirty="0">
              <a:solidFill>
                <a:srgbClr val="002060"/>
              </a:solidFill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059832" y="1556792"/>
            <a:ext cx="5935662" cy="3581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dirty="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513857" y="2923630"/>
            <a:ext cx="22098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endParaRPr lang="pt-BR" b="1" dirty="0"/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pt-BR" sz="3600" b="1" u="sng" dirty="0">
                <a:solidFill>
                  <a:schemeClr val="bg1"/>
                </a:solidFill>
                <a:latin typeface="+mn-lt"/>
              </a:rPr>
              <a:t>Sistêmico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51520" y="1772816"/>
            <a:ext cx="4572000" cy="351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Economia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Político-legal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Infraestrutura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Tecnologia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Cultura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Demografia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Natureza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03848" y="822012"/>
            <a:ext cx="5940152" cy="1732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3275856" y="1052736"/>
            <a:ext cx="5868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-36512" y="5819778"/>
            <a:ext cx="9144000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-36512" y="60212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79512" y="6361583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2060"/>
                </a:solidFill>
              </a:rPr>
              <a:t>09/05/2014</a:t>
            </a:r>
            <a:endParaRPr lang="pt-BR" sz="1400" dirty="0">
              <a:solidFill>
                <a:srgbClr val="002060"/>
              </a:solidFill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059832" y="1556792"/>
            <a:ext cx="5935662" cy="3581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dirty="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513857" y="2923630"/>
            <a:ext cx="22098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endParaRPr lang="pt-BR" b="1" dirty="0"/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pt-BR" sz="3600" b="1" u="sng" dirty="0">
                <a:solidFill>
                  <a:schemeClr val="bg1"/>
                </a:solidFill>
                <a:latin typeface="+mn-lt"/>
              </a:rPr>
              <a:t>Sistêmico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5652120" y="1988840"/>
            <a:ext cx="3178175" cy="2687638"/>
          </a:xfrm>
          <a:prstGeom prst="ellipse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432048" y="3501008"/>
            <a:ext cx="4572000" cy="14344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Região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Setor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pt-B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6228184" y="2132856"/>
            <a:ext cx="22098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endParaRPr lang="pt-BR" b="1" dirty="0">
              <a:solidFill>
                <a:srgbClr val="002060"/>
              </a:solidFill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pt-BR" sz="3600" b="1" u="sng" dirty="0" smtClean="0">
                <a:solidFill>
                  <a:srgbClr val="002060"/>
                </a:solidFill>
                <a:latin typeface="+mn-lt"/>
              </a:rPr>
              <a:t>Estrutural</a:t>
            </a:r>
            <a:endParaRPr lang="pt-BR" sz="3600" b="1" u="sng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pt-BR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2626</TotalTime>
  <Words>895</Words>
  <Application>Microsoft Office PowerPoint</Application>
  <PresentationFormat>Apresentação na tela (4:3)</PresentationFormat>
  <Paragraphs>178</Paragraphs>
  <Slides>24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Rodolfo</cp:lastModifiedBy>
  <cp:revision>237</cp:revision>
  <dcterms:created xsi:type="dcterms:W3CDTF">2010-04-30T13:35:21Z</dcterms:created>
  <dcterms:modified xsi:type="dcterms:W3CDTF">2014-05-09T11:46:22Z</dcterms:modified>
</cp:coreProperties>
</file>