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4" r:id="rId9"/>
    <p:sldId id="265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-7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DD30-074E-4738-B53A-8DBD282A61E4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17B0-B7D0-49ED-A16B-9F2D18D3B4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DD30-074E-4738-B53A-8DBD282A61E4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17B0-B7D0-49ED-A16B-9F2D18D3B4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DD30-074E-4738-B53A-8DBD282A61E4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17B0-B7D0-49ED-A16B-9F2D18D3B4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DD30-074E-4738-B53A-8DBD282A61E4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17B0-B7D0-49ED-A16B-9F2D18D3B4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DD30-074E-4738-B53A-8DBD282A61E4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17B0-B7D0-49ED-A16B-9F2D18D3B4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DD30-074E-4738-B53A-8DBD282A61E4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17B0-B7D0-49ED-A16B-9F2D18D3B4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DD30-074E-4738-B53A-8DBD282A61E4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17B0-B7D0-49ED-A16B-9F2D18D3B4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DD30-074E-4738-B53A-8DBD282A61E4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17B0-B7D0-49ED-A16B-9F2D18D3B4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DD30-074E-4738-B53A-8DBD282A61E4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17B0-B7D0-49ED-A16B-9F2D18D3B4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DD30-074E-4738-B53A-8DBD282A61E4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17B0-B7D0-49ED-A16B-9F2D18D3B4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DD30-074E-4738-B53A-8DBD282A61E4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17B0-B7D0-49ED-A16B-9F2D18D3B4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EDD30-074E-4738-B53A-8DBD282A61E4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217B0-B7D0-49ED-A16B-9F2D18D3B4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l.b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uel.br/port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el.b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ayout_inic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5536" y="465313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SIGEC – </a:t>
            </a:r>
            <a:r>
              <a:rPr lang="pt-BR" sz="2400" b="1" dirty="0" smtClean="0">
                <a:solidFill>
                  <a:schemeClr val="bg1"/>
                </a:solidFill>
              </a:rPr>
              <a:t>SISTEMA INTEGRADO DE GESTÃO DE EVENTOS E CURSO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ayout_int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97632" y="293747"/>
            <a:ext cx="2794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rebuchet MS" pitchFamily="34" charset="0"/>
                <a:cs typeface="Leelawadee" pitchFamily="34" charset="-34"/>
              </a:rPr>
              <a:t>SIGEC</a:t>
            </a:r>
          </a:p>
          <a:p>
            <a:r>
              <a:rPr lang="pt-BR" sz="2000" b="1" dirty="0" smtClean="0">
                <a:solidFill>
                  <a:srgbClr val="006600"/>
                </a:solidFill>
                <a:latin typeface="Trebuchet MS" pitchFamily="34" charset="0"/>
                <a:cs typeface="Leelawadee" pitchFamily="34" charset="-34"/>
              </a:rPr>
              <a:t>Principais Benefícios</a:t>
            </a:r>
            <a:endParaRPr lang="pt-BR" sz="2000" b="1" dirty="0">
              <a:solidFill>
                <a:srgbClr val="006600"/>
              </a:solidFill>
              <a:latin typeface="Trebuchet MS" pitchFamily="34" charset="0"/>
              <a:cs typeface="Leelawadee" pitchFamily="34" charset="-34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27584" y="1556792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dirty="0" smtClean="0"/>
              <a:t> Atualmente, o sistema vem sendo utilizado por todos os proponentes de eventos e cursos, já que não são mais aceitas propostas impressas. </a:t>
            </a:r>
          </a:p>
          <a:p>
            <a:pPr algn="just">
              <a:buFont typeface="Wingdings" pitchFamily="2" charset="2"/>
              <a:buChar char="§"/>
            </a:pPr>
            <a:endParaRPr lang="pt-BR" dirty="0" smtClean="0"/>
          </a:p>
          <a:p>
            <a:pPr algn="just">
              <a:buFont typeface="Wingdings" pitchFamily="2" charset="2"/>
              <a:buChar char="§"/>
            </a:pPr>
            <a:r>
              <a:rPr lang="pt-BR" dirty="0" smtClean="0"/>
              <a:t> Observou-se diminuição no tempo de tramitação nas unidades, facilitado pela emissão de mensagens de alerta de propostas a serem aprovadas pelos responsáveis em cada instância.</a:t>
            </a:r>
          </a:p>
          <a:p>
            <a:pPr algn="just">
              <a:buFont typeface="Wingdings" pitchFamily="2" charset="2"/>
              <a:buChar char="§"/>
            </a:pPr>
            <a:endParaRPr lang="pt-BR" dirty="0" smtClean="0"/>
          </a:p>
          <a:p>
            <a:pPr algn="just">
              <a:buFont typeface="Wingdings" pitchFamily="2" charset="2"/>
              <a:buChar char="§"/>
            </a:pPr>
            <a:r>
              <a:rPr lang="pt-BR" dirty="0" smtClean="0"/>
              <a:t> Com a tramitação </a:t>
            </a:r>
            <a:r>
              <a:rPr lang="pt-BR" i="1" dirty="0" smtClean="0"/>
              <a:t>online</a:t>
            </a:r>
            <a:r>
              <a:rPr lang="pt-BR" dirty="0" smtClean="0"/>
              <a:t>, os gastos com impressão e a demanda pelos serviços do Protocolo do Sistema de Arquivos da Instituição (SAUEL) foram reduzidos. </a:t>
            </a:r>
          </a:p>
          <a:p>
            <a:pPr algn="just">
              <a:buFont typeface="Wingdings" pitchFamily="2" charset="2"/>
              <a:buChar char="§"/>
            </a:pPr>
            <a:endParaRPr lang="pt-BR" dirty="0" smtClean="0"/>
          </a:p>
          <a:p>
            <a:pPr algn="just">
              <a:buFont typeface="Wingdings" pitchFamily="2" charset="2"/>
              <a:buChar char="§"/>
            </a:pPr>
            <a:r>
              <a:rPr lang="pt-BR" dirty="0" smtClean="0"/>
              <a:t> Entretanto, ainda há necessidade de mudança cultural, pois muitos coordenadores são resistentes ao sistema.</a:t>
            </a:r>
          </a:p>
          <a:p>
            <a:pPr algn="just"/>
            <a:endParaRPr lang="pt-BR" dirty="0">
              <a:latin typeface="Trebuchet MS" pitchFamily="34" charset="0"/>
              <a:cs typeface="Leelawadee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ayout_int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97632" y="293747"/>
            <a:ext cx="301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rebuchet MS" pitchFamily="34" charset="0"/>
                <a:cs typeface="Leelawadee" pitchFamily="34" charset="-34"/>
              </a:rPr>
              <a:t>SIGEC</a:t>
            </a:r>
          </a:p>
          <a:p>
            <a:r>
              <a:rPr lang="pt-BR" sz="2000" b="1" dirty="0" smtClean="0">
                <a:solidFill>
                  <a:srgbClr val="006600"/>
                </a:solidFill>
                <a:latin typeface="Trebuchet MS" pitchFamily="34" charset="0"/>
                <a:cs typeface="Leelawadee" pitchFamily="34" charset="-34"/>
              </a:rPr>
              <a:t>Próximos Passos</a:t>
            </a:r>
            <a:endParaRPr lang="pt-BR" sz="2000" b="1" dirty="0">
              <a:solidFill>
                <a:srgbClr val="006600"/>
              </a:solidFill>
              <a:latin typeface="Trebuchet MS" pitchFamily="34" charset="0"/>
              <a:cs typeface="Leelawadee" pitchFamily="34" charset="-34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71600" y="1628800"/>
            <a:ext cx="67687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 UEL tem como determinação investir sempre em projetos que democratizem a informação, facilitem o trabalho da comunidade universitária e que suportem as funções de administração dos serviços.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Possivelmente e para garantir eficácia e eficiência em seu desempenho serão necessárias ações corretivas e adequações para aperfeiçoar o funcionamento do Sistema conforme as demandas aconteçam. Mas vale lembrar que </a:t>
            </a:r>
            <a:r>
              <a:rPr lang="pt-BR" sz="2000" b="1" dirty="0" smtClean="0"/>
              <a:t>sistemas não são definitivos nem estáticos</a:t>
            </a:r>
            <a:r>
              <a:rPr lang="pt-BR" sz="2000" dirty="0" smtClean="0"/>
              <a:t>; pelo contrário: </a:t>
            </a:r>
            <a:r>
              <a:rPr lang="pt-BR" sz="2000" b="1" dirty="0" smtClean="0"/>
              <a:t>são dinâmicos</a:t>
            </a:r>
            <a:r>
              <a:rPr lang="pt-BR" sz="2000" dirty="0" smtClean="0"/>
              <a:t> e não cessam.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ayout_inic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699792" y="450912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OBRIGADA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ayout_int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97632" y="293747"/>
            <a:ext cx="185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rebuchet MS" pitchFamily="34" charset="0"/>
                <a:cs typeface="Leelawadee" pitchFamily="34" charset="-34"/>
              </a:rPr>
              <a:t>SIGEC</a:t>
            </a:r>
          </a:p>
          <a:p>
            <a:r>
              <a:rPr lang="pt-BR" sz="2000" b="1" dirty="0" err="1" smtClean="0">
                <a:solidFill>
                  <a:srgbClr val="006600"/>
                </a:solidFill>
                <a:latin typeface="Trebuchet MS" pitchFamily="34" charset="0"/>
                <a:cs typeface="Leelawadee" pitchFamily="34" charset="-34"/>
              </a:rPr>
              <a:t>Proex</a:t>
            </a:r>
            <a:endParaRPr lang="pt-BR" sz="2000" b="1" dirty="0">
              <a:solidFill>
                <a:srgbClr val="006600"/>
              </a:solidFill>
              <a:latin typeface="Trebuchet MS" pitchFamily="34" charset="0"/>
              <a:cs typeface="Leelawadee" pitchFamily="34" charset="-34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27584" y="1844824"/>
            <a:ext cx="73448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/>
              <a:t>As organizações públicas constantemente necessitam promover reformas administrativas com o objetivo de otimizar os serviços para atender com eficiência as demandas da sociedade. O grande desafio é administrar os recursos de TI – Tecnologia de Informação, adaptando custo baixo com altos benefícios.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ayout_int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97632" y="293747"/>
            <a:ext cx="358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rebuchet MS" pitchFamily="34" charset="0"/>
                <a:cs typeface="Leelawadee" pitchFamily="34" charset="-34"/>
              </a:rPr>
              <a:t>SISTEMA DE GESTÃO</a:t>
            </a:r>
          </a:p>
          <a:p>
            <a:r>
              <a:rPr lang="pt-BR" sz="2000" b="1" dirty="0" smtClean="0">
                <a:solidFill>
                  <a:srgbClr val="006600"/>
                </a:solidFill>
                <a:latin typeface="Trebuchet MS" pitchFamily="34" charset="0"/>
                <a:cs typeface="Leelawadee" pitchFamily="34" charset="-34"/>
              </a:rPr>
              <a:t>Por que?</a:t>
            </a:r>
            <a:endParaRPr lang="pt-BR" sz="2000" b="1" dirty="0">
              <a:solidFill>
                <a:srgbClr val="006600"/>
              </a:solidFill>
              <a:latin typeface="Trebuchet MS" pitchFamily="34" charset="0"/>
              <a:cs typeface="Leelawadee" pitchFamily="34" charset="-34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5576" y="1700808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800" dirty="0" smtClean="0"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latin typeface="+mj-lt"/>
              </a:rPr>
              <a:t> Demanda em ascensão dos serviços prestados pela Pró-reitoria de Extensão da UEL (PROEX);</a:t>
            </a: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latin typeface="+mj-lt"/>
              <a:cs typeface="Leelawadee" pitchFamily="34" charset="-34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latin typeface="+mj-lt"/>
                <a:cs typeface="Leelawadee" pitchFamily="34" charset="-34"/>
              </a:rPr>
              <a:t> C</a:t>
            </a:r>
            <a:r>
              <a:rPr lang="pt-BR" sz="2800" dirty="0" smtClean="0">
                <a:latin typeface="+mj-lt"/>
              </a:rPr>
              <a:t>ustos crescentes;</a:t>
            </a:r>
            <a:endParaRPr lang="pt-BR" sz="2800" dirty="0" smtClean="0">
              <a:latin typeface="+mj-lt"/>
              <a:cs typeface="Leelawadee" pitchFamily="34" charset="-34"/>
            </a:endParaRP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latin typeface="+mj-lt"/>
              <a:cs typeface="Leelawadee" pitchFamily="34" charset="-34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latin typeface="+mj-lt"/>
                <a:cs typeface="Leelawadee" pitchFamily="34" charset="-34"/>
              </a:rPr>
              <a:t> R</a:t>
            </a:r>
            <a:r>
              <a:rPr lang="pt-BR" sz="2800" dirty="0" smtClean="0">
                <a:latin typeface="+mj-lt"/>
              </a:rPr>
              <a:t>ecursos humanos limitados. </a:t>
            </a:r>
          </a:p>
          <a:p>
            <a:pPr algn="just"/>
            <a:endParaRPr lang="pt-BR" sz="2800" dirty="0">
              <a:latin typeface="+mj-lt"/>
              <a:cs typeface="Leelawadee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ayout_int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97632" y="293747"/>
            <a:ext cx="185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rebuchet MS" pitchFamily="34" charset="0"/>
                <a:cs typeface="Leelawadee" pitchFamily="34" charset="-34"/>
              </a:rPr>
              <a:t>DESAFIO</a:t>
            </a:r>
          </a:p>
          <a:p>
            <a:r>
              <a:rPr lang="pt-BR" sz="2000" b="1" dirty="0" smtClean="0">
                <a:solidFill>
                  <a:srgbClr val="006600"/>
                </a:solidFill>
                <a:latin typeface="Trebuchet MS" pitchFamily="34" charset="0"/>
                <a:cs typeface="Leelawadee" pitchFamily="34" charset="-34"/>
              </a:rPr>
              <a:t>Sistema</a:t>
            </a:r>
            <a:endParaRPr lang="pt-BR" sz="2000" b="1" dirty="0">
              <a:solidFill>
                <a:srgbClr val="006600"/>
              </a:solidFill>
              <a:latin typeface="Trebuchet MS" pitchFamily="34" charset="0"/>
              <a:cs typeface="Leelawadee" pitchFamily="34" charset="-34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5576" y="1485939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 smtClean="0">
              <a:latin typeface="Trebuchet MS" pitchFamily="34" charset="0"/>
              <a:cs typeface="Leelawadee" pitchFamily="34" charset="-34"/>
            </a:endParaRPr>
          </a:p>
          <a:p>
            <a:pPr algn="just">
              <a:buFont typeface="Arial" pitchFamily="34" charset="0"/>
              <a:buChar char="•"/>
            </a:pPr>
            <a:endParaRPr lang="pt-BR" dirty="0">
              <a:latin typeface="Trebuchet MS" pitchFamily="34" charset="0"/>
              <a:cs typeface="Leelawadee" pitchFamily="34" charset="-34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dirty="0" smtClean="0">
                <a:latin typeface="Trebuchet MS" pitchFamily="34" charset="0"/>
                <a:cs typeface="Leelawadee" pitchFamily="34" charset="-34"/>
              </a:rPr>
              <a:t> </a:t>
            </a:r>
            <a:r>
              <a:rPr lang="pt-BR" dirty="0" smtClean="0"/>
              <a:t>Aumentar a eficiência e a qualidade dos serviços prestados, atender melhor a comunidade universitária, com maior agilidade e a um custo menor.</a:t>
            </a:r>
          </a:p>
          <a:p>
            <a:pPr algn="just">
              <a:buFont typeface="Wingdings" pitchFamily="2" charset="2"/>
              <a:buChar char="§"/>
            </a:pPr>
            <a:endParaRPr lang="pt-BR" dirty="0" smtClean="0"/>
          </a:p>
          <a:p>
            <a:pPr algn="just">
              <a:buFont typeface="Wingdings" pitchFamily="2" charset="2"/>
              <a:buChar char="§"/>
            </a:pPr>
            <a:endParaRPr lang="pt-BR" dirty="0" smtClean="0"/>
          </a:p>
          <a:p>
            <a:pPr algn="just">
              <a:buFont typeface="Wingdings" pitchFamily="2" charset="2"/>
              <a:buChar char="§"/>
            </a:pPr>
            <a:r>
              <a:rPr lang="pt-BR" dirty="0" smtClean="0"/>
              <a:t> Desencadeou-se uma ação conjunta com a Assessoria de Tecnologia da Informação da Universidade com o objetivo de desenvolver um Sistema de Gestão para Eventos e Cursos que pudesse permitir o registro de propostas de cursos e eventos desde a inscrição até a emissão de certificados aos participantes.</a:t>
            </a:r>
          </a:p>
          <a:p>
            <a:pPr algn="just">
              <a:buFont typeface="Wingdings" pitchFamily="2" charset="2"/>
              <a:buChar char="§"/>
            </a:pPr>
            <a:endParaRPr lang="pt-BR" dirty="0" smtClean="0"/>
          </a:p>
          <a:p>
            <a:pPr algn="just">
              <a:buFont typeface="Arial" pitchFamily="34" charset="0"/>
              <a:buChar char="•"/>
            </a:pPr>
            <a:endParaRPr lang="pt-BR" dirty="0" smtClean="0">
              <a:latin typeface="Trebuchet MS" pitchFamily="34" charset="0"/>
              <a:cs typeface="Leelawadee" pitchFamily="34" charset="-34"/>
            </a:endParaRPr>
          </a:p>
          <a:p>
            <a:pPr algn="just"/>
            <a:endParaRPr lang="pt-BR" dirty="0">
              <a:latin typeface="Trebuchet MS" pitchFamily="34" charset="0"/>
              <a:cs typeface="Leelawadee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ayout_int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97632" y="293747"/>
            <a:ext cx="185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rebuchet MS" pitchFamily="34" charset="0"/>
                <a:cs typeface="Leelawadee" pitchFamily="34" charset="-34"/>
              </a:rPr>
              <a:t>SIGEC</a:t>
            </a:r>
          </a:p>
          <a:p>
            <a:r>
              <a:rPr lang="pt-BR" sz="2000" b="1" dirty="0" smtClean="0">
                <a:solidFill>
                  <a:srgbClr val="006600"/>
                </a:solidFill>
                <a:latin typeface="Trebuchet MS" pitchFamily="34" charset="0"/>
                <a:cs typeface="Leelawadee" pitchFamily="34" charset="-34"/>
              </a:rPr>
              <a:t>Solução</a:t>
            </a:r>
            <a:endParaRPr lang="pt-BR" sz="2000" b="1" dirty="0">
              <a:solidFill>
                <a:srgbClr val="006600"/>
              </a:solidFill>
              <a:latin typeface="Trebuchet MS" pitchFamily="34" charset="0"/>
              <a:cs typeface="Leelawadee" pitchFamily="34" charset="-34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3568" y="1485939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pt-BR" dirty="0" smtClean="0"/>
              <a:t> </a:t>
            </a:r>
            <a:r>
              <a:rPr lang="pt-BR" b="1" dirty="0" smtClean="0"/>
              <a:t>Cadastro da proposta. </a:t>
            </a:r>
            <a:r>
              <a:rPr lang="pt-BR" dirty="0" smtClean="0"/>
              <a:t>Esta etapa inicia-se pelo coordenador do evento ou curso através do Portal do Servidor na página da UEL </a:t>
            </a:r>
            <a:r>
              <a:rPr lang="pt-BR" u="sng" dirty="0" smtClean="0">
                <a:hlinkClick r:id="rId3"/>
              </a:rPr>
              <a:t>www.uel.br</a:t>
            </a:r>
            <a:r>
              <a:rPr lang="pt-BR" dirty="0" smtClean="0"/>
              <a:t> onde serão informados os dados gerais do evento e curso tais como público, data, se há interveniente, local, período de inscrição e forma de pagamento;</a:t>
            </a:r>
          </a:p>
          <a:p>
            <a:pPr lvl="0" algn="just">
              <a:buFont typeface="Wingdings" pitchFamily="2" charset="2"/>
              <a:buChar char="§"/>
            </a:pPr>
            <a:endParaRPr lang="pt-BR" dirty="0" smtClean="0"/>
          </a:p>
          <a:p>
            <a:pPr lvl="0" algn="just">
              <a:buFont typeface="Wingdings" pitchFamily="2" charset="2"/>
              <a:buChar char="§"/>
            </a:pPr>
            <a:r>
              <a:rPr lang="pt-BR" dirty="0" smtClean="0"/>
              <a:t> </a:t>
            </a:r>
            <a:r>
              <a:rPr lang="pt-BR" b="1" dirty="0" smtClean="0"/>
              <a:t>Aprovação na PROEX</a:t>
            </a:r>
            <a:r>
              <a:rPr lang="pt-BR" dirty="0" smtClean="0"/>
              <a:t>. Esta etapa é conferida pelos dirigentes da Pró-reitoria que confere a proposta e aprova no sistema;</a:t>
            </a:r>
          </a:p>
          <a:p>
            <a:pPr lvl="0" algn="just">
              <a:buFont typeface="Wingdings" pitchFamily="2" charset="2"/>
              <a:buChar char="§"/>
            </a:pPr>
            <a:endParaRPr lang="pt-BR" dirty="0" smtClean="0"/>
          </a:p>
          <a:p>
            <a:pPr lvl="0" algn="just">
              <a:buFont typeface="Wingdings" pitchFamily="2" charset="2"/>
              <a:buChar char="§"/>
            </a:pPr>
            <a:r>
              <a:rPr lang="pt-BR" dirty="0" smtClean="0"/>
              <a:t> </a:t>
            </a:r>
            <a:r>
              <a:rPr lang="pt-BR" b="1" dirty="0" smtClean="0"/>
              <a:t>Disponibilização para aprovação nas unidades competentes, departamentos, Centros e Órgãos</a:t>
            </a:r>
            <a:r>
              <a:rPr lang="pt-BR" dirty="0" smtClean="0"/>
              <a:t>. Nesta fase o Sistema encaminha automaticamente mensagem de alerta, utilizando banco de dados da Pró-Reitoria de Recursos Humanos, que fornece cargo e endereço eletrônico dos responsáveis pela proposta;</a:t>
            </a:r>
          </a:p>
          <a:p>
            <a:pPr lvl="0" algn="just">
              <a:buFont typeface="Wingdings" pitchFamily="2" charset="2"/>
              <a:buChar char="§"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ayout_int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97632" y="293747"/>
            <a:ext cx="185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rebuchet MS" pitchFamily="34" charset="0"/>
                <a:cs typeface="Leelawadee" pitchFamily="34" charset="-34"/>
              </a:rPr>
              <a:t>SIGEC</a:t>
            </a:r>
          </a:p>
          <a:p>
            <a:r>
              <a:rPr lang="pt-BR" sz="2000" b="1" dirty="0" smtClean="0">
                <a:solidFill>
                  <a:srgbClr val="006600"/>
                </a:solidFill>
                <a:latin typeface="Trebuchet MS" pitchFamily="34" charset="0"/>
                <a:cs typeface="Leelawadee" pitchFamily="34" charset="-34"/>
              </a:rPr>
              <a:t>Solução</a:t>
            </a:r>
            <a:endParaRPr lang="pt-BR" sz="2000" b="1" dirty="0">
              <a:solidFill>
                <a:srgbClr val="006600"/>
              </a:solidFill>
              <a:latin typeface="Trebuchet MS" pitchFamily="34" charset="0"/>
              <a:cs typeface="Leelawadee" pitchFamily="34" charset="-34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3568" y="1485939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pt-BR" b="1" dirty="0" smtClean="0"/>
              <a:t>Estruturação do formato do Evento ou Curso</a:t>
            </a:r>
            <a:r>
              <a:rPr lang="pt-BR" dirty="0" smtClean="0"/>
              <a:t>. O coordenador deve preencher com dados da programação como, apresentação de trabalho, minicurso, palestra, oficina entre outros, para fins de certificação como também a Planilha Orçamentária. Nesta fase, está envolvida a diretoria de finanças da Pró-Reitoria de Administração e Finanças;</a:t>
            </a:r>
          </a:p>
          <a:p>
            <a:pPr lvl="0" algn="just">
              <a:buFont typeface="Wingdings" pitchFamily="2" charset="2"/>
              <a:buChar char="§"/>
            </a:pPr>
            <a:endParaRPr lang="pt-BR" dirty="0" smtClean="0"/>
          </a:p>
          <a:p>
            <a:pPr lvl="0" algn="just">
              <a:buFont typeface="Wingdings" pitchFamily="2" charset="2"/>
              <a:buChar char="§"/>
            </a:pPr>
            <a:r>
              <a:rPr lang="pt-BR" b="1" dirty="0" smtClean="0"/>
              <a:t>Apoio logístico. </a:t>
            </a:r>
            <a:r>
              <a:rPr lang="pt-BR" dirty="0" smtClean="0"/>
              <a:t>No próprio sistema o coordenador indica sua demanda tais como passagens, diárias, hospedagens, materiais de consumo, transporte, alimentação entre outros itens discriminados;</a:t>
            </a:r>
          </a:p>
          <a:p>
            <a:pPr lvl="0" algn="just">
              <a:buFont typeface="Wingdings" pitchFamily="2" charset="2"/>
              <a:buChar char="§"/>
            </a:pPr>
            <a:endParaRPr lang="pt-BR" dirty="0" smtClean="0"/>
          </a:p>
          <a:p>
            <a:pPr lvl="0" algn="just">
              <a:buFont typeface="Wingdings" pitchFamily="2" charset="2"/>
              <a:buChar char="§"/>
            </a:pPr>
            <a:r>
              <a:rPr lang="pt-BR" b="1" dirty="0" smtClean="0"/>
              <a:t>Divulgação. </a:t>
            </a:r>
            <a:r>
              <a:rPr lang="pt-BR" dirty="0" smtClean="0"/>
              <a:t>Neste item devem-se discriminar quais formas de divulgação e necessidade de apoio para tal. Sendo esta etapa viabilizada pela PROEX;</a:t>
            </a:r>
          </a:p>
          <a:p>
            <a:pPr lvl="0" algn="just">
              <a:buFont typeface="Wingdings" pitchFamily="2" charset="2"/>
              <a:buChar char="§"/>
            </a:pPr>
            <a:endParaRPr lang="pt-BR" dirty="0" smtClean="0"/>
          </a:p>
          <a:p>
            <a:pPr lvl="0" algn="just">
              <a:buFont typeface="Wingdings" pitchFamily="2" charset="2"/>
              <a:buChar char="§"/>
            </a:pPr>
            <a:r>
              <a:rPr lang="pt-BR" b="1" dirty="0" smtClean="0"/>
              <a:t>Recebimento de taxas. </a:t>
            </a:r>
            <a:r>
              <a:rPr lang="pt-BR" dirty="0" smtClean="0"/>
              <a:t>A partir das decisões anteriores o sistema é capaz de gerar boletos para cobrança.</a:t>
            </a:r>
          </a:p>
          <a:p>
            <a:pPr algn="just">
              <a:buFont typeface="Wingdings" pitchFamily="2" charset="2"/>
              <a:buChar char="§"/>
            </a:pPr>
            <a:endParaRPr lang="pt-BR" dirty="0">
              <a:latin typeface="Trebuchet MS" pitchFamily="34" charset="0"/>
              <a:cs typeface="Leelawadee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ayout_int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97632" y="293747"/>
            <a:ext cx="185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rebuchet MS" pitchFamily="34" charset="0"/>
                <a:cs typeface="Leelawadee" pitchFamily="34" charset="-34"/>
              </a:rPr>
              <a:t>SIGEC</a:t>
            </a:r>
          </a:p>
          <a:p>
            <a:r>
              <a:rPr lang="pt-BR" sz="2000" b="1" dirty="0" smtClean="0">
                <a:solidFill>
                  <a:srgbClr val="006600"/>
                </a:solidFill>
                <a:latin typeface="Trebuchet MS" pitchFamily="34" charset="0"/>
                <a:cs typeface="Leelawadee" pitchFamily="34" charset="-34"/>
              </a:rPr>
              <a:t>O Sistema</a:t>
            </a:r>
            <a:endParaRPr lang="pt-BR" sz="2000" b="1" dirty="0">
              <a:solidFill>
                <a:srgbClr val="006600"/>
              </a:solidFill>
              <a:latin typeface="Trebuchet MS" pitchFamily="34" charset="0"/>
              <a:cs typeface="Leelawadee" pitchFamily="34" charset="-34"/>
            </a:endParaRPr>
          </a:p>
        </p:txBody>
      </p:sp>
      <p:pic>
        <p:nvPicPr>
          <p:cNvPr id="10" name="Imagem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7056784" cy="468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ayout_int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6024"/>
            <a:ext cx="9144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97632" y="293747"/>
            <a:ext cx="185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rebuchet MS" pitchFamily="34" charset="0"/>
                <a:cs typeface="Leelawadee" pitchFamily="34" charset="-34"/>
              </a:rPr>
              <a:t>SIGEC</a:t>
            </a:r>
          </a:p>
          <a:p>
            <a:r>
              <a:rPr lang="pt-BR" sz="2000" b="1" dirty="0" smtClean="0">
                <a:solidFill>
                  <a:srgbClr val="006600"/>
                </a:solidFill>
                <a:latin typeface="Trebuchet MS" pitchFamily="34" charset="0"/>
                <a:cs typeface="Leelawadee" pitchFamily="34" charset="-34"/>
              </a:rPr>
              <a:t>O Sistema</a:t>
            </a:r>
            <a:endParaRPr lang="pt-BR" sz="2000" b="1" dirty="0">
              <a:solidFill>
                <a:srgbClr val="006600"/>
              </a:solidFill>
              <a:latin typeface="Trebuchet MS" pitchFamily="34" charset="0"/>
              <a:cs typeface="Leelawadee" pitchFamily="34" charset="-34"/>
            </a:endParaRPr>
          </a:p>
        </p:txBody>
      </p:sp>
      <p:pic>
        <p:nvPicPr>
          <p:cNvPr id="7" name="Imagem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73448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a direita 8"/>
          <p:cNvSpPr/>
          <p:nvPr/>
        </p:nvSpPr>
        <p:spPr>
          <a:xfrm>
            <a:off x="4067944" y="3212976"/>
            <a:ext cx="576064" cy="2880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ayout_interno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97632" y="293747"/>
            <a:ext cx="185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rebuchet MS" pitchFamily="34" charset="0"/>
                <a:cs typeface="Leelawadee" pitchFamily="34" charset="-34"/>
              </a:rPr>
              <a:t>SIGEC</a:t>
            </a:r>
          </a:p>
          <a:p>
            <a:r>
              <a:rPr lang="pt-BR" sz="2000" b="1" dirty="0" smtClean="0">
                <a:solidFill>
                  <a:srgbClr val="006600"/>
                </a:solidFill>
                <a:latin typeface="Trebuchet MS" pitchFamily="34" charset="0"/>
                <a:cs typeface="Leelawadee" pitchFamily="34" charset="-34"/>
              </a:rPr>
              <a:t>O Sistema</a:t>
            </a:r>
            <a:endParaRPr lang="pt-BR" sz="2000" b="1" dirty="0">
              <a:solidFill>
                <a:srgbClr val="006600"/>
              </a:solidFill>
              <a:latin typeface="Trebuchet MS" pitchFamily="34" charset="0"/>
              <a:cs typeface="Leelawadee" pitchFamily="34" charset="-34"/>
            </a:endParaRPr>
          </a:p>
        </p:txBody>
      </p:sp>
      <p:sp>
        <p:nvSpPr>
          <p:cNvPr id="12" name="CaixaDeTexto 11">
            <a:hlinkClick r:id="rId4"/>
          </p:cNvPr>
          <p:cNvSpPr txBox="1"/>
          <p:nvPr/>
        </p:nvSpPr>
        <p:spPr>
          <a:xfrm>
            <a:off x="1043608" y="2636912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Vamos navegar?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617</Words>
  <Application>Microsoft Office PowerPoint</Application>
  <PresentationFormat>Apresentação na tela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proex</dc:creator>
  <cp:lastModifiedBy>u2089174</cp:lastModifiedBy>
  <cp:revision>27</cp:revision>
  <dcterms:created xsi:type="dcterms:W3CDTF">2011-07-28T18:05:36Z</dcterms:created>
  <dcterms:modified xsi:type="dcterms:W3CDTF">2014-05-08T12:39:42Z</dcterms:modified>
</cp:coreProperties>
</file>