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555" r:id="rId3"/>
    <p:sldId id="264" r:id="rId4"/>
    <p:sldId id="615" r:id="rId5"/>
    <p:sldId id="621" r:id="rId6"/>
    <p:sldId id="633" r:id="rId7"/>
    <p:sldId id="634" r:id="rId8"/>
    <p:sldId id="616" r:id="rId9"/>
    <p:sldId id="622" r:id="rId10"/>
    <p:sldId id="303" r:id="rId11"/>
    <p:sldId id="260" r:id="rId12"/>
    <p:sldId id="624" r:id="rId13"/>
    <p:sldId id="640" r:id="rId14"/>
    <p:sldId id="641" r:id="rId15"/>
    <p:sldId id="639" r:id="rId16"/>
    <p:sldId id="307" r:id="rId17"/>
    <p:sldId id="625" r:id="rId18"/>
    <p:sldId id="632" r:id="rId19"/>
    <p:sldId id="642" r:id="rId20"/>
    <p:sldId id="643" r:id="rId21"/>
    <p:sldId id="635" r:id="rId22"/>
    <p:sldId id="644" r:id="rId23"/>
    <p:sldId id="649" r:id="rId24"/>
    <p:sldId id="631" r:id="rId25"/>
    <p:sldId id="645" r:id="rId26"/>
    <p:sldId id="647" r:id="rId27"/>
    <p:sldId id="627" r:id="rId28"/>
  </p:sldIdLst>
  <p:sldSz cx="9906000" cy="6858000" type="A4"/>
  <p:notesSz cx="6724650" cy="97742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BE0E3"/>
    <a:srgbClr val="0000CC"/>
    <a:srgbClr val="FF9900"/>
    <a:srgbClr val="FFFFFF"/>
    <a:srgbClr val="FFFFC5"/>
    <a:srgbClr val="FFFF99"/>
    <a:srgbClr val="0033CC"/>
    <a:srgbClr val="FFCC66"/>
    <a:srgbClr val="3791CF"/>
    <a:srgbClr val="2C9E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86" autoAdjust="0"/>
    <p:restoredTop sz="86380" autoAdjust="0"/>
  </p:normalViewPr>
  <p:slideViewPr>
    <p:cSldViewPr>
      <p:cViewPr>
        <p:scale>
          <a:sx n="66" d="100"/>
          <a:sy n="66" d="100"/>
        </p:scale>
        <p:origin x="-1890" y="-17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9" y="0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651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9" y="9283651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9FEFBCD-6A9E-48A6-937A-46AD248E1F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3282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9" y="0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7550" y="735013"/>
            <a:ext cx="5289550" cy="3662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091" y="4641826"/>
            <a:ext cx="5378468" cy="43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651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9" y="9283651"/>
            <a:ext cx="2913076" cy="4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59" tIns="45030" rIns="90059" bIns="4503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A0A59B3-05F3-4B71-ADD8-534E2B848C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50584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715FCA9B-64EF-4BF8-B545-64BCF043C454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1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4FD25-4EE7-4FBD-9071-557F68BDA118}" type="slidenum">
              <a:rPr lang="pt-BR"/>
              <a:pPr/>
              <a:t>12</a:t>
            </a:fld>
            <a:endParaRPr lang="pt-B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35013"/>
            <a:ext cx="5289550" cy="366236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777" y="4640456"/>
            <a:ext cx="5379097" cy="440015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4FD25-4EE7-4FBD-9071-557F68BDA118}" type="slidenum">
              <a:rPr lang="pt-BR"/>
              <a:pPr/>
              <a:t>13</a:t>
            </a:fld>
            <a:endParaRPr lang="pt-B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35013"/>
            <a:ext cx="5289550" cy="366236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777" y="4640456"/>
            <a:ext cx="5379097" cy="440015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4FD25-4EE7-4FBD-9071-557F68BDA118}" type="slidenum">
              <a:rPr lang="pt-BR"/>
              <a:pPr/>
              <a:t>14</a:t>
            </a:fld>
            <a:endParaRPr lang="pt-B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35013"/>
            <a:ext cx="5289550" cy="366236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777" y="4640456"/>
            <a:ext cx="5379097" cy="440015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4FD25-4EE7-4FBD-9071-557F68BDA118}" type="slidenum">
              <a:rPr lang="pt-BR"/>
              <a:pPr/>
              <a:t>15</a:t>
            </a:fld>
            <a:endParaRPr lang="pt-BR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35013"/>
            <a:ext cx="5289550" cy="3662362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2777" y="4640456"/>
            <a:ext cx="5379097" cy="4400158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D237BBAD-1599-4924-99B6-5B6DF8BCA80C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16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FF2DE39-E4F5-44E4-9471-0865D524B4C1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18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3FF2DE39-E4F5-44E4-9471-0865D524B4C1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21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0A59B3-05F3-4B71-ADD8-534E2B848C3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5C36B09A-6C57-4521-AEF4-7D455CB27551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2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4BE1B1CD-4AF9-4D61-875A-B561151F7DC9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3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022B7E-85B2-4E9E-AF81-58E370214566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4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022B7E-85B2-4E9E-AF81-58E370214566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5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022B7E-85B2-4E9E-AF81-58E370214566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6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C022B7E-85B2-4E9E-AF81-58E370214566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7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A8D79AC7-6CF4-4058-B14E-4563BAF04C9C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10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31731" indent="-281435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25741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576037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26333" indent="-225148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fld id="{EF2132B0-1ED6-4F85-A7CC-99406C4CEF4E}" type="slidenum">
              <a:rPr lang="pt-BR" altLang="pt-BR" sz="1200" b="0">
                <a:latin typeface="Arial" charset="0"/>
              </a:rPr>
              <a:pPr eaLnBrk="1" hangingPunct="1">
                <a:defRPr/>
              </a:pPr>
              <a:t>11</a:t>
            </a:fld>
            <a:endParaRPr lang="pt-BR" altLang="pt-BR" sz="1200" b="0">
              <a:latin typeface="Arial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091" y="4640263"/>
            <a:ext cx="5378468" cy="4399657"/>
          </a:xfrm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1FE-03A1-4C8D-878F-EB2511CBF66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1493" y="0"/>
            <a:ext cx="9906000" cy="360040"/>
          </a:xfrm>
          <a:prstGeom prst="rect">
            <a:avLst/>
          </a:prstGeom>
          <a:solidFill>
            <a:srgbClr val="3791CF">
              <a:alpha val="74902"/>
            </a:srgb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.</a:t>
            </a:r>
            <a:endParaRPr lang="pt-BR" altLang="pt-BR" dirty="0" smtClean="0"/>
          </a:p>
        </p:txBody>
      </p:sp>
      <p:sp>
        <p:nvSpPr>
          <p:cNvPr id="6" name="Rectangle 6"/>
          <p:cNvSpPr txBox="1">
            <a:spLocks noChangeArrowheads="1"/>
          </p:cNvSpPr>
          <p:nvPr userDrawn="1"/>
        </p:nvSpPr>
        <p:spPr bwMode="auto">
          <a:xfrm>
            <a:off x="9445374" y="0"/>
            <a:ext cx="45370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pt-BR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600" b="1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CACD6EC-03AC-4A02-9DDB-889B7A36059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9929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C7FC2E-349C-4D0A-9617-DF57ECED696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>
          <a:xfrm>
            <a:off x="7594600" y="0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fld id="{2078DDD0-8AFA-42D3-A0BC-9A324811EF7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0295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 bwMode="auto">
          <a:xfrm>
            <a:off x="0" y="-27384"/>
            <a:ext cx="9906000" cy="5760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52294" y="0"/>
            <a:ext cx="45370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ACD6EC-03AC-4A02-9DDB-889B7A36059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632520" y="6740841"/>
            <a:ext cx="8515177" cy="114300"/>
          </a:xfrm>
          <a:prstGeom prst="rect">
            <a:avLst/>
          </a:prstGeom>
          <a:gradFill rotWithShape="0">
            <a:gsLst>
              <a:gs pos="0">
                <a:srgbClr val="66CCFF"/>
              </a:gs>
              <a:gs pos="100000">
                <a:srgbClr val="0033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defRPr/>
            </a:pPr>
            <a:endParaRPr lang="pt-BR" altLang="pt-BR" sz="2800" b="0" i="1" smtClean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930" t="56786" r="55524" b="22866"/>
          <a:stretch/>
        </p:blipFill>
        <p:spPr bwMode="auto">
          <a:xfrm>
            <a:off x="9258966" y="6251826"/>
            <a:ext cx="58138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735" r="22637" b="19252"/>
          <a:stretch/>
        </p:blipFill>
        <p:spPr>
          <a:xfrm>
            <a:off x="0" y="6238936"/>
            <a:ext cx="608181" cy="5744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 bwMode="auto">
          <a:xfrm>
            <a:off x="-945909" y="-459432"/>
            <a:ext cx="11233248" cy="1440160"/>
          </a:xfrm>
          <a:prstGeom prst="rect">
            <a:avLst/>
          </a:prstGeom>
          <a:solidFill>
            <a:srgbClr val="FFFF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50" name="Text Box 19"/>
          <p:cNvSpPr txBox="1">
            <a:spLocks noChangeArrowheads="1"/>
          </p:cNvSpPr>
          <p:nvPr/>
        </p:nvSpPr>
        <p:spPr bwMode="auto">
          <a:xfrm>
            <a:off x="0" y="640709"/>
            <a:ext cx="9906000" cy="3829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50000"/>
              </a:spcBef>
              <a:buFontTx/>
              <a:buNone/>
            </a:pPr>
            <a:r>
              <a:rPr lang="pt-BR" altLang="pt-BR" sz="4800" dirty="0">
                <a:latin typeface="Tahoma" pitchFamily="34" charset="0"/>
              </a:rPr>
              <a:t>Avaliação </a:t>
            </a:r>
            <a:r>
              <a:rPr lang="pt-BR" altLang="pt-BR" sz="4800" dirty="0" smtClean="0">
                <a:latin typeface="Tahoma" pitchFamily="34" charset="0"/>
              </a:rPr>
              <a:t>Institucional </a:t>
            </a:r>
            <a:r>
              <a:rPr lang="pt-BR" altLang="pt-BR" sz="4000" dirty="0" smtClean="0">
                <a:latin typeface="Tahoma" pitchFamily="34" charset="0"/>
              </a:rPr>
              <a:t>como instrumento do monitoramento da gestão acadêmica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0" y="5589240"/>
            <a:ext cx="990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Campos do Jordão, Maio de 2014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2708275"/>
            <a:ext cx="990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3944938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944938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944938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9449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9449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449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449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449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94493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3600" i="1" dirty="0" smtClean="0">
                <a:latin typeface="Tahoma" pitchFamily="34" charset="0"/>
              </a:rPr>
              <a:t>Net </a:t>
            </a:r>
            <a:r>
              <a:rPr lang="pt-BR" altLang="pt-BR" sz="3600" i="1" dirty="0">
                <a:latin typeface="Tahoma" pitchFamily="34" charset="0"/>
              </a:rPr>
              <a:t>Promoter </a:t>
            </a:r>
            <a:r>
              <a:rPr lang="pt-BR" altLang="pt-BR" sz="3600" i="1" dirty="0" smtClean="0">
                <a:latin typeface="Tahoma" pitchFamily="34" charset="0"/>
              </a:rPr>
              <a:t> </a:t>
            </a:r>
            <a:r>
              <a:rPr lang="pt-BR" altLang="pt-BR" sz="3600" i="1" dirty="0" err="1" smtClean="0">
                <a:latin typeface="Tahoma" pitchFamily="34" charset="0"/>
              </a:rPr>
              <a:t>Index</a:t>
            </a:r>
            <a:r>
              <a:rPr lang="pt-BR" altLang="pt-BR" sz="3600" i="1" dirty="0" smtClean="0">
                <a:latin typeface="Tahoma" pitchFamily="34" charset="0"/>
              </a:rPr>
              <a:t> </a:t>
            </a:r>
            <a:r>
              <a:rPr lang="pt-BR" altLang="pt-BR" sz="3600" dirty="0">
                <a:latin typeface="Tahoma" pitchFamily="34" charset="0"/>
              </a:rPr>
              <a:t>(</a:t>
            </a:r>
            <a:r>
              <a:rPr lang="pt-BR" altLang="pt-BR" sz="3600" dirty="0" smtClean="0">
                <a:latin typeface="Tahoma" pitchFamily="34" charset="0"/>
              </a:rPr>
              <a:t>NPI)</a:t>
            </a:r>
            <a:endParaRPr lang="pt-BR" altLang="pt-BR" sz="36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2" name="Rectangle 3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46050" y="44450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>
              <a:defRPr/>
            </a:pPr>
            <a:r>
              <a:rPr lang="pt-BR" sz="2200" dirty="0" smtClean="0">
                <a:solidFill>
                  <a:schemeClr val="bg1"/>
                </a:solidFill>
                <a:cs typeface="+mn-cs"/>
              </a:rPr>
              <a:t>Net 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Promoter </a:t>
            </a:r>
            <a:r>
              <a:rPr lang="pt-BR" sz="2200" dirty="0" smtClean="0">
                <a:solidFill>
                  <a:schemeClr val="bg1"/>
                </a:solidFill>
                <a:cs typeface="+mn-cs"/>
              </a:rPr>
              <a:t>Index 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(</a:t>
            </a:r>
            <a:r>
              <a:rPr lang="pt-BR" sz="2200" dirty="0" smtClean="0">
                <a:solidFill>
                  <a:schemeClr val="bg1"/>
                </a:solidFill>
                <a:cs typeface="+mn-cs"/>
              </a:rPr>
              <a:t>NPI)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7107" name="Text Box 89"/>
          <p:cNvSpPr txBox="1">
            <a:spLocks noChangeArrowheads="1"/>
          </p:cNvSpPr>
          <p:nvPr/>
        </p:nvSpPr>
        <p:spPr bwMode="auto">
          <a:xfrm>
            <a:off x="272480" y="1265952"/>
            <a:ext cx="9159875" cy="866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6700" indent="-266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pt-BR" altLang="pt-BR" sz="1800" b="0" dirty="0">
                <a:latin typeface="Tahoma" pitchFamily="34" charset="0"/>
              </a:rPr>
              <a:t>Índice que mede a disposição </a:t>
            </a:r>
            <a:r>
              <a:rPr lang="pt-BR" altLang="pt-BR" sz="1800" b="0" dirty="0" smtClean="0">
                <a:latin typeface="Tahoma" pitchFamily="34" charset="0"/>
              </a:rPr>
              <a:t>de um público em </a:t>
            </a:r>
            <a:r>
              <a:rPr lang="pt-BR" altLang="pt-BR" sz="1800" b="0" dirty="0">
                <a:latin typeface="Tahoma" pitchFamily="34" charset="0"/>
              </a:rPr>
              <a:t>recomendar uma </a:t>
            </a:r>
            <a:r>
              <a:rPr lang="pt-BR" altLang="pt-BR" sz="1800" b="0" dirty="0" smtClean="0">
                <a:latin typeface="Tahoma" pitchFamily="34" charset="0"/>
              </a:rPr>
              <a:t>organização, segmentando esse público  </a:t>
            </a:r>
            <a:r>
              <a:rPr lang="pt-BR" altLang="pt-BR" sz="1800" b="0" dirty="0">
                <a:latin typeface="Tahoma" pitchFamily="34" charset="0"/>
              </a:rPr>
              <a:t>em três grupos: promotores, passivos e detratores </a:t>
            </a:r>
          </a:p>
        </p:txBody>
      </p:sp>
      <p:graphicFrame>
        <p:nvGraphicFramePr>
          <p:cNvPr id="9306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2610904"/>
              </p:ext>
            </p:extLst>
          </p:nvPr>
        </p:nvGraphicFramePr>
        <p:xfrm>
          <a:off x="488826" y="2780928"/>
          <a:ext cx="8856662" cy="2048616"/>
        </p:xfrm>
        <a:graphic>
          <a:graphicData uri="http://schemas.openxmlformats.org/drawingml/2006/table">
            <a:tbl>
              <a:tblPr/>
              <a:tblGrid>
                <a:gridCol w="2952750"/>
                <a:gridCol w="2951162"/>
                <a:gridCol w="2952750"/>
              </a:tblGrid>
              <a:tr h="372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Promotores</a:t>
                      </a:r>
                    </a:p>
                  </a:txBody>
                  <a:tcPr marT="45548" marB="4554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Passivos </a:t>
                      </a:r>
                    </a:p>
                  </a:txBody>
                  <a:tcPr marT="45548" marB="455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</a:rPr>
                        <a:t>Detratores</a:t>
                      </a:r>
                    </a:p>
                  </a:txBody>
                  <a:tcPr marT="45548" marB="455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20050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Indivíduos cujas experiências com a organização foram positivas e por isso estão dispostos a recomendá-la.</a:t>
                      </a:r>
                    </a:p>
                  </a:txBody>
                  <a:tcPr marT="45548" marB="45548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Indivíduos cujas experiências com a organização foram meramente satisfatórias e se mostram indiferentes a recomendá-la.</a:t>
                      </a:r>
                    </a:p>
                  </a:txBody>
                  <a:tcPr marT="45548" marB="455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Indivíduos cujas experiências com a organização foram negativas e não estão dispostos a recomendá-la.</a:t>
                      </a:r>
                    </a:p>
                  </a:txBody>
                  <a:tcPr marT="45548" marB="455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560512" y="4869160"/>
            <a:ext cx="8856984" cy="331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pt-BR" altLang="pt-BR" sz="1200" b="0" dirty="0" smtClean="0"/>
              <a:t>Fonte: Adaptado de </a:t>
            </a:r>
            <a:r>
              <a:rPr lang="pt-BR" altLang="pt-BR" sz="1200" b="0" dirty="0" err="1" smtClean="0"/>
              <a:t>Reichheld</a:t>
            </a:r>
            <a:r>
              <a:rPr lang="pt-BR" altLang="pt-BR" sz="1200" b="0" dirty="0" smtClean="0"/>
              <a:t>, Frederick F. “</a:t>
            </a:r>
            <a:r>
              <a:rPr lang="pt-BR" altLang="pt-BR" sz="1200" b="0" i="1" dirty="0" err="1" smtClean="0"/>
              <a:t>The</a:t>
            </a:r>
            <a:r>
              <a:rPr lang="pt-BR" altLang="pt-BR" sz="1200" b="0" i="1" dirty="0" smtClean="0"/>
              <a:t> </a:t>
            </a:r>
            <a:r>
              <a:rPr lang="pt-BR" altLang="pt-BR" sz="1200" b="0" i="1" dirty="0" err="1" smtClean="0"/>
              <a:t>One</a:t>
            </a:r>
            <a:r>
              <a:rPr lang="pt-BR" altLang="pt-BR" sz="1200" b="0" i="1" dirty="0" smtClean="0"/>
              <a:t> </a:t>
            </a:r>
            <a:r>
              <a:rPr lang="pt-BR" altLang="pt-BR" sz="1200" b="0" i="1" dirty="0" err="1" smtClean="0"/>
              <a:t>Number</a:t>
            </a:r>
            <a:r>
              <a:rPr lang="pt-BR" altLang="pt-BR" sz="1200" b="0" i="1" dirty="0" smtClean="0"/>
              <a:t> </a:t>
            </a:r>
            <a:r>
              <a:rPr lang="pt-BR" altLang="pt-BR" sz="1200" b="0" i="1" dirty="0" err="1" smtClean="0"/>
              <a:t>You</a:t>
            </a:r>
            <a:r>
              <a:rPr lang="pt-BR" altLang="pt-BR" sz="1200" b="0" i="1" dirty="0" smtClean="0"/>
              <a:t> </a:t>
            </a:r>
            <a:r>
              <a:rPr lang="pt-BR" altLang="pt-BR" sz="1200" b="0" i="1" dirty="0" err="1" smtClean="0"/>
              <a:t>Need</a:t>
            </a:r>
            <a:r>
              <a:rPr lang="pt-BR" altLang="pt-BR" sz="1200" b="0" i="1" dirty="0" smtClean="0"/>
              <a:t> to </a:t>
            </a:r>
            <a:r>
              <a:rPr lang="pt-BR" altLang="pt-BR" sz="1200" b="0" i="1" dirty="0" err="1" smtClean="0"/>
              <a:t>Grow</a:t>
            </a:r>
            <a:r>
              <a:rPr lang="pt-BR" altLang="pt-BR" sz="1200" b="0" dirty="0" smtClean="0"/>
              <a:t>”, Revista </a:t>
            </a:r>
            <a:r>
              <a:rPr lang="pt-BR" altLang="pt-BR" sz="1200" b="0" i="1" dirty="0" err="1" smtClean="0"/>
              <a:t>Havard</a:t>
            </a:r>
            <a:r>
              <a:rPr lang="pt-BR" altLang="pt-BR" sz="1200" b="0" i="1" dirty="0" smtClean="0"/>
              <a:t> Business </a:t>
            </a:r>
            <a:r>
              <a:rPr lang="pt-BR" altLang="pt-BR" sz="1200" b="0" i="1" dirty="0" err="1" smtClean="0"/>
              <a:t>Review</a:t>
            </a:r>
            <a:r>
              <a:rPr lang="pt-BR" altLang="pt-BR" sz="1200" b="0" dirty="0" smtClean="0"/>
              <a:t>, em 2001.</a:t>
            </a:r>
            <a:endParaRPr lang="pt-BR" altLang="pt-BR" sz="12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51" name="Rectangle 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59568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>
                <a:solidFill>
                  <a:schemeClr val="bg1"/>
                </a:solidFill>
                <a:cs typeface="+mn-cs"/>
              </a:rPr>
              <a:t>  Net Promoter </a:t>
            </a:r>
            <a:r>
              <a:rPr lang="pt-BR" sz="2200" dirty="0" err="1">
                <a:solidFill>
                  <a:schemeClr val="bg1"/>
                </a:solidFill>
                <a:cs typeface="+mn-cs"/>
              </a:rPr>
              <a:t>Index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 (NPI</a:t>
            </a:r>
            <a:r>
              <a:rPr lang="pt-BR" sz="2200" dirty="0" smtClean="0">
                <a:solidFill>
                  <a:schemeClr val="bg1"/>
                </a:solidFill>
                <a:cs typeface="+mn-cs"/>
              </a:rPr>
              <a:t>) adaptado 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48544" y="82742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800" b="0" dirty="0" smtClean="0">
                <a:solidFill>
                  <a:srgbClr val="0033CC"/>
                </a:solidFill>
              </a:rPr>
              <a:t>  Medição da disposição de recomendação:  escala de 0 a 10 pontos</a:t>
            </a:r>
            <a:endParaRPr lang="pt-BR" sz="1800" b="0" dirty="0">
              <a:solidFill>
                <a:srgbClr val="0033CC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064568" y="2867452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Expresse a sua </a:t>
            </a:r>
            <a:r>
              <a:rPr lang="pt-BR" b="0" dirty="0" smtClean="0">
                <a:solidFill>
                  <a:srgbClr val="0033CC"/>
                </a:solidFill>
              </a:rPr>
              <a:t>disposição em recomendar ou não recomendar o curso de Graduação </a:t>
            </a:r>
            <a:r>
              <a:rPr lang="pt-BR" b="0" dirty="0" smtClean="0"/>
              <a:t>da USCS a um amigo ou conhecido. Para isso, utilize a escala de notas a seguir, onde a nota 0 significa que você </a:t>
            </a:r>
            <a:r>
              <a:rPr lang="pt-BR" b="0" dirty="0" smtClean="0">
                <a:solidFill>
                  <a:srgbClr val="0033CC"/>
                </a:solidFill>
              </a:rPr>
              <a:t>NÃO RECOMENDARIA COM CERTEZA </a:t>
            </a:r>
            <a:r>
              <a:rPr lang="pt-BR" b="0" dirty="0" smtClean="0"/>
              <a:t>e a nota 10 que você </a:t>
            </a:r>
            <a:r>
              <a:rPr lang="pt-BR" b="0" dirty="0" smtClean="0">
                <a:solidFill>
                  <a:srgbClr val="0033CC"/>
                </a:solidFill>
              </a:rPr>
              <a:t>RECOMENDARIA COM CERTEZA</a:t>
            </a:r>
            <a:r>
              <a:rPr lang="pt-BR" b="0" dirty="0" smtClean="0"/>
              <a:t> a USCS</a:t>
            </a:r>
            <a:endParaRPr lang="pt-BR" b="0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063689" y="2442691"/>
            <a:ext cx="12250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33CC"/>
                </a:solidFill>
              </a:rPr>
              <a:t>Estudante</a:t>
            </a:r>
          </a:p>
        </p:txBody>
      </p:sp>
      <p:graphicFrame>
        <p:nvGraphicFramePr>
          <p:cNvPr id="19" name="Group 2"/>
          <p:cNvGraphicFramePr>
            <a:graphicFrameLocks noGrp="1"/>
          </p:cNvGraphicFramePr>
          <p:nvPr/>
        </p:nvGraphicFramePr>
        <p:xfrm>
          <a:off x="1066626" y="1612032"/>
          <a:ext cx="7270750" cy="304800"/>
        </p:xfrm>
        <a:graphic>
          <a:graphicData uri="http://schemas.openxmlformats.org/drawingml/2006/table">
            <a:tbl>
              <a:tblPr/>
              <a:tblGrid>
                <a:gridCol w="660400"/>
                <a:gridCol w="661988"/>
                <a:gridCol w="660400"/>
                <a:gridCol w="660400"/>
                <a:gridCol w="661987"/>
                <a:gridCol w="660400"/>
                <a:gridCol w="661988"/>
                <a:gridCol w="660400"/>
                <a:gridCol w="660400"/>
                <a:gridCol w="661987"/>
                <a:gridCol w="660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51" name="Rectangle 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59568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>
                <a:solidFill>
                  <a:schemeClr val="bg1"/>
                </a:solidFill>
                <a:cs typeface="+mn-cs"/>
              </a:rPr>
              <a:t>  Net Promoter </a:t>
            </a:r>
            <a:r>
              <a:rPr lang="pt-BR" sz="2200" dirty="0" err="1">
                <a:solidFill>
                  <a:schemeClr val="bg1"/>
                </a:solidFill>
                <a:cs typeface="+mn-cs"/>
              </a:rPr>
              <a:t>Index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 (NPI</a:t>
            </a:r>
            <a:r>
              <a:rPr lang="pt-BR" sz="2200" dirty="0" smtClean="0">
                <a:solidFill>
                  <a:schemeClr val="bg1"/>
                </a:solidFill>
                <a:cs typeface="+mn-cs"/>
              </a:rPr>
              <a:t>) adaptado 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48544" y="8367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800" b="0" dirty="0" smtClean="0">
                <a:solidFill>
                  <a:srgbClr val="0033CC"/>
                </a:solidFill>
              </a:rPr>
              <a:t>  Medição da disposição de recomendação:  escala de 0 a 10 pontos</a:t>
            </a:r>
            <a:endParaRPr lang="pt-BR" sz="1800" b="0" dirty="0">
              <a:solidFill>
                <a:srgbClr val="0033CC"/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920552" y="292087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Supondo que </a:t>
            </a:r>
            <a:r>
              <a:rPr lang="pt-BR" b="0" dirty="0" smtClean="0">
                <a:solidFill>
                  <a:srgbClr val="0033CC"/>
                </a:solidFill>
              </a:rPr>
              <a:t>alguém muito próximo a você esteja interessado em frequentar um curso de graduação </a:t>
            </a:r>
            <a:r>
              <a:rPr lang="pt-BR" b="0" dirty="0" smtClean="0"/>
              <a:t>em uma das áreas que a USCS oferece. Que nota entre 0 e 10 expressa a sua certeza ou a incerteza de que a USCS </a:t>
            </a:r>
            <a:r>
              <a:rPr lang="pt-BR" b="0" dirty="0" smtClean="0">
                <a:solidFill>
                  <a:srgbClr val="0033CC"/>
                </a:solidFill>
              </a:rPr>
              <a:t>seria a melhor recomendação que essa pessoa poderia receber.</a:t>
            </a:r>
            <a:r>
              <a:rPr lang="pt-BR" b="0" dirty="0" smtClean="0"/>
              <a:t> Lembrando que a  nota 0 significa que você tem certeza absoluta que a USCS </a:t>
            </a:r>
            <a:r>
              <a:rPr lang="pt-BR" b="0" dirty="0" smtClean="0">
                <a:solidFill>
                  <a:srgbClr val="0033CC"/>
                </a:solidFill>
              </a:rPr>
              <a:t>SERIA UMA PÉSSIMA INDICAÇÃO </a:t>
            </a:r>
            <a:r>
              <a:rPr lang="pt-BR" b="0" dirty="0" smtClean="0"/>
              <a:t>e a nota 10 que você tem certeza absoluta que a USCS </a:t>
            </a:r>
            <a:r>
              <a:rPr lang="pt-BR" b="0" dirty="0" smtClean="0">
                <a:solidFill>
                  <a:srgbClr val="0033CC"/>
                </a:solidFill>
              </a:rPr>
              <a:t>SERIA UMA EXCELENTE INDICAÇÃO</a:t>
            </a:r>
            <a:r>
              <a:rPr lang="pt-BR" b="0" dirty="0" smtClean="0"/>
              <a:t>. </a:t>
            </a:r>
            <a:endParaRPr lang="pt-BR" b="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20552" y="2510314"/>
            <a:ext cx="19607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dirty="0" smtClean="0">
                <a:solidFill>
                  <a:srgbClr val="0033CC"/>
                </a:solidFill>
              </a:rPr>
              <a:t>Docente e Gestor</a:t>
            </a:r>
          </a:p>
        </p:txBody>
      </p:sp>
      <p:graphicFrame>
        <p:nvGraphicFramePr>
          <p:cNvPr id="19" name="Group 2"/>
          <p:cNvGraphicFramePr>
            <a:graphicFrameLocks noGrp="1"/>
          </p:cNvGraphicFramePr>
          <p:nvPr/>
        </p:nvGraphicFramePr>
        <p:xfrm>
          <a:off x="1136576" y="1556792"/>
          <a:ext cx="7270750" cy="304800"/>
        </p:xfrm>
        <a:graphic>
          <a:graphicData uri="http://schemas.openxmlformats.org/drawingml/2006/table">
            <a:tbl>
              <a:tblPr/>
              <a:tblGrid>
                <a:gridCol w="660400"/>
                <a:gridCol w="661988"/>
                <a:gridCol w="660400"/>
                <a:gridCol w="660400"/>
                <a:gridCol w="661987"/>
                <a:gridCol w="660400"/>
                <a:gridCol w="661988"/>
                <a:gridCol w="660400"/>
                <a:gridCol w="660400"/>
                <a:gridCol w="661987"/>
                <a:gridCol w="660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51" name="Rectangle 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59568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>
                <a:solidFill>
                  <a:schemeClr val="bg1"/>
                </a:solidFill>
                <a:cs typeface="+mn-cs"/>
              </a:rPr>
              <a:t>  Net Promoter </a:t>
            </a:r>
            <a:r>
              <a:rPr lang="pt-BR" sz="2200" dirty="0" err="1">
                <a:solidFill>
                  <a:schemeClr val="bg1"/>
                </a:solidFill>
                <a:cs typeface="+mn-cs"/>
              </a:rPr>
              <a:t>Index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 (NPI</a:t>
            </a:r>
            <a:r>
              <a:rPr lang="pt-BR" sz="2200" dirty="0" smtClean="0">
                <a:solidFill>
                  <a:schemeClr val="bg1"/>
                </a:solidFill>
                <a:cs typeface="+mn-cs"/>
              </a:rPr>
              <a:t>) adaptado 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48544" y="83671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1800" b="0" dirty="0" smtClean="0">
                <a:solidFill>
                  <a:srgbClr val="0033CC"/>
                </a:solidFill>
              </a:rPr>
              <a:t>  Medição da disposição de recomendação:  escala de 0 a 10 pontos</a:t>
            </a:r>
            <a:endParaRPr lang="pt-BR" sz="1800" b="0" dirty="0">
              <a:solidFill>
                <a:srgbClr val="0033CC"/>
              </a:solidFill>
            </a:endParaRPr>
          </a:p>
        </p:txBody>
      </p:sp>
      <p:graphicFrame>
        <p:nvGraphicFramePr>
          <p:cNvPr id="19" name="Group 2"/>
          <p:cNvGraphicFramePr>
            <a:graphicFrameLocks noGrp="1"/>
          </p:cNvGraphicFramePr>
          <p:nvPr/>
        </p:nvGraphicFramePr>
        <p:xfrm>
          <a:off x="1136576" y="1556792"/>
          <a:ext cx="7270750" cy="304800"/>
        </p:xfrm>
        <a:graphic>
          <a:graphicData uri="http://schemas.openxmlformats.org/drawingml/2006/table">
            <a:tbl>
              <a:tblPr/>
              <a:tblGrid>
                <a:gridCol w="660400"/>
                <a:gridCol w="661988"/>
                <a:gridCol w="660400"/>
                <a:gridCol w="660400"/>
                <a:gridCol w="661987"/>
                <a:gridCol w="660400"/>
                <a:gridCol w="661988"/>
                <a:gridCol w="660400"/>
                <a:gridCol w="660400"/>
                <a:gridCol w="661987"/>
                <a:gridCol w="660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920552" y="3083476"/>
            <a:ext cx="799288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0" dirty="0" smtClean="0"/>
              <a:t>... expresse a sua disposição em recomendar ou não recomendar a USCS como instituição para se trabalhar a um amigo ou conhecido. Para isso, utilize a escala de notas a seguir, onde a nota 0 significa que você </a:t>
            </a:r>
            <a:r>
              <a:rPr lang="pt-BR" sz="1800" b="0" dirty="0" smtClean="0">
                <a:solidFill>
                  <a:srgbClr val="0033CC"/>
                </a:solidFill>
              </a:rPr>
              <a:t>NÃO RECOMENDARIA COM CERTEZA</a:t>
            </a:r>
            <a:r>
              <a:rPr lang="pt-BR" sz="1800" b="0" dirty="0" smtClean="0"/>
              <a:t> e a nota 10 que você </a:t>
            </a:r>
            <a:r>
              <a:rPr lang="pt-BR" sz="1800" b="0" dirty="0" smtClean="0">
                <a:solidFill>
                  <a:srgbClr val="0033CC"/>
                </a:solidFill>
              </a:rPr>
              <a:t>RECOMENDARIA COM CERTEZA </a:t>
            </a:r>
            <a:r>
              <a:rPr lang="pt-BR" sz="1800" b="0" dirty="0" smtClean="0"/>
              <a:t>a USCS.</a:t>
            </a:r>
            <a:endParaRPr lang="pt-BR" sz="1800" b="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48544" y="2492896"/>
            <a:ext cx="13981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33CC"/>
                </a:solidFill>
              </a:rPr>
              <a:t>Funcionário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1618" name="Group 2"/>
          <p:cNvGraphicFramePr>
            <a:graphicFrameLocks noGrp="1"/>
          </p:cNvGraphicFramePr>
          <p:nvPr/>
        </p:nvGraphicFramePr>
        <p:xfrm>
          <a:off x="1209675" y="2060848"/>
          <a:ext cx="7270750" cy="304800"/>
        </p:xfrm>
        <a:graphic>
          <a:graphicData uri="http://schemas.openxmlformats.org/drawingml/2006/table">
            <a:tbl>
              <a:tblPr/>
              <a:tblGrid>
                <a:gridCol w="660400"/>
                <a:gridCol w="661988"/>
                <a:gridCol w="660400"/>
                <a:gridCol w="660400"/>
                <a:gridCol w="661987"/>
                <a:gridCol w="660400"/>
                <a:gridCol w="661988"/>
                <a:gridCol w="660400"/>
                <a:gridCol w="660400"/>
                <a:gridCol w="661987"/>
                <a:gridCol w="660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4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5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7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111644" name="AutoShape 28"/>
          <p:cNvSpPr>
            <a:spLocks/>
          </p:cNvSpPr>
          <p:nvPr/>
        </p:nvSpPr>
        <p:spPr bwMode="auto">
          <a:xfrm rot="16200000">
            <a:off x="3332956" y="585267"/>
            <a:ext cx="360363" cy="4032250"/>
          </a:xfrm>
          <a:prstGeom prst="leftBrace">
            <a:avLst>
              <a:gd name="adj1" fmla="val 9324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45" name="AutoShape 29"/>
          <p:cNvSpPr>
            <a:spLocks/>
          </p:cNvSpPr>
          <p:nvPr/>
        </p:nvSpPr>
        <p:spPr bwMode="auto">
          <a:xfrm rot="16200000">
            <a:off x="7689056" y="2204517"/>
            <a:ext cx="360363" cy="793750"/>
          </a:xfrm>
          <a:prstGeom prst="leftBrace">
            <a:avLst>
              <a:gd name="adj1" fmla="val 1835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2074863" y="2830785"/>
            <a:ext cx="2589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Detratores</a:t>
            </a:r>
            <a:endParaRPr lang="pt-BR" sz="1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5241925" y="2830785"/>
            <a:ext cx="2592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Passivos</a:t>
            </a:r>
            <a:endParaRPr lang="pt-BR" sz="1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6610350" y="2830785"/>
            <a:ext cx="2590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Promotores</a:t>
            </a:r>
            <a:endParaRPr lang="pt-BR" sz="1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1649" name="AutoShape 33"/>
          <p:cNvSpPr>
            <a:spLocks/>
          </p:cNvSpPr>
          <p:nvPr/>
        </p:nvSpPr>
        <p:spPr bwMode="auto">
          <a:xfrm rot="16200000">
            <a:off x="6319838" y="2203723"/>
            <a:ext cx="360362" cy="792162"/>
          </a:xfrm>
          <a:prstGeom prst="leftBrace">
            <a:avLst>
              <a:gd name="adj1" fmla="val 1831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1650" name="Text Box 34"/>
          <p:cNvSpPr txBox="1">
            <a:spLocks noChangeArrowheads="1"/>
          </p:cNvSpPr>
          <p:nvPr/>
        </p:nvSpPr>
        <p:spPr bwMode="auto">
          <a:xfrm>
            <a:off x="0" y="3789040"/>
            <a:ext cx="9632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NET PROMOTER </a:t>
            </a:r>
            <a:r>
              <a:rPr lang="pt-BR" sz="20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INDEX = </a:t>
            </a:r>
            <a:r>
              <a:rPr lang="pt-BR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Promotores   -    Detratores</a:t>
            </a:r>
            <a:endParaRPr lang="pt-BR" sz="20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1651" name="Rectangle 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59568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>
                <a:solidFill>
                  <a:schemeClr val="bg1"/>
                </a:solidFill>
                <a:cs typeface="+mn-cs"/>
              </a:rPr>
              <a:t>  Net Promoter </a:t>
            </a:r>
            <a:r>
              <a:rPr lang="pt-BR" sz="2200" dirty="0" err="1">
                <a:solidFill>
                  <a:schemeClr val="bg1"/>
                </a:solidFill>
                <a:cs typeface="+mn-cs"/>
              </a:rPr>
              <a:t>Index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 (NPI)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136576" y="1052736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/>
              <a:t>Resultado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46050" y="44450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>
                <a:solidFill>
                  <a:schemeClr val="bg1"/>
                </a:solidFill>
                <a:cs typeface="+mn-cs"/>
              </a:rPr>
              <a:t>  Net Promoter </a:t>
            </a:r>
            <a:r>
              <a:rPr lang="pt-BR" sz="2200" dirty="0" err="1">
                <a:solidFill>
                  <a:schemeClr val="bg1"/>
                </a:solidFill>
                <a:cs typeface="+mn-cs"/>
              </a:rPr>
              <a:t>Index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 (NPI</a:t>
            </a:r>
            <a:r>
              <a:rPr lang="pt-BR" sz="2200" dirty="0" smtClean="0">
                <a:solidFill>
                  <a:schemeClr val="bg1"/>
                </a:solidFill>
                <a:cs typeface="+mn-cs"/>
              </a:rPr>
              <a:t>) adaptado 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117868" name="Group 108"/>
          <p:cNvGraphicFramePr>
            <a:graphicFrameLocks noGrp="1"/>
          </p:cNvGraphicFramePr>
          <p:nvPr/>
        </p:nvGraphicFramePr>
        <p:xfrm>
          <a:off x="1692275" y="692150"/>
          <a:ext cx="6573838" cy="4586288"/>
        </p:xfrm>
        <a:graphic>
          <a:graphicData uri="http://schemas.openxmlformats.org/drawingml/2006/table">
            <a:tbl>
              <a:tblPr/>
              <a:tblGrid>
                <a:gridCol w="3287713"/>
                <a:gridCol w="3286125"/>
              </a:tblGrid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NPI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CLASSIFICAÇÃO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Perfeito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 até 99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Espetacular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até 84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Excelente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 até 69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Muito Bom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até 54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Bom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 até 39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Mediano Superior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até 24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Mediano Inferior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-25 até -1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Pobre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-50 até -26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Terrível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-100 até -51</a:t>
                      </a:r>
                    </a:p>
                  </a:txBody>
                  <a:tcPr marT="45726" marB="45726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Abismo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9" name="Rectangle 97"/>
          <p:cNvSpPr>
            <a:spLocks noChangeArrowheads="1"/>
          </p:cNvSpPr>
          <p:nvPr/>
        </p:nvSpPr>
        <p:spPr bwMode="auto">
          <a:xfrm>
            <a:off x="1857350" y="5661248"/>
            <a:ext cx="6336010" cy="33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t-BR" altLang="pt-BR" sz="1300" b="0" i="1" dirty="0" smtClean="0"/>
              <a:t>“Organizações com públicos muito </a:t>
            </a:r>
            <a:r>
              <a:rPr lang="pt-BR" altLang="pt-BR" sz="1300" b="0" i="1" dirty="0"/>
              <a:t>encantados tem um </a:t>
            </a:r>
            <a:r>
              <a:rPr lang="pt-BR" altLang="pt-BR" sz="1300" b="0" i="1" dirty="0" err="1"/>
              <a:t>score</a:t>
            </a:r>
            <a:r>
              <a:rPr lang="pt-BR" altLang="pt-BR" sz="1300" b="0" i="1" dirty="0"/>
              <a:t> acima de 75</a:t>
            </a:r>
            <a:r>
              <a:rPr lang="pt-BR" altLang="pt-BR" sz="1300" b="0" i="1" dirty="0" smtClean="0"/>
              <a:t>%</a:t>
            </a:r>
            <a:endParaRPr lang="pt-BR" altLang="pt-BR" sz="13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Subsídios obtidos para a gestão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04528" y="2132856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buFont typeface="Wingdings" pitchFamily="2" charset="2"/>
              <a:buChar char="ü"/>
            </a:pPr>
            <a:r>
              <a:rPr lang="pt-BR" sz="1800" dirty="0" smtClean="0"/>
              <a:t>   Instrumento de fácil aplicação</a:t>
            </a:r>
          </a:p>
          <a:p>
            <a:pPr marL="87313" indent="-87313">
              <a:buFont typeface="Wingdings" pitchFamily="2" charset="2"/>
              <a:buChar char="ü"/>
            </a:pPr>
            <a:endParaRPr lang="pt-BR" sz="1800" dirty="0" smtClean="0"/>
          </a:p>
          <a:p>
            <a:pPr marL="87313" indent="-87313">
              <a:buFont typeface="Wingdings" pitchFamily="2" charset="2"/>
              <a:buChar char="ü"/>
            </a:pPr>
            <a:endParaRPr lang="pt-BR" sz="1800" dirty="0" smtClean="0"/>
          </a:p>
          <a:p>
            <a:pPr marL="87313" indent="-87313">
              <a:buFont typeface="Wingdings" pitchFamily="2" charset="2"/>
              <a:buChar char="ü"/>
            </a:pPr>
            <a:r>
              <a:rPr lang="pt-BR" sz="1800" dirty="0" smtClean="0"/>
              <a:t>   Fácil apuração do resultado</a:t>
            </a:r>
          </a:p>
          <a:p>
            <a:pPr marL="87313" indent="-87313">
              <a:buFont typeface="Wingdings" pitchFamily="2" charset="2"/>
              <a:buChar char="ü"/>
            </a:pPr>
            <a:endParaRPr lang="pt-BR" sz="1800" dirty="0" smtClean="0"/>
          </a:p>
          <a:p>
            <a:pPr>
              <a:buFont typeface="Wingdings" pitchFamily="2" charset="2"/>
              <a:buChar char="ü"/>
            </a:pPr>
            <a:endParaRPr lang="pt-BR" sz="1800" dirty="0" smtClean="0"/>
          </a:p>
          <a:p>
            <a:pPr marL="363538" indent="-363538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800" dirty="0" smtClean="0"/>
              <a:t> Correlações com outros indicadores sugeriram alta validade (Ex. NPI X Satisfação) </a:t>
            </a:r>
            <a:r>
              <a:rPr lang="pt-BR" sz="1800" dirty="0" smtClean="0">
                <a:hlinkClick r:id="rId3" action="ppaction://hlinksldjump"/>
              </a:rPr>
              <a:t>exemplo:</a:t>
            </a:r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848544" y="1115452"/>
            <a:ext cx="4499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>
                <a:solidFill>
                  <a:srgbClr val="0000CC"/>
                </a:solidFill>
              </a:rPr>
              <a:t>Benefícios de aplicação do NPI (IES)</a:t>
            </a:r>
            <a:endParaRPr lang="pt-BR" sz="1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3" name="Rectangle 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46050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NPI (IES) X SATISFAÇÃO (IES)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108"/>
          <a:stretch/>
        </p:blipFill>
        <p:spPr bwMode="auto">
          <a:xfrm>
            <a:off x="848544" y="692697"/>
            <a:ext cx="868065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00672" y="2420888"/>
            <a:ext cx="230425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/>
              <a:t>r</a:t>
            </a:r>
            <a:r>
              <a:rPr lang="pt-BR" sz="2500" dirty="0" smtClean="0"/>
              <a:t> = 80,6% </a:t>
            </a:r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xmlns="" val="73816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Subsídios obtidos para a gestão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92560" y="1203717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r>
              <a:rPr lang="pt-BR" sz="1800" b="0" dirty="0" smtClean="0"/>
              <a:t> Comparativo entre os públicos internos</a:t>
            </a:r>
          </a:p>
          <a:p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r>
              <a:rPr lang="pt-BR" sz="1800" b="0" dirty="0" smtClean="0"/>
              <a:t> Subsídios  acerca da situação de estabilidade/instabilidade institucional</a:t>
            </a:r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 marL="261938" indent="-261938">
              <a:buFont typeface="Wingdings" pitchFamily="2" charset="2"/>
              <a:buChar char="ü"/>
            </a:pPr>
            <a:r>
              <a:rPr lang="pt-BR" sz="1800" b="0" dirty="0" smtClean="0"/>
              <a:t>Acompanhamento de possíveis influências/impactos sobre o público alvo da IES e</a:t>
            </a:r>
            <a:r>
              <a:rPr lang="pt-BR" sz="1800" b="0" i="1" dirty="0" smtClean="0"/>
              <a:t> </a:t>
            </a:r>
            <a:r>
              <a:rPr lang="pt-BR" sz="1800" b="0" i="1" dirty="0" err="1" smtClean="0"/>
              <a:t>stakeholders</a:t>
            </a:r>
            <a:r>
              <a:rPr lang="pt-BR" sz="1800" b="0" i="1" dirty="0" smtClean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48544" y="971436"/>
            <a:ext cx="513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>
                <a:solidFill>
                  <a:srgbClr val="0000CC"/>
                </a:solidFill>
              </a:rPr>
              <a:t>Benefícios do monitoramento do NPI (IES)</a:t>
            </a:r>
            <a:endParaRPr lang="pt-BR" sz="1800" dirty="0">
              <a:solidFill>
                <a:srgbClr val="0000CC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568" y="3280166"/>
            <a:ext cx="8393633" cy="3029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46050" y="44450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>
              <a:defRPr/>
            </a:pPr>
            <a:r>
              <a:rPr lang="pt-BR" sz="2200" dirty="0" smtClean="0">
                <a:solidFill>
                  <a:schemeClr val="bg1"/>
                </a:solidFill>
                <a:cs typeface="+mn-cs"/>
              </a:rPr>
              <a:t>Agenda 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88504" y="1052736"/>
            <a:ext cx="88569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pt-BR" sz="2000" dirty="0" smtClean="0"/>
              <a:t>Prática de Avaliação Institucional na USCS</a:t>
            </a:r>
          </a:p>
          <a:p>
            <a:pPr marL="342900" indent="-342900" algn="just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pt-BR" sz="2000" dirty="0" smtClean="0"/>
              <a:t>Monitoramento da satisfação </a:t>
            </a:r>
            <a:r>
              <a:rPr lang="pt-BR" sz="2000" dirty="0" smtClean="0"/>
              <a:t>e  do </a:t>
            </a:r>
            <a:r>
              <a:rPr lang="pt-BR" sz="2000" i="1" dirty="0" smtClean="0"/>
              <a:t>Net </a:t>
            </a:r>
            <a:r>
              <a:rPr lang="pt-BR" sz="2000" i="1" dirty="0" smtClean="0"/>
              <a:t>Promoter </a:t>
            </a:r>
            <a:r>
              <a:rPr lang="pt-BR" sz="2000" i="1" dirty="0" err="1" smtClean="0"/>
              <a:t>Index-NPI</a:t>
            </a:r>
            <a:endParaRPr lang="pt-BR" sz="2000" i="1" dirty="0" smtClean="0"/>
          </a:p>
          <a:p>
            <a:pPr marL="342900" indent="-342900" algn="just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pt-BR" sz="2000" dirty="0" smtClean="0"/>
              <a:t>Indicador de  fidelização</a:t>
            </a:r>
          </a:p>
          <a:p>
            <a:pPr marL="342900" indent="-342900" algn="just">
              <a:lnSpc>
                <a:spcPct val="250000"/>
              </a:lnSpc>
              <a:buFont typeface="Wingdings" panose="05000000000000000000" pitchFamily="2" charset="2"/>
              <a:buChar char="q"/>
            </a:pPr>
            <a:r>
              <a:rPr lang="pt-BR" sz="2000" dirty="0" smtClean="0"/>
              <a:t>Recorte de benchmarking: causas de evasão – ações de retenção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Subsídios obtidos para a gestão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20552" y="1628800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sz="1800" dirty="0" smtClean="0"/>
              <a:t>Detecção de pontos críticos –  em dimensões de qualidade</a:t>
            </a:r>
          </a:p>
          <a:p>
            <a:r>
              <a:rPr lang="pt-BR" sz="1800" b="0" dirty="0" smtClean="0"/>
              <a:t> (resultados das dimensões x NPI) </a:t>
            </a:r>
          </a:p>
          <a:p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r>
              <a:rPr lang="pt-BR" sz="1800" b="0" dirty="0" smtClean="0"/>
              <a:t> Comparação dos semestres no mesmo instante do tempo</a:t>
            </a:r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r>
              <a:rPr lang="pt-BR" sz="1800" b="0" dirty="0" smtClean="0"/>
              <a:t>  Acompanhamento evolutivo dos grupos semestrais </a:t>
            </a:r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>
              <a:buFont typeface="Wingdings" pitchFamily="2" charset="2"/>
              <a:buChar char="ü"/>
            </a:pPr>
            <a:endParaRPr lang="pt-BR" sz="1800" b="0" dirty="0" smtClean="0"/>
          </a:p>
          <a:p>
            <a:pPr marL="363538" indent="-363538">
              <a:buFont typeface="Wingdings" pitchFamily="2" charset="2"/>
              <a:buChar char="ü"/>
            </a:pPr>
            <a:r>
              <a:rPr lang="pt-BR" sz="1800" b="0" dirty="0" smtClean="0"/>
              <a:t>Acompanhamento evolutivo comparativo dos semestres iniciais X semestres finais</a:t>
            </a:r>
            <a:endParaRPr lang="pt-BR" sz="1800" b="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20552" y="980728"/>
            <a:ext cx="5139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>
                <a:solidFill>
                  <a:srgbClr val="0000CC"/>
                </a:solidFill>
              </a:rPr>
              <a:t>Benefícios do monitoramento do NPI (IES)</a:t>
            </a:r>
            <a:endParaRPr lang="pt-BR" sz="1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63" name="Rectangle 3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-146050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>
                <a:solidFill>
                  <a:schemeClr val="bg1"/>
                </a:solidFill>
                <a:cs typeface="+mn-cs"/>
              </a:rPr>
              <a:t>  Net Promoter </a:t>
            </a:r>
            <a:r>
              <a:rPr lang="pt-BR" sz="2200" dirty="0" err="1">
                <a:solidFill>
                  <a:schemeClr val="bg1"/>
                </a:solidFill>
                <a:cs typeface="+mn-cs"/>
              </a:rPr>
              <a:t>Index</a:t>
            </a:r>
            <a:r>
              <a:rPr lang="pt-BR" sz="2200" dirty="0">
                <a:solidFill>
                  <a:schemeClr val="bg1"/>
                </a:solidFill>
                <a:cs typeface="+mn-cs"/>
              </a:rPr>
              <a:t> (NPI</a:t>
            </a:r>
            <a:r>
              <a:rPr lang="pt-BR" sz="2200" dirty="0" smtClean="0">
                <a:solidFill>
                  <a:schemeClr val="bg1"/>
                </a:solidFill>
                <a:cs typeface="+mn-cs"/>
              </a:rPr>
              <a:t>) adaptado 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77570372"/>
              </p:ext>
            </p:extLst>
          </p:nvPr>
        </p:nvGraphicFramePr>
        <p:xfrm>
          <a:off x="776536" y="692694"/>
          <a:ext cx="1721395" cy="5904666"/>
        </p:xfrm>
        <a:graphic>
          <a:graphicData uri="http://schemas.openxmlformats.org/drawingml/2006/table">
            <a:tbl>
              <a:tblPr/>
              <a:tblGrid>
                <a:gridCol w="1721395"/>
              </a:tblGrid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NPI</a:t>
                      </a:r>
                    </a:p>
                  </a:txBody>
                  <a:tcPr marT="45726" marB="45726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85 até 99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70 até 84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55 até 69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40 até 54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 até 39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8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até 24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-25 até -1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-50 até -26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56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-100 até -51</a:t>
                      </a:r>
                    </a:p>
                  </a:txBody>
                  <a:tcPr marT="45726" marB="45726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936776" y="1556792"/>
            <a:ext cx="187220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Semestres Iniciais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936032" y="4716433"/>
            <a:ext cx="187220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pt-BR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pt-BR" dirty="0"/>
              <a:t>Semestres </a:t>
            </a:r>
            <a:r>
              <a:rPr lang="pt-BR" dirty="0" smtClean="0"/>
              <a:t> Finais</a:t>
            </a:r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 bwMode="auto">
          <a:xfrm>
            <a:off x="4664968" y="3356992"/>
            <a:ext cx="2016224" cy="0"/>
          </a:xfrm>
          <a:prstGeom prst="straightConnector1">
            <a:avLst/>
          </a:prstGeom>
          <a:ln>
            <a:headEnd type="none" w="med" len="med"/>
            <a:tailEnd type="arrow"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CaixaDeTexto 6"/>
          <p:cNvSpPr txBox="1"/>
          <p:nvPr/>
        </p:nvSpPr>
        <p:spPr>
          <a:xfrm>
            <a:off x="4808984" y="335893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Monitoramento contínuo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6420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4195E-6 -4.16185E-6 L -2.44195E-6 0.07284 C -2.44195E-6 0.10567 0.10825 0.14613 0.19616 0.14613 L 0.39232 0.14613 " pathEditMode="relative" rAng="0" ptsTypes="FfFF">
                                      <p:cBhvr>
                                        <p:cTn id="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16" y="7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44195E-6 -0.00139 L -2.44195E-6 -0.15861 C -2.44195E-6 -0.2289 0.15036 -0.31538 0.27254 -0.31538 L 0.54492 -0.31538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38" y="-15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Subsídios obtidos para a gestão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48544" y="2217638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0" dirty="0" smtClean="0"/>
              <a:t>Não monitoramento do curto prazo – não atendimento a detecção de ambientes decorrentes de problemas imediatos/urgentes </a:t>
            </a:r>
            <a:endParaRPr lang="pt-BR" sz="1800" b="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48544" y="971436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 smtClean="0">
                <a:solidFill>
                  <a:srgbClr val="0000CC"/>
                </a:solidFill>
              </a:rPr>
              <a:t>Limitações NPI (IES) </a:t>
            </a:r>
            <a:endParaRPr lang="pt-BR" sz="1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24" name="Rectangle 5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160090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>
              <a:buFont typeface="Wingdings" pitchFamily="2" charset="2"/>
              <a:buBlip>
                <a:blip r:embed="rId3"/>
              </a:buBlip>
            </a:pPr>
            <a:r>
              <a:rPr lang="pt-BR" sz="2200" i="1" dirty="0">
                <a:solidFill>
                  <a:schemeClr val="bg1"/>
                </a:solidFill>
              </a:rPr>
              <a:t>  Índice de Fidelização do </a:t>
            </a:r>
            <a:r>
              <a:rPr lang="pt-BR" sz="2200" i="1" dirty="0" smtClean="0">
                <a:solidFill>
                  <a:schemeClr val="bg1"/>
                </a:solidFill>
              </a:rPr>
              <a:t>estudante </a:t>
            </a:r>
            <a:r>
              <a:rPr lang="pt-BR" sz="2200" i="1" dirty="0">
                <a:solidFill>
                  <a:schemeClr val="bg1"/>
                </a:solidFill>
              </a:rPr>
              <a:t>(</a:t>
            </a:r>
            <a:r>
              <a:rPr lang="pt-BR" sz="2200" i="1" dirty="0" smtClean="0">
                <a:solidFill>
                  <a:schemeClr val="bg1"/>
                </a:solidFill>
              </a:rPr>
              <a:t>IFE)</a:t>
            </a:r>
            <a:endParaRPr lang="pt-BR" sz="2200" dirty="0">
              <a:solidFill>
                <a:schemeClr val="bg1"/>
              </a:solidFill>
            </a:endParaRPr>
          </a:p>
        </p:txBody>
      </p:sp>
      <p:sp>
        <p:nvSpPr>
          <p:cNvPr id="105525" name="Text Box 53"/>
          <p:cNvSpPr txBox="1">
            <a:spLocks noChangeArrowheads="1"/>
          </p:cNvSpPr>
          <p:nvPr/>
        </p:nvSpPr>
        <p:spPr bwMode="auto">
          <a:xfrm>
            <a:off x="488950" y="860425"/>
            <a:ext cx="3527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BR" b="0" dirty="0">
                <a:solidFill>
                  <a:schemeClr val="accent2"/>
                </a:solidFill>
              </a:rPr>
              <a:t> Nota Metodológica</a:t>
            </a:r>
          </a:p>
        </p:txBody>
      </p:sp>
      <p:grpSp>
        <p:nvGrpSpPr>
          <p:cNvPr id="2" name="Grupo 54"/>
          <p:cNvGrpSpPr/>
          <p:nvPr/>
        </p:nvGrpSpPr>
        <p:grpSpPr>
          <a:xfrm>
            <a:off x="1425178" y="1412776"/>
            <a:ext cx="5544046" cy="4968875"/>
            <a:chOff x="4088904" y="1268413"/>
            <a:chExt cx="5544046" cy="4968875"/>
          </a:xfrm>
        </p:grpSpPr>
        <p:sp>
          <p:nvSpPr>
            <p:cNvPr id="105526" name="WordArt 54"/>
            <p:cNvSpPr>
              <a:spLocks noChangeArrowheads="1" noChangeShapeType="1" noTextEdit="1"/>
            </p:cNvSpPr>
            <p:nvPr/>
          </p:nvSpPr>
          <p:spPr bwMode="auto">
            <a:xfrm rot="2463208">
              <a:off x="6996113" y="1562100"/>
              <a:ext cx="2636837" cy="149701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989059"/>
                </a:avLst>
              </a:prstTxWarp>
            </a:bodyPr>
            <a:lstStyle/>
            <a:p>
              <a:pPr algn="ctr"/>
              <a:r>
                <a:rPr lang="pt-BR" sz="2000" kern="10">
                  <a:ln w="9525">
                    <a:solidFill>
                      <a:srgbClr val="003366"/>
                    </a:solidFill>
                    <a:round/>
                    <a:headEnd/>
                    <a:tailEnd/>
                  </a:ln>
                  <a:solidFill>
                    <a:srgbClr val="003366"/>
                  </a:solidFill>
                  <a:latin typeface="Trebuchet MS"/>
                </a:rPr>
                <a:t>S a t i s f a ç ã o   G e r a l</a:t>
              </a:r>
            </a:p>
          </p:txBody>
        </p:sp>
        <p:grpSp>
          <p:nvGrpSpPr>
            <p:cNvPr id="3" name="Group 55"/>
            <p:cNvGrpSpPr>
              <a:grpSpLocks/>
            </p:cNvGrpSpPr>
            <p:nvPr/>
          </p:nvGrpSpPr>
          <p:grpSpPr bwMode="auto">
            <a:xfrm>
              <a:off x="6030913" y="3041650"/>
              <a:ext cx="1163637" cy="1109663"/>
              <a:chOff x="1104" y="1875"/>
              <a:chExt cx="540" cy="528"/>
            </a:xfrm>
          </p:grpSpPr>
          <p:grpSp>
            <p:nvGrpSpPr>
              <p:cNvPr id="4" name="Group 56"/>
              <p:cNvGrpSpPr>
                <a:grpSpLocks/>
              </p:cNvGrpSpPr>
              <p:nvPr/>
            </p:nvGrpSpPr>
            <p:grpSpPr bwMode="auto">
              <a:xfrm rot="162216">
                <a:off x="1201" y="1876"/>
                <a:ext cx="443" cy="355"/>
                <a:chOff x="1776" y="1631"/>
                <a:chExt cx="497" cy="397"/>
              </a:xfrm>
            </p:grpSpPr>
            <p:sp>
              <p:nvSpPr>
                <p:cNvPr id="105529" name="AutoShape 57"/>
                <p:cNvSpPr>
                  <a:spLocks noChangeArrowheads="1"/>
                </p:cNvSpPr>
                <p:nvPr/>
              </p:nvSpPr>
              <p:spPr bwMode="auto">
                <a:xfrm rot="14575381" flipH="1">
                  <a:off x="1868" y="1739"/>
                  <a:ext cx="239" cy="22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0" name="AutoShape 58"/>
                <p:cNvSpPr>
                  <a:spLocks noChangeArrowheads="1"/>
                </p:cNvSpPr>
                <p:nvPr/>
              </p:nvSpPr>
              <p:spPr bwMode="auto">
                <a:xfrm rot="-2351654">
                  <a:off x="1911" y="1775"/>
                  <a:ext cx="90" cy="25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1" name="AutoShape 59"/>
                <p:cNvSpPr>
                  <a:spLocks noChangeArrowheads="1"/>
                </p:cNvSpPr>
                <p:nvPr/>
              </p:nvSpPr>
              <p:spPr bwMode="auto">
                <a:xfrm rot="-2351654">
                  <a:off x="2001" y="1848"/>
                  <a:ext cx="272" cy="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2" name="AutoShape 60"/>
                <p:cNvSpPr>
                  <a:spLocks noChangeArrowheads="1"/>
                </p:cNvSpPr>
                <p:nvPr/>
              </p:nvSpPr>
              <p:spPr bwMode="auto">
                <a:xfrm rot="-2351654">
                  <a:off x="1855" y="1658"/>
                  <a:ext cx="227" cy="25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3" name="AutoShape 61"/>
                <p:cNvSpPr>
                  <a:spLocks noChangeArrowheads="1"/>
                </p:cNvSpPr>
                <p:nvPr/>
              </p:nvSpPr>
              <p:spPr bwMode="auto">
                <a:xfrm rot="14960">
                  <a:off x="1810" y="1631"/>
                  <a:ext cx="453" cy="34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4" name="AutoShape 62"/>
                <p:cNvSpPr>
                  <a:spLocks noChangeArrowheads="1"/>
                </p:cNvSpPr>
                <p:nvPr/>
              </p:nvSpPr>
              <p:spPr bwMode="auto">
                <a:xfrm rot="-242895">
                  <a:off x="1776" y="1632"/>
                  <a:ext cx="407" cy="25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5" name="AutoShape 63"/>
                <p:cNvSpPr>
                  <a:spLocks noChangeArrowheads="1"/>
                </p:cNvSpPr>
                <p:nvPr/>
              </p:nvSpPr>
              <p:spPr bwMode="auto">
                <a:xfrm rot="-2351654">
                  <a:off x="1911" y="1757"/>
                  <a:ext cx="90" cy="25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6" name="AutoShape 64"/>
                <p:cNvSpPr>
                  <a:spLocks noChangeArrowheads="1"/>
                </p:cNvSpPr>
                <p:nvPr/>
              </p:nvSpPr>
              <p:spPr bwMode="auto">
                <a:xfrm rot="-2351654">
                  <a:off x="1900" y="1739"/>
                  <a:ext cx="90" cy="25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37" name="AutoShape 65"/>
                <p:cNvSpPr>
                  <a:spLocks noChangeArrowheads="1"/>
                </p:cNvSpPr>
                <p:nvPr/>
              </p:nvSpPr>
              <p:spPr bwMode="auto">
                <a:xfrm rot="13237094" flipH="1">
                  <a:off x="2092" y="1776"/>
                  <a:ext cx="45" cy="252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5" name="Group 66"/>
              <p:cNvGrpSpPr>
                <a:grpSpLocks/>
              </p:cNvGrpSpPr>
              <p:nvPr/>
            </p:nvGrpSpPr>
            <p:grpSpPr bwMode="auto">
              <a:xfrm>
                <a:off x="1158" y="1920"/>
                <a:ext cx="461" cy="480"/>
                <a:chOff x="1872" y="1584"/>
                <a:chExt cx="461" cy="480"/>
              </a:xfrm>
            </p:grpSpPr>
            <p:sp>
              <p:nvSpPr>
                <p:cNvPr id="105539" name="AutoShape 67"/>
                <p:cNvSpPr>
                  <a:spLocks noChangeArrowheads="1"/>
                </p:cNvSpPr>
                <p:nvPr/>
              </p:nvSpPr>
              <p:spPr bwMode="auto">
                <a:xfrm rot="16158305" flipH="1">
                  <a:off x="2075" y="1575"/>
                  <a:ext cx="96" cy="12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0" name="AutoShape 68"/>
                <p:cNvSpPr>
                  <a:spLocks noChangeArrowheads="1"/>
                </p:cNvSpPr>
                <p:nvPr/>
              </p:nvSpPr>
              <p:spPr bwMode="auto">
                <a:xfrm rot="-2366613">
                  <a:off x="1987" y="1728"/>
                  <a:ext cx="84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1" name="AutoShape 69"/>
                <p:cNvSpPr>
                  <a:spLocks noChangeArrowheads="1"/>
                </p:cNvSpPr>
                <p:nvPr/>
              </p:nvSpPr>
              <p:spPr bwMode="auto">
                <a:xfrm rot="-257855">
                  <a:off x="1872" y="1591"/>
                  <a:ext cx="377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2" name="AutoShape 70"/>
                <p:cNvSpPr>
                  <a:spLocks noChangeArrowheads="1"/>
                </p:cNvSpPr>
                <p:nvPr/>
              </p:nvSpPr>
              <p:spPr bwMode="auto">
                <a:xfrm rot="14560421" flipH="1">
                  <a:off x="1910" y="1772"/>
                  <a:ext cx="318" cy="205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3" name="AutoShape 71"/>
                <p:cNvSpPr>
                  <a:spLocks noChangeArrowheads="1"/>
                </p:cNvSpPr>
                <p:nvPr/>
              </p:nvSpPr>
              <p:spPr bwMode="auto">
                <a:xfrm rot="-2366613">
                  <a:off x="2081" y="1872"/>
                  <a:ext cx="252" cy="48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4" name="AutoShape 72"/>
                <p:cNvSpPr>
                  <a:spLocks noChangeArrowheads="1"/>
                </p:cNvSpPr>
                <p:nvPr/>
              </p:nvSpPr>
              <p:spPr bwMode="auto">
                <a:xfrm rot="-2366613">
                  <a:off x="1945" y="1620"/>
                  <a:ext cx="210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5" name="AutoShape 73"/>
                <p:cNvSpPr>
                  <a:spLocks noChangeArrowheads="1"/>
                </p:cNvSpPr>
                <p:nvPr/>
              </p:nvSpPr>
              <p:spPr bwMode="auto">
                <a:xfrm>
                  <a:off x="1903" y="1584"/>
                  <a:ext cx="419" cy="45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6" name="AutoShape 74"/>
                <p:cNvSpPr>
                  <a:spLocks noChangeArrowheads="1"/>
                </p:cNvSpPr>
                <p:nvPr/>
              </p:nvSpPr>
              <p:spPr bwMode="auto">
                <a:xfrm rot="13503898">
                  <a:off x="2138" y="1589"/>
                  <a:ext cx="96" cy="294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7" name="AutoShape 75"/>
                <p:cNvSpPr>
                  <a:spLocks noChangeArrowheads="1"/>
                </p:cNvSpPr>
                <p:nvPr/>
              </p:nvSpPr>
              <p:spPr bwMode="auto">
                <a:xfrm rot="13503898">
                  <a:off x="2153" y="1657"/>
                  <a:ext cx="192" cy="12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48" name="AutoShape 76"/>
                <p:cNvSpPr>
                  <a:spLocks noChangeArrowheads="1"/>
                </p:cNvSpPr>
                <p:nvPr/>
              </p:nvSpPr>
              <p:spPr bwMode="auto">
                <a:xfrm rot="13503898">
                  <a:off x="2133" y="1753"/>
                  <a:ext cx="96" cy="294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6" name="Group 77"/>
              <p:cNvGrpSpPr>
                <a:grpSpLocks/>
              </p:cNvGrpSpPr>
              <p:nvPr/>
            </p:nvGrpSpPr>
            <p:grpSpPr bwMode="auto">
              <a:xfrm>
                <a:off x="1104" y="1875"/>
                <a:ext cx="528" cy="528"/>
                <a:chOff x="1104" y="1872"/>
                <a:chExt cx="564" cy="528"/>
              </a:xfrm>
            </p:grpSpPr>
            <p:sp>
              <p:nvSpPr>
                <p:cNvPr id="105550" name="AutoShape 78"/>
                <p:cNvSpPr>
                  <a:spLocks noChangeArrowheads="1"/>
                </p:cNvSpPr>
                <p:nvPr/>
              </p:nvSpPr>
              <p:spPr bwMode="auto">
                <a:xfrm rot="16158305" flipH="1">
                  <a:off x="1344" y="1854"/>
                  <a:ext cx="96" cy="144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1" name="AutoShape 79"/>
                <p:cNvSpPr>
                  <a:spLocks noChangeArrowheads="1"/>
                </p:cNvSpPr>
                <p:nvPr/>
              </p:nvSpPr>
              <p:spPr bwMode="auto">
                <a:xfrm rot="20010066">
                  <a:off x="1230" y="2040"/>
                  <a:ext cx="96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2" name="AutoShape 80"/>
                <p:cNvSpPr>
                  <a:spLocks noChangeArrowheads="1"/>
                </p:cNvSpPr>
                <p:nvPr/>
              </p:nvSpPr>
              <p:spPr bwMode="auto">
                <a:xfrm rot="13503898">
                  <a:off x="1452" y="1866"/>
                  <a:ext cx="96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3" name="AutoShape 81"/>
                <p:cNvSpPr>
                  <a:spLocks noChangeArrowheads="1"/>
                </p:cNvSpPr>
                <p:nvPr/>
              </p:nvSpPr>
              <p:spPr bwMode="auto">
                <a:xfrm rot="-2366613">
                  <a:off x="1236" y="2016"/>
                  <a:ext cx="96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4" name="AutoShape 82"/>
                <p:cNvSpPr>
                  <a:spLocks noChangeArrowheads="1"/>
                </p:cNvSpPr>
                <p:nvPr/>
              </p:nvSpPr>
              <p:spPr bwMode="auto">
                <a:xfrm rot="-257855">
                  <a:off x="1104" y="1879"/>
                  <a:ext cx="432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5" name="AutoShape 83"/>
                <p:cNvSpPr>
                  <a:spLocks noChangeArrowheads="1"/>
                </p:cNvSpPr>
                <p:nvPr/>
              </p:nvSpPr>
              <p:spPr bwMode="auto">
                <a:xfrm rot="14560421" flipH="1">
                  <a:off x="1171" y="2045"/>
                  <a:ext cx="318" cy="235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6" name="AutoShape 84"/>
                <p:cNvSpPr>
                  <a:spLocks noChangeArrowheads="1"/>
                </p:cNvSpPr>
                <p:nvPr/>
              </p:nvSpPr>
              <p:spPr bwMode="auto">
                <a:xfrm rot="-2366613">
                  <a:off x="1248" y="2064"/>
                  <a:ext cx="96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7" name="AutoShape 85"/>
                <p:cNvSpPr>
                  <a:spLocks noChangeArrowheads="1"/>
                </p:cNvSpPr>
                <p:nvPr/>
              </p:nvSpPr>
              <p:spPr bwMode="auto">
                <a:xfrm rot="-2366613">
                  <a:off x="1344" y="2160"/>
                  <a:ext cx="288" cy="48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8" name="AutoShape 86"/>
                <p:cNvSpPr>
                  <a:spLocks noChangeArrowheads="1"/>
                </p:cNvSpPr>
                <p:nvPr/>
              </p:nvSpPr>
              <p:spPr bwMode="auto">
                <a:xfrm rot="-2366613">
                  <a:off x="1188" y="1908"/>
                  <a:ext cx="240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59" name="AutoShape 87"/>
                <p:cNvSpPr>
                  <a:spLocks noChangeArrowheads="1"/>
                </p:cNvSpPr>
                <p:nvPr/>
              </p:nvSpPr>
              <p:spPr bwMode="auto">
                <a:xfrm>
                  <a:off x="1140" y="1872"/>
                  <a:ext cx="480" cy="45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60" name="AutoShape 88"/>
                <p:cNvSpPr>
                  <a:spLocks noChangeArrowheads="1"/>
                </p:cNvSpPr>
                <p:nvPr/>
              </p:nvSpPr>
              <p:spPr bwMode="auto">
                <a:xfrm rot="-2366613">
                  <a:off x="1248" y="2040"/>
                  <a:ext cx="96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61" name="AutoShape 89"/>
                <p:cNvSpPr>
                  <a:spLocks noChangeArrowheads="1"/>
                </p:cNvSpPr>
                <p:nvPr/>
              </p:nvSpPr>
              <p:spPr bwMode="auto">
                <a:xfrm rot="13503898">
                  <a:off x="1416" y="1856"/>
                  <a:ext cx="96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62" name="AutoShape 90"/>
                <p:cNvSpPr>
                  <a:spLocks noChangeArrowheads="1"/>
                </p:cNvSpPr>
                <p:nvPr/>
              </p:nvSpPr>
              <p:spPr bwMode="auto">
                <a:xfrm rot="13222135" flipH="1">
                  <a:off x="1440" y="2064"/>
                  <a:ext cx="48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63" name="AutoShape 91"/>
                <p:cNvSpPr>
                  <a:spLocks noChangeArrowheads="1"/>
                </p:cNvSpPr>
                <p:nvPr/>
              </p:nvSpPr>
              <p:spPr bwMode="auto">
                <a:xfrm rot="16878512">
                  <a:off x="1308" y="2268"/>
                  <a:ext cx="144" cy="48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64" name="AutoShape 92"/>
                <p:cNvSpPr>
                  <a:spLocks noChangeArrowheads="1"/>
                </p:cNvSpPr>
                <p:nvPr/>
              </p:nvSpPr>
              <p:spPr bwMode="auto">
                <a:xfrm rot="13503898">
                  <a:off x="1440" y="1936"/>
                  <a:ext cx="192" cy="144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  <p:sp>
              <p:nvSpPr>
                <p:cNvPr id="105565" name="AutoShape 93"/>
                <p:cNvSpPr>
                  <a:spLocks noChangeArrowheads="1"/>
                </p:cNvSpPr>
                <p:nvPr/>
              </p:nvSpPr>
              <p:spPr bwMode="auto">
                <a:xfrm rot="13503898">
                  <a:off x="1424" y="2032"/>
                  <a:ext cx="96" cy="336"/>
                </a:xfrm>
                <a:custGeom>
                  <a:avLst/>
                  <a:gdLst>
                    <a:gd name="T0" fmla="*/ 10860 w 21600"/>
                    <a:gd name="T1" fmla="*/ 2187 h 21600"/>
                    <a:gd name="T2" fmla="*/ 2928 w 21600"/>
                    <a:gd name="T3" fmla="*/ 10800 h 21600"/>
                    <a:gd name="T4" fmla="*/ 10860 w 21600"/>
                    <a:gd name="T5" fmla="*/ 21600 h 21600"/>
                    <a:gd name="T6" fmla="*/ 18672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7 w 21600"/>
                    <a:gd name="T13" fmla="*/ 2277 h 21600"/>
                    <a:gd name="T14" fmla="*/ 16557 w 21600"/>
                    <a:gd name="T15" fmla="*/ 13677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CEC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339966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pt-BR"/>
                </a:p>
              </p:txBody>
            </p:sp>
          </p:grpSp>
        </p:grpSp>
        <p:sp>
          <p:nvSpPr>
            <p:cNvPr id="105566" name="Text Box 94"/>
            <p:cNvSpPr txBox="1">
              <a:spLocks noChangeArrowheads="1"/>
            </p:cNvSpPr>
            <p:nvPr/>
          </p:nvSpPr>
          <p:spPr bwMode="auto">
            <a:xfrm>
              <a:off x="4581525" y="2444750"/>
              <a:ext cx="1235075" cy="62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pt-BR" sz="14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Notas entre</a:t>
              </a:r>
            </a:p>
            <a:p>
              <a:pPr algn="ctr">
                <a:lnSpc>
                  <a:spcPct val="150000"/>
                </a:lnSpc>
              </a:pPr>
              <a:r>
                <a:rPr lang="pt-BR" sz="14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 e 10</a:t>
              </a:r>
              <a:endParaRPr lang="pt-BR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568" name="WordArt 96"/>
            <p:cNvSpPr>
              <a:spLocks noChangeArrowheads="1" noChangeShapeType="1" noTextEdit="1"/>
            </p:cNvSpPr>
            <p:nvPr/>
          </p:nvSpPr>
          <p:spPr bwMode="auto">
            <a:xfrm rot="-1021555">
              <a:off x="4352925" y="1268413"/>
              <a:ext cx="1781175" cy="73818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pt-BR" sz="2000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Trebuchet MS"/>
                </a:rPr>
                <a:t>R e t e n ç ã o</a:t>
              </a:r>
            </a:p>
          </p:txBody>
        </p:sp>
        <p:sp>
          <p:nvSpPr>
            <p:cNvPr id="105570" name="Oval 98"/>
            <p:cNvSpPr>
              <a:spLocks noChangeArrowheads="1"/>
            </p:cNvSpPr>
            <p:nvPr/>
          </p:nvSpPr>
          <p:spPr bwMode="auto">
            <a:xfrm>
              <a:off x="6011863" y="1497013"/>
              <a:ext cx="3095625" cy="2922587"/>
            </a:xfrm>
            <a:prstGeom prst="ellips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5571" name="Oval 99"/>
            <p:cNvSpPr>
              <a:spLocks noChangeArrowheads="1"/>
            </p:cNvSpPr>
            <p:nvPr/>
          </p:nvSpPr>
          <p:spPr bwMode="auto">
            <a:xfrm>
              <a:off x="5100638" y="3041650"/>
              <a:ext cx="3092450" cy="2924175"/>
            </a:xfrm>
            <a:prstGeom prst="ellips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5572" name="Oval 100"/>
            <p:cNvSpPr>
              <a:spLocks noChangeArrowheads="1"/>
            </p:cNvSpPr>
            <p:nvPr/>
          </p:nvSpPr>
          <p:spPr bwMode="auto">
            <a:xfrm>
              <a:off x="4088904" y="1484784"/>
              <a:ext cx="3100387" cy="2922587"/>
            </a:xfrm>
            <a:prstGeom prst="ellipse">
              <a:avLst/>
            </a:prstGeom>
            <a:noFill/>
            <a:ln w="38100">
              <a:solidFill>
                <a:srgbClr val="00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pt-BR"/>
            </a:p>
          </p:txBody>
        </p:sp>
        <p:sp>
          <p:nvSpPr>
            <p:cNvPr id="105573" name="WordArt 101"/>
            <p:cNvSpPr>
              <a:spLocks noChangeArrowheads="1" noChangeShapeType="1" noTextEdit="1"/>
            </p:cNvSpPr>
            <p:nvPr/>
          </p:nvSpPr>
          <p:spPr bwMode="auto">
            <a:xfrm rot="-231556">
              <a:off x="5435600" y="5127625"/>
              <a:ext cx="2479675" cy="1109663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 xmlns="">
                  <a:effectLst/>
                </a14:hiddenEffects>
              </a:ext>
            </a:extLst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r>
                <a:rPr lang="pt-BR" sz="2000" kern="10">
                  <a:ln w="9525">
                    <a:solidFill>
                      <a:srgbClr val="000066"/>
                    </a:solidFill>
                    <a:round/>
                    <a:headEnd/>
                    <a:tailEnd/>
                  </a:ln>
                  <a:solidFill>
                    <a:srgbClr val="000066"/>
                  </a:solidFill>
                  <a:latin typeface="Trebuchet MS"/>
                </a:rPr>
                <a:t>R e c o m e n d a ç ã o</a:t>
              </a:r>
            </a:p>
          </p:txBody>
        </p:sp>
        <p:sp>
          <p:nvSpPr>
            <p:cNvPr id="105576" name="Text Box 104"/>
            <p:cNvSpPr txBox="1">
              <a:spLocks noChangeArrowheads="1"/>
            </p:cNvSpPr>
            <p:nvPr/>
          </p:nvSpPr>
          <p:spPr bwMode="auto">
            <a:xfrm>
              <a:off x="7478713" y="2420938"/>
              <a:ext cx="1235075" cy="623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pt-BR" sz="14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Notas entre</a:t>
              </a:r>
            </a:p>
            <a:p>
              <a:pPr algn="ctr">
                <a:lnSpc>
                  <a:spcPct val="150000"/>
                </a:lnSpc>
              </a:pPr>
              <a:r>
                <a:rPr lang="pt-BR" sz="140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 e 10</a:t>
              </a:r>
              <a:endParaRPr lang="pt-BR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577" name="Text Box 105"/>
            <p:cNvSpPr txBox="1">
              <a:spLocks noChangeArrowheads="1"/>
            </p:cNvSpPr>
            <p:nvPr/>
          </p:nvSpPr>
          <p:spPr bwMode="auto">
            <a:xfrm>
              <a:off x="6027738" y="4676775"/>
              <a:ext cx="1235075" cy="62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pt-BR" sz="1400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Notas entre</a:t>
              </a:r>
            </a:p>
            <a:p>
              <a:pPr algn="ctr">
                <a:lnSpc>
                  <a:spcPct val="150000"/>
                </a:lnSpc>
              </a:pPr>
              <a:r>
                <a:rPr lang="pt-BR" sz="1400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9 e 10</a:t>
              </a:r>
              <a:endParaRPr lang="pt-BR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578" name="Text Box 106"/>
            <p:cNvSpPr txBox="1">
              <a:spLocks noChangeArrowheads="1"/>
            </p:cNvSpPr>
            <p:nvPr/>
          </p:nvSpPr>
          <p:spPr bwMode="auto">
            <a:xfrm>
              <a:off x="6181725" y="3284538"/>
              <a:ext cx="72072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18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Fiél</a:t>
              </a:r>
            </a:p>
          </p:txBody>
        </p:sp>
      </p:grpSp>
      <p:sp>
        <p:nvSpPr>
          <p:cNvPr id="105579" name="Rectangle 107"/>
          <p:cNvSpPr>
            <a:spLocks noChangeArrowheads="1"/>
          </p:cNvSpPr>
          <p:nvPr/>
        </p:nvSpPr>
        <p:spPr bwMode="auto">
          <a:xfrm>
            <a:off x="5961112" y="5949280"/>
            <a:ext cx="3168650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500" b="0" dirty="0"/>
              <a:t>Fonte:</a:t>
            </a:r>
            <a:r>
              <a:rPr lang="pt-BR" sz="1400" b="0" dirty="0"/>
              <a:t> </a:t>
            </a:r>
            <a:r>
              <a:rPr lang="pt-BR" sz="1400" b="0" dirty="0" smtClean="0"/>
              <a:t>Adaptado de HAIR</a:t>
            </a:r>
            <a:r>
              <a:rPr lang="pt-BR" sz="1400" b="0" dirty="0"/>
              <a:t> JR, J. F. </a:t>
            </a:r>
            <a:r>
              <a:rPr lang="pt-BR" sz="1400" b="0" dirty="0" err="1"/>
              <a:t>et</a:t>
            </a:r>
            <a:r>
              <a:rPr lang="pt-BR" sz="1400" b="0" dirty="0"/>
              <a:t> al. </a:t>
            </a:r>
            <a:r>
              <a:rPr lang="pt-BR" sz="1400" b="0" dirty="0" smtClean="0"/>
              <a:t>2006</a:t>
            </a:r>
            <a:endParaRPr lang="pt-BR" sz="1400" b="0" dirty="0"/>
          </a:p>
        </p:txBody>
      </p:sp>
      <p:sp>
        <p:nvSpPr>
          <p:cNvPr id="54" name="Fluxograma: Processo 53"/>
          <p:cNvSpPr/>
          <p:nvPr/>
        </p:nvSpPr>
        <p:spPr bwMode="auto">
          <a:xfrm>
            <a:off x="2720752" y="6453336"/>
            <a:ext cx="1008112" cy="216024"/>
          </a:xfrm>
          <a:prstGeom prst="flowChartProcess">
            <a:avLst/>
          </a:prstGeom>
          <a:solidFill>
            <a:srgbClr val="FFFFE1"/>
          </a:solidFill>
          <a:ln w="9525" cap="flat" cmpd="sng" algn="ctr">
            <a:solidFill>
              <a:srgbClr val="FFFFE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Ações da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8504" y="714182"/>
            <a:ext cx="5905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solidFill>
                  <a:srgbClr val="0070C0"/>
                </a:solidFill>
              </a:rPr>
              <a:t>Benchmarking: Causas de evasão e Ações de retenção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60512" y="1988840"/>
            <a:ext cx="4104456" cy="11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Decisões de ingresso no curso sem conhecimento sobre possibilidades da profissão e estrutura do curso.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60512" y="3429000"/>
            <a:ext cx="4104456" cy="1150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Desempenho acadêmico ruim (deficiência de formação educacional anterior/limitações do estudante)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60512" y="4869160"/>
            <a:ext cx="4104456" cy="78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Frustração de expectativas de agregação de valores.</a:t>
            </a:r>
            <a:endParaRPr lang="pt-BR" b="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7908" y="1290246"/>
            <a:ext cx="2004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Causas de evasão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097016" y="191683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Programa de comunicação: vocação-profissão-curso </a:t>
            </a:r>
            <a:r>
              <a:rPr lang="pt-BR" sz="1200" b="0" dirty="0" smtClean="0"/>
              <a:t>(fraca presença)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097016" y="2996952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Formatos diversos: cursos de nivelamento; programas de monitoria; programas de acompanhamento psicológico </a:t>
            </a:r>
            <a:r>
              <a:rPr lang="pt-BR" sz="1200" b="0" dirty="0" smtClean="0"/>
              <a:t>(muito forte)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097016" y="4581128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Programas de iniciação científica, oficinas para se trabalhar habilidades pessoais para comportamento  profissional, para o comportamento cidadão</a:t>
            </a:r>
            <a:r>
              <a:rPr lang="pt-BR" sz="1200" b="0" dirty="0" smtClean="0"/>
              <a:t> (moderada)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5241032" y="1268760"/>
            <a:ext cx="2191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Ações  de Retenção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Ações da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8504" y="764704"/>
            <a:ext cx="5997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solidFill>
                  <a:srgbClr val="0070C0"/>
                </a:solidFill>
              </a:rPr>
              <a:t>Benchmarking – causas da evasão e ações de retenção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57908" y="1124744"/>
            <a:ext cx="20040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Causas de evasão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88504" y="2924944"/>
            <a:ext cx="4104456" cy="1150123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“Abandono” de informações sobre o estudante (não há sistemas de informação com foco na retenção)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4953000" y="2492896"/>
            <a:ext cx="4464496" cy="2258119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Estruturação de sistema informatizado de acompanhamento individual do estudante (notas/faltas em aula/participação nos programas paralelos de ensino, programas de pesquisa, nos programas de extensão. </a:t>
            </a:r>
          </a:p>
          <a:p>
            <a:pPr algn="just">
              <a:lnSpc>
                <a:spcPct val="150000"/>
              </a:lnSpc>
            </a:pPr>
            <a:r>
              <a:rPr lang="pt-BR" sz="1200" b="0" dirty="0" smtClean="0"/>
              <a:t>(praticamente inexistente)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953000" y="1650286"/>
            <a:ext cx="2191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Ações  de Retenção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Ações da IES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8504" y="764704"/>
            <a:ext cx="59971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BR" dirty="0" smtClean="0">
                <a:solidFill>
                  <a:srgbClr val="0070C0"/>
                </a:solidFill>
              </a:rPr>
              <a:t>Benchmarking – causas da evasão e ações de retenção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60512" y="2110204"/>
            <a:ext cx="4104456" cy="336611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0">
            <a:spAutoFit/>
          </a:bodyPr>
          <a:lstStyle/>
          <a:p>
            <a:pPr marL="174625" indent="-17462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0" dirty="0" smtClean="0"/>
              <a:t>Falta de integração do estudante às atividades da IES</a:t>
            </a:r>
          </a:p>
          <a:p>
            <a:pPr marL="174625" indent="-17462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0" dirty="0" smtClean="0"/>
              <a:t>Problemas de relacionamento com outros estudantes</a:t>
            </a:r>
          </a:p>
          <a:p>
            <a:pPr marL="174625" indent="-17462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0" dirty="0" smtClean="0"/>
              <a:t>Problemas de relacionamento com professor</a:t>
            </a:r>
          </a:p>
          <a:p>
            <a:pPr marL="174625" indent="-17462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0" dirty="0" smtClean="0"/>
              <a:t>Problemas de relacionamento com Gestor</a:t>
            </a:r>
          </a:p>
          <a:p>
            <a:pPr marL="174625" indent="-174625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b="0" dirty="0" smtClean="0"/>
              <a:t>Outros relacionamentos no ambiente da IES.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57908" y="1362254"/>
            <a:ext cx="20040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Causas de evasão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241032" y="2132856"/>
            <a:ext cx="4320480" cy="2996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b="0" dirty="0" smtClean="0"/>
              <a:t>Programa (atuação ativa) de inserção do estudante na Instituição).</a:t>
            </a:r>
          </a:p>
          <a:p>
            <a:pPr algn="just">
              <a:lnSpc>
                <a:spcPct val="150000"/>
              </a:lnSpc>
            </a:pPr>
            <a:endParaRPr lang="pt-BR" b="0" dirty="0" smtClean="0"/>
          </a:p>
          <a:p>
            <a:pPr algn="just">
              <a:lnSpc>
                <a:spcPct val="150000"/>
              </a:lnSpc>
            </a:pPr>
            <a:r>
              <a:rPr lang="pt-BR" b="0" dirty="0" smtClean="0"/>
              <a:t>Programas de capacitação em novas práticas e tecnologias de ensino –aprendizagem aderentes ao “novo” jovem.</a:t>
            </a:r>
          </a:p>
          <a:p>
            <a:pPr algn="just">
              <a:lnSpc>
                <a:spcPct val="150000"/>
              </a:lnSpc>
            </a:pPr>
            <a:endParaRPr lang="pt-BR" b="0" dirty="0" smtClean="0"/>
          </a:p>
          <a:p>
            <a:pPr algn="just">
              <a:lnSpc>
                <a:spcPct val="150000"/>
              </a:lnSpc>
            </a:pPr>
            <a:r>
              <a:rPr lang="pt-BR" b="0" dirty="0" smtClean="0"/>
              <a:t>Ouvidoria</a:t>
            </a:r>
          </a:p>
        </p:txBody>
      </p:sp>
      <p:sp>
        <p:nvSpPr>
          <p:cNvPr id="11" name="Elipse 10"/>
          <p:cNvSpPr/>
          <p:nvPr/>
        </p:nvSpPr>
        <p:spPr bwMode="auto">
          <a:xfrm>
            <a:off x="4953000" y="4581128"/>
            <a:ext cx="2376264" cy="864096"/>
          </a:xfrm>
          <a:prstGeom prst="ellipse">
            <a:avLst/>
          </a:prstGeom>
          <a:noFill/>
          <a:ln w="952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cxnSp>
        <p:nvCxnSpPr>
          <p:cNvPr id="19" name="Conector reto 18"/>
          <p:cNvCxnSpPr/>
          <p:nvPr/>
        </p:nvCxnSpPr>
        <p:spPr bwMode="auto">
          <a:xfrm flipV="1">
            <a:off x="6321152" y="4653136"/>
            <a:ext cx="2016224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99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0" name="CaixaDeTexto 19"/>
          <p:cNvSpPr txBox="1"/>
          <p:nvPr/>
        </p:nvSpPr>
        <p:spPr>
          <a:xfrm>
            <a:off x="8265368" y="4293096"/>
            <a:ext cx="1215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0" dirty="0" smtClean="0"/>
              <a:t>Reitoria</a:t>
            </a:r>
            <a:endParaRPr lang="pt-BR" sz="2400" b="0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2576736" y="6165304"/>
            <a:ext cx="789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0" dirty="0" smtClean="0"/>
              <a:t>Outros</a:t>
            </a:r>
            <a:endParaRPr lang="pt-BR" b="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241032" y="1268760"/>
            <a:ext cx="21916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Ações  de Retenção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24" name="Rectangle 5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-160090" y="44624"/>
            <a:ext cx="5545138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>
                <a:solidFill>
                  <a:schemeClr val="bg1"/>
                </a:solidFill>
                <a:cs typeface="+mn-cs"/>
              </a:rPr>
              <a:t>  Índice de Fidelização do estudante (IFE)</a:t>
            </a:r>
          </a:p>
        </p:txBody>
      </p:sp>
      <p:sp>
        <p:nvSpPr>
          <p:cNvPr id="60" name="CaixaDeTexto 59"/>
          <p:cNvSpPr txBox="1"/>
          <p:nvPr/>
        </p:nvSpPr>
        <p:spPr>
          <a:xfrm>
            <a:off x="2576736" y="2708920"/>
            <a:ext cx="49920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 smtClean="0"/>
              <a:t>DIPLOMAÇÃO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Público-alvo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" name="Retângulo de cantos arredondados 1"/>
          <p:cNvSpPr/>
          <p:nvPr/>
        </p:nvSpPr>
        <p:spPr bwMode="auto">
          <a:xfrm>
            <a:off x="344488" y="2204864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 sz="20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28" name="Retângulo de cantos arredondados 127"/>
          <p:cNvSpPr/>
          <p:nvPr/>
        </p:nvSpPr>
        <p:spPr bwMode="auto">
          <a:xfrm>
            <a:off x="3656294" y="701960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29" name="Retângulo de cantos arredondados 128"/>
          <p:cNvSpPr/>
          <p:nvPr/>
        </p:nvSpPr>
        <p:spPr bwMode="auto">
          <a:xfrm>
            <a:off x="7113240" y="2204864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30" name="Retângulo de cantos arredondados 129"/>
          <p:cNvSpPr/>
          <p:nvPr/>
        </p:nvSpPr>
        <p:spPr bwMode="auto">
          <a:xfrm>
            <a:off x="3728864" y="3717032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6159" name="CaixaDeTexto 2"/>
          <p:cNvSpPr txBox="1">
            <a:spLocks noChangeArrowheads="1"/>
          </p:cNvSpPr>
          <p:nvPr/>
        </p:nvSpPr>
        <p:spPr bwMode="auto">
          <a:xfrm>
            <a:off x="3800475" y="1052736"/>
            <a:ext cx="201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Discente</a:t>
            </a:r>
            <a:endParaRPr lang="pt-BR" altLang="pt-BR" sz="2000" dirty="0">
              <a:latin typeface="Tahoma" pitchFamily="34" charset="0"/>
            </a:endParaRPr>
          </a:p>
        </p:txBody>
      </p:sp>
      <p:sp>
        <p:nvSpPr>
          <p:cNvPr id="6160" name="CaixaDeTexto 131"/>
          <p:cNvSpPr txBox="1">
            <a:spLocks noChangeArrowheads="1"/>
          </p:cNvSpPr>
          <p:nvPr/>
        </p:nvSpPr>
        <p:spPr bwMode="auto">
          <a:xfrm>
            <a:off x="3861487" y="3963666"/>
            <a:ext cx="201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Docente</a:t>
            </a:r>
            <a:endParaRPr lang="pt-BR" altLang="pt-BR" sz="2000" dirty="0">
              <a:latin typeface="Tahoma" pitchFamily="34" charset="0"/>
            </a:endParaRPr>
          </a:p>
        </p:txBody>
      </p:sp>
      <p:sp>
        <p:nvSpPr>
          <p:cNvPr id="6161" name="CaixaDeTexto 132"/>
          <p:cNvSpPr txBox="1">
            <a:spLocks noChangeArrowheads="1"/>
          </p:cNvSpPr>
          <p:nvPr/>
        </p:nvSpPr>
        <p:spPr bwMode="auto">
          <a:xfrm>
            <a:off x="488950" y="2420888"/>
            <a:ext cx="201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Gestor</a:t>
            </a:r>
            <a:endParaRPr lang="pt-BR" altLang="pt-BR" sz="2000" dirty="0">
              <a:latin typeface="Tahoma" pitchFamily="34" charset="0"/>
            </a:endParaRPr>
          </a:p>
        </p:txBody>
      </p:sp>
      <p:sp>
        <p:nvSpPr>
          <p:cNvPr id="6162" name="CaixaDeTexto 133"/>
          <p:cNvSpPr txBox="1">
            <a:spLocks noChangeArrowheads="1"/>
          </p:cNvSpPr>
          <p:nvPr/>
        </p:nvSpPr>
        <p:spPr bwMode="auto">
          <a:xfrm>
            <a:off x="7256463" y="2636912"/>
            <a:ext cx="2017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Funcionário</a:t>
            </a:r>
            <a:endParaRPr lang="pt-BR" altLang="pt-BR" sz="2000" dirty="0">
              <a:latin typeface="Tahoma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364920" y="3456236"/>
            <a:ext cx="180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800" b="0" dirty="0" smtClean="0"/>
              <a:t>Clima organizacional</a:t>
            </a:r>
            <a:endParaRPr lang="pt-BR" sz="1800" b="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940183" y="1743199"/>
            <a:ext cx="180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800" b="0" dirty="0" smtClean="0"/>
              <a:t>Avaliação da qualidade</a:t>
            </a:r>
            <a:endParaRPr lang="pt-BR" sz="1800" b="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861487" y="4581128"/>
            <a:ext cx="2099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Clima organizacional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Avaliação da qualidade</a:t>
            </a:r>
            <a:endParaRPr lang="pt-BR" b="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47084" y="2932202"/>
            <a:ext cx="2099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Clima organizacional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Avaliação da qualidade</a:t>
            </a:r>
            <a:endParaRPr lang="pt-BR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Dimensões e variáveis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32" name="Retângulo de cantos arredondados 31"/>
          <p:cNvSpPr/>
          <p:nvPr/>
        </p:nvSpPr>
        <p:spPr bwMode="auto">
          <a:xfrm>
            <a:off x="200472" y="1988840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3" name="CaixaDeTexto 32"/>
          <p:cNvSpPr txBox="1">
            <a:spLocks noChangeArrowheads="1"/>
          </p:cNvSpPr>
          <p:nvPr/>
        </p:nvSpPr>
        <p:spPr bwMode="auto">
          <a:xfrm>
            <a:off x="344653" y="2339616"/>
            <a:ext cx="201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Discente</a:t>
            </a:r>
            <a:endParaRPr lang="pt-BR" altLang="pt-BR" sz="2000" dirty="0">
              <a:latin typeface="Tahoma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484361" y="3030079"/>
            <a:ext cx="1800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1800" b="0" dirty="0" smtClean="0"/>
              <a:t>Avaliação da qualidade</a:t>
            </a:r>
            <a:endParaRPr lang="pt-BR" sz="1800" b="0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909" t="21742" r="26254" b="70732"/>
          <a:stretch>
            <a:fillRect/>
          </a:stretch>
        </p:blipFill>
        <p:spPr bwMode="auto">
          <a:xfrm rot="16200000">
            <a:off x="-175076" y="3372502"/>
            <a:ext cx="5904655" cy="54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6" name="Tabel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26100328"/>
              </p:ext>
            </p:extLst>
          </p:nvPr>
        </p:nvGraphicFramePr>
        <p:xfrm>
          <a:off x="3512840" y="692696"/>
          <a:ext cx="5688632" cy="55734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2736304"/>
              </a:tblGrid>
              <a:tr h="42872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Dimensão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Variáveis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Infraestrutura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Corpo docente - geral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Relacionamento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Atendimento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Comunicação e Eventos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Mercado de trabalho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Administração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Outros aspectos institucionais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Corpo docente – individual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Satisfação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com 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Recomendação da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Retenção - PG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44888" y="6309320"/>
            <a:ext cx="4828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9 dimensões operacionalizadas por 47 itens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Dimensões e variáveis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909" t="21742" r="26254" b="70732"/>
          <a:stretch>
            <a:fillRect/>
          </a:stretch>
        </p:blipFill>
        <p:spPr bwMode="auto">
          <a:xfrm rot="16200000">
            <a:off x="-72051" y="3372502"/>
            <a:ext cx="5904655" cy="54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tângulo de cantos arredondados 31"/>
          <p:cNvSpPr/>
          <p:nvPr/>
        </p:nvSpPr>
        <p:spPr bwMode="auto">
          <a:xfrm>
            <a:off x="200472" y="2276872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3" name="CaixaDeTexto 131"/>
          <p:cNvSpPr txBox="1">
            <a:spLocks noChangeArrowheads="1"/>
          </p:cNvSpPr>
          <p:nvPr/>
        </p:nvSpPr>
        <p:spPr bwMode="auto">
          <a:xfrm>
            <a:off x="333095" y="2523506"/>
            <a:ext cx="201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Docente</a:t>
            </a:r>
            <a:endParaRPr lang="pt-BR" altLang="pt-BR" sz="2000" dirty="0">
              <a:latin typeface="Tahoma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333095" y="3140968"/>
            <a:ext cx="2099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Clima organizacional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Avaliação da qualidade</a:t>
            </a:r>
            <a:endParaRPr lang="pt-BR" b="0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83417799"/>
              </p:ext>
            </p:extLst>
          </p:nvPr>
        </p:nvGraphicFramePr>
        <p:xfrm>
          <a:off x="3512840" y="876576"/>
          <a:ext cx="5688632" cy="51447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44316"/>
                <a:gridCol w="2844316"/>
              </a:tblGrid>
              <a:tr h="42872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Dimensão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Variáveis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Infraestrutura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Relacionamento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9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Regimental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Gestão de cursos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Atendimento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Comunicação e Eventos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Administração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Clima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Organizacional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Satisfação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com o Curso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2872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Satisfação com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87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Recomendação da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44888" y="6186790"/>
            <a:ext cx="4697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 dimensões operacionalizadas por 71 itens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Dimensões e variáveis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909" t="21742" r="26254" b="70732"/>
          <a:stretch>
            <a:fillRect/>
          </a:stretch>
        </p:blipFill>
        <p:spPr bwMode="auto">
          <a:xfrm rot="16200000">
            <a:off x="-72051" y="3372502"/>
            <a:ext cx="5904655" cy="54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tângulo de cantos arredondados 31"/>
          <p:cNvSpPr/>
          <p:nvPr/>
        </p:nvSpPr>
        <p:spPr bwMode="auto">
          <a:xfrm>
            <a:off x="200472" y="2276872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33" name="CaixaDeTexto 131"/>
          <p:cNvSpPr txBox="1">
            <a:spLocks noChangeArrowheads="1"/>
          </p:cNvSpPr>
          <p:nvPr/>
        </p:nvSpPr>
        <p:spPr bwMode="auto">
          <a:xfrm>
            <a:off x="333095" y="2523506"/>
            <a:ext cx="2016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Gestor </a:t>
            </a:r>
            <a:endParaRPr lang="pt-BR" altLang="pt-BR" sz="2000" dirty="0">
              <a:latin typeface="Tahoma" pitchFamily="34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8133284"/>
              </p:ext>
            </p:extLst>
          </p:nvPr>
        </p:nvGraphicFramePr>
        <p:xfrm>
          <a:off x="3512840" y="764704"/>
          <a:ext cx="5688632" cy="49388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24336"/>
                <a:gridCol w="2664296"/>
              </a:tblGrid>
              <a:tr h="493886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Dimensão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Variáveis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Infraestrutura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26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Relacionamento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Regimental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Atendimento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Comunicação e Eventos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Administração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Clima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Organizacional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Satisfação com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493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Recomendação da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3944888" y="6165304"/>
            <a:ext cx="46971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 dimensões operacionalizadas por 71 itens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3095" y="3140968"/>
            <a:ext cx="2099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Clima organizacional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Avaliação da qualidade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141824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Dimensões e variáveis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909" t="21742" r="26254" b="70732"/>
          <a:stretch>
            <a:fillRect/>
          </a:stretch>
        </p:blipFill>
        <p:spPr bwMode="auto">
          <a:xfrm rot="16200000">
            <a:off x="-72051" y="3372502"/>
            <a:ext cx="5904655" cy="54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1286576"/>
              </p:ext>
            </p:extLst>
          </p:nvPr>
        </p:nvGraphicFramePr>
        <p:xfrm>
          <a:off x="3512840" y="876576"/>
          <a:ext cx="5688632" cy="4573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44316"/>
                <a:gridCol w="2844316"/>
              </a:tblGrid>
              <a:tr h="57163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Dimensão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Variáveis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7163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Infraestrutura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7163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Relacionamento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7163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Regimental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7163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Administração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7163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Clima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Organizacional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15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71635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Satisfação com</a:t>
                      </a:r>
                      <a:r>
                        <a:rPr lang="pt-BR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5716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Recomendação da USCS</a:t>
                      </a:r>
                      <a:endParaRPr lang="pt-BR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tângulo de cantos arredondados 7"/>
          <p:cNvSpPr/>
          <p:nvPr/>
        </p:nvSpPr>
        <p:spPr bwMode="auto">
          <a:xfrm>
            <a:off x="285914" y="2240868"/>
            <a:ext cx="2304256" cy="2808312"/>
          </a:xfrm>
          <a:prstGeom prst="roundRect">
            <a:avLst/>
          </a:prstGeom>
          <a:solidFill>
            <a:srgbClr val="FFCC66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9" name="CaixaDeTexto 133"/>
          <p:cNvSpPr txBox="1">
            <a:spLocks noChangeArrowheads="1"/>
          </p:cNvSpPr>
          <p:nvPr/>
        </p:nvSpPr>
        <p:spPr bwMode="auto">
          <a:xfrm>
            <a:off x="429137" y="2672916"/>
            <a:ext cx="2017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 smtClean="0">
                <a:latin typeface="Tahoma" pitchFamily="34" charset="0"/>
              </a:rPr>
              <a:t>Funcionário</a:t>
            </a:r>
            <a:endParaRPr lang="pt-BR" altLang="pt-BR" sz="2000" dirty="0">
              <a:latin typeface="Tahoma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944888" y="6165304"/>
            <a:ext cx="48285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 dimensões operacionalizadas por 43 itens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33095" y="3140968"/>
            <a:ext cx="2099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Clima organizacional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BR" b="0" dirty="0" smtClean="0"/>
              <a:t>Avaliação da qualidade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40477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Modelo Geral de Avaliação -Estudante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-159568" y="620688"/>
            <a:ext cx="3384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dirty="0" smtClean="0">
                <a:solidFill>
                  <a:schemeClr val="accent2"/>
                </a:solidFill>
              </a:rPr>
              <a:t>   Dimensões de Qualidade</a:t>
            </a:r>
            <a:endParaRPr lang="pt-BR" sz="1800" dirty="0">
              <a:solidFill>
                <a:schemeClr val="accent2"/>
              </a:solidFill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704528" y="1196752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Infraestrutura</a:t>
            </a:r>
          </a:p>
        </p:txBody>
      </p:sp>
      <p:sp>
        <p:nvSpPr>
          <p:cNvPr id="14" name="Elipse 13"/>
          <p:cNvSpPr/>
          <p:nvPr/>
        </p:nvSpPr>
        <p:spPr bwMode="auto">
          <a:xfrm>
            <a:off x="704528" y="1858776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Corpo docente</a:t>
            </a:r>
          </a:p>
        </p:txBody>
      </p:sp>
      <p:sp>
        <p:nvSpPr>
          <p:cNvPr id="15" name="Elipse 14"/>
          <p:cNvSpPr/>
          <p:nvPr/>
        </p:nvSpPr>
        <p:spPr bwMode="auto">
          <a:xfrm>
            <a:off x="704528" y="2564904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Relacionamento</a:t>
            </a:r>
          </a:p>
        </p:txBody>
      </p:sp>
      <p:sp>
        <p:nvSpPr>
          <p:cNvPr id="16" name="Elipse 15"/>
          <p:cNvSpPr/>
          <p:nvPr/>
        </p:nvSpPr>
        <p:spPr bwMode="auto">
          <a:xfrm>
            <a:off x="704528" y="3212976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Atendimento</a:t>
            </a:r>
          </a:p>
        </p:txBody>
      </p:sp>
      <p:sp>
        <p:nvSpPr>
          <p:cNvPr id="17" name="Elipse 16"/>
          <p:cNvSpPr/>
          <p:nvPr/>
        </p:nvSpPr>
        <p:spPr bwMode="auto">
          <a:xfrm>
            <a:off x="704528" y="3861048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Com./Eventos</a:t>
            </a:r>
          </a:p>
        </p:txBody>
      </p:sp>
      <p:sp>
        <p:nvSpPr>
          <p:cNvPr id="18" name="Elipse 17"/>
          <p:cNvSpPr/>
          <p:nvPr/>
        </p:nvSpPr>
        <p:spPr bwMode="auto">
          <a:xfrm>
            <a:off x="704528" y="4509120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Mercado Trab.</a:t>
            </a:r>
          </a:p>
        </p:txBody>
      </p:sp>
      <p:sp>
        <p:nvSpPr>
          <p:cNvPr id="19" name="Elipse 18"/>
          <p:cNvSpPr/>
          <p:nvPr/>
        </p:nvSpPr>
        <p:spPr bwMode="auto">
          <a:xfrm>
            <a:off x="704528" y="5229200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Administração</a:t>
            </a:r>
          </a:p>
        </p:txBody>
      </p:sp>
      <p:sp>
        <p:nvSpPr>
          <p:cNvPr id="20" name="Elipse 19"/>
          <p:cNvSpPr/>
          <p:nvPr/>
        </p:nvSpPr>
        <p:spPr bwMode="auto">
          <a:xfrm>
            <a:off x="704528" y="5877272"/>
            <a:ext cx="2160240" cy="57606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Outros</a:t>
            </a:r>
          </a:p>
        </p:txBody>
      </p:sp>
      <p:sp>
        <p:nvSpPr>
          <p:cNvPr id="28" name="Elipse 27"/>
          <p:cNvSpPr/>
          <p:nvPr/>
        </p:nvSpPr>
        <p:spPr bwMode="auto">
          <a:xfrm>
            <a:off x="3368824" y="2708920"/>
            <a:ext cx="1800200" cy="129614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</a:rPr>
              <a:t>Satisfação</a:t>
            </a:r>
          </a:p>
        </p:txBody>
      </p:sp>
      <p:sp>
        <p:nvSpPr>
          <p:cNvPr id="29" name="Elipse 28"/>
          <p:cNvSpPr/>
          <p:nvPr/>
        </p:nvSpPr>
        <p:spPr bwMode="auto">
          <a:xfrm>
            <a:off x="5385048" y="1484784"/>
            <a:ext cx="1800200" cy="129614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457056" y="1988840"/>
            <a:ext cx="1752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Recomendação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/>
        </p:nvSpPr>
        <p:spPr bwMode="auto">
          <a:xfrm>
            <a:off x="7617296" y="2564904"/>
            <a:ext cx="1800200" cy="129614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869056" y="3068960"/>
            <a:ext cx="1332416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Fidelização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3" name="Elipse 32"/>
          <p:cNvSpPr/>
          <p:nvPr/>
        </p:nvSpPr>
        <p:spPr bwMode="auto">
          <a:xfrm>
            <a:off x="5432845" y="3501008"/>
            <a:ext cx="1800200" cy="129614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5745088" y="3933056"/>
            <a:ext cx="1152880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Retenção</a:t>
            </a:r>
            <a:endParaRPr lang="pt-BR" dirty="0">
              <a:solidFill>
                <a:schemeClr val="bg1"/>
              </a:solidFill>
            </a:endParaRPr>
          </a:p>
        </p:txBody>
      </p:sp>
      <p:cxnSp>
        <p:nvCxnSpPr>
          <p:cNvPr id="36" name="Conector de seta reta 35"/>
          <p:cNvCxnSpPr>
            <a:stCxn id="13" idx="6"/>
          </p:cNvCxnSpPr>
          <p:nvPr/>
        </p:nvCxnSpPr>
        <p:spPr bwMode="auto">
          <a:xfrm>
            <a:off x="2864768" y="1484784"/>
            <a:ext cx="936104" cy="11521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Conector de seta reta 37"/>
          <p:cNvCxnSpPr>
            <a:stCxn id="14" idx="6"/>
          </p:cNvCxnSpPr>
          <p:nvPr/>
        </p:nvCxnSpPr>
        <p:spPr bwMode="auto">
          <a:xfrm>
            <a:off x="2864768" y="2146808"/>
            <a:ext cx="648072" cy="7061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Conector de seta reta 39"/>
          <p:cNvCxnSpPr>
            <a:stCxn id="15" idx="6"/>
          </p:cNvCxnSpPr>
          <p:nvPr/>
        </p:nvCxnSpPr>
        <p:spPr bwMode="auto">
          <a:xfrm>
            <a:off x="2864768" y="2852936"/>
            <a:ext cx="504056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Conector de seta reta 41"/>
          <p:cNvCxnSpPr/>
          <p:nvPr/>
        </p:nvCxnSpPr>
        <p:spPr bwMode="auto">
          <a:xfrm>
            <a:off x="2864768" y="3501008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Conector de seta reta 43"/>
          <p:cNvCxnSpPr>
            <a:stCxn id="17" idx="6"/>
          </p:cNvCxnSpPr>
          <p:nvPr/>
        </p:nvCxnSpPr>
        <p:spPr bwMode="auto">
          <a:xfrm flipV="1">
            <a:off x="2864768" y="3789040"/>
            <a:ext cx="64807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Conector de seta reta 45"/>
          <p:cNvCxnSpPr>
            <a:stCxn id="18" idx="6"/>
          </p:cNvCxnSpPr>
          <p:nvPr/>
        </p:nvCxnSpPr>
        <p:spPr bwMode="auto">
          <a:xfrm flipV="1">
            <a:off x="2864768" y="4005064"/>
            <a:ext cx="864096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Conector de seta reta 47"/>
          <p:cNvCxnSpPr>
            <a:stCxn id="19" idx="6"/>
          </p:cNvCxnSpPr>
          <p:nvPr/>
        </p:nvCxnSpPr>
        <p:spPr bwMode="auto">
          <a:xfrm flipV="1">
            <a:off x="2864768" y="4149080"/>
            <a:ext cx="1008112" cy="1368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Conector de seta reta 51"/>
          <p:cNvCxnSpPr>
            <a:stCxn id="20" idx="6"/>
          </p:cNvCxnSpPr>
          <p:nvPr/>
        </p:nvCxnSpPr>
        <p:spPr bwMode="auto">
          <a:xfrm flipV="1">
            <a:off x="2864768" y="4293096"/>
            <a:ext cx="1224136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" name="Conector de seta reta 53"/>
          <p:cNvCxnSpPr>
            <a:stCxn id="28" idx="7"/>
          </p:cNvCxnSpPr>
          <p:nvPr/>
        </p:nvCxnSpPr>
        <p:spPr bwMode="auto">
          <a:xfrm flipV="1">
            <a:off x="4905391" y="2636912"/>
            <a:ext cx="623673" cy="2618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6" name="Conector de seta reta 55"/>
          <p:cNvCxnSpPr>
            <a:stCxn id="28" idx="5"/>
            <a:endCxn id="33" idx="2"/>
          </p:cNvCxnSpPr>
          <p:nvPr/>
        </p:nvCxnSpPr>
        <p:spPr bwMode="auto">
          <a:xfrm>
            <a:off x="4905391" y="3815248"/>
            <a:ext cx="527454" cy="333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8" name="Conector de seta reta 57"/>
          <p:cNvCxnSpPr/>
          <p:nvPr/>
        </p:nvCxnSpPr>
        <p:spPr bwMode="auto">
          <a:xfrm>
            <a:off x="5961112" y="2780928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0" name="Conector de seta reta 59"/>
          <p:cNvCxnSpPr/>
          <p:nvPr/>
        </p:nvCxnSpPr>
        <p:spPr bwMode="auto">
          <a:xfrm flipV="1">
            <a:off x="6681192" y="2780928"/>
            <a:ext cx="0" cy="7200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4" name="Conector de seta reta 63"/>
          <p:cNvCxnSpPr>
            <a:stCxn id="30" idx="3"/>
          </p:cNvCxnSpPr>
          <p:nvPr/>
        </p:nvCxnSpPr>
        <p:spPr bwMode="auto">
          <a:xfrm>
            <a:off x="7209459" y="2158117"/>
            <a:ext cx="551853" cy="5508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6" name="Conector de seta reta 65"/>
          <p:cNvCxnSpPr>
            <a:stCxn id="33" idx="6"/>
          </p:cNvCxnSpPr>
          <p:nvPr/>
        </p:nvCxnSpPr>
        <p:spPr bwMode="auto">
          <a:xfrm flipV="1">
            <a:off x="7233045" y="3789040"/>
            <a:ext cx="600275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44624"/>
            <a:ext cx="5241553" cy="46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lvl="1" eaLnBrk="0" hangingPunct="0"/>
            <a:r>
              <a:rPr lang="pt-BR" sz="2200" dirty="0" smtClean="0">
                <a:solidFill>
                  <a:schemeClr val="bg1"/>
                </a:solidFill>
                <a:cs typeface="+mn-cs"/>
              </a:rPr>
              <a:t>Modelo Geral de Avaliação</a:t>
            </a:r>
            <a:endParaRPr lang="pt-BR" sz="2200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-159568" y="620688"/>
            <a:ext cx="3384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800" dirty="0" smtClean="0">
                <a:solidFill>
                  <a:schemeClr val="accent2"/>
                </a:solidFill>
              </a:rPr>
              <a:t>   Dimensões de Qualidade</a:t>
            </a:r>
            <a:endParaRPr lang="pt-BR" sz="1800" dirty="0">
              <a:solidFill>
                <a:schemeClr val="accent2"/>
              </a:solidFill>
            </a:endParaRPr>
          </a:p>
        </p:txBody>
      </p:sp>
      <p:sp>
        <p:nvSpPr>
          <p:cNvPr id="13" name="Elipse 12"/>
          <p:cNvSpPr/>
          <p:nvPr/>
        </p:nvSpPr>
        <p:spPr bwMode="auto">
          <a:xfrm>
            <a:off x="272480" y="1196752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Infraestrutura</a:t>
            </a:r>
          </a:p>
        </p:txBody>
      </p:sp>
      <p:sp>
        <p:nvSpPr>
          <p:cNvPr id="14" name="Elipse 13"/>
          <p:cNvSpPr/>
          <p:nvPr/>
        </p:nvSpPr>
        <p:spPr bwMode="auto">
          <a:xfrm>
            <a:off x="272480" y="1858776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Corpo docente</a:t>
            </a:r>
          </a:p>
        </p:txBody>
      </p:sp>
      <p:sp>
        <p:nvSpPr>
          <p:cNvPr id="15" name="Elipse 14"/>
          <p:cNvSpPr/>
          <p:nvPr/>
        </p:nvSpPr>
        <p:spPr bwMode="auto">
          <a:xfrm>
            <a:off x="272480" y="2564904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Relacionamento</a:t>
            </a:r>
          </a:p>
        </p:txBody>
      </p:sp>
      <p:sp>
        <p:nvSpPr>
          <p:cNvPr id="16" name="Elipse 15"/>
          <p:cNvSpPr/>
          <p:nvPr/>
        </p:nvSpPr>
        <p:spPr bwMode="auto">
          <a:xfrm>
            <a:off x="272480" y="3212976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Atendimento</a:t>
            </a:r>
          </a:p>
        </p:txBody>
      </p:sp>
      <p:sp>
        <p:nvSpPr>
          <p:cNvPr id="17" name="Elipse 16"/>
          <p:cNvSpPr/>
          <p:nvPr/>
        </p:nvSpPr>
        <p:spPr bwMode="auto">
          <a:xfrm>
            <a:off x="272480" y="3861048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Com./Eventos</a:t>
            </a:r>
          </a:p>
        </p:txBody>
      </p:sp>
      <p:sp>
        <p:nvSpPr>
          <p:cNvPr id="18" name="Elipse 17"/>
          <p:cNvSpPr/>
          <p:nvPr/>
        </p:nvSpPr>
        <p:spPr bwMode="auto">
          <a:xfrm>
            <a:off x="272480" y="4509120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Mercado Trab.</a:t>
            </a:r>
          </a:p>
        </p:txBody>
      </p:sp>
      <p:sp>
        <p:nvSpPr>
          <p:cNvPr id="19" name="Elipse 18"/>
          <p:cNvSpPr/>
          <p:nvPr/>
        </p:nvSpPr>
        <p:spPr bwMode="auto">
          <a:xfrm>
            <a:off x="272480" y="5229200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Administração</a:t>
            </a:r>
          </a:p>
        </p:txBody>
      </p:sp>
      <p:sp>
        <p:nvSpPr>
          <p:cNvPr id="20" name="Elipse 19"/>
          <p:cNvSpPr/>
          <p:nvPr/>
        </p:nvSpPr>
        <p:spPr bwMode="auto">
          <a:xfrm>
            <a:off x="272480" y="5877272"/>
            <a:ext cx="216024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1400" dirty="0" smtClean="0"/>
              <a:t>Outros</a:t>
            </a: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8" name="Elipse 27"/>
          <p:cNvSpPr/>
          <p:nvPr/>
        </p:nvSpPr>
        <p:spPr bwMode="auto">
          <a:xfrm>
            <a:off x="2936776" y="2708920"/>
            <a:ext cx="1800200" cy="129614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Satisfação</a:t>
            </a:r>
          </a:p>
        </p:txBody>
      </p:sp>
      <p:sp>
        <p:nvSpPr>
          <p:cNvPr id="29" name="Elipse 28"/>
          <p:cNvSpPr/>
          <p:nvPr/>
        </p:nvSpPr>
        <p:spPr bwMode="auto">
          <a:xfrm>
            <a:off x="4953000" y="1484784"/>
            <a:ext cx="1800200" cy="1296144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025008" y="1988840"/>
            <a:ext cx="1752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Recomendação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1" name="Elipse 30"/>
          <p:cNvSpPr/>
          <p:nvPr/>
        </p:nvSpPr>
        <p:spPr bwMode="auto">
          <a:xfrm>
            <a:off x="7185248" y="2564904"/>
            <a:ext cx="1800200" cy="1296144"/>
          </a:xfrm>
          <a:prstGeom prst="ellipse">
            <a:avLst/>
          </a:prstGeom>
          <a:solidFill>
            <a:srgbClr val="BBE0E3">
              <a:alpha val="47059"/>
            </a:srgbClr>
          </a:solidFill>
          <a:ln w="9525" cap="flat" cmpd="sng" algn="ctr">
            <a:solidFill>
              <a:srgbClr val="2C9EFF">
                <a:alpha val="30196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437008" y="3068960"/>
            <a:ext cx="1332416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2C9EFF"/>
                </a:solidFill>
              </a:rPr>
              <a:t>Fidelização</a:t>
            </a:r>
            <a:endParaRPr lang="pt-BR" dirty="0">
              <a:solidFill>
                <a:srgbClr val="2C9EFF"/>
              </a:solidFill>
            </a:endParaRPr>
          </a:p>
        </p:txBody>
      </p:sp>
      <p:sp>
        <p:nvSpPr>
          <p:cNvPr id="33" name="Elipse 32"/>
          <p:cNvSpPr/>
          <p:nvPr/>
        </p:nvSpPr>
        <p:spPr bwMode="auto">
          <a:xfrm>
            <a:off x="5000797" y="3501008"/>
            <a:ext cx="1800200" cy="1296144"/>
          </a:xfrm>
          <a:prstGeom prst="ellipse">
            <a:avLst/>
          </a:prstGeom>
          <a:solidFill>
            <a:srgbClr val="BBE0E3">
              <a:alpha val="45882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5313040" y="3933056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2C9EFF"/>
                </a:solidFill>
              </a:rPr>
              <a:t>Retenção</a:t>
            </a:r>
            <a:endParaRPr lang="pt-BR" dirty="0">
              <a:solidFill>
                <a:srgbClr val="2C9EFF"/>
              </a:solidFill>
            </a:endParaRPr>
          </a:p>
        </p:txBody>
      </p:sp>
      <p:cxnSp>
        <p:nvCxnSpPr>
          <p:cNvPr id="36" name="Conector de seta reta 35"/>
          <p:cNvCxnSpPr>
            <a:stCxn id="13" idx="6"/>
          </p:cNvCxnSpPr>
          <p:nvPr/>
        </p:nvCxnSpPr>
        <p:spPr bwMode="auto">
          <a:xfrm>
            <a:off x="2432720" y="1484784"/>
            <a:ext cx="936104" cy="11521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Conector de seta reta 37"/>
          <p:cNvCxnSpPr>
            <a:stCxn id="14" idx="6"/>
          </p:cNvCxnSpPr>
          <p:nvPr/>
        </p:nvCxnSpPr>
        <p:spPr bwMode="auto">
          <a:xfrm>
            <a:off x="2432720" y="2146808"/>
            <a:ext cx="648072" cy="7061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Conector de seta reta 39"/>
          <p:cNvCxnSpPr>
            <a:stCxn id="15" idx="6"/>
          </p:cNvCxnSpPr>
          <p:nvPr/>
        </p:nvCxnSpPr>
        <p:spPr bwMode="auto">
          <a:xfrm>
            <a:off x="2432720" y="2852936"/>
            <a:ext cx="504056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Conector de seta reta 41"/>
          <p:cNvCxnSpPr/>
          <p:nvPr/>
        </p:nvCxnSpPr>
        <p:spPr bwMode="auto">
          <a:xfrm>
            <a:off x="2432720" y="3501008"/>
            <a:ext cx="4320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Conector de seta reta 43"/>
          <p:cNvCxnSpPr>
            <a:stCxn id="17" idx="6"/>
          </p:cNvCxnSpPr>
          <p:nvPr/>
        </p:nvCxnSpPr>
        <p:spPr bwMode="auto">
          <a:xfrm flipV="1">
            <a:off x="2432720" y="3789040"/>
            <a:ext cx="64807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Conector de seta reta 45"/>
          <p:cNvCxnSpPr>
            <a:stCxn id="18" idx="6"/>
          </p:cNvCxnSpPr>
          <p:nvPr/>
        </p:nvCxnSpPr>
        <p:spPr bwMode="auto">
          <a:xfrm flipV="1">
            <a:off x="2432720" y="4005064"/>
            <a:ext cx="864096" cy="792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8" name="Conector de seta reta 47"/>
          <p:cNvCxnSpPr>
            <a:stCxn id="19" idx="6"/>
          </p:cNvCxnSpPr>
          <p:nvPr/>
        </p:nvCxnSpPr>
        <p:spPr bwMode="auto">
          <a:xfrm flipV="1">
            <a:off x="2432720" y="4149080"/>
            <a:ext cx="1008112" cy="13681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2" name="Conector de seta reta 51"/>
          <p:cNvCxnSpPr>
            <a:stCxn id="20" idx="6"/>
          </p:cNvCxnSpPr>
          <p:nvPr/>
        </p:nvCxnSpPr>
        <p:spPr bwMode="auto">
          <a:xfrm flipV="1">
            <a:off x="2432720" y="4293096"/>
            <a:ext cx="1224136" cy="18722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4" name="Conector de seta reta 53"/>
          <p:cNvCxnSpPr>
            <a:stCxn id="28" idx="7"/>
          </p:cNvCxnSpPr>
          <p:nvPr/>
        </p:nvCxnSpPr>
        <p:spPr bwMode="auto">
          <a:xfrm flipV="1">
            <a:off x="4473343" y="2636912"/>
            <a:ext cx="623673" cy="261824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stCxn id="28" idx="5"/>
            <a:endCxn id="33" idx="2"/>
          </p:cNvCxnSpPr>
          <p:nvPr/>
        </p:nvCxnSpPr>
        <p:spPr bwMode="auto">
          <a:xfrm>
            <a:off x="4473343" y="3815248"/>
            <a:ext cx="527454" cy="333832"/>
          </a:xfrm>
          <a:prstGeom prst="straightConnector1">
            <a:avLst/>
          </a:prstGeom>
          <a:ln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ângulo 34"/>
          <p:cNvSpPr/>
          <p:nvPr/>
        </p:nvSpPr>
        <p:spPr bwMode="auto">
          <a:xfrm>
            <a:off x="-15552" y="548680"/>
            <a:ext cx="4808984" cy="6120680"/>
          </a:xfrm>
          <a:prstGeom prst="rect">
            <a:avLst/>
          </a:prstGeom>
          <a:solidFill>
            <a:srgbClr val="BBE0E3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7329009" y="980728"/>
            <a:ext cx="10518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2400" dirty="0" smtClean="0"/>
              <a:t>(NPI)</a:t>
            </a:r>
            <a:endParaRPr lang="pt-BR" altLang="pt-BR" sz="2400" dirty="0"/>
          </a:p>
        </p:txBody>
      </p:sp>
      <p:cxnSp>
        <p:nvCxnSpPr>
          <p:cNvPr id="41" name="Conector de seta reta 40"/>
          <p:cNvCxnSpPr/>
          <p:nvPr/>
        </p:nvCxnSpPr>
        <p:spPr bwMode="auto">
          <a:xfrm flipV="1">
            <a:off x="6609184" y="1340768"/>
            <a:ext cx="504056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11277</TotalTime>
  <Words>1394</Words>
  <Application>Microsoft Office PowerPoint</Application>
  <PresentationFormat>Papel A4 (210 x 297 mm)</PresentationFormat>
  <Paragraphs>365</Paragraphs>
  <Slides>27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Design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Universidade IMES 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ima1436</dc:creator>
  <cp:lastModifiedBy>haroldo</cp:lastModifiedBy>
  <cp:revision>543</cp:revision>
  <cp:lastPrinted>2014-05-07T14:04:21Z</cp:lastPrinted>
  <dcterms:created xsi:type="dcterms:W3CDTF">2009-08-26T20:21:14Z</dcterms:created>
  <dcterms:modified xsi:type="dcterms:W3CDTF">2014-05-08T15:56:46Z</dcterms:modified>
</cp:coreProperties>
</file>