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r:id="rId1"/>
  </p:sldMasterIdLst>
  <p:notesMasterIdLst>
    <p:notesMasterId r:id="rId39"/>
  </p:notesMasterIdLst>
  <p:sldIdLst>
    <p:sldId id="295" r:id="rId2"/>
    <p:sldId id="296" r:id="rId3"/>
    <p:sldId id="292" r:id="rId4"/>
    <p:sldId id="294" r:id="rId5"/>
    <p:sldId id="293" r:id="rId6"/>
    <p:sldId id="286" r:id="rId7"/>
    <p:sldId id="276" r:id="rId8"/>
    <p:sldId id="277" r:id="rId9"/>
    <p:sldId id="278" r:id="rId10"/>
    <p:sldId id="279" r:id="rId11"/>
    <p:sldId id="280" r:id="rId12"/>
    <p:sldId id="297" r:id="rId13"/>
    <p:sldId id="298" r:id="rId14"/>
    <p:sldId id="299" r:id="rId15"/>
    <p:sldId id="300" r:id="rId16"/>
    <p:sldId id="259" r:id="rId17"/>
    <p:sldId id="264" r:id="rId18"/>
    <p:sldId id="265" r:id="rId19"/>
    <p:sldId id="266" r:id="rId20"/>
    <p:sldId id="267" r:id="rId21"/>
    <p:sldId id="268" r:id="rId22"/>
    <p:sldId id="269" r:id="rId23"/>
    <p:sldId id="288" r:id="rId24"/>
    <p:sldId id="289" r:id="rId25"/>
    <p:sldId id="301" r:id="rId26"/>
    <p:sldId id="290" r:id="rId27"/>
    <p:sldId id="270" r:id="rId28"/>
    <p:sldId id="291" r:id="rId29"/>
    <p:sldId id="271" r:id="rId30"/>
    <p:sldId id="272" r:id="rId31"/>
    <p:sldId id="273" r:id="rId32"/>
    <p:sldId id="302" r:id="rId33"/>
    <p:sldId id="303" r:id="rId34"/>
    <p:sldId id="281" r:id="rId35"/>
    <p:sldId id="282" r:id="rId36"/>
    <p:sldId id="283" r:id="rId37"/>
    <p:sldId id="285" r:id="rId38"/>
  </p:sldIdLst>
  <p:sldSz cx="10080625" cy="7559675"/>
  <p:notesSz cx="7559675" cy="10691813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832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Coluna B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cat>
            <c:strRef>
              <c:f>categories</c:f>
              <c:strCache>
                <c:ptCount val="22"/>
                <c:pt idx="0">
                  <c:v>22 - CASCAVEL</c:v>
                </c:pt>
                <c:pt idx="1">
                  <c:v>21 - JUAZEIRO DO NORTE</c:v>
                </c:pt>
                <c:pt idx="2">
                  <c:v>20 - CRATO</c:v>
                </c:pt>
                <c:pt idx="3">
                  <c:v>19 - BREJO SANTO</c:v>
                </c:pt>
                <c:pt idx="4">
                  <c:v>18 - IGUATU</c:v>
                </c:pt>
                <c:pt idx="5">
                  <c:v>17 - ICÓ</c:v>
                </c:pt>
                <c:pt idx="6">
                  <c:v>16 - CAMOCIM</c:v>
                </c:pt>
                <c:pt idx="7">
                  <c:v>15 - CRATEÚS</c:v>
                </c:pt>
                <c:pt idx="8">
                  <c:v>14 - TAUÁ</c:v>
                </c:pt>
                <c:pt idx="9">
                  <c:v>13 - TIANGUÁ</c:v>
                </c:pt>
                <c:pt idx="10">
                  <c:v>12 - ACARAÚ</c:v>
                </c:pt>
                <c:pt idx="11">
                  <c:v>11 - SOBRAL</c:v>
                </c:pt>
                <c:pt idx="12">
                  <c:v>10 - LIMOEIRO DO NORTE</c:v>
                </c:pt>
                <c:pt idx="13">
                  <c:v>09 - RUSSAS</c:v>
                </c:pt>
                <c:pt idx="14">
                  <c:v>08 - QUIXADÁ</c:v>
                </c:pt>
                <c:pt idx="15">
                  <c:v>07 - ARACATI</c:v>
                </c:pt>
                <c:pt idx="16">
                  <c:v>06 - ITAPIPOCA</c:v>
                </c:pt>
                <c:pt idx="17">
                  <c:v>05 - CANINDÉ</c:v>
                </c:pt>
                <c:pt idx="18">
                  <c:v>04 - BATURITÉ</c:v>
                </c:pt>
                <c:pt idx="19">
                  <c:v>03 - MARACANAÚ</c:v>
                </c:pt>
                <c:pt idx="20">
                  <c:v>02 - CAUCAIA</c:v>
                </c:pt>
                <c:pt idx="21">
                  <c:v>01 - FORTALEZA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2"/>
                <c:pt idx="0">
                  <c:v>340.0</c:v>
                </c:pt>
                <c:pt idx="1">
                  <c:v>446.0</c:v>
                </c:pt>
                <c:pt idx="2">
                  <c:v>270.0</c:v>
                </c:pt>
                <c:pt idx="3">
                  <c:v>236.0</c:v>
                </c:pt>
                <c:pt idx="4">
                  <c:v>236.0</c:v>
                </c:pt>
                <c:pt idx="5">
                  <c:v>98.0</c:v>
                </c:pt>
                <c:pt idx="6">
                  <c:v>129.0</c:v>
                </c:pt>
                <c:pt idx="7">
                  <c:v>221.0</c:v>
                </c:pt>
                <c:pt idx="8">
                  <c:v>182.0</c:v>
                </c:pt>
                <c:pt idx="9">
                  <c:v>233.0</c:v>
                </c:pt>
                <c:pt idx="10">
                  <c:v>137.0</c:v>
                </c:pt>
                <c:pt idx="11">
                  <c:v>521.0</c:v>
                </c:pt>
                <c:pt idx="12">
                  <c:v>85.0</c:v>
                </c:pt>
                <c:pt idx="13">
                  <c:v>154.0</c:v>
                </c:pt>
                <c:pt idx="14">
                  <c:v>479.0</c:v>
                </c:pt>
                <c:pt idx="15">
                  <c:v>211.0</c:v>
                </c:pt>
                <c:pt idx="16">
                  <c:v>242.0</c:v>
                </c:pt>
                <c:pt idx="17">
                  <c:v>230.0</c:v>
                </c:pt>
                <c:pt idx="18">
                  <c:v>110.0</c:v>
                </c:pt>
                <c:pt idx="19">
                  <c:v>484.0</c:v>
                </c:pt>
                <c:pt idx="20">
                  <c:v>572.0</c:v>
                </c:pt>
                <c:pt idx="21">
                  <c:v>2485.0</c:v>
                </c:pt>
              </c:numCache>
            </c:numRef>
          </c:val>
        </c:ser>
        <c:gapWidth val="100"/>
        <c:axId val="756084424"/>
        <c:axId val="756080952"/>
      </c:barChart>
      <c:catAx>
        <c:axId val="756084424"/>
        <c:scaling>
          <c:orientation val="minMax"/>
        </c:scaling>
        <c:axPos val="b"/>
        <c:tickLblPos val="nextTo"/>
        <c:spPr>
          <a:ln>
            <a:solidFill>
              <a:srgbClr val="B3B3B3"/>
            </a:solidFill>
          </a:ln>
        </c:spPr>
        <c:crossAx val="756080952"/>
        <c:crossesAt val="0.0"/>
        <c:auto val="1"/>
        <c:lblAlgn val="ctr"/>
        <c:lblOffset val="100"/>
      </c:catAx>
      <c:valAx>
        <c:axId val="756080952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tickLblPos val="nextTo"/>
        <c:spPr>
          <a:ln>
            <a:solidFill>
              <a:srgbClr val="B3B3B3"/>
            </a:solidFill>
          </a:ln>
        </c:spPr>
        <c:crossAx val="756084424"/>
        <c:crossesAt val="0.0"/>
        <c:crossBetween val="between"/>
      </c:valAx>
      <c:spPr>
        <a:noFill/>
        <a:ln>
          <a:solidFill>
            <a:srgbClr val="B3B3B3"/>
          </a:solidFill>
        </a:ln>
      </c:spPr>
    </c:plotArea>
    <c:plotVisOnly val="1"/>
  </c:chart>
  <c:spPr>
    <a:solidFill>
      <a:srgbClr val="FFFFFF"/>
    </a:solidFill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1" name="CustomShape 3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4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3" name="CustomShape 5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4" name="CustomShape 6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5" name="CustomShape 7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6" name="CustomShape 8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7" name="CustomShape 9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8" name="CustomShape 10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9" name="CustomShape 11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50" name="CustomShape 12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51" name="PlaceHolder 13"/>
          <p:cNvSpPr>
            <a:spLocks noGrp="1"/>
          </p:cNvSpPr>
          <p:nvPr>
            <p:ph type="body"/>
          </p:nvPr>
        </p:nvSpPr>
        <p:spPr>
          <a:xfrm>
            <a:off x="755640" y="5078160"/>
            <a:ext cx="6029280" cy="4793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Click to edit the notes format</a:t>
            </a:r>
            <a:endParaRPr/>
          </a:p>
        </p:txBody>
      </p:sp>
      <p:sp>
        <p:nvSpPr>
          <p:cNvPr id="52" name="CustomShape 14"/>
          <p:cNvSpPr/>
          <p:nvPr/>
        </p:nvSpPr>
        <p:spPr>
          <a:xfrm>
            <a:off x="0" y="0"/>
            <a:ext cx="3265560" cy="51912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CustomShape 15"/>
          <p:cNvSpPr/>
          <p:nvPr/>
        </p:nvSpPr>
        <p:spPr>
          <a:xfrm>
            <a:off x="4278240" y="0"/>
            <a:ext cx="3265560" cy="51912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CustomShape 16"/>
          <p:cNvSpPr/>
          <p:nvPr/>
        </p:nvSpPr>
        <p:spPr>
          <a:xfrm>
            <a:off x="0" y="10155240"/>
            <a:ext cx="3265560" cy="51912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PlaceHolder 17"/>
          <p:cNvSpPr>
            <a:spLocks noGrp="1"/>
          </p:cNvSpPr>
          <p:nvPr>
            <p:ph type="sldNum"/>
          </p:nvPr>
        </p:nvSpPr>
        <p:spPr>
          <a:xfrm>
            <a:off x="4278240" y="10154520"/>
            <a:ext cx="3262320" cy="516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6F56A669-A475-46EF-BA4D-9CE802B8DE59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25CB39-4B9F-C74F-81AC-2FADDE2BB85A}" type="slidenum">
              <a:rPr lang="pt-BR"/>
              <a:pPr/>
              <a:t>1</a:t>
            </a:fld>
            <a:endParaRPr lang="pt-BR"/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4278313" y="10155238"/>
            <a:ext cx="326548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>
              <a:lnSpc>
                <a:spcPct val="95000"/>
              </a:lnSpc>
              <a:buSzPct val="45000"/>
              <a:buFont typeface="Times New Roman" pitchFamily="2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5BFC865-9300-E545-B2CD-317277D8108F}" type="slidenum">
              <a:rPr lang="pt-BR" sz="1400">
                <a:solidFill>
                  <a:srgbClr val="000000"/>
                </a:solidFill>
                <a:latin typeface="Times New Roman" pitchFamily="28" charset="0"/>
              </a:rPr>
              <a:pPr algn="r">
                <a:lnSpc>
                  <a:spcPct val="95000"/>
                </a:lnSpc>
                <a:buSzPct val="45000"/>
                <a:buFont typeface="Times New Roman" pitchFamily="2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28" charset="0"/>
            </a:endParaRPr>
          </a:p>
        </p:txBody>
      </p:sp>
      <p:sp>
        <p:nvSpPr>
          <p:cNvPr id="38916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D1CA8AD1-8055-4EBC-8461-457159266415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11</a:t>
            </a:fld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2D916C-9EB3-1249-A831-07C8E82AF2E8}" type="slidenum">
              <a:rPr lang="pt-BR"/>
              <a:pPr/>
              <a:t>12</a:t>
            </a:fld>
            <a:endParaRPr lang="pt-BR"/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4278313" y="10155238"/>
            <a:ext cx="326548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>
              <a:lnSpc>
                <a:spcPct val="95000"/>
              </a:lnSpc>
              <a:buSzPct val="45000"/>
              <a:buFont typeface="Times New Roman" pitchFamily="2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046CB6C-0D54-7E4B-920A-E52D19AFE666}" type="slidenum">
              <a:rPr lang="pt-BR" sz="1400">
                <a:solidFill>
                  <a:srgbClr val="000000"/>
                </a:solidFill>
                <a:latin typeface="Times New Roman" pitchFamily="28" charset="0"/>
              </a:rPr>
              <a:pPr algn="r">
                <a:lnSpc>
                  <a:spcPct val="95000"/>
                </a:lnSpc>
                <a:buSzPct val="45000"/>
                <a:buFont typeface="Times New Roman" pitchFamily="2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pt-BR" sz="1400">
              <a:solidFill>
                <a:srgbClr val="000000"/>
              </a:solidFill>
              <a:latin typeface="Times New Roman" pitchFamily="28" charset="0"/>
            </a:endParaRPr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CC4293-F679-8041-824B-727B01B3E146}" type="slidenum">
              <a:rPr lang="pt-BR"/>
              <a:pPr/>
              <a:t>13</a:t>
            </a:fld>
            <a:endParaRPr lang="pt-BR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1712"/>
          </a:xfrm>
          <a:noFill/>
          <a:ln/>
        </p:spPr>
        <p:txBody>
          <a:bodyPr wrap="none" anchor="ctr"/>
          <a:lstStyle/>
          <a:p>
            <a:endParaRPr lang="pt-BR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BA870D-E736-174D-83CF-6AC14BD3C8B3}" type="slidenum">
              <a:rPr lang="pt-BR"/>
              <a:pPr/>
              <a:t>14</a:t>
            </a:fld>
            <a:endParaRPr lang="pt-BR"/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1712"/>
          </a:xfrm>
          <a:noFill/>
          <a:ln/>
        </p:spPr>
        <p:txBody>
          <a:bodyPr wrap="none" anchor="ctr"/>
          <a:lstStyle/>
          <a:p>
            <a:endParaRPr lang="pt-BR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6B6648-B0BA-024F-AD47-74A2C513956D}" type="slidenum">
              <a:rPr lang="pt-BR"/>
              <a:pPr/>
              <a:t>15</a:t>
            </a:fld>
            <a:endParaRPr lang="pt-BR"/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1712"/>
          </a:xfrm>
          <a:noFill/>
          <a:ln/>
        </p:spPr>
        <p:txBody>
          <a:bodyPr wrap="none" anchor="ctr"/>
          <a:lstStyle/>
          <a:p>
            <a:endParaRPr lang="pt-BR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C71AFA0D-6DB1-4126-B992-BD48BFCCA578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16</a:t>
            </a:fld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86988BAD-58A4-4BF3-BA5F-0C68982FE843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17</a:t>
            </a:fld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31AC3AFE-A4F4-4B9D-A9DC-B9808013264A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18</a:t>
            </a:fld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6FCF6370-6CDB-4B60-9BE5-891A0740D4A3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19</a:t>
            </a:fld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34553CD8-E808-4D8F-876B-68C0425EF4E3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20</a:t>
            </a:fld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5A1FD4-F546-D24D-889B-7C16A3B98026}" type="slidenum">
              <a:rPr lang="pt-BR"/>
              <a:pPr/>
              <a:t>2</a:t>
            </a:fld>
            <a:endParaRPr lang="pt-BR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4278313" y="10155238"/>
            <a:ext cx="326548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>
              <a:lnSpc>
                <a:spcPct val="95000"/>
              </a:lnSpc>
              <a:buSzPct val="45000"/>
              <a:buFont typeface="Times New Roman" pitchFamily="2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AB99777-0D0C-4846-8281-5E26E3B97546}" type="slidenum">
              <a:rPr lang="pt-BR" sz="1400">
                <a:solidFill>
                  <a:srgbClr val="000000"/>
                </a:solidFill>
                <a:latin typeface="Times New Roman" pitchFamily="28" charset="0"/>
              </a:rPr>
              <a:pPr algn="r">
                <a:lnSpc>
                  <a:spcPct val="95000"/>
                </a:lnSpc>
                <a:buSzPct val="45000"/>
                <a:buFont typeface="Times New Roman" pitchFamily="28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pt-BR" sz="1400">
              <a:solidFill>
                <a:srgbClr val="000000"/>
              </a:solidFill>
              <a:latin typeface="Times New Roman" pitchFamily="28" charset="0"/>
            </a:endParaRPr>
          </a:p>
        </p:txBody>
      </p:sp>
      <p:sp>
        <p:nvSpPr>
          <p:cNvPr id="39940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CBAA4C74-460B-4209-B89E-976A76690619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21</a:t>
            </a:fld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F9C7C5F7-3ED4-43A9-9A27-D103CFD97D5F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22</a:t>
            </a:fld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2CD979-4D92-4545-9FA8-A7F078D5FAB0}" type="slidenum">
              <a:rPr lang="pt-BR"/>
              <a:pPr/>
              <a:t>23</a:t>
            </a:fld>
            <a:endParaRPr lang="pt-BR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714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47C83B-D3A4-6142-A737-B16C4058EBB5}" type="slidenum">
              <a:rPr lang="pt-BR"/>
              <a:pPr/>
              <a:t>24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D03543-D77C-C940-8B2A-4F4D4A2E73B0}" type="slidenum">
              <a:rPr lang="pt-BR" sz="1400">
                <a:solidFill>
                  <a:srgbClr val="000000"/>
                </a:solidFill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t-BR" sz="1400">
              <a:solidFill>
                <a:srgbClr val="000000"/>
              </a:solidFill>
              <a:latin typeface="Times New Roman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765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3283559-C1CB-7F41-8719-E1CE58314BBE}" type="slidenum">
              <a:rPr lang="pt-BR"/>
              <a:pPr/>
              <a:t>25</a:t>
            </a:fld>
            <a:endParaRPr lang="pt-BR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</p:spPr>
        <p:txBody>
          <a:bodyPr/>
          <a:lstStyle/>
          <a:p>
            <a:pPr eaLnBrk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latin typeface="Times New Roman" pitchFamily="28" charset="0"/>
                <a:ea typeface="Microsoft YaHei" charset="-122"/>
                <a:cs typeface="Microsoft YaHei" charset="-122"/>
              </a:rPr>
              <a:t>Portaria 391 07/07/2005 SAS/MS  Define as redes estaduais de assistência ao paciente neurológico na alta complexidade.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221A56-FADB-044D-BCDB-1BAE20836A7D}" type="slidenum">
              <a:rPr lang="pt-BR"/>
              <a:pPr/>
              <a:t>26</a:t>
            </a:fld>
            <a:endParaRPr lang="pt-BR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6E3647E7-4BC4-424E-9446-DFA4A90D02AF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27</a:t>
            </a:fld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54672-3D98-C441-8904-62C29A4E835D}" type="slidenum">
              <a:rPr lang="pt-BR"/>
              <a:pPr/>
              <a:t>28</a:t>
            </a:fld>
            <a:endParaRPr lang="pt-BR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EBF17748-86B3-4486-9DA7-A2A47ECE18F2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29</a:t>
            </a:fld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EFF4A242-1EC9-4637-86A5-993F22E1E56F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30</a:t>
            </a:fld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909FEA-9856-9048-867C-928C53654950}" type="slidenum">
              <a:rPr lang="pt-BR"/>
              <a:pPr/>
              <a:t>3</a:t>
            </a:fld>
            <a:endParaRPr lang="pt-BR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E54A48B7-A5A5-43E8-8E26-49D9D8D08E4C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31</a:t>
            </a:fld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1569C82B-6224-4819-A413-7D5CD0A47F04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34</a:t>
            </a:fld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2E463FC7-DA4B-4E1A-A696-D2971B2C0862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35</a:t>
            </a:fld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880C231A-6F76-434A-B4C5-82FC0817B290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36</a:t>
            </a:fld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4BF792F2-8AD5-4482-A8E2-0402F8B13A40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37</a:t>
            </a:fld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6E2AE3-E177-C645-8FFB-BB0E8FA4204D}" type="slidenum">
              <a:rPr lang="pt-BR"/>
              <a:pPr/>
              <a:t>5</a:t>
            </a:fld>
            <a:endParaRPr lang="pt-BR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EE879A-D20C-F34B-97E9-4CDA70C205F2}" type="slidenum">
              <a:rPr lang="pt-BR"/>
              <a:pPr/>
              <a:t>6</a:t>
            </a:fld>
            <a:endParaRPr lang="pt-BR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13797E29-8177-4019-9B7E-0CAB5DA29CAE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7</a:t>
            </a:fld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8D5675AF-F4D2-4602-8EC6-96F846DF20F4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8</a:t>
            </a:fld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BD2C2DFD-5B67-436A-93A7-DD2EA7A208EB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9</a:t>
            </a:fld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278240" y="10155240"/>
            <a:ext cx="326556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Font typeface="StarSymbol"/>
              <a:buChar char=""/>
            </a:pPr>
            <a:fld id="{5C3358B1-83C9-4E11-AE00-A74210AA593A}" type="slidenum">
              <a:rPr lang="pt-BR" sz="1400">
                <a:solidFill>
                  <a:srgbClr val="000000"/>
                </a:solidFill>
                <a:latin typeface="Times New Roman"/>
              </a:rPr>
              <a:pPr algn="r">
                <a:lnSpc>
                  <a:spcPct val="95000"/>
                </a:lnSpc>
                <a:buFont typeface="StarSymbol"/>
                <a:buChar char=""/>
              </a:pPr>
              <a:t>10</a:t>
            </a:fld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51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280" y="4057920"/>
            <a:ext cx="9051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116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41160" y="405792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280" y="405792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4116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6038640" y="4057560"/>
            <a:ext cx="2621160" cy="20912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0760" y="4057560"/>
            <a:ext cx="2621160" cy="209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 smtClean="0"/>
            </a:lvl1pPr>
          </a:lstStyle>
          <a:p>
            <a:fld id="{8CB4EE43-7723-A940-A7B6-7F6B9F5BC5E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518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51840" cy="438480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16840" cy="438480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1160" y="1767960"/>
            <a:ext cx="4416840" cy="438480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299160"/>
            <a:ext cx="9051840" cy="5853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280" y="405792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41160" y="1767960"/>
            <a:ext cx="4416840" cy="438480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16840" cy="438480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116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1160" y="405792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7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1160" y="1767960"/>
            <a:ext cx="441684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280" y="4057920"/>
            <a:ext cx="9051120" cy="2091240"/>
          </a:xfrm>
          <a:prstGeom prst="rect">
            <a:avLst/>
          </a:prstGeom>
        </p:spPr>
        <p:txBody>
          <a:bodyPr wrap="none"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299160"/>
            <a:ext cx="9051840" cy="1246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51840" cy="4384800"/>
          </a:xfrm>
          <a:prstGeom prst="rect">
            <a:avLst/>
          </a:prstGeom>
        </p:spPr>
        <p:txBody>
          <a:bodyPr wrap="none" lIns="0" tIns="28080" rIns="0" bIns="0"/>
          <a:lstStyle/>
          <a:p>
            <a:pPr>
              <a:buFont typeface="StarSymbol"/>
              <a:buChar char=""/>
            </a:pPr>
            <a:r>
              <a:rPr lang="pt-BR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pt-BR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pt-BR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pt-BR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pt-BR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pt-BR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pt-BR"/>
              <a:t>Seventh Outline Level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503280" y="6886440"/>
            <a:ext cx="2332080" cy="50508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3448080" y="6886440"/>
            <a:ext cx="3179880" cy="50508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29200" cy="502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StarSymbol"/>
              <a:buChar char=""/>
            </a:pPr>
            <a:fld id="{AB95A9EC-CD3A-4F2F-B915-D915BC288064}" type="slidenum">
              <a:rPr lang="pt-BR"/>
              <a:pPr>
                <a:buFont typeface="StarSymbol"/>
                <a:buChar char="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esp.ce.gov.br/cadernosesp" TargetMode="Externa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"/>
          <p:cNvSpPr>
            <a:spLocks noChangeShapeType="1"/>
          </p:cNvSpPr>
          <p:nvPr/>
        </p:nvSpPr>
        <p:spPr bwMode="auto">
          <a:xfrm>
            <a:off x="2700338" y="7019925"/>
            <a:ext cx="7380287" cy="1588"/>
          </a:xfrm>
          <a:prstGeom prst="line">
            <a:avLst/>
          </a:prstGeom>
          <a:noFill/>
          <a:ln w="14400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0" y="720725"/>
            <a:ext cx="7380288" cy="1588"/>
          </a:xfrm>
          <a:prstGeom prst="line">
            <a:avLst/>
          </a:prstGeom>
          <a:noFill/>
          <a:ln w="14400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1008063"/>
            <a:ext cx="5918200" cy="559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92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93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94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95" name="CustomShape 4"/>
          <p:cNvSpPr/>
          <p:nvPr/>
        </p:nvSpPr>
        <p:spPr>
          <a:xfrm>
            <a:off x="720720" y="2160720"/>
            <a:ext cx="8999640" cy="45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 typeface="StarSymbol"/>
              <a:buChar char=""/>
            </a:pPr>
            <a:endParaRPr/>
          </a:p>
          <a:p>
            <a:pPr>
              <a:buFont typeface="StarSymbol"/>
              <a:buChar char=""/>
            </a:pPr>
            <a:endParaRPr/>
          </a:p>
        </p:txBody>
      </p:sp>
      <p:sp>
        <p:nvSpPr>
          <p:cNvPr id="196" name="CustomShape 5"/>
          <p:cNvSpPr/>
          <p:nvPr/>
        </p:nvSpPr>
        <p:spPr>
          <a:xfrm>
            <a:off x="539640" y="1800360"/>
            <a:ext cx="7740720" cy="27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400" b="1" dirty="0">
                <a:solidFill>
                  <a:srgbClr val="000000"/>
                </a:solidFill>
              </a:rPr>
              <a:t>EDUCAÇÃO PROFISSIONAL</a:t>
            </a:r>
            <a:endParaRPr sz="3600" b="1" dirty="0"/>
          </a:p>
        </p:txBody>
      </p:sp>
      <p:sp>
        <p:nvSpPr>
          <p:cNvPr id="197" name="CustomShape 6"/>
          <p:cNvSpPr/>
          <p:nvPr/>
        </p:nvSpPr>
        <p:spPr>
          <a:xfrm>
            <a:off x="539640" y="2160720"/>
            <a:ext cx="10260000" cy="489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pt-BR" sz="1600" dirty="0" smtClean="0">
              <a:solidFill>
                <a:srgbClr val="000000"/>
              </a:solidFill>
            </a:endParaRPr>
          </a:p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rgbClr val="000000"/>
                </a:solidFill>
              </a:rPr>
              <a:t>TÉCNICO EM:</a:t>
            </a:r>
          </a:p>
          <a:p>
            <a:endParaRPr lang="pt-BR" sz="1600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HEMOTERAPIA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RADIOLOGIA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ENFERMAGEM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ANÁLISES </a:t>
            </a:r>
            <a:r>
              <a:rPr lang="pt-BR" sz="1600" dirty="0">
                <a:solidFill>
                  <a:srgbClr val="000000"/>
                </a:solidFill>
              </a:rPr>
              <a:t>CLÍNICAS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APOIO </a:t>
            </a:r>
            <a:r>
              <a:rPr lang="pt-BR" sz="1600" dirty="0">
                <a:solidFill>
                  <a:srgbClr val="000000"/>
                </a:solidFill>
              </a:rPr>
              <a:t>AO ACOLHIMENTO EM SAÚDE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CITOPATOLOGIA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PRÓTESE </a:t>
            </a:r>
            <a:r>
              <a:rPr lang="pt-BR" sz="1600" dirty="0">
                <a:solidFill>
                  <a:srgbClr val="000000"/>
                </a:solidFill>
              </a:rPr>
              <a:t>DENTÁRIA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SAÚDE </a:t>
            </a:r>
            <a:r>
              <a:rPr lang="pt-BR" sz="1600" dirty="0">
                <a:solidFill>
                  <a:srgbClr val="000000"/>
                </a:solidFill>
              </a:rPr>
              <a:t>BUCAL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VIGILÂNCIA </a:t>
            </a:r>
            <a:r>
              <a:rPr lang="pt-BR" sz="1600" dirty="0">
                <a:solidFill>
                  <a:srgbClr val="000000"/>
                </a:solidFill>
              </a:rPr>
              <a:t>EM SAÚDE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REDE </a:t>
            </a:r>
            <a:r>
              <a:rPr lang="pt-BR" sz="1600" dirty="0">
                <a:solidFill>
                  <a:srgbClr val="000000"/>
                </a:solidFill>
              </a:rPr>
              <a:t>DE FRIO DE IMUNOBIOLÓGICOS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AGENTE </a:t>
            </a:r>
            <a:r>
              <a:rPr lang="pt-BR" sz="1600" dirty="0">
                <a:solidFill>
                  <a:srgbClr val="000000"/>
                </a:solidFill>
              </a:rPr>
              <a:t>COMUNITÁRIO DE SAÚDE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ENFERMAGEM – </a:t>
            </a:r>
            <a:r>
              <a:rPr lang="pt-BR" sz="1600" dirty="0">
                <a:solidFill>
                  <a:srgbClr val="000000"/>
                </a:solidFill>
              </a:rPr>
              <a:t>ETEC</a:t>
            </a:r>
            <a:endParaRPr sz="2400" dirty="0" smtClean="0"/>
          </a:p>
          <a:p>
            <a:pPr lvl="1">
              <a:buFont typeface="Arial"/>
              <a:buChar char="•"/>
            </a:pPr>
            <a:r>
              <a:rPr lang="pt-BR" sz="1600" dirty="0" smtClean="0">
                <a:solidFill>
                  <a:srgbClr val="000000"/>
                </a:solidFill>
              </a:rPr>
              <a:t>SAÚDE </a:t>
            </a:r>
            <a:r>
              <a:rPr lang="pt-BR" sz="1600" dirty="0">
                <a:solidFill>
                  <a:srgbClr val="000000"/>
                </a:solidFill>
              </a:rPr>
              <a:t>BUCAL - ETEC</a:t>
            </a:r>
            <a:endParaRPr sz="2400" dirty="0"/>
          </a:p>
          <a:p>
            <a:pPr>
              <a:buFont typeface="StarSymbol"/>
              <a:buChar char=""/>
            </a:pPr>
            <a:endParaRPr dirty="0"/>
          </a:p>
          <a:p>
            <a:pPr>
              <a:buFont typeface="StarSymbol"/>
              <a:buChar char=""/>
            </a:pPr>
            <a:endParaRPr dirty="0"/>
          </a:p>
          <a:p>
            <a:pPr>
              <a:buFont typeface="StarSymbol"/>
              <a:buChar char=""/>
            </a:pPr>
            <a:endParaRPr dirty="0"/>
          </a:p>
        </p:txBody>
      </p:sp>
      <p:sp>
        <p:nvSpPr>
          <p:cNvPr id="198" name="CustomShape 7"/>
          <p:cNvSpPr/>
          <p:nvPr/>
        </p:nvSpPr>
        <p:spPr>
          <a:xfrm>
            <a:off x="360360" y="1260360"/>
            <a:ext cx="8459640" cy="5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CURSOS DA ESP/CE – </a:t>
            </a:r>
            <a:r>
              <a:rPr lang="pt-BR" b="1" dirty="0" smtClean="0">
                <a:solidFill>
                  <a:srgbClr val="000000"/>
                </a:solidFill>
              </a:rPr>
              <a:t>2013/2014</a:t>
            </a:r>
            <a:endParaRPr sz="2400" dirty="0" smtClean="0"/>
          </a:p>
          <a:p>
            <a:pPr algn="ctr"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200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01" name="Line 2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02" name="CustomShape 3"/>
          <p:cNvSpPr/>
          <p:nvPr/>
        </p:nvSpPr>
        <p:spPr>
          <a:xfrm>
            <a:off x="684360" y="1152360"/>
            <a:ext cx="8459640" cy="5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500" b="1" dirty="0">
                <a:solidFill>
                  <a:srgbClr val="000000"/>
                </a:solidFill>
              </a:rPr>
              <a:t>DISTRIBUIÇÃO DAS TURMAS DE CURSOS DA ESP/CE POR ESTÁGIO DE DESENVOLVIMENTO E ÁREA DA SAÚDE</a:t>
            </a:r>
            <a:r>
              <a:rPr lang="pt-BR" sz="1500" b="1" dirty="0" smtClean="0">
                <a:solidFill>
                  <a:srgbClr val="000000"/>
                </a:solidFill>
              </a:rPr>
              <a:t> – Em dezembro de  </a:t>
            </a:r>
            <a:r>
              <a:rPr lang="pt-BR" sz="1500" b="1" dirty="0">
                <a:solidFill>
                  <a:srgbClr val="000000"/>
                </a:solidFill>
              </a:rPr>
              <a:t>2013</a:t>
            </a:r>
            <a:endParaRPr dirty="0"/>
          </a:p>
        </p:txBody>
      </p:sp>
      <p:sp>
        <p:nvSpPr>
          <p:cNvPr id="203" name="Line 4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204" name="Picture 20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40" y="1800360"/>
            <a:ext cx="8905680" cy="490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2214563"/>
            <a:ext cx="290512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23825"/>
            <a:ext cx="5759450" cy="81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6119813" y="539750"/>
            <a:ext cx="3959225" cy="1588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7199313"/>
            <a:ext cx="10080625" cy="1587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6119813" y="539750"/>
            <a:ext cx="3959225" cy="1588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900113" y="1979613"/>
            <a:ext cx="8459787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>
                <a:solidFill>
                  <a:srgbClr val="000000"/>
                </a:solidFill>
              </a:rPr>
              <a:t>Em dezembro de 2013...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>
              <a:solidFill>
                <a:srgbClr val="000000"/>
              </a:solidFill>
            </a:endParaRPr>
          </a:p>
          <a:p>
            <a:pPr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b="1">
                <a:solidFill>
                  <a:srgbClr val="000000"/>
                </a:solidFill>
              </a:rPr>
              <a:t>4.022</a:t>
            </a:r>
            <a:r>
              <a:rPr lang="pt-BR" sz="2600">
                <a:solidFill>
                  <a:srgbClr val="000000"/>
                </a:solidFill>
              </a:rPr>
              <a:t> profissionais concluíram cursos na ESP/CE</a:t>
            </a:r>
          </a:p>
          <a:p>
            <a:pPr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>
              <a:solidFill>
                <a:srgbClr val="000000"/>
              </a:solidFill>
            </a:endParaRPr>
          </a:p>
          <a:p>
            <a:pPr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b="1">
                <a:solidFill>
                  <a:srgbClr val="000000"/>
                </a:solidFill>
              </a:rPr>
              <a:t>2.449</a:t>
            </a:r>
            <a:r>
              <a:rPr lang="pt-BR" sz="2600">
                <a:solidFill>
                  <a:srgbClr val="000000"/>
                </a:solidFill>
              </a:rPr>
              <a:t> profissionais ainda estavam cursando</a:t>
            </a:r>
          </a:p>
          <a:p>
            <a:pPr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20725" y="5040313"/>
            <a:ext cx="8459788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dirty="0">
                <a:solidFill>
                  <a:srgbClr val="000000"/>
                </a:solidFill>
              </a:rPr>
              <a:t>3</a:t>
            </a:r>
            <a:r>
              <a:rPr lang="pt-BR" sz="2600" dirty="0" smtClean="0">
                <a:solidFill>
                  <a:srgbClr val="000000"/>
                </a:solidFill>
              </a:rPr>
              <a:t> Novos Programas de Residência Médica</a:t>
            </a:r>
          </a:p>
          <a:p>
            <a:pPr algn="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dirty="0">
                <a:solidFill>
                  <a:srgbClr val="000000"/>
                </a:solidFill>
              </a:rPr>
              <a:t>9</a:t>
            </a:r>
            <a:r>
              <a:rPr lang="pt-BR" sz="2600" dirty="0" smtClean="0">
                <a:solidFill>
                  <a:srgbClr val="000000"/>
                </a:solidFill>
              </a:rPr>
              <a:t> Cursos de Especialização</a:t>
            </a:r>
            <a:endParaRPr lang="pt-BR" sz="2600" dirty="0">
              <a:solidFill>
                <a:srgbClr val="000000"/>
              </a:solidFill>
            </a:endParaRPr>
          </a:p>
          <a:p>
            <a:pPr algn="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dirty="0">
                <a:solidFill>
                  <a:srgbClr val="000000"/>
                </a:solidFill>
              </a:rPr>
              <a:t>4</a:t>
            </a:r>
            <a:r>
              <a:rPr lang="pt-BR" sz="2600" dirty="0" smtClean="0">
                <a:solidFill>
                  <a:srgbClr val="000000"/>
                </a:solidFill>
              </a:rPr>
              <a:t> Residências </a:t>
            </a:r>
            <a:r>
              <a:rPr lang="pt-BR" sz="2600" dirty="0">
                <a:solidFill>
                  <a:srgbClr val="000000"/>
                </a:solidFill>
              </a:rPr>
              <a:t>Multiprofissionais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23825"/>
            <a:ext cx="5759450" cy="81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7" name="Line 2"/>
          <p:cNvSpPr>
            <a:spLocks noChangeShapeType="1"/>
          </p:cNvSpPr>
          <p:nvPr/>
        </p:nvSpPr>
        <p:spPr bwMode="auto">
          <a:xfrm>
            <a:off x="0" y="7199313"/>
            <a:ext cx="10080625" cy="1587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6119813" y="539750"/>
            <a:ext cx="3959225" cy="1588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20725" y="5040313"/>
            <a:ext cx="8459788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dirty="0" smtClean="0">
                <a:solidFill>
                  <a:srgbClr val="000000"/>
                </a:solidFill>
              </a:rPr>
              <a:t>2</a:t>
            </a:r>
            <a:r>
              <a:rPr lang="pt-BR" sz="2600" dirty="0" smtClean="0">
                <a:solidFill>
                  <a:srgbClr val="000000"/>
                </a:solidFill>
              </a:rPr>
              <a:t> Novos Programas de Residência Médica</a:t>
            </a:r>
          </a:p>
          <a:p>
            <a:pPr algn="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dirty="0" smtClean="0">
                <a:solidFill>
                  <a:srgbClr val="000000"/>
                </a:solidFill>
              </a:rPr>
              <a:t>7 Cursos de Especialização</a:t>
            </a:r>
            <a:endParaRPr lang="pt-BR" sz="2600" dirty="0">
              <a:solidFill>
                <a:srgbClr val="000000"/>
              </a:solidFill>
            </a:endParaRPr>
          </a:p>
          <a:p>
            <a:pPr algn="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dirty="0">
                <a:solidFill>
                  <a:srgbClr val="000000"/>
                </a:solidFill>
              </a:rPr>
              <a:t>11</a:t>
            </a:r>
            <a:r>
              <a:rPr lang="pt-BR" sz="2600" dirty="0" smtClean="0">
                <a:solidFill>
                  <a:srgbClr val="000000"/>
                </a:solidFill>
              </a:rPr>
              <a:t> </a:t>
            </a:r>
            <a:r>
              <a:rPr lang="pt-BR" sz="2600" dirty="0" smtClean="0">
                <a:solidFill>
                  <a:srgbClr val="000000"/>
                </a:solidFill>
              </a:rPr>
              <a:t>ênfases de </a:t>
            </a:r>
            <a:r>
              <a:rPr lang="pt-BR" sz="2600" dirty="0" smtClean="0">
                <a:solidFill>
                  <a:srgbClr val="000000"/>
                </a:solidFill>
              </a:rPr>
              <a:t>Residências </a:t>
            </a:r>
            <a:r>
              <a:rPr lang="pt-BR" sz="2600" dirty="0">
                <a:solidFill>
                  <a:srgbClr val="000000"/>
                </a:solidFill>
              </a:rPr>
              <a:t>Multiprofissionais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2214563"/>
            <a:ext cx="290512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900113" y="1979613"/>
            <a:ext cx="8459787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dirty="0" smtClean="0">
                <a:solidFill>
                  <a:srgbClr val="000000"/>
                </a:solidFill>
              </a:rPr>
              <a:t>At</a:t>
            </a:r>
            <a:r>
              <a:rPr lang="pt-BR" sz="2600" dirty="0" smtClean="0">
                <a:solidFill>
                  <a:srgbClr val="000000"/>
                </a:solidFill>
              </a:rPr>
              <a:t>é outubro de</a:t>
            </a:r>
            <a:r>
              <a:rPr lang="pt-BR" sz="2600" dirty="0" smtClean="0">
                <a:solidFill>
                  <a:srgbClr val="000000"/>
                </a:solidFill>
              </a:rPr>
              <a:t> </a:t>
            </a:r>
            <a:r>
              <a:rPr lang="pt-BR" sz="2600" dirty="0">
                <a:solidFill>
                  <a:srgbClr val="000000"/>
                </a:solidFill>
              </a:rPr>
              <a:t>2014...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 dirty="0">
              <a:solidFill>
                <a:srgbClr val="000000"/>
              </a:solidFill>
            </a:endParaRPr>
          </a:p>
          <a:p>
            <a:pPr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b="1" dirty="0">
                <a:solidFill>
                  <a:srgbClr val="000000"/>
                </a:solidFill>
              </a:rPr>
              <a:t>4.840</a:t>
            </a:r>
            <a:r>
              <a:rPr lang="pt-BR" sz="2600" dirty="0">
                <a:solidFill>
                  <a:srgbClr val="000000"/>
                </a:solidFill>
              </a:rPr>
              <a:t> profissionais concluíram cursos na ESP/CE</a:t>
            </a:r>
          </a:p>
          <a:p>
            <a:pPr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 dirty="0">
              <a:solidFill>
                <a:srgbClr val="000000"/>
              </a:solidFill>
            </a:endParaRPr>
          </a:p>
          <a:p>
            <a:pPr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600" b="1" dirty="0">
                <a:solidFill>
                  <a:srgbClr val="000000"/>
                </a:solidFill>
              </a:rPr>
              <a:t>3.167</a:t>
            </a:r>
            <a:r>
              <a:rPr lang="pt-BR" sz="2600" dirty="0">
                <a:solidFill>
                  <a:srgbClr val="000000"/>
                </a:solidFill>
              </a:rPr>
              <a:t> profissionais ainda estão cursando</a:t>
            </a:r>
          </a:p>
          <a:p>
            <a:pPr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 dirty="0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23825"/>
            <a:ext cx="5759450" cy="81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0" y="7199313"/>
            <a:ext cx="10080625" cy="1587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6119813" y="539750"/>
            <a:ext cx="3959225" cy="1588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7" name="Retângulo 7"/>
          <p:cNvSpPr>
            <a:spLocks noChangeArrowheads="1"/>
          </p:cNvSpPr>
          <p:nvPr/>
        </p:nvSpPr>
        <p:spPr bwMode="auto">
          <a:xfrm>
            <a:off x="1152525" y="1258888"/>
            <a:ext cx="755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/>
              <a:t>CURSO MESTRADO PROFISSIONAL ENSINO NA SAÚDE-CMEPES</a:t>
            </a:r>
          </a:p>
        </p:txBody>
      </p:sp>
      <p:sp>
        <p:nvSpPr>
          <p:cNvPr id="38918" name="Retângulo 8"/>
          <p:cNvSpPr>
            <a:spLocks noChangeArrowheads="1"/>
          </p:cNvSpPr>
          <p:nvPr/>
        </p:nvSpPr>
        <p:spPr bwMode="auto">
          <a:xfrm>
            <a:off x="936625" y="2339975"/>
            <a:ext cx="84248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sz="2400" dirty="0" smtClean="0"/>
              <a:t>Parceria entre UECE, </a:t>
            </a:r>
            <a:r>
              <a:rPr lang="pt-BR" sz="2400" dirty="0" smtClean="0"/>
              <a:t>ESP-CE, </a:t>
            </a:r>
            <a:r>
              <a:rPr lang="pt-BR" sz="2400" dirty="0" smtClean="0"/>
              <a:t>UVA e URCA</a:t>
            </a:r>
          </a:p>
          <a:p>
            <a:r>
              <a:rPr lang="pt-BR" sz="2400" dirty="0" smtClean="0"/>
              <a:t> 1ª Turma com 25 vagas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Objetivo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pPr algn="just"/>
            <a:r>
              <a:rPr lang="pt-BR" sz="2400" dirty="0"/>
              <a:t>- Atender à demanda de qualificação de profissionais da área da saúde</a:t>
            </a:r>
            <a:r>
              <a:rPr lang="pt-BR" sz="2400" dirty="0" smtClean="0"/>
              <a:t> capacitando</a:t>
            </a:r>
            <a:r>
              <a:rPr lang="pt-BR" sz="2400" dirty="0"/>
              <a:t>-os para os processos de gestão do ensino e de formação na saúde.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23825"/>
            <a:ext cx="5759450" cy="81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Line 2"/>
          <p:cNvSpPr>
            <a:spLocks noChangeShapeType="1"/>
          </p:cNvSpPr>
          <p:nvPr/>
        </p:nvSpPr>
        <p:spPr bwMode="auto">
          <a:xfrm>
            <a:off x="0" y="7199313"/>
            <a:ext cx="10080625" cy="1587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6119813" y="539750"/>
            <a:ext cx="3959225" cy="1588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5" name="Retângulo 6"/>
          <p:cNvSpPr>
            <a:spLocks noChangeArrowheads="1"/>
          </p:cNvSpPr>
          <p:nvPr/>
        </p:nvSpPr>
        <p:spPr bwMode="auto">
          <a:xfrm>
            <a:off x="1458913" y="1331913"/>
            <a:ext cx="79248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/>
              <a:t>MESTRADO PROFISSIONAL EM SAÚDE DA FAMILIA</a:t>
            </a:r>
          </a:p>
          <a:p>
            <a:pPr algn="ctr"/>
            <a:r>
              <a:rPr lang="pt-BR"/>
              <a:t>REDE NORDESTE DE FORMAÇÃO EM SAÚDE DA FAMÍLIA</a:t>
            </a:r>
          </a:p>
        </p:txBody>
      </p:sp>
      <p:sp>
        <p:nvSpPr>
          <p:cNvPr id="40966" name="Retângulo 9"/>
          <p:cNvSpPr>
            <a:spLocks noChangeArrowheads="1"/>
          </p:cNvSpPr>
          <p:nvPr/>
        </p:nvSpPr>
        <p:spPr bwMode="auto">
          <a:xfrm>
            <a:off x="1079500" y="2266950"/>
            <a:ext cx="820896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/>
              <a:t>Objetivos do Curso</a:t>
            </a:r>
          </a:p>
          <a:p>
            <a:endParaRPr lang="pt-BR"/>
          </a:p>
          <a:p>
            <a:pPr algn="just">
              <a:buFontTx/>
              <a:buChar char="-"/>
            </a:pPr>
            <a:r>
              <a:rPr lang="pt-BR"/>
              <a:t>Formar lideranças para a Estratégia Saúde da Família aptas a exercer atividades de investigação e de ensino em serviço, sem afastarem-se de suas atividades na atenção ou gestão;</a:t>
            </a:r>
          </a:p>
          <a:p>
            <a:pPr algn="just">
              <a:buFontTx/>
              <a:buChar char="-"/>
            </a:pPr>
            <a:endParaRPr lang="pt-BR"/>
          </a:p>
          <a:p>
            <a:pPr algn="just"/>
            <a:r>
              <a:rPr lang="pt-BR"/>
              <a:t>- Fomentar o trabalho em equipe através do diálogo entre profissionais da equipe básica de Saúde da Família e dos Núcleos de Apoio à Saúde da Família.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313" y="5303837"/>
            <a:ext cx="7848600" cy="1676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72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73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74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graphicFrame>
        <p:nvGraphicFramePr>
          <p:cNvPr id="75" name="Chart 74"/>
          <p:cNvGraphicFramePr/>
          <p:nvPr/>
        </p:nvGraphicFramePr>
        <p:xfrm>
          <a:off x="309600" y="1749600"/>
          <a:ext cx="9050400" cy="559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CustomShape 4"/>
          <p:cNvSpPr/>
          <p:nvPr/>
        </p:nvSpPr>
        <p:spPr>
          <a:xfrm>
            <a:off x="539640" y="1187280"/>
            <a:ext cx="9180720" cy="5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500" b="1" dirty="0">
                <a:solidFill>
                  <a:srgbClr val="000000"/>
                </a:solidFill>
              </a:rPr>
              <a:t>NÚMERO DE</a:t>
            </a:r>
            <a:r>
              <a:rPr lang="pt-BR" sz="1500" b="1" dirty="0" smtClean="0">
                <a:solidFill>
                  <a:srgbClr val="000000"/>
                </a:solidFill>
              </a:rPr>
              <a:t> PROFISSIONAIS </a:t>
            </a:r>
            <a:r>
              <a:rPr lang="pt-BR" sz="1500" b="1" dirty="0">
                <a:solidFill>
                  <a:srgbClr val="000000"/>
                </a:solidFill>
              </a:rPr>
              <a:t>INSCRITOS EM CURSOS DA ESP/CE POR REGIÃO DA SAÚDE DO CEARÁ</a:t>
            </a:r>
            <a:r>
              <a:rPr lang="pt-BR" sz="1500" b="1" dirty="0" smtClean="0">
                <a:solidFill>
                  <a:srgbClr val="000000"/>
                </a:solidFill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</a:rPr>
              <a:t>- </a:t>
            </a:r>
            <a:r>
              <a:rPr lang="pt-BR" sz="1500" b="1" dirty="0" smtClean="0">
                <a:solidFill>
                  <a:srgbClr val="000000"/>
                </a:solidFill>
              </a:rPr>
              <a:t>2013</a:t>
            </a:r>
            <a:endParaRPr dirty="0"/>
          </a:p>
        </p:txBody>
      </p:sp>
      <p:sp>
        <p:nvSpPr>
          <p:cNvPr id="77" name="CustomShape 5"/>
          <p:cNvSpPr/>
          <p:nvPr/>
        </p:nvSpPr>
        <p:spPr>
          <a:xfrm>
            <a:off x="7920000" y="5759280"/>
            <a:ext cx="1800360" cy="11098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 8.101</a:t>
            </a:r>
            <a:r>
              <a:rPr lang="pt-BR" dirty="0">
                <a:solidFill>
                  <a:srgbClr val="000000"/>
                </a:solidFill>
              </a:rPr>
              <a:t> </a:t>
            </a:r>
            <a:endParaRPr dirty="0"/>
          </a:p>
          <a:p>
            <a:pPr algn="ctr"/>
            <a:r>
              <a:rPr lang="pt-BR" dirty="0">
                <a:solidFill>
                  <a:srgbClr val="000000"/>
                </a:solidFill>
              </a:rPr>
              <a:t>ALUNOS INSCRITOS NO TOTAL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 nodeType="clickEffect">
                      <p:stCondLst>
                        <p:cond delay="indefinite"/>
                      </p:stCondLst>
                      <p:childTnLst>
                        <p:par>
                          <p:cTn id="4" dur="indefinite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03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04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05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06" name="Picture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-20520" y="30240"/>
            <a:ext cx="101012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08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09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10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11" name="Picture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13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14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15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16" name="Picture 11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23825"/>
            <a:ext cx="5759450" cy="81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6119813" y="539750"/>
            <a:ext cx="3959225" cy="1588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0" y="7199313"/>
            <a:ext cx="10080625" cy="1587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6119813" y="539750"/>
            <a:ext cx="3959225" cy="1588"/>
          </a:xfrm>
          <a:prstGeom prst="line">
            <a:avLst/>
          </a:prstGeom>
          <a:noFill/>
          <a:ln w="1440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3475038"/>
            <a:ext cx="5526088" cy="361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156325" y="1619250"/>
            <a:ext cx="3743325" cy="590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sz="2600" b="1">
                <a:solidFill>
                  <a:srgbClr val="000000"/>
                </a:solidFill>
              </a:rPr>
              <a:t>Missão</a:t>
            </a:r>
          </a:p>
          <a:p>
            <a:pPr algn="ctr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pt-BR" sz="2600">
              <a:solidFill>
                <a:srgbClr val="000000"/>
              </a:solidFill>
            </a:endParaRPr>
          </a:p>
          <a:p>
            <a:pPr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 sz="2200">
                <a:solidFill>
                  <a:srgbClr val="000000"/>
                </a:solidFill>
              </a:rPr>
              <a:t>Promover a formação e educação permanente, pesquisa e extensão na área da Saúde, na busca de inovação e produção tecnológica, a partir das necessidades sociais e do SUS, integrando ensino-serviço-comunidade, formando redes colaborativas e fortalecendo o sistema saúde-escola.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18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19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20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21" name="Picture 12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23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24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25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26" name="Picture 12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28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29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30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31" name="Picture 13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80" y="3980597"/>
            <a:ext cx="9051840" cy="1247040"/>
          </a:xfrm>
        </p:spPr>
        <p:txBody>
          <a:bodyPr/>
          <a:lstStyle/>
          <a:p>
            <a:pPr algn="ctr"/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/>
              <a:t>A Residência Integrada em Saúde </a:t>
            </a:r>
            <a:r>
              <a:rPr lang="pt-BR" sz="2400" dirty="0"/>
              <a:t>é um Projeto de Educação </a:t>
            </a:r>
            <a:br>
              <a:rPr lang="pt-BR" sz="2400" dirty="0"/>
            </a:br>
            <a:r>
              <a:rPr lang="pt-BR" sz="2400" dirty="0"/>
              <a:t>Permanente Interfederativo e Colaborativo </a:t>
            </a:r>
            <a:br>
              <a:rPr lang="pt-BR" sz="2400" dirty="0"/>
            </a:br>
            <a:r>
              <a:rPr lang="pt-BR" sz="2400" dirty="0"/>
              <a:t>que </a:t>
            </a:r>
            <a:r>
              <a:rPr lang="pt-BR" sz="2400" dirty="0">
                <a:ea typeface="Arial" pitchFamily="28" charset="0"/>
                <a:cs typeface="Arial" pitchFamily="28" charset="0"/>
              </a:rPr>
              <a:t>tem como macro objetivo a interiorização da </a:t>
            </a:r>
            <a:br>
              <a:rPr lang="pt-BR" sz="2400" dirty="0">
                <a:ea typeface="Arial" pitchFamily="28" charset="0"/>
                <a:cs typeface="Arial" pitchFamily="28" charset="0"/>
              </a:rPr>
            </a:br>
            <a:r>
              <a:rPr lang="pt-BR" sz="2400" dirty="0">
                <a:ea typeface="Arial" pitchFamily="28" charset="0"/>
                <a:cs typeface="Arial" pitchFamily="28" charset="0"/>
              </a:rPr>
              <a:t>Educação Permanente Interprofissional em Saúde </a:t>
            </a:r>
            <a:br>
              <a:rPr lang="pt-BR" sz="2400" dirty="0">
                <a:ea typeface="Arial" pitchFamily="28" charset="0"/>
                <a:cs typeface="Arial" pitchFamily="28" charset="0"/>
              </a:rPr>
            </a:br>
            <a:r>
              <a:rPr lang="pt-BR" sz="2400" dirty="0">
                <a:ea typeface="Arial" pitchFamily="28" charset="0"/>
                <a:cs typeface="Arial" pitchFamily="28" charset="0"/>
              </a:rPr>
              <a:t>por meio da qualificação de profissionais, </a:t>
            </a:r>
            <a:br>
              <a:rPr lang="pt-BR" sz="2400" dirty="0">
                <a:ea typeface="Arial" pitchFamily="28" charset="0"/>
                <a:cs typeface="Arial" pitchFamily="28" charset="0"/>
              </a:rPr>
            </a:br>
            <a:r>
              <a:rPr lang="pt-BR" sz="2400" dirty="0">
                <a:ea typeface="Arial" pitchFamily="28" charset="0"/>
                <a:cs typeface="Arial" pitchFamily="28" charset="0"/>
              </a:rPr>
              <a:t>de forma a contribuir para a consolidação da carreira </a:t>
            </a:r>
            <a:br>
              <a:rPr lang="pt-BR" sz="2400" dirty="0">
                <a:ea typeface="Arial" pitchFamily="28" charset="0"/>
                <a:cs typeface="Arial" pitchFamily="28" charset="0"/>
              </a:rPr>
            </a:br>
            <a:r>
              <a:rPr lang="pt-BR" sz="2400" dirty="0">
                <a:ea typeface="Arial" pitchFamily="28" charset="0"/>
                <a:cs typeface="Arial" pitchFamily="28" charset="0"/>
              </a:rPr>
              <a:t>na saúde pública e para o fortalecimento das</a:t>
            </a:r>
            <a:br>
              <a:rPr lang="pt-BR" sz="2400" dirty="0">
                <a:ea typeface="Arial" pitchFamily="28" charset="0"/>
                <a:cs typeface="Arial" pitchFamily="28" charset="0"/>
              </a:rPr>
            </a:br>
            <a:r>
              <a:rPr lang="pt-BR" sz="2400" dirty="0">
                <a:ea typeface="Arial" pitchFamily="28" charset="0"/>
                <a:cs typeface="Arial" pitchFamily="28" charset="0"/>
              </a:rPr>
              <a:t> Redes de Atenção do SUS no </a:t>
            </a:r>
            <a:r>
              <a:rPr lang="pt-BR" sz="2400" dirty="0" smtClean="0">
                <a:ea typeface="Arial" pitchFamily="28" charset="0"/>
                <a:cs typeface="Arial" pitchFamily="28" charset="0"/>
              </a:rPr>
              <a:t>Ceará.</a:t>
            </a:r>
            <a:br>
              <a:rPr lang="pt-BR" sz="2400" dirty="0" smtClean="0">
                <a:ea typeface="Arial" pitchFamily="28" charset="0"/>
                <a:cs typeface="Arial" pitchFamily="28" charset="0"/>
              </a:rPr>
            </a:br>
            <a:r>
              <a:rPr lang="pt-BR" sz="2400" dirty="0" smtClean="0">
                <a:ea typeface="Arial" pitchFamily="28" charset="0"/>
                <a:cs typeface="Arial" pitchFamily="28" charset="0"/>
              </a:rPr>
              <a:t/>
            </a:r>
            <a:br>
              <a:rPr lang="pt-BR" sz="2400" dirty="0" smtClean="0">
                <a:ea typeface="Arial" pitchFamily="28" charset="0"/>
                <a:cs typeface="Arial" pitchFamily="28" charset="0"/>
              </a:rPr>
            </a:br>
            <a:r>
              <a:rPr lang="pt-BR" sz="2400" dirty="0" smtClean="0">
                <a:ea typeface="Arial" pitchFamily="28" charset="0"/>
                <a:cs typeface="Arial" pitchFamily="28" charset="0"/>
              </a:rPr>
              <a:t>Turma 2013: 222 vagas</a:t>
            </a:r>
            <a:br>
              <a:rPr lang="pt-BR" sz="2400" dirty="0" smtClean="0">
                <a:ea typeface="Arial" pitchFamily="28" charset="0"/>
                <a:cs typeface="Arial" pitchFamily="28" charset="0"/>
              </a:rPr>
            </a:br>
            <a:r>
              <a:rPr lang="pt-BR" sz="2400" dirty="0" smtClean="0">
                <a:ea typeface="Arial" pitchFamily="28" charset="0"/>
                <a:cs typeface="Arial" pitchFamily="28" charset="0"/>
              </a:rPr>
              <a:t>Turma de 2014: 297 vagas </a:t>
            </a: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endParaRPr lang="pt-BR" sz="2400" dirty="0">
              <a:latin typeface="+mn-lt"/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80" y="1237397"/>
            <a:ext cx="9051840" cy="1247040"/>
          </a:xfrm>
        </p:spPr>
        <p:txBody>
          <a:bodyPr/>
          <a:lstStyle/>
          <a:p>
            <a:pPr algn="ctr"/>
            <a:r>
              <a:rPr lang="pt-BR" sz="3600" b="1" dirty="0" smtClean="0"/>
              <a:t>RESIDÊNCIA INTEGRADA EM SAÚDE</a:t>
            </a:r>
            <a:endParaRPr lang="pt-BR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60363" y="914400"/>
            <a:ext cx="9359900" cy="502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000000"/>
              </a:solidFill>
              <a:ea typeface="ＭＳ Ｐゴシック" pitchFamily="28" charset="-128"/>
              <a:cs typeface="ＭＳ Ｐゴシック" pitchFamily="28" charset="-128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u="sng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Instituição Formadora – IES: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Escola de Saúde Pública do Ceará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>
              <a:solidFill>
                <a:srgbClr val="000000"/>
              </a:solidFill>
              <a:ea typeface="Lucida Sans Unicode" pitchFamily="28" charset="0"/>
              <a:cs typeface="Lucida Sans Unicode" pitchFamily="28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>
              <a:solidFill>
                <a:srgbClr val="000000"/>
              </a:solidFill>
              <a:ea typeface="Lucida Sans Unicode" pitchFamily="28" charset="0"/>
              <a:cs typeface="Lucida Sans Unicode" pitchFamily="28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u="sng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Instituições Executoras</a:t>
            </a: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: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>
              <a:solidFill>
                <a:srgbClr val="000000"/>
              </a:solidFill>
              <a:ea typeface="Lucida Sans Unicode" pitchFamily="28" charset="0"/>
              <a:cs typeface="Lucida Sans Unicode" pitchFamily="28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Secretaria Estadual da Saúde (SESA)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>
              <a:solidFill>
                <a:srgbClr val="000000"/>
              </a:solidFill>
              <a:ea typeface="Lucida Sans Unicode" pitchFamily="28" charset="0"/>
              <a:cs typeface="Lucida Sans Unicode" pitchFamily="28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Municípios (Aracati, Brejo Santo, Canindé, Fortaleza, Horizonte, </a:t>
            </a:r>
            <a:r>
              <a:rPr lang="pt-BR" sz="2200" dirty="0" err="1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Iguatu</a:t>
            </a: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, </a:t>
            </a:r>
            <a:r>
              <a:rPr lang="pt-BR" sz="2200" dirty="0" err="1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Jaguaruana</a:t>
            </a: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, Maracanaú, Quixadá, </a:t>
            </a:r>
            <a:r>
              <a:rPr lang="pt-BR" sz="2200" dirty="0" err="1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Tauá</a:t>
            </a: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)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dirty="0" smtClean="0">
              <a:solidFill>
                <a:srgbClr val="000000"/>
              </a:solidFill>
              <a:ea typeface="Lucida Sans Unicode" pitchFamily="28" charset="0"/>
              <a:cs typeface="Lucida Sans Unicode" pitchFamily="28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Hospitais: Instituto </a:t>
            </a:r>
            <a:r>
              <a:rPr lang="pt-BR" sz="2200" dirty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do Câncer do Ceará (ICC</a:t>
            </a:r>
            <a:r>
              <a:rPr lang="pt-BR" sz="2200" dirty="0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), Hospital Cesar </a:t>
            </a:r>
            <a:r>
              <a:rPr lang="pt-BR" sz="2200" dirty="0" err="1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Calls</a:t>
            </a:r>
            <a:r>
              <a:rPr lang="pt-BR" sz="2200" dirty="0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, HGF,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Hospital de Doenças Cardiovasculares de </a:t>
            </a:r>
            <a:r>
              <a:rPr lang="pt-BR" sz="2200" dirty="0" err="1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Messejana</a:t>
            </a:r>
            <a:r>
              <a:rPr lang="pt-BR" sz="2200" dirty="0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, Hospital Infantil Albert Sabin, IJF, Hospital S</a:t>
            </a:r>
            <a:r>
              <a:rPr lang="pt-BR" sz="2200" dirty="0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ão José</a:t>
            </a:r>
            <a:r>
              <a:rPr lang="pt-BR" sz="2200" dirty="0" smtClean="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000000"/>
                </a:solidFill>
                <a:ea typeface="ＭＳ Ｐゴシック" pitchFamily="28" charset="-128"/>
                <a:cs typeface="ＭＳ Ｐゴシック" pitchFamily="28" charset="-128"/>
              </a:rPr>
              <a:t>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>
              <a:solidFill>
                <a:srgbClr val="000000"/>
              </a:solidFill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60363" y="-869950"/>
            <a:ext cx="8459787" cy="842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FFFFFF"/>
                </a:solidFill>
                <a:ea typeface="ＭＳ Ｐゴシック" pitchFamily="28" charset="-128"/>
                <a:cs typeface="ＭＳ Ｐゴシック" pitchFamily="28" charset="-128"/>
              </a:rPr>
              <a:t>INSTITUIÇÕES ENVOLVIDAS: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60363" y="107950"/>
            <a:ext cx="9180512" cy="59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ea typeface="ＭＳ Ｐゴシック" pitchFamily="28" charset="-128"/>
                <a:cs typeface="ＭＳ Ｐゴシック" pitchFamily="28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0" y="0"/>
            <a:ext cx="203200" cy="3794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74638" y="549275"/>
            <a:ext cx="9445625" cy="4365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ctr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3087688" algn="ctr"/>
                <a:tab pos="6180138" algn="r"/>
                <a:tab pos="7040563" algn="l"/>
                <a:tab pos="8047038" algn="l"/>
                <a:tab pos="9053513" algn="l"/>
                <a:tab pos="10059988" algn="l"/>
                <a:tab pos="10329863" algn="l"/>
                <a:tab pos="10779125" algn="l"/>
              </a:tabLst>
            </a:pPr>
            <a:r>
              <a:rPr lang="pt-BR" sz="1100">
                <a:solidFill>
                  <a:srgbClr val="000000"/>
                </a:solidFill>
                <a:latin typeface="Arial" pitchFamily="28" charset="0"/>
                <a:ea typeface="Times New Roman" pitchFamily="28" charset="0"/>
                <a:cs typeface="Times New Roman" pitchFamily="28" charset="0"/>
              </a:rPr>
              <a:t>		</a:t>
            </a:r>
          </a:p>
          <a:p>
            <a:pPr>
              <a:buClrTx/>
              <a:buFontTx/>
              <a:buNone/>
              <a:tabLst>
                <a:tab pos="0" algn="l"/>
                <a:tab pos="3087688" algn="ctr"/>
                <a:tab pos="6180138" algn="r"/>
                <a:tab pos="7040563" algn="l"/>
                <a:tab pos="8047038" algn="l"/>
                <a:tab pos="9053513" algn="l"/>
                <a:tab pos="10059988" algn="l"/>
                <a:tab pos="10329863" algn="l"/>
                <a:tab pos="10779125" algn="l"/>
              </a:tabLst>
            </a:pPr>
            <a:endParaRPr lang="pt-BR" sz="1100">
              <a:solidFill>
                <a:srgbClr val="000000"/>
              </a:solidFill>
              <a:latin typeface="Arial" pitchFamily="28" charset="0"/>
              <a:ea typeface="Times New Roman" pitchFamily="28" charset="0"/>
              <a:cs typeface="Times New Roman" pitchFamily="2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74638" y="282636"/>
            <a:ext cx="980598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solidFill>
                  <a:srgbClr val="000000"/>
                </a:solidFill>
                <a:ea typeface="Arial" pitchFamily="28" charset="0"/>
                <a:cs typeface="Arial" pitchFamily="28" charset="0"/>
              </a:rPr>
              <a:t>Expansão das Residências Multiprofissionais no Ceará</a:t>
            </a:r>
          </a:p>
        </p:txBody>
      </p:sp>
      <p:graphicFrame>
        <p:nvGraphicFramePr>
          <p:cNvPr id="401" name="Group 5"/>
          <p:cNvGraphicFramePr>
            <a:graphicFrameLocks noGrp="1"/>
          </p:cNvGraphicFramePr>
          <p:nvPr/>
        </p:nvGraphicFramePr>
        <p:xfrm>
          <a:off x="425450" y="1119188"/>
          <a:ext cx="9144000" cy="5974652"/>
        </p:xfrm>
        <a:graphic>
          <a:graphicData uri="http://schemas.openxmlformats.org/drawingml/2006/table">
            <a:tbl>
              <a:tblPr/>
              <a:tblGrid>
                <a:gridCol w="1584325"/>
                <a:gridCol w="4606925"/>
                <a:gridCol w="865188"/>
                <a:gridCol w="647700"/>
                <a:gridCol w="792162"/>
                <a:gridCol w="647700"/>
              </a:tblGrid>
              <a:tr h="652463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28" charset="0"/>
                          <a:ea typeface="MS PGothic" pitchFamily="34" charset="-128"/>
                          <a:cs typeface="MS PGothic" pitchFamily="34" charset="-128"/>
                        </a:rPr>
                        <a:t>Programas de  Residência  Multiprofissional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28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89990" marR="89990" marT="46799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28" charset="0"/>
                          <a:ea typeface="MS PGothic" pitchFamily="34" charset="-128"/>
                          <a:cs typeface="MS PGothic" pitchFamily="34" charset="-128"/>
                        </a:rPr>
                        <a:t>Até 2012</a:t>
                      </a:r>
                    </a:p>
                  </a:txBody>
                  <a:tcPr marL="89990" marR="89990" marT="46799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28" charset="0"/>
                          <a:ea typeface="MS PGothic" pitchFamily="34" charset="-128"/>
                          <a:cs typeface="MS PGothic" pitchFamily="34" charset="-128"/>
                        </a:rPr>
                        <a:t>2013</a:t>
                      </a:r>
                    </a:p>
                  </a:txBody>
                  <a:tcPr marL="89990" marR="89990" marT="46799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28" charset="0"/>
                          <a:ea typeface="MS PGothic" pitchFamily="34" charset="-128"/>
                          <a:cs typeface="MS PGothic" pitchFamily="34" charset="-128"/>
                        </a:rPr>
                        <a:t>2014</a:t>
                      </a:r>
                    </a:p>
                  </a:txBody>
                  <a:tcPr marL="89990" marR="89990" marT="46799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28" charset="0"/>
                          <a:ea typeface="MS PGothic" pitchFamily="34" charset="-128"/>
                          <a:cs typeface="MS PGothic" pitchFamily="34" charset="-128"/>
                        </a:rPr>
                        <a:t>2015</a:t>
                      </a:r>
                    </a:p>
                  </a:txBody>
                  <a:tcPr marL="89990" marR="89990" marT="46799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95300">
                <a:tc rowSpan="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Comunitárias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Saúde da Família e Comunidade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119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119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119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Saúde Mental Coletiva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53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53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53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Saúde Coletiva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26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26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26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31800">
                <a:tc rowSpan="7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Hospitalares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Cancerologia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24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24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24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Neurologia e Neurocirurgia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24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24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19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Atenção ao Paciente Crítico Cardiopulmonar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18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18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Infectologia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15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15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19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Obstetrícia e Neonatologia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08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08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365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Pediatria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18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18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Urgência e Emergência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28" charset="0"/>
                        <a:ea typeface="Arial" pitchFamily="28" charset="0"/>
                        <a:cs typeface="Arial" pitchFamily="28" charset="0"/>
                      </a:endParaRP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16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16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04825">
                <a:tc gridSpan="2"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TOTAL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00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222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297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28" charset="0"/>
                          <a:ea typeface="Arial" pitchFamily="28" charset="0"/>
                          <a:cs typeface="Arial" pitchFamily="28" charset="0"/>
                        </a:rPr>
                        <a:t>297</a:t>
                      </a:r>
                    </a:p>
                  </a:txBody>
                  <a:tcPr marL="89990" marR="89990" marT="62676" marB="4679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116013"/>
            <a:ext cx="7920037" cy="500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11300" y="323850"/>
            <a:ext cx="6840538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>
            <a:prstTxWarp prst="textNoShape">
              <a:avLst/>
            </a:prstTxWarp>
          </a:bodyPr>
          <a:lstStyle/>
          <a:p>
            <a:pPr marL="431800" indent="-322263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pt-BR" sz="3600">
                <a:solidFill>
                  <a:srgbClr val="000000"/>
                </a:solidFill>
                <a:ea typeface="Lucida Sans Unicode" pitchFamily="28" charset="0"/>
                <a:cs typeface="Lucida Sans Unicode" pitchFamily="28" charset="0"/>
              </a:rPr>
              <a:t>Habilitação de Preceptores 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33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34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35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36" name="Picture 13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692275"/>
            <a:ext cx="9245600" cy="496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0363" y="180975"/>
            <a:ext cx="809942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>
            <a:prstTxWarp prst="textNoShape">
              <a:avLst/>
            </a:prstTxWarp>
          </a:bodyPr>
          <a:lstStyle/>
          <a:p>
            <a:pPr marL="431800" indent="-322263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pt-BR" sz="3200" b="1">
                <a:solidFill>
                  <a:srgbClr val="FFFFFF"/>
                </a:solidFill>
                <a:ea typeface="Lucida Sans Unicode" pitchFamily="28" charset="0"/>
                <a:cs typeface="Lucida Sans Unicode" pitchFamily="28" charset="0"/>
              </a:rPr>
              <a:t>Saúde da Família e Comunidade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427037"/>
            <a:ext cx="9001125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Aft>
                <a:spcPts val="1425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solidFill>
                  <a:srgbClr val="000000"/>
                </a:solidFill>
                <a:ea typeface="Calibri" pitchFamily="28" charset="0"/>
                <a:cs typeface="Calibri" pitchFamily="28" charset="0"/>
              </a:rPr>
              <a:t>OBJETIVO: Formar lideranças </a:t>
            </a:r>
            <a:r>
              <a:rPr lang="pt-BR" sz="1800" dirty="0" err="1">
                <a:solidFill>
                  <a:srgbClr val="000000"/>
                </a:solidFill>
                <a:ea typeface="Calibri" pitchFamily="28" charset="0"/>
                <a:cs typeface="Calibri" pitchFamily="28" charset="0"/>
              </a:rPr>
              <a:t>técnico-científico-políticas</a:t>
            </a:r>
            <a:r>
              <a:rPr lang="pt-BR" sz="1800" dirty="0">
                <a:solidFill>
                  <a:srgbClr val="000000"/>
                </a:solidFill>
                <a:ea typeface="Calibri" pitchFamily="28" charset="0"/>
                <a:cs typeface="Calibri" pitchFamily="28" charset="0"/>
              </a:rPr>
              <a:t> para a qualificação do papel coordenador da Estratégia Saúde da Família junto às redes do SUS, visando à promoção, proteção e recuperação da saúde. Total de </a:t>
            </a:r>
            <a:r>
              <a:rPr lang="pt-BR" sz="1800" dirty="0" smtClean="0">
                <a:solidFill>
                  <a:srgbClr val="000000"/>
                </a:solidFill>
                <a:ea typeface="Calibri" pitchFamily="28" charset="0"/>
                <a:cs typeface="Calibri" pitchFamily="28" charset="0"/>
              </a:rPr>
              <a:t>vagas Turma 1/2013  - 119</a:t>
            </a:r>
            <a:endParaRPr lang="pt-BR" sz="1800" dirty="0">
              <a:solidFill>
                <a:srgbClr val="000000"/>
              </a:solidFill>
              <a:ea typeface="Calibri" pitchFamily="28" charset="0"/>
              <a:cs typeface="Calibri" pitchFamily="2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38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39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40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41" name="Picture 14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1722437"/>
            <a:ext cx="8583612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DIRETRIZ: SISTEMA SAÚDE ESCOLA</a:t>
            </a:r>
            <a:endParaRPr lang="pt-BR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43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44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45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46" name="Picture 14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48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49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50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pic>
        <p:nvPicPr>
          <p:cNvPr id="151" name="Picture 15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40"/>
            <a:ext cx="101408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ítulo 2"/>
          <p:cNvSpPr>
            <a:spLocks noGrp="1"/>
          </p:cNvSpPr>
          <p:nvPr>
            <p:ph type="title"/>
          </p:nvPr>
        </p:nvSpPr>
        <p:spPr>
          <a:xfrm>
            <a:off x="165100" y="107952"/>
            <a:ext cx="9864725" cy="576263"/>
          </a:xfrm>
        </p:spPr>
        <p:txBody>
          <a:bodyPr/>
          <a:lstStyle/>
          <a:p>
            <a:r>
              <a:rPr lang="pt-BR" altLang="pt-BR" sz="2000" b="1" dirty="0">
                <a:solidFill>
                  <a:schemeClr val="bg1"/>
                </a:solidFill>
              </a:rPr>
              <a:t>VERSUS BRASIL / CEARÁ BRASIL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15900" y="900115"/>
            <a:ext cx="9648825" cy="5856287"/>
          </a:xfrm>
          <a:prstGeom prst="rect">
            <a:avLst/>
          </a:prstGeom>
        </p:spPr>
        <p:txBody>
          <a:bodyPr lIns="100794" tIns="50397" rIns="100794" bIns="50397"/>
          <a:lstStyle/>
          <a:p>
            <a:pPr indent="698561" algn="just">
              <a:lnSpc>
                <a:spcPct val="112000"/>
              </a:lnSpc>
              <a:spcAft>
                <a:spcPts val="1334"/>
              </a:spcAft>
            </a:pPr>
            <a:r>
              <a:rPr lang="pt-BR" sz="3200" b="1" dirty="0">
                <a:ea typeface="Times New Roman"/>
              </a:rPr>
              <a:t>O VER-SUS </a:t>
            </a:r>
            <a:r>
              <a:rPr lang="pt-BR" sz="2000" dirty="0">
                <a:ea typeface="Times New Roman"/>
              </a:rPr>
              <a:t>faz parte de uma estratégia do Ministério da Saúde em parceria com a Escola de Saúde Pública do Ceará, Rede Unida, a União Nacional dos Estudantes\(UNE)</a:t>
            </a:r>
            <a:r>
              <a:rPr lang="pt-BR" sz="2000" dirty="0">
                <a:ea typeface="Times New Roman"/>
              </a:rPr>
              <a:t>, UECE, </a:t>
            </a:r>
            <a:r>
              <a:rPr lang="pt-BR" sz="2000" dirty="0">
                <a:ea typeface="Times New Roman"/>
              </a:rPr>
              <a:t>sistema governamental e municipal.</a:t>
            </a:r>
          </a:p>
          <a:p>
            <a:pPr indent="698561" algn="just">
              <a:lnSpc>
                <a:spcPct val="112000"/>
              </a:lnSpc>
              <a:spcAft>
                <a:spcPts val="1334"/>
              </a:spcAft>
            </a:pPr>
            <a:r>
              <a:rPr lang="pt-BR" sz="2000" dirty="0">
                <a:ea typeface="Times New Roman"/>
              </a:rPr>
              <a:t>A proposta do VER-SUS é ampliar o leque de vivências</a:t>
            </a:r>
            <a:r>
              <a:rPr lang="pt-BR" sz="2000" dirty="0">
                <a:ea typeface="Times New Roman"/>
              </a:rPr>
              <a:t> por meio </a:t>
            </a:r>
            <a:r>
              <a:rPr lang="pt-BR" sz="2000" dirty="0">
                <a:ea typeface="Times New Roman"/>
              </a:rPr>
              <a:t>de intensa convivência multiprofissional dos estudantes, promovendo a integração dos futuros profissionais com a realidade da organização e gestão dos serviços de saúde, as práticas de educação popular e saúde, as estratégias de Educação Permanente em Saúde e o controle </a:t>
            </a:r>
            <a:r>
              <a:rPr lang="pt-BR" sz="2000" dirty="0" smtClean="0">
                <a:ea typeface="Times New Roman"/>
              </a:rPr>
              <a:t>social. </a:t>
            </a:r>
            <a:endParaRPr lang="pt-BR" sz="2000" dirty="0">
              <a:ea typeface="Times New Roman"/>
            </a:endParaRPr>
          </a:p>
          <a:p>
            <a:pPr indent="-7000">
              <a:lnSpc>
                <a:spcPct val="112000"/>
              </a:lnSpc>
              <a:spcAft>
                <a:spcPts val="1323"/>
              </a:spcAft>
            </a:pPr>
            <a:endParaRPr lang="pt-BR" sz="1300" dirty="0">
              <a:ea typeface="Times New Roman"/>
            </a:endParaRPr>
          </a:p>
          <a:p>
            <a:pPr indent="90995" algn="just">
              <a:lnSpc>
                <a:spcPct val="112000"/>
              </a:lnSpc>
              <a:spcAft>
                <a:spcPts val="287"/>
              </a:spcAft>
            </a:pPr>
            <a:r>
              <a:rPr lang="pt-BR" sz="2000" b="1" u="sng" dirty="0">
                <a:uFill>
                  <a:solidFill>
                    <a:srgbClr val="000000"/>
                  </a:solidFill>
                </a:uFill>
                <a:ea typeface="Times New Roman"/>
              </a:rPr>
              <a:t>COMO</a:t>
            </a:r>
            <a:r>
              <a:rPr lang="pt-BR" sz="2000" b="1" u="sng" dirty="0">
                <a:uFill>
                  <a:solidFill>
                    <a:srgbClr val="000000"/>
                  </a:solidFill>
                </a:uFill>
                <a:ea typeface="Times New Roman"/>
              </a:rPr>
              <a:t>  ACONTECE </a:t>
            </a:r>
            <a:r>
              <a:rPr lang="pt-BR" sz="2000" b="1" u="sng" dirty="0">
                <a:uFill>
                  <a:solidFill>
                    <a:srgbClr val="000000"/>
                  </a:solidFill>
                </a:uFill>
                <a:ea typeface="Times New Roman"/>
              </a:rPr>
              <a:t>A VIVÊNCIA:</a:t>
            </a:r>
            <a:r>
              <a:rPr lang="pt-BR" sz="2000" b="1" dirty="0">
                <a:ea typeface="Times New Roman"/>
              </a:rPr>
              <a:t> </a:t>
            </a:r>
            <a:endParaRPr lang="pt-BR" sz="2000" dirty="0">
              <a:ea typeface="Times New Roman"/>
            </a:endParaRPr>
          </a:p>
          <a:p>
            <a:pPr indent="797255" algn="just">
              <a:lnSpc>
                <a:spcPct val="112000"/>
              </a:lnSpc>
            </a:pPr>
            <a:r>
              <a:rPr lang="pt-BR" sz="2000" dirty="0">
                <a:ea typeface="Times New Roman"/>
              </a:rPr>
              <a:t>Imersão teórica, prática e vivencial dentro do sistema de saúde e seus territórios de abrangência, com duração de 15 dias, de forma </a:t>
            </a:r>
            <a:r>
              <a:rPr lang="pt-BR" sz="2000" dirty="0" err="1">
                <a:ea typeface="Times New Roman"/>
              </a:rPr>
              <a:t>interprofissional</a:t>
            </a:r>
            <a:r>
              <a:rPr lang="pt-BR" sz="2000" dirty="0">
                <a:ea typeface="Times New Roman"/>
              </a:rPr>
              <a:t>. Os estudantes ficarão </a:t>
            </a:r>
            <a:r>
              <a:rPr lang="pt-BR" sz="2000" dirty="0">
                <a:ea typeface="Times New Roman"/>
              </a:rPr>
              <a:t>hospedados no mesmo local.</a:t>
            </a:r>
            <a:endParaRPr lang="pt-BR" sz="1300" dirty="0">
              <a:ea typeface="Times New Roman"/>
            </a:endParaRPr>
          </a:p>
          <a:p>
            <a:pPr indent="797255" algn="just">
              <a:lnSpc>
                <a:spcPct val="112000"/>
              </a:lnSpc>
            </a:pPr>
            <a:r>
              <a:rPr lang="pt-BR" sz="3500" dirty="0">
                <a:latin typeface="Times New Roman"/>
                <a:ea typeface="Times New Roman"/>
              </a:rPr>
              <a:t> </a:t>
            </a:r>
            <a:endParaRPr lang="pt-BR" sz="3100" dirty="0">
              <a:latin typeface="Times New Roman"/>
              <a:ea typeface="Times New Roman"/>
            </a:endParaRPr>
          </a:p>
        </p:txBody>
      </p:sp>
      <p:sp>
        <p:nvSpPr>
          <p:cNvPr id="15365" name="AutoShape 2" descr="data:image/jpeg;base64,/9j/4AAQSkZJRgABAQAAAQABAAD/2wCEAAkGBxQRDxUSDxIUExQRFxYXFxcXGRYVGRIdFSYiGBYdHh8kKDQgJCYsJxscIjItMSkvMS4uGiszODMsNygtLiwBCgoKDg0OGxAQGy8lHyQ3LCwsNzItMDAwLCwtLC00NCwwNDQsLCwsLCwsLCwsLCwsLCwsLCwsLCwsLCwsLCwsLP/AABEIAEQAXAMBEQACEQEDEQH/xAAcAAEAAgIDAQAAAAAAAAAAAAAABgcEBQIDCAH/xAA2EAACAgEBBQUFBQkAAAAAAAABAgADBBEFBhIhMQciQVFhMnGRsbI1c5LB0RMWFyM0U1Rygf/EABoBAQADAQEBAAAAAAAAAAAAAAADBAUCAQb/xAAuEQACAgEBBgMHBQAAAAAAAAAAAQIDEQQSITEyQYEUM1EFImFxkcHwFUJSobH/2gAMAwEAAhEDEQA/ALxgCAIAgCAIAgCAIAgCAIAgCAIAgCAIAgCAIAgCAIAgCAIAgCAIAgHmDaf9Rd97Z9Rn08OVfI+dt5mTLsb+0W+5b5iU/aPlL5lvQc7LtmIa4gCAIBG83fXHryGx1Ft1tftLTW1nD79JYjppuO1uS+LIJXxUtnqcs/fLHoahLhajZQBRShBGp4dG8jqZ5DTTnlx6Hsr4xxnqbHO2zVTclVh4WsSywHTuhatOMk+HUSONcpRcl+ZO5TSeGajA34ovYCivIsUsE41qcpr6t4CSy0s4L3ml3I46iMnuTO/ebfCjAetMgP8AzQxBUcQ7ugOvxnlOmnam49D22+NfMaY9qWH4Cw/8A+cm8BaQ+NrKjzqqjdYxtdSzs2hqOq8R106+s14uWylj+zMmouTeTdbk7bo2fkm53ssBQpoqcJ5kHXmfSQ6mqd0NlLHcm09kKpZyTv8Ai1if2r/gv6yh+nW+qLnjqyXbu7aTNx1vqVlViwAbQHunQ/KVLanXLZZZrsVkdpGzkZIIBVG8+6uXg337QwbwqsWscdGAY8TDnyYazVo1FdsY1WIzraJ1t2QZpd4trvlWbLyLtFZuTHoDwWAE/nJaa1WrIL83Ed03PYkye714S5G0sehjoLMbKU6dVDcABlCmThVKXo19y5YtqxL4MhOSmfsA16WpZRY/JR0cj2u6eakjyl5OrV53YZUas03B7jM7bDrdinzrs+azj2bwl2HtD9pWs0zOMqtxYAjnRhyVj9LenkfCcNY3ok5tzMd0KkhhoRyIPhO087zhrBxg8L47J/sqr/a36jMLXec+3+G3ovJXcmEploQCNZu4+HdY1ltbsbGLMDY+hJ9NdJYjqrIpJMglp4SeWZm1d2MbJoWi2pf2dfsBe6a/DukdJxXfZCW0nvO5VQktlo6dl7oY2Oli1oxNy8DuzszlfIN1A909nqLJtN9DyNMIrCOnD3GwqrFsFRZqzqvG7uFI8dCZ1LVWyWMnMdPCLzgz9t7t42YVOVULCgIU6kFQevT3Tiu6dfK8Hc6oz5kR7N7NcHgZlrcEKSNHbqByliOuuzxIJaOrHApRL0IGtQ/E02sP1MjMV0Jv2b4tObkGrIoR1rQkcWrE+Q19PD3yjrJSqjtRfEuaVRslhosj9xsD/Eq+EzvF3fyNDw9fobnZuzq8esVUIK0GpCjoNeZkM5ym8y4kkYqKwjKnJ0IAgCAIAgCAfGGoI84DPN1+7eUrsoxcggMwBFVmhAPI9J9JG+tpe8vqYEqZ53Rf0Jr2R7MvpzbDdRbWrVcmdHUag9NSJR184Sgtlp9y3oYSjJ5TRbsyTUEAQBAEAQBAEAQBAEAQBAEAQBAEAQBAEAQBAEAQBAEAQ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/>
          <a:p>
            <a:pPr defTabSz="44758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6" name="AutoShape 4" descr="data:image/jpeg;base64,/9j/4AAQSkZJRgABAQAAAQABAAD/2wCEAAkGBxQRDxUSDxIUExQRFxYXFxcXGRYVGRIdFSYiGBYdHh8kKDQgJCYsJxscIjItMSkvMS4uGiszODMsNygtLiwBCgoKDg0OGxAQGy8lHyQ3LCwsNzItMDAwLCwtLC00NCwwNDQsLCwsLCwsLCwsLCwsLCwsLCwsLCwsLCwsLCwsLP/AABEIAEQAXAMBEQACEQEDEQH/xAAcAAEAAgIDAQAAAAAAAAAAAAAABgcEBQIDCAH/xAA2EAACAgEBBQUFBQkAAAAAAAABAgADBBEFBhIhMQciQVFhMnGRsbI1c5LB0RMWFyM0U1Rygf/EABoBAQADAQEBAAAAAAAAAAAAAAADBAUCAQb/xAAuEQACAgEBBgMHBQAAAAAAAAAAAQIDEQQSITEyQYEUM1EFImFxkcHwFUJSobH/2gAMAwEAAhEDEQA/ALxgCAIAgCAIAgCAIAgCAIAgCAIAgCAIAgCAIAgCAIAgCAIAgCAIAgHmDaf9Rd97Z9Rn08OVfI+dt5mTLsb+0W+5b5iU/aPlL5lvQc7LtmIa4gCAIBG83fXHryGx1Ft1tftLTW1nD79JYjppuO1uS+LIJXxUtnqcs/fLHoahLhajZQBRShBGp4dG8jqZ5DTTnlx6Hsr4xxnqbHO2zVTclVh4WsSywHTuhatOMk+HUSONcpRcl+ZO5TSeGajA34ovYCivIsUsE41qcpr6t4CSy0s4L3ml3I46iMnuTO/ebfCjAetMgP8AzQxBUcQ7ugOvxnlOmnam49D22+NfMaY9qWH4Cw/8A+cm8BaQ+NrKjzqqjdYxtdSzs2hqOq8R106+s14uWylj+zMmouTeTdbk7bo2fkm53ssBQpoqcJ5kHXmfSQ6mqd0NlLHcm09kKpZyTv8Ai1if2r/gv6yh+nW+qLnjqyXbu7aTNx1vqVlViwAbQHunQ/KVLanXLZZZrsVkdpGzkZIIBVG8+6uXg337QwbwqsWscdGAY8TDnyYazVo1FdsY1WIzraJ1t2QZpd4trvlWbLyLtFZuTHoDwWAE/nJaa1WrIL83Ed03PYkye714S5G0sehjoLMbKU6dVDcABlCmThVKXo19y5YtqxL4MhOSmfsA16WpZRY/JR0cj2u6eakjyl5OrV53YZUas03B7jM7bDrdinzrs+azj2bwl2HtD9pWs0zOMqtxYAjnRhyVj9LenkfCcNY3ok5tzMd0KkhhoRyIPhO087zhrBxg8L47J/sqr/a36jMLXec+3+G3ovJXcmEploQCNZu4+HdY1ltbsbGLMDY+hJ9NdJYjqrIpJMglp4SeWZm1d2MbJoWi2pf2dfsBe6a/DukdJxXfZCW0nvO5VQktlo6dl7oY2Oli1oxNy8DuzszlfIN1A909nqLJtN9DyNMIrCOnD3GwqrFsFRZqzqvG7uFI8dCZ1LVWyWMnMdPCLzgz9t7t42YVOVULCgIU6kFQevT3Tiu6dfK8Hc6oz5kR7N7NcHgZlrcEKSNHbqByliOuuzxIJaOrHApRL0IGtQ/E02sP1MjMV0Jv2b4tObkGrIoR1rQkcWrE+Q19PD3yjrJSqjtRfEuaVRslhosj9xsD/Eq+EzvF3fyNDw9fobnZuzq8esVUIK0GpCjoNeZkM5ym8y4kkYqKwjKnJ0IAgCAIAgCAfGGoI84DPN1+7eUrsoxcggMwBFVmhAPI9J9JG+tpe8vqYEqZ53Rf0Jr2R7MvpzbDdRbWrVcmdHUag9NSJR184Sgtlp9y3oYSjJ5TRbsyTUEAQBAEAQBAEAQBAEAQBAEAQBAEAQBAEAQBAEAQBAEAQD//2Q=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/>
          <a:p>
            <a:pPr defTabSz="44758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3282"/>
          <p:cNvGrpSpPr/>
          <p:nvPr/>
        </p:nvGrpSpPr>
        <p:grpSpPr>
          <a:xfrm>
            <a:off x="2766671" y="6646914"/>
            <a:ext cx="5290227" cy="912761"/>
            <a:chOff x="0" y="0"/>
            <a:chExt cx="4140986" cy="828645"/>
          </a:xfrm>
        </p:grpSpPr>
        <p:sp>
          <p:nvSpPr>
            <p:cNvPr id="9" name="Rectangle 3286"/>
            <p:cNvSpPr/>
            <p:nvPr/>
          </p:nvSpPr>
          <p:spPr>
            <a:xfrm>
              <a:off x="641147" y="43060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-7000">
                <a:lnSpc>
                  <a:spcPct val="115000"/>
                </a:lnSpc>
              </a:pPr>
              <a:r>
                <a:rPr lang="pt-BR" sz="13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</a:p>
          </p:txBody>
        </p:sp>
        <p:pic>
          <p:nvPicPr>
            <p:cNvPr id="10" name="Picture 328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0952"/>
              <a:ext cx="1145117" cy="304774"/>
            </a:xfrm>
            <a:prstGeom prst="rect">
              <a:avLst/>
            </a:prstGeom>
          </p:spPr>
        </p:pic>
        <p:pic>
          <p:nvPicPr>
            <p:cNvPr id="11" name="Picture 328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52775" y="133338"/>
              <a:ext cx="988211" cy="695307"/>
            </a:xfrm>
            <a:prstGeom prst="rect">
              <a:avLst/>
            </a:prstGeom>
          </p:spPr>
        </p:pic>
        <p:pic>
          <p:nvPicPr>
            <p:cNvPr id="12" name="Picture 328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04950" y="0"/>
              <a:ext cx="1459803" cy="76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09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NotCtma02\Desktop\versus\comissaõ ivana odor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4" y="4652967"/>
            <a:ext cx="4564010" cy="25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tCtma02\Desktop\versus\10392591_724044597684237_176389888324152318_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01" y="207942"/>
            <a:ext cx="4286726" cy="42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tCtma02\Desktop\versus\roda versus esp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393" y="287316"/>
            <a:ext cx="5322566" cy="29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otCtma02\Desktop\versus\coletivida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465" y="3859213"/>
            <a:ext cx="4388122" cy="32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047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206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07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08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09" name="CustomShape 4"/>
          <p:cNvSpPr/>
          <p:nvPr/>
        </p:nvSpPr>
        <p:spPr>
          <a:xfrm>
            <a:off x="539640" y="1619280"/>
            <a:ext cx="9180720" cy="55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Font typeface="StarSymbol"/>
              <a:buChar char=""/>
            </a:pPr>
            <a:r>
              <a:rPr lang="pt-BR" sz="1300" b="1" dirty="0">
                <a:solidFill>
                  <a:srgbClr val="000000"/>
                </a:solidFill>
              </a:rPr>
              <a:t>1. Periódico Cadernos ESP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300" dirty="0">
                <a:solidFill>
                  <a:srgbClr val="000000"/>
                </a:solidFill>
              </a:rPr>
              <a:t>Publicação: </a:t>
            </a:r>
            <a:r>
              <a:rPr lang="pt-BR" sz="1300" b="1" dirty="0">
                <a:solidFill>
                  <a:srgbClr val="000000"/>
                </a:solidFill>
              </a:rPr>
              <a:t>3 volumes publicados</a:t>
            </a:r>
            <a:r>
              <a:rPr lang="pt-BR" sz="1300" dirty="0">
                <a:solidFill>
                  <a:srgbClr val="000000"/>
                </a:solidFill>
              </a:rPr>
              <a:t> (2011.2; 2012.1; 2012.2</a:t>
            </a:r>
            <a:r>
              <a:rPr lang="pt-BR" sz="1300" dirty="0" smtClean="0">
                <a:solidFill>
                  <a:srgbClr val="000000"/>
                </a:solidFill>
              </a:rPr>
              <a:t>)</a:t>
            </a:r>
            <a:endParaRPr lang="pt-BR" sz="1300" dirty="0">
              <a:solidFill>
                <a:srgbClr val="000000"/>
              </a:solidFill>
            </a:endParaRPr>
          </a:p>
          <a:p>
            <a:pPr algn="just"/>
            <a:r>
              <a:rPr lang="pt-BR" sz="1300" dirty="0" smtClean="0">
                <a:solidFill>
                  <a:srgbClr val="000000"/>
                </a:solidFill>
              </a:rPr>
              <a:t>                     </a:t>
            </a:r>
            <a:r>
              <a:rPr lang="pt-BR" sz="1300" b="1" dirty="0">
                <a:solidFill>
                  <a:srgbClr val="000000"/>
                </a:solidFill>
              </a:rPr>
              <a:t>2</a:t>
            </a:r>
            <a:r>
              <a:rPr lang="pt-BR" sz="1300" dirty="0">
                <a:solidFill>
                  <a:srgbClr val="000000"/>
                </a:solidFill>
              </a:rPr>
              <a:t> volumes em fase de finalização (2013.1 e 2013.2)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300" dirty="0">
                <a:solidFill>
                  <a:srgbClr val="000000"/>
                </a:solidFill>
              </a:rPr>
              <a:t>Submissão dos trabalhos: por meio do Sistema de Editoração Eletrônica </a:t>
            </a:r>
            <a:endParaRPr dirty="0"/>
          </a:p>
          <a:p>
            <a:pPr algn="just"/>
            <a:r>
              <a:rPr lang="pt-BR" sz="1300" dirty="0">
                <a:solidFill>
                  <a:srgbClr val="000000"/>
                </a:solidFill>
              </a:rPr>
              <a:t>de Revistas (SEER) </a:t>
            </a:r>
            <a:r>
              <a:rPr lang="pt-BR" sz="1300" dirty="0">
                <a:solidFill>
                  <a:srgbClr val="000000"/>
                </a:solidFill>
                <a:hlinkClick r:id="rId4"/>
              </a:rPr>
              <a:t>www.esp.ce.gov.br/cadernosesp</a:t>
            </a:r>
            <a:endParaRPr dirty="0" smtClean="0"/>
          </a:p>
          <a:p>
            <a:pPr algn="just"/>
            <a:endParaRPr dirty="0" smtClean="0"/>
          </a:p>
          <a:p>
            <a:pPr algn="just"/>
            <a:r>
              <a:rPr lang="pt-BR" sz="1300" b="1" dirty="0">
                <a:solidFill>
                  <a:srgbClr val="000000"/>
                </a:solidFill>
              </a:rPr>
              <a:t>2. Pesquisas: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300" dirty="0">
                <a:solidFill>
                  <a:srgbClr val="000000"/>
                </a:solidFill>
              </a:rPr>
              <a:t>Duas pesquisas em andamento: 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300" dirty="0">
                <a:solidFill>
                  <a:srgbClr val="008000"/>
                </a:solidFill>
              </a:rPr>
              <a:t>“Vigilância de Base territorial local para a vigilância da qualidade da água para consumo humano”  </a:t>
            </a:r>
            <a:endParaRPr dirty="0" smtClean="0"/>
          </a:p>
          <a:p>
            <a:pPr algn="just"/>
            <a:r>
              <a:rPr lang="pt-BR" sz="1300" dirty="0" smtClean="0">
                <a:solidFill>
                  <a:srgbClr val="000000"/>
                </a:solidFill>
              </a:rPr>
              <a:t> </a:t>
            </a:r>
            <a:endParaRPr dirty="0"/>
          </a:p>
          <a:p>
            <a:pPr algn="just"/>
            <a:r>
              <a:rPr lang="pt-BR" sz="1300" dirty="0">
                <a:solidFill>
                  <a:srgbClr val="008000"/>
                </a:solidFill>
              </a:rPr>
              <a:t>“Educação Permanente dos trabalhadores do SUS – CE: avaliação para aprimoramento dos programas educacionais” </a:t>
            </a:r>
            <a:endParaRPr dirty="0"/>
          </a:p>
          <a:p>
            <a:pPr algn="just"/>
            <a:r>
              <a:rPr lang="pt-BR" sz="1300" dirty="0">
                <a:solidFill>
                  <a:srgbClr val="000000"/>
                </a:solidFill>
              </a:rPr>
              <a:t>	</a:t>
            </a:r>
            <a:endParaRPr dirty="0"/>
          </a:p>
          <a:p>
            <a:pPr algn="just"/>
            <a:r>
              <a:rPr lang="pt-BR" sz="1300" dirty="0">
                <a:solidFill>
                  <a:srgbClr val="000000"/>
                </a:solidFill>
              </a:rPr>
              <a:t>Colaboradora na pesquisa “Projeto Atenção Integral à População Vulnerável: moradores de rua e usuários de álcool, </a:t>
            </a:r>
            <a:r>
              <a:rPr lang="pt-BR" sz="1300" dirty="0" err="1">
                <a:solidFill>
                  <a:srgbClr val="000000"/>
                </a:solidFill>
              </a:rPr>
              <a:t>crack</a:t>
            </a:r>
            <a:r>
              <a:rPr lang="pt-BR" sz="1300" dirty="0">
                <a:solidFill>
                  <a:srgbClr val="000000"/>
                </a:solidFill>
              </a:rPr>
              <a:t> e outras substâncias psicoativas”. 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300" b="1" dirty="0">
                <a:solidFill>
                  <a:srgbClr val="000000"/>
                </a:solidFill>
              </a:rPr>
              <a:t>3. Eventos:</a:t>
            </a:r>
            <a:endParaRPr dirty="0" smtClean="0"/>
          </a:p>
          <a:p>
            <a:pPr marL="342900" indent="-342900" algn="just"/>
            <a:r>
              <a:rPr lang="pt-BR" sz="1300" dirty="0" smtClean="0">
                <a:solidFill>
                  <a:srgbClr val="000000"/>
                </a:solidFill>
              </a:rPr>
              <a:t>      </a:t>
            </a:r>
            <a:r>
              <a:rPr lang="pt-BR" sz="1300" dirty="0">
                <a:solidFill>
                  <a:srgbClr val="000000"/>
                </a:solidFill>
              </a:rPr>
              <a:t>V EXPOESP e XIII Congresso do COSEMS (novembro), total de 1033 participantes. Foram enviados 255 trabalhos e selecionados 193 para apresentação. 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300" b="1" dirty="0">
                <a:solidFill>
                  <a:srgbClr val="000000"/>
                </a:solidFill>
              </a:rPr>
              <a:t>4. Comitê de Ética em Pesquisa da ESP/CE</a:t>
            </a:r>
            <a:r>
              <a:rPr lang="pt-BR" sz="1300" b="1" dirty="0" smtClean="0">
                <a:solidFill>
                  <a:srgbClr val="000000"/>
                </a:solidFill>
              </a:rPr>
              <a:t>:</a:t>
            </a:r>
            <a:r>
              <a:rPr lang="pt-BR" sz="1300" b="1" dirty="0">
                <a:solidFill>
                  <a:srgbClr val="000000"/>
                </a:solidFill>
              </a:rPr>
              <a:t> </a:t>
            </a:r>
            <a:r>
              <a:rPr lang="pt-BR" sz="1300" dirty="0" smtClean="0">
                <a:solidFill>
                  <a:srgbClr val="000000"/>
                </a:solidFill>
              </a:rPr>
              <a:t> </a:t>
            </a:r>
            <a:r>
              <a:rPr lang="pt-BR" sz="1300" dirty="0">
                <a:solidFill>
                  <a:srgbClr val="000000"/>
                </a:solidFill>
              </a:rPr>
              <a:t>09 reuniões realizadas e 26 projetos</a:t>
            </a:r>
            <a:r>
              <a:rPr lang="pt-BR" sz="1300" dirty="0" smtClean="0">
                <a:solidFill>
                  <a:srgbClr val="000000"/>
                </a:solidFill>
              </a:rPr>
              <a:t> analisados.</a:t>
            </a:r>
            <a:endParaRPr dirty="0"/>
          </a:p>
        </p:txBody>
      </p:sp>
      <p:sp>
        <p:nvSpPr>
          <p:cNvPr id="210" name="CustomShape 5"/>
          <p:cNvSpPr/>
          <p:nvPr/>
        </p:nvSpPr>
        <p:spPr>
          <a:xfrm>
            <a:off x="684360" y="1152360"/>
            <a:ext cx="8459640" cy="5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500" b="1" dirty="0">
                <a:solidFill>
                  <a:srgbClr val="000000"/>
                </a:solidFill>
              </a:rPr>
              <a:t>CENTRO DE INVESTIGAÇÃO CIENTÍFICA – CENIC</a:t>
            </a:r>
            <a:endParaRPr dirty="0" smtClean="0"/>
          </a:p>
          <a:p>
            <a:pPr algn="ctr"/>
            <a:r>
              <a:rPr lang="pt-BR" sz="1500" b="1" dirty="0" smtClean="0">
                <a:solidFill>
                  <a:srgbClr val="000000"/>
                </a:solidFill>
              </a:rPr>
              <a:t>2013</a:t>
            </a:r>
            <a:endParaRPr dirty="0"/>
          </a:p>
        </p:txBody>
      </p:sp>
      <p:pic>
        <p:nvPicPr>
          <p:cNvPr id="211" name="Picture 210"/>
          <p:cNvPicPr/>
          <p:nvPr/>
        </p:nvPicPr>
        <p:blipFill>
          <a:blip r:embed="rId5"/>
          <a:stretch>
            <a:fillRect/>
          </a:stretch>
        </p:blipFill>
        <p:spPr>
          <a:xfrm>
            <a:off x="8280360" y="900000"/>
            <a:ext cx="137160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213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14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15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16" name="CustomShape 4"/>
          <p:cNvSpPr/>
          <p:nvPr/>
        </p:nvSpPr>
        <p:spPr>
          <a:xfrm>
            <a:off x="685800" y="1152360"/>
            <a:ext cx="8459640" cy="5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buFont typeface="StarSymbol"/>
              <a:buChar char=""/>
            </a:pPr>
            <a:r>
              <a:rPr lang="pt-BR" sz="1500" b="1">
                <a:solidFill>
                  <a:srgbClr val="000000"/>
                </a:solidFill>
              </a:rPr>
              <a:t>CENTRO DE DESENVOLVIMENTO EDUCACIONAL EM SAÚDE - CEDES</a:t>
            </a:r>
            <a:endParaRPr/>
          </a:p>
          <a:p>
            <a:pPr algn="ctr">
              <a:buFont typeface="StarSymbol"/>
              <a:buChar char=""/>
            </a:pPr>
            <a:r>
              <a:rPr lang="pt-BR" sz="1500" b="1">
                <a:solidFill>
                  <a:srgbClr val="000000"/>
                </a:solidFill>
              </a:rPr>
              <a:t> 2013</a:t>
            </a:r>
            <a:endParaRPr/>
          </a:p>
        </p:txBody>
      </p:sp>
      <p:sp>
        <p:nvSpPr>
          <p:cNvPr id="217" name="CustomShape 5"/>
          <p:cNvSpPr/>
          <p:nvPr/>
        </p:nvSpPr>
        <p:spPr>
          <a:xfrm>
            <a:off x="1800360" y="2141640"/>
            <a:ext cx="5940360" cy="127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dirty="0" err="1">
                <a:solidFill>
                  <a:srgbClr val="000000"/>
                </a:solidFill>
                <a:ea typeface="Arial Unicode MS"/>
              </a:rPr>
              <a:t>Programa</a:t>
            </a:r>
            <a:r>
              <a:rPr lang="en-US" sz="1400" b="1" dirty="0">
                <a:solidFill>
                  <a:srgbClr val="000000"/>
                </a:solidFill>
                <a:ea typeface="Arial Unicode MS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ea typeface="Arial Unicode MS"/>
              </a:rPr>
              <a:t>Desenvolvimento</a:t>
            </a:r>
            <a:r>
              <a:rPr lang="en-US" sz="1400" b="1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a typeface="Arial Unicode MS"/>
              </a:rPr>
              <a:t>Docente</a:t>
            </a:r>
            <a:r>
              <a:rPr lang="en-US" sz="1400" b="1" dirty="0">
                <a:solidFill>
                  <a:srgbClr val="000000"/>
                </a:solidFill>
                <a:ea typeface="Arial Unicode MS"/>
              </a:rPr>
              <a:t> 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  <a:p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Curso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Aperfeiçoamento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em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Educação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para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as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profissões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da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saúde</a:t>
            </a:r>
            <a:endParaRPr dirty="0"/>
          </a:p>
          <a:p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Fonte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: </a:t>
            </a:r>
            <a:r>
              <a:rPr lang="en-US" sz="1400" dirty="0" err="1">
                <a:solidFill>
                  <a:srgbClr val="000000"/>
                </a:solidFill>
                <a:ea typeface="Arial Unicode MS"/>
              </a:rPr>
              <a:t>Tesouro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 do Estado</a:t>
            </a:r>
            <a:endParaRPr dirty="0" smtClean="0"/>
          </a:p>
          <a:p>
            <a:r>
              <a:rPr lang="en-US" sz="1400" dirty="0" err="1" smtClean="0">
                <a:solidFill>
                  <a:srgbClr val="000000"/>
                </a:solidFill>
                <a:ea typeface="Arial Unicode MS"/>
              </a:rPr>
              <a:t>Turmas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: 04</a:t>
            </a:r>
            <a:endParaRPr dirty="0"/>
          </a:p>
        </p:txBody>
      </p:sp>
      <p:pic>
        <p:nvPicPr>
          <p:cNvPr id="218" name="Picture 217"/>
          <p:cNvPicPr/>
          <p:nvPr/>
        </p:nvPicPr>
        <p:blipFill>
          <a:blip r:embed="rId4"/>
          <a:stretch>
            <a:fillRect/>
          </a:stretch>
        </p:blipFill>
        <p:spPr>
          <a:xfrm>
            <a:off x="1906560" y="3600360"/>
            <a:ext cx="5832360" cy="267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18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220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21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22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223" name="CustomShape 4"/>
          <p:cNvSpPr/>
          <p:nvPr/>
        </p:nvSpPr>
        <p:spPr>
          <a:xfrm>
            <a:off x="539640" y="1979640"/>
            <a:ext cx="9180720" cy="348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pt-BR" sz="1500" dirty="0" smtClean="0">
                <a:solidFill>
                  <a:srgbClr val="000000"/>
                </a:solidFill>
              </a:rPr>
              <a:t> </a:t>
            </a:r>
            <a:r>
              <a:rPr lang="pt-BR" sz="1500" dirty="0">
                <a:solidFill>
                  <a:srgbClr val="000000"/>
                </a:solidFill>
              </a:rPr>
              <a:t>Total geral de inscritos: 11.319 (onze mil trezentos e dezenove)</a:t>
            </a:r>
            <a:endParaRPr dirty="0"/>
          </a:p>
          <a:p>
            <a:pPr algn="just">
              <a:buFont typeface="StarSymbol"/>
              <a:buChar char=""/>
            </a:pPr>
            <a:endParaRPr dirty="0" smtClean="0"/>
          </a:p>
          <a:p>
            <a:pPr algn="just"/>
            <a:r>
              <a:rPr lang="pt-BR" sz="1500" dirty="0" smtClean="0">
                <a:solidFill>
                  <a:srgbClr val="000000"/>
                </a:solidFill>
              </a:rPr>
              <a:t>Total </a:t>
            </a:r>
            <a:r>
              <a:rPr lang="pt-BR" sz="1500" dirty="0">
                <a:solidFill>
                  <a:srgbClr val="000000"/>
                </a:solidFill>
              </a:rPr>
              <a:t>geral de aprovados/habilitados/classificados: 3.347 (três mil, trezentos e quarenta e sete</a:t>
            </a:r>
            <a:r>
              <a:rPr lang="pt-BR" sz="1500" dirty="0" smtClean="0">
                <a:solidFill>
                  <a:srgbClr val="000000"/>
                </a:solidFill>
              </a:rPr>
              <a:t>)</a:t>
            </a:r>
            <a:endParaRPr dirty="0" smtClean="0"/>
          </a:p>
          <a:p>
            <a:pPr algn="just">
              <a:buFont typeface="StarSymbol"/>
              <a:buChar char=""/>
            </a:pPr>
            <a:endParaRPr dirty="0" smtClean="0"/>
          </a:p>
          <a:p>
            <a:pPr algn="just"/>
            <a:r>
              <a:rPr lang="pt-BR" sz="1500" dirty="0" smtClean="0">
                <a:solidFill>
                  <a:srgbClr val="000000"/>
                </a:solidFill>
              </a:rPr>
              <a:t>Total </a:t>
            </a:r>
            <a:r>
              <a:rPr lang="pt-BR" sz="1500" dirty="0">
                <a:solidFill>
                  <a:srgbClr val="000000"/>
                </a:solidFill>
              </a:rPr>
              <a:t>geral de editais: 69, sendo 68 da ESP e 01 da SMS</a:t>
            </a:r>
            <a:r>
              <a:rPr lang="pt-BR" sz="1500" dirty="0" smtClean="0">
                <a:solidFill>
                  <a:srgbClr val="000000"/>
                </a:solidFill>
              </a:rPr>
              <a:t>.</a:t>
            </a:r>
            <a:endParaRPr dirty="0" smtClean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500" dirty="0">
                <a:solidFill>
                  <a:srgbClr val="000000"/>
                </a:solidFill>
              </a:rPr>
              <a:t>E MAIS...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500" dirty="0">
                <a:solidFill>
                  <a:srgbClr val="000000"/>
                </a:solidFill>
              </a:rPr>
              <a:t>Total de Vagas Ofertadas: 807 (oitocentos e sete), incluindo residências e alunos, sem contar as seleções para formação de banco.</a:t>
            </a:r>
            <a:endParaRPr dirty="0"/>
          </a:p>
          <a:p>
            <a:pPr algn="just"/>
            <a:r>
              <a:rPr lang="pt-BR" sz="1500" dirty="0">
                <a:solidFill>
                  <a:srgbClr val="000000"/>
                </a:solidFill>
              </a:rPr>
              <a:t>Total de Currículos Recebidos: 5.616 (cinco mil, seiscentos e dezesseis), </a:t>
            </a:r>
            <a:endParaRPr dirty="0"/>
          </a:p>
          <a:p>
            <a:pPr algn="just"/>
            <a:r>
              <a:rPr lang="pt-BR" sz="1500" dirty="0">
                <a:solidFill>
                  <a:srgbClr val="000000"/>
                </a:solidFill>
              </a:rPr>
              <a:t>Total de Memoriais Recebidos: 3.949 (três mil, novecentos e quarenta e nove)</a:t>
            </a:r>
            <a:endParaRPr dirty="0"/>
          </a:p>
          <a:p>
            <a:pPr algn="just"/>
            <a:r>
              <a:rPr lang="pt-BR" sz="1500" dirty="0">
                <a:solidFill>
                  <a:srgbClr val="000000"/>
                </a:solidFill>
              </a:rPr>
              <a:t>Total de Recursos Recebidos e Respondidos: 213 (duzentos e treze)</a:t>
            </a:r>
            <a:endParaRPr dirty="0"/>
          </a:p>
        </p:txBody>
      </p:sp>
      <p:sp>
        <p:nvSpPr>
          <p:cNvPr id="224" name="CustomShape 5"/>
          <p:cNvSpPr/>
          <p:nvPr/>
        </p:nvSpPr>
        <p:spPr>
          <a:xfrm>
            <a:off x="684360" y="1260360"/>
            <a:ext cx="8459640" cy="71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500" b="1" dirty="0">
                <a:solidFill>
                  <a:srgbClr val="000000"/>
                </a:solidFill>
              </a:rPr>
              <a:t>CONCURSOS E SELEÇÕES (GTCESP) – ESP/CE</a:t>
            </a:r>
            <a:endParaRPr dirty="0"/>
          </a:p>
          <a:p>
            <a:pPr algn="ctr"/>
            <a:r>
              <a:rPr lang="pt-BR" sz="1500" b="1" dirty="0">
                <a:solidFill>
                  <a:srgbClr val="000000"/>
                </a:solidFill>
              </a:rPr>
              <a:t>2013</a:t>
            </a:r>
            <a:endParaRPr dirty="0"/>
          </a:p>
        </p:txBody>
      </p:sp>
      <p:sp>
        <p:nvSpPr>
          <p:cNvPr id="225" name="CustomShape 6"/>
          <p:cNvSpPr/>
          <p:nvPr/>
        </p:nvSpPr>
        <p:spPr>
          <a:xfrm>
            <a:off x="900000" y="5759280"/>
            <a:ext cx="8280360" cy="1278000"/>
          </a:xfrm>
          <a:prstGeom prst="rect">
            <a:avLst/>
          </a:prstGeom>
          <a:solidFill>
            <a:srgbClr val="94BD5E"/>
          </a:solidFill>
          <a:ln>
            <a:noFill/>
          </a:ln>
        </p:spPr>
        <p:txBody>
          <a:bodyPr lIns="90000" tIns="45000" rIns="90000" bIns="45000"/>
          <a:lstStyle/>
          <a:p>
            <a:pPr algn="just">
              <a:buFont typeface="StarSymbol"/>
              <a:buChar char=""/>
            </a:pPr>
            <a:endParaRPr dirty="0"/>
          </a:p>
          <a:p>
            <a:pPr algn="just"/>
            <a:r>
              <a:rPr lang="pt-BR" sz="1400" dirty="0">
                <a:solidFill>
                  <a:srgbClr val="000000"/>
                </a:solidFill>
              </a:rPr>
              <a:t>Conforme o Google </a:t>
            </a:r>
            <a:r>
              <a:rPr lang="pt-BR" sz="1400" dirty="0" err="1">
                <a:solidFill>
                  <a:srgbClr val="000000"/>
                </a:solidFill>
              </a:rPr>
              <a:t>Analytics</a:t>
            </a:r>
            <a:r>
              <a:rPr lang="pt-BR" sz="1400" dirty="0">
                <a:solidFill>
                  <a:srgbClr val="000000"/>
                </a:solidFill>
              </a:rPr>
              <a:t>, a página de "Concursos e Seleções em Andamento" foi a mais acessada depois da página inicial da ESP/CE, as páginas que tratam de processos seletivos acumulam, em média 70% de todo o tráfego do site.</a:t>
            </a:r>
            <a:endParaRPr dirty="0"/>
          </a:p>
          <a:p>
            <a:pPr algn="just">
              <a:buFont typeface="StarSymbol"/>
              <a:buChar char=""/>
            </a:pPr>
            <a:endParaRPr dirty="0"/>
          </a:p>
          <a:p>
            <a:pPr algn="ctr"/>
            <a:r>
              <a:rPr lang="pt-BR" sz="1400" b="1" dirty="0">
                <a:solidFill>
                  <a:srgbClr val="0000FF"/>
                </a:solidFill>
              </a:rPr>
              <a:t>Visite: www.esp.ce.gov.br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0" y="0"/>
            <a:ext cx="10080720" cy="7559640"/>
          </a:xfrm>
          <a:prstGeom prst="roundRect">
            <a:avLst>
              <a:gd name="adj" fmla="val 4"/>
            </a:avLst>
          </a:prstGeom>
          <a:solidFill>
            <a:srgbClr val="355E00"/>
          </a:solidFill>
          <a:ln w="9360">
            <a:solidFill>
              <a:srgbClr val="000000"/>
            </a:solidFill>
            <a:round/>
          </a:ln>
        </p:spPr>
      </p:sp>
      <p:sp>
        <p:nvSpPr>
          <p:cNvPr id="234" name="Line 2"/>
          <p:cNvSpPr/>
          <p:nvPr/>
        </p:nvSpPr>
        <p:spPr>
          <a:xfrm>
            <a:off x="2700360" y="7020000"/>
            <a:ext cx="7380360" cy="1440"/>
          </a:xfrm>
          <a:prstGeom prst="line">
            <a:avLst/>
          </a:prstGeom>
          <a:ln w="144000">
            <a:solidFill>
              <a:srgbClr val="FFFFFF"/>
            </a:solidFill>
            <a:miter/>
          </a:ln>
        </p:spPr>
      </p:sp>
      <p:sp>
        <p:nvSpPr>
          <p:cNvPr id="235" name="Line 3"/>
          <p:cNvSpPr/>
          <p:nvPr/>
        </p:nvSpPr>
        <p:spPr>
          <a:xfrm>
            <a:off x="0" y="720720"/>
            <a:ext cx="7380360" cy="1440"/>
          </a:xfrm>
          <a:prstGeom prst="line">
            <a:avLst/>
          </a:prstGeom>
          <a:ln w="144000">
            <a:solidFill>
              <a:srgbClr val="FFFFFF"/>
            </a:solidFill>
            <a:miter/>
          </a:ln>
        </p:spPr>
      </p:sp>
      <p:sp>
        <p:nvSpPr>
          <p:cNvPr id="236" name="CustomShape 4"/>
          <p:cNvSpPr/>
          <p:nvPr/>
        </p:nvSpPr>
        <p:spPr>
          <a:xfrm>
            <a:off x="539640" y="2209680"/>
            <a:ext cx="8999640" cy="363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5400" i="1" dirty="0">
                <a:solidFill>
                  <a:srgbClr val="FFFFFF"/>
                </a:solidFill>
              </a:rPr>
              <a:t>Obrigada!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  <a:p>
            <a:pPr>
              <a:buFont typeface="StarSymbol"/>
              <a:buChar char=""/>
            </a:pPr>
            <a:endParaRPr dirty="0" smtClean="0"/>
          </a:p>
          <a:p>
            <a:r>
              <a:rPr lang="pt-BR" sz="2800" i="1" dirty="0" smtClean="0">
                <a:solidFill>
                  <a:srgbClr val="FFFFFF"/>
                </a:solidFill>
              </a:rPr>
              <a:t> </a:t>
            </a:r>
            <a:r>
              <a:rPr lang="pt-BR" sz="2800" i="1" dirty="0">
                <a:solidFill>
                  <a:srgbClr val="FFFFFF"/>
                </a:solidFill>
              </a:rPr>
              <a:t>Ivana Barreto</a:t>
            </a:r>
            <a:endParaRPr dirty="0"/>
          </a:p>
          <a:p>
            <a:r>
              <a:rPr lang="pt-BR" sz="2800" i="1" dirty="0">
                <a:solidFill>
                  <a:srgbClr val="FFFFFF"/>
                </a:solidFill>
              </a:rPr>
              <a:t>Superintendente da Escola de Saúde Pública do Ceará</a:t>
            </a:r>
            <a:endParaRPr dirty="0"/>
          </a:p>
          <a:p>
            <a:r>
              <a:rPr lang="pt-BR" sz="2800" i="1" dirty="0">
                <a:solidFill>
                  <a:srgbClr val="FFFFFF"/>
                </a:solidFill>
              </a:rPr>
              <a:t>Contatos: 3101.1401  e  3101.1403</a:t>
            </a:r>
            <a:endParaRPr dirty="0"/>
          </a:p>
          <a:p>
            <a:r>
              <a:rPr lang="pt-BR" sz="2800" i="1" dirty="0">
                <a:solidFill>
                  <a:srgbClr val="FFFFFF"/>
                </a:solidFill>
              </a:rPr>
              <a:t>email:  ivana.barreto@esp.ce.gov.br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28" charset="-128"/>
              </a:rPr>
              <a:t> </a:t>
            </a:r>
            <a:r>
              <a:rPr lang="pt-B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28" charset="-128"/>
              </a:rPr>
              <a:t>Interelações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28" charset="-128"/>
              </a:rPr>
              <a:t>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28" charset="-128"/>
              </a:rPr>
              <a:t>Sistemas de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28" charset="-128"/>
              </a:rPr>
              <a:t> Saúde-Educação 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ＭＳ Ｐゴシック" pitchFamily="28" charset="-128"/>
            </a:endParaRPr>
          </a:p>
        </p:txBody>
      </p:sp>
      <p:pic>
        <p:nvPicPr>
          <p:cNvPr id="10243" name="Picture 4" descr="Co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>
          <a:xfrm>
            <a:off x="1375774" y="2027238"/>
            <a:ext cx="7855538" cy="4188496"/>
          </a:xfrm>
          <a:ln w="635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6627" name="Retângulo 4"/>
          <p:cNvSpPr>
            <a:spLocks noChangeArrowheads="1"/>
          </p:cNvSpPr>
          <p:nvPr/>
        </p:nvSpPr>
        <p:spPr bwMode="auto">
          <a:xfrm>
            <a:off x="1627601" y="6833458"/>
            <a:ext cx="4921305" cy="3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r>
              <a:rPr lang="en-US" sz="1300" dirty="0" err="1">
                <a:solidFill>
                  <a:schemeClr val="tx2"/>
                </a:solidFill>
                <a:latin typeface="Gill Sans MT" pitchFamily="28" charset="0"/>
                <a:sym typeface="Arial" pitchFamily="28" charset="0"/>
              </a:rPr>
              <a:t>Fonte</a:t>
            </a:r>
            <a:r>
              <a:rPr lang="en-US" sz="1300" dirty="0">
                <a:solidFill>
                  <a:schemeClr val="tx2"/>
                </a:solidFill>
                <a:latin typeface="Gill Sans MT" pitchFamily="28" charset="0"/>
                <a:sym typeface="Arial" pitchFamily="28" charset="0"/>
              </a:rPr>
              <a:t>: The Lancet 2010, </a:t>
            </a:r>
            <a:r>
              <a:rPr lang="en-US" sz="1300" dirty="0" err="1">
                <a:solidFill>
                  <a:schemeClr val="tx2"/>
                </a:solidFill>
                <a:latin typeface="Gill Sans MT" pitchFamily="28" charset="0"/>
                <a:sym typeface="Arial" pitchFamily="28" charset="0"/>
              </a:rPr>
              <a:t>Vol</a:t>
            </a:r>
            <a:r>
              <a:rPr lang="en-US" sz="1300" dirty="0">
                <a:solidFill>
                  <a:schemeClr val="tx2"/>
                </a:solidFill>
                <a:latin typeface="Gill Sans MT" pitchFamily="28" charset="0"/>
                <a:sym typeface="Arial" pitchFamily="28" charset="0"/>
              </a:rPr>
              <a:t> 376. </a:t>
            </a:r>
            <a:r>
              <a:rPr lang="en-US" sz="1300" dirty="0" err="1">
                <a:solidFill>
                  <a:schemeClr val="tx2"/>
                </a:solidFill>
                <a:latin typeface="Gill Sans MT" pitchFamily="28" charset="0"/>
                <a:sym typeface="Arial" pitchFamily="28" charset="0"/>
              </a:rPr>
              <a:t>Página</a:t>
            </a:r>
            <a:r>
              <a:rPr lang="en-US" sz="1300" dirty="0">
                <a:solidFill>
                  <a:schemeClr val="tx2"/>
                </a:solidFill>
                <a:latin typeface="Gill Sans MT" pitchFamily="28" charset="0"/>
                <a:sym typeface="Arial" pitchFamily="28" charset="0"/>
              </a:rPr>
              <a:t> 1927</a:t>
            </a:r>
            <a:endParaRPr lang="pt-BR" sz="1300" dirty="0">
              <a:latin typeface="Gill Sans MT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399"/>
            <a:ext cx="10080625" cy="736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50900"/>
            <a:ext cx="9001125" cy="636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629025" y="207963"/>
            <a:ext cx="37814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FFFFFF"/>
                </a:solidFill>
                <a:latin typeface="Minion Pro" pitchFamily="16" charset="0"/>
                <a:ea typeface="Arial Unicode MS" pitchFamily="28" charset="0"/>
                <a:cs typeface="Arial Unicode MS" pitchFamily="28" charset="0"/>
              </a:rPr>
              <a:t>Estrutura Organizacional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69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70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71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72" name="CustomShape 4"/>
          <p:cNvSpPr/>
          <p:nvPr/>
        </p:nvSpPr>
        <p:spPr>
          <a:xfrm>
            <a:off x="360360" y="1260360"/>
            <a:ext cx="8459640" cy="5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500" b="1" dirty="0">
                <a:solidFill>
                  <a:srgbClr val="000000"/>
                </a:solidFill>
              </a:rPr>
              <a:t>CURSOS DA ESP/CE – </a:t>
            </a:r>
            <a:r>
              <a:rPr lang="pt-BR" sz="1500" b="1" dirty="0" smtClean="0">
                <a:solidFill>
                  <a:srgbClr val="000000"/>
                </a:solidFill>
              </a:rPr>
              <a:t>2013/2014</a:t>
            </a:r>
            <a:endParaRPr dirty="0" smtClean="0"/>
          </a:p>
          <a:p>
            <a:pPr algn="ctr">
              <a:buFont typeface="StarSymbol"/>
              <a:buChar char=""/>
            </a:pPr>
            <a:endParaRPr dirty="0"/>
          </a:p>
        </p:txBody>
      </p:sp>
      <p:sp>
        <p:nvSpPr>
          <p:cNvPr id="173" name="CustomShape 5"/>
          <p:cNvSpPr/>
          <p:nvPr/>
        </p:nvSpPr>
        <p:spPr>
          <a:xfrm>
            <a:off x="539640" y="2182680"/>
            <a:ext cx="7740720" cy="321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ESPECIALIZAÇÃO</a:t>
            </a:r>
            <a:r>
              <a:rPr lang="pt-BR" sz="14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pt-BR" sz="1400" dirty="0" smtClean="0">
                <a:solidFill>
                  <a:srgbClr val="000000"/>
                </a:solidFill>
              </a:rPr>
              <a:t>	-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>
                <a:solidFill>
                  <a:srgbClr val="000000"/>
                </a:solidFill>
              </a:rPr>
              <a:t>GESTÃO DE SISTEMAS E SERVIÇOS DE SAÚDE</a:t>
            </a:r>
            <a:endParaRPr sz="2000" dirty="0" smtClean="0"/>
          </a:p>
          <a:p>
            <a:r>
              <a:rPr lang="pt-BR" sz="1400" dirty="0" smtClean="0">
                <a:solidFill>
                  <a:srgbClr val="000000"/>
                </a:solidFill>
              </a:rPr>
              <a:t> 	- GESTÃO </a:t>
            </a:r>
            <a:r>
              <a:rPr lang="pt-BR" sz="1400" dirty="0">
                <a:solidFill>
                  <a:srgbClr val="000000"/>
                </a:solidFill>
              </a:rPr>
              <a:t>DO CONTROLE, AVALIAÇÃO, REGULAÇÃO E AUDITORIA</a:t>
            </a:r>
            <a:endParaRPr sz="2000" dirty="0" smtClean="0"/>
          </a:p>
          <a:p>
            <a:r>
              <a:rPr lang="pt-BR" sz="1400" dirty="0" smtClean="0">
                <a:solidFill>
                  <a:srgbClr val="000000"/>
                </a:solidFill>
              </a:rPr>
              <a:t> 	- ECONOMIA </a:t>
            </a:r>
            <a:r>
              <a:rPr lang="pt-BR" sz="1400" dirty="0">
                <a:solidFill>
                  <a:srgbClr val="000000"/>
                </a:solidFill>
              </a:rPr>
              <a:t>DA SAÚDE</a:t>
            </a:r>
            <a:endParaRPr sz="2000" dirty="0" smtClean="0"/>
          </a:p>
          <a:p>
            <a:r>
              <a:rPr lang="pt-BR" sz="1400" dirty="0" smtClean="0">
                <a:solidFill>
                  <a:srgbClr val="000000"/>
                </a:solidFill>
              </a:rPr>
              <a:t>	- GESTÃO </a:t>
            </a:r>
            <a:r>
              <a:rPr lang="pt-BR" sz="1400" dirty="0">
                <a:solidFill>
                  <a:srgbClr val="000000"/>
                </a:solidFill>
              </a:rPr>
              <a:t>DO TRABALHO EM SAÚDE</a:t>
            </a:r>
            <a:endParaRPr sz="2000" dirty="0" smtClean="0"/>
          </a:p>
          <a:p>
            <a:r>
              <a:rPr lang="pt-BR" sz="1400" dirty="0" smtClean="0">
                <a:solidFill>
                  <a:srgbClr val="000000"/>
                </a:solidFill>
              </a:rPr>
              <a:t>	- GESTÃO </a:t>
            </a:r>
            <a:r>
              <a:rPr lang="pt-BR" sz="1400" dirty="0">
                <a:solidFill>
                  <a:srgbClr val="000000"/>
                </a:solidFill>
              </a:rPr>
              <a:t>DOS SERVIÇOS DE URGÊNCIA E EMERGÊNCIA</a:t>
            </a:r>
            <a:endParaRPr sz="2000" dirty="0" smtClean="0"/>
          </a:p>
          <a:p>
            <a:r>
              <a:rPr lang="pt-BR" sz="1400" dirty="0" smtClean="0">
                <a:solidFill>
                  <a:srgbClr val="000000"/>
                </a:solidFill>
              </a:rPr>
              <a:t>	- GESTÃO </a:t>
            </a:r>
            <a:r>
              <a:rPr lang="pt-BR" sz="1400" dirty="0">
                <a:solidFill>
                  <a:srgbClr val="000000"/>
                </a:solidFill>
              </a:rPr>
              <a:t>DA QUALIDADE EM AMBIENTE HOSPITALAR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  <a:p>
            <a:r>
              <a:rPr lang="pt-BR" sz="1300" b="1" dirty="0">
                <a:solidFill>
                  <a:srgbClr val="000000"/>
                </a:solidFill>
              </a:rPr>
              <a:t>APERFEIÇOAMENTO</a:t>
            </a:r>
            <a:r>
              <a:rPr lang="pt-BR" sz="1300" dirty="0" smtClean="0">
                <a:solidFill>
                  <a:srgbClr val="000000"/>
                </a:solidFill>
              </a:rPr>
              <a:t>  </a:t>
            </a:r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GESTÃO </a:t>
            </a:r>
            <a:r>
              <a:rPr lang="pt-BR" sz="1300" dirty="0">
                <a:solidFill>
                  <a:srgbClr val="000000"/>
                </a:solidFill>
              </a:rPr>
              <a:t>DO CONTROLE, AVALIAÇÃO, REGULAÇÃO E AUDITORIA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GESTÃO </a:t>
            </a:r>
            <a:r>
              <a:rPr lang="pt-BR" sz="1300" dirty="0">
                <a:solidFill>
                  <a:srgbClr val="000000"/>
                </a:solidFill>
              </a:rPr>
              <a:t>DE SISTEMAS E SERVIÇOS DE SAÚDE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GESTÃO </a:t>
            </a:r>
            <a:r>
              <a:rPr lang="pt-BR" sz="1300" dirty="0">
                <a:solidFill>
                  <a:srgbClr val="000000"/>
                </a:solidFill>
              </a:rPr>
              <a:t>DO TRABALHO EM SAÚDE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SISTEMAS </a:t>
            </a:r>
            <a:r>
              <a:rPr lang="pt-BR" sz="1300" dirty="0">
                <a:solidFill>
                  <a:srgbClr val="000000"/>
                </a:solidFill>
              </a:rPr>
              <a:t>DE PLANEJAMENTO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SISTEMAS </a:t>
            </a:r>
            <a:r>
              <a:rPr lang="pt-BR" sz="1300" dirty="0">
                <a:solidFill>
                  <a:srgbClr val="000000"/>
                </a:solidFill>
              </a:rPr>
              <a:t>DE INFORMAÇÃO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ORÇAMENTO </a:t>
            </a:r>
            <a:r>
              <a:rPr lang="pt-BR" sz="1300" dirty="0">
                <a:solidFill>
                  <a:srgbClr val="000000"/>
                </a:solidFill>
              </a:rPr>
              <a:t>PÚBLICO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OUVIDORIA </a:t>
            </a:r>
            <a:r>
              <a:rPr lang="pt-BR" sz="1300" dirty="0">
                <a:solidFill>
                  <a:srgbClr val="000000"/>
                </a:solidFill>
              </a:rPr>
              <a:t>DO SUS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GERÊNCIA </a:t>
            </a:r>
            <a:r>
              <a:rPr lang="pt-BR" sz="1300" dirty="0">
                <a:solidFill>
                  <a:srgbClr val="000000"/>
                </a:solidFill>
              </a:rPr>
              <a:t>DE UNIDADE BÁSICA EM SAÚDE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EDUCAÇÃO </a:t>
            </a:r>
            <a:r>
              <a:rPr lang="pt-BR" sz="1300" dirty="0">
                <a:solidFill>
                  <a:srgbClr val="000000"/>
                </a:solidFill>
              </a:rPr>
              <a:t>PERMANENTE EM SAÚDE PARA EQUIPES GESTORAS</a:t>
            </a:r>
            <a:endParaRPr dirty="0" smtClean="0"/>
          </a:p>
          <a:p>
            <a:pPr lvl="1">
              <a:buFont typeface="Arial"/>
              <a:buChar char="•"/>
            </a:pPr>
            <a:r>
              <a:rPr lang="pt-BR" sz="1300" dirty="0" smtClean="0">
                <a:solidFill>
                  <a:srgbClr val="000000"/>
                </a:solidFill>
              </a:rPr>
              <a:t>VIGILÂNCIA </a:t>
            </a:r>
            <a:r>
              <a:rPr lang="pt-BR" sz="1300" dirty="0">
                <a:solidFill>
                  <a:srgbClr val="000000"/>
                </a:solidFill>
              </a:rPr>
              <a:t>À SAÚDE PARA EQUIPES GESTORAS</a:t>
            </a:r>
            <a:endParaRPr dirty="0"/>
          </a:p>
        </p:txBody>
      </p:sp>
      <p:sp>
        <p:nvSpPr>
          <p:cNvPr id="174" name="CustomShape 6"/>
          <p:cNvSpPr/>
          <p:nvPr/>
        </p:nvSpPr>
        <p:spPr>
          <a:xfrm>
            <a:off x="539640" y="1704960"/>
            <a:ext cx="7740720" cy="27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000000"/>
                </a:solidFill>
              </a:rPr>
              <a:t>GESTÃO EM SAÚDE</a:t>
            </a:r>
            <a:endParaRPr sz="3200" dirty="0"/>
          </a:p>
        </p:txBody>
      </p:sp>
      <p:sp>
        <p:nvSpPr>
          <p:cNvPr id="176" name="CustomShape 8"/>
          <p:cNvSpPr/>
          <p:nvPr/>
        </p:nvSpPr>
        <p:spPr>
          <a:xfrm>
            <a:off x="503280" y="6013440"/>
            <a:ext cx="7740720" cy="45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78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79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80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81" name="CustomShape 4"/>
          <p:cNvSpPr/>
          <p:nvPr/>
        </p:nvSpPr>
        <p:spPr>
          <a:xfrm>
            <a:off x="360360" y="1260360"/>
            <a:ext cx="8459640" cy="5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500" b="1" dirty="0">
                <a:solidFill>
                  <a:srgbClr val="000000"/>
                </a:solidFill>
              </a:rPr>
              <a:t>CURSOS DA ESP/CE – </a:t>
            </a:r>
            <a:r>
              <a:rPr lang="pt-BR" sz="1500" b="1" dirty="0" smtClean="0">
                <a:solidFill>
                  <a:srgbClr val="000000"/>
                </a:solidFill>
              </a:rPr>
              <a:t>2013/2014</a:t>
            </a:r>
            <a:endParaRPr dirty="0" smtClean="0"/>
          </a:p>
          <a:p>
            <a:pPr algn="ctr">
              <a:buFont typeface="StarSymbol"/>
              <a:buChar char=""/>
            </a:pPr>
            <a:endParaRPr dirty="0"/>
          </a:p>
        </p:txBody>
      </p:sp>
      <p:sp>
        <p:nvSpPr>
          <p:cNvPr id="182" name="CustomShape 5"/>
          <p:cNvSpPr/>
          <p:nvPr/>
        </p:nvSpPr>
        <p:spPr>
          <a:xfrm>
            <a:off x="720720" y="2160719"/>
            <a:ext cx="8999640" cy="44385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600" dirty="0" smtClean="0">
                <a:solidFill>
                  <a:srgbClr val="000000"/>
                </a:solidFill>
              </a:rPr>
              <a:t>ESPECIALIZAÇÃO:</a:t>
            </a:r>
          </a:p>
          <a:p>
            <a:r>
              <a:rPr lang="pt-BR" sz="1600" dirty="0" smtClean="0">
                <a:solidFill>
                  <a:srgbClr val="000000"/>
                </a:solidFill>
              </a:rPr>
              <a:t>	- </a:t>
            </a:r>
            <a:r>
              <a:rPr lang="pt-BR" sz="1600" dirty="0" smtClean="0">
                <a:solidFill>
                  <a:srgbClr val="000000"/>
                </a:solidFill>
              </a:rPr>
              <a:t>SAÚDE </a:t>
            </a:r>
            <a:r>
              <a:rPr lang="pt-BR" sz="1600" dirty="0">
                <a:solidFill>
                  <a:srgbClr val="000000"/>
                </a:solidFill>
              </a:rPr>
              <a:t>DA FAMÍLIA</a:t>
            </a:r>
            <a:endParaRPr sz="2400" dirty="0" smtClean="0"/>
          </a:p>
          <a:p>
            <a:r>
              <a:rPr lang="pt-BR" sz="1600" dirty="0" smtClean="0">
                <a:solidFill>
                  <a:srgbClr val="000000"/>
                </a:solidFill>
              </a:rPr>
              <a:t>	- URGÊNCIA </a:t>
            </a:r>
            <a:r>
              <a:rPr lang="pt-BR" sz="1600" dirty="0">
                <a:solidFill>
                  <a:srgbClr val="000000"/>
                </a:solidFill>
              </a:rPr>
              <a:t>E EMERGÊNCIA DO ESTADO DO CEARÁ</a:t>
            </a:r>
            <a:endParaRPr sz="2400" dirty="0"/>
          </a:p>
          <a:p>
            <a:pPr>
              <a:buFont typeface="StarSymbol"/>
              <a:buChar char=""/>
            </a:pPr>
            <a:endParaRPr dirty="0" smtClean="0"/>
          </a:p>
          <a:p>
            <a:pPr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APERFEIÇOAMENTO</a:t>
            </a:r>
            <a:r>
              <a:rPr lang="pt-BR" sz="14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ATENÇÃO </a:t>
            </a:r>
            <a:r>
              <a:rPr lang="pt-BR" sz="1400" dirty="0">
                <a:solidFill>
                  <a:srgbClr val="000000"/>
                </a:solidFill>
              </a:rPr>
              <a:t>À SAÚDE DA MULHER NO CICLO GRAVÍDICO PUERPERAL E DO </a:t>
            </a:r>
            <a:r>
              <a:rPr lang="pt-BR" sz="1400" dirty="0" smtClean="0">
                <a:solidFill>
                  <a:srgbClr val="000000"/>
                </a:solidFill>
              </a:rPr>
              <a:t>NEONATO</a:t>
            </a:r>
            <a:endParaRPr lang="pt-BR" sz="2000" dirty="0" smtClean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ATENÇÃO </a:t>
            </a:r>
            <a:r>
              <a:rPr lang="pt-BR" sz="1400" dirty="0">
                <a:solidFill>
                  <a:srgbClr val="000000"/>
                </a:solidFill>
              </a:rPr>
              <a:t>A SAÚDE DO </a:t>
            </a:r>
            <a:r>
              <a:rPr lang="pt-BR" sz="1400" dirty="0" smtClean="0">
                <a:solidFill>
                  <a:srgbClr val="000000"/>
                </a:solidFill>
              </a:rPr>
              <a:t>TRABALHADOR</a:t>
            </a:r>
            <a:endParaRPr lang="pt-BR" sz="2000" dirty="0" smtClean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ATENÇÃO DOMICILIAR</a:t>
            </a: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CUIDADOR DE </a:t>
            </a:r>
            <a:r>
              <a:rPr lang="pt-BR" sz="1400" dirty="0" smtClean="0">
                <a:solidFill>
                  <a:srgbClr val="000000"/>
                </a:solidFill>
              </a:rPr>
              <a:t>IDOSO</a:t>
            </a:r>
          </a:p>
          <a:p>
            <a:pPr lvl="1">
              <a:buFontTx/>
              <a:buChar char="-"/>
            </a:pPr>
            <a:endParaRPr sz="2000" dirty="0" smtClean="0"/>
          </a:p>
          <a:p>
            <a:r>
              <a:rPr lang="pt-BR" sz="1400" dirty="0">
                <a:solidFill>
                  <a:srgbClr val="000000"/>
                </a:solidFill>
              </a:rPr>
              <a:t>- ATUALIZAÇÃO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smtClean="0">
                <a:solidFill>
                  <a:srgbClr val="000000"/>
                </a:solidFill>
              </a:rPr>
              <a:t>EM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>
                <a:solidFill>
                  <a:srgbClr val="000000"/>
                </a:solidFill>
              </a:rPr>
              <a:t>DOENÇAS CRÔNICAS NÃO TRANSMISSIVEIS NA ATENÇÃO Á SAUDE DO ADULTO</a:t>
            </a:r>
            <a:endParaRPr sz="2000" dirty="0" smtClean="0"/>
          </a:p>
          <a:p>
            <a:pPr>
              <a:buFontTx/>
              <a:buChar char="-"/>
            </a:pPr>
            <a:endParaRPr lang="pt-BR" sz="14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 BÁSICOS: </a:t>
            </a: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PREVENÇÃO</a:t>
            </a:r>
            <a:r>
              <a:rPr lang="pt-BR" sz="1400" dirty="0" smtClean="0">
                <a:solidFill>
                  <a:srgbClr val="000000"/>
                </a:solidFill>
              </a:rPr>
              <a:t> E ABORDAGEM A PESSOAS DEPENDENTES DE CRACK, ALCOOL E OUTRAS DROGAS</a:t>
            </a:r>
          </a:p>
          <a:p>
            <a:pPr lvl="1">
              <a:buFontTx/>
              <a:buChar char="-"/>
            </a:pPr>
            <a:r>
              <a:rPr lang="pt-BR" sz="1400" dirty="0" smtClean="0">
                <a:solidFill>
                  <a:srgbClr val="000000"/>
                </a:solidFill>
              </a:rPr>
              <a:t>SA</a:t>
            </a:r>
            <a:r>
              <a:rPr lang="pt-BR" sz="1400" dirty="0" smtClean="0">
                <a:solidFill>
                  <a:srgbClr val="000000"/>
                </a:solidFill>
              </a:rPr>
              <a:t>ÚDE DO ADOLESCENTE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de-DE" sz="1400" dirty="0" smtClean="0">
                <a:solidFill>
                  <a:srgbClr val="000000"/>
                </a:solidFill>
              </a:rPr>
              <a:t>SA</a:t>
            </a:r>
            <a:r>
              <a:rPr lang="de-DE" sz="1400" dirty="0" smtClean="0">
                <a:solidFill>
                  <a:srgbClr val="000000"/>
                </a:solidFill>
              </a:rPr>
              <a:t>ÚDE DO IDOSO</a:t>
            </a:r>
          </a:p>
          <a:p>
            <a:pPr lvl="1">
              <a:buFontTx/>
              <a:buChar char="-"/>
            </a:pPr>
            <a:r>
              <a:rPr lang="de-DE" sz="1400" dirty="0" smtClean="0">
                <a:solidFill>
                  <a:srgbClr val="000000"/>
                </a:solidFill>
              </a:rPr>
              <a:t>SAÚDE OCULAR</a:t>
            </a:r>
            <a:endParaRPr dirty="0" smtClean="0"/>
          </a:p>
          <a:p>
            <a:pPr>
              <a:buFont typeface="StarSymbol"/>
              <a:buChar char=""/>
            </a:pPr>
            <a:endParaRPr dirty="0"/>
          </a:p>
        </p:txBody>
      </p:sp>
      <p:sp>
        <p:nvSpPr>
          <p:cNvPr id="183" name="CustomShape 6"/>
          <p:cNvSpPr/>
          <p:nvPr/>
        </p:nvSpPr>
        <p:spPr>
          <a:xfrm>
            <a:off x="720720" y="1704960"/>
            <a:ext cx="7740720" cy="27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000000"/>
                </a:solidFill>
              </a:rPr>
              <a:t>ATENÇÃO EM SAÚDE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3"/>
          <p:cNvPicPr/>
          <p:nvPr/>
        </p:nvPicPr>
        <p:blipFill>
          <a:blip r:embed="rId3"/>
          <a:stretch>
            <a:fillRect/>
          </a:stretch>
        </p:blipFill>
        <p:spPr>
          <a:xfrm>
            <a:off x="144360" y="123840"/>
            <a:ext cx="5759640" cy="811080"/>
          </a:xfrm>
          <a:prstGeom prst="rect">
            <a:avLst/>
          </a:prstGeom>
          <a:ln>
            <a:noFill/>
          </a:ln>
        </p:spPr>
      </p:pic>
      <p:sp>
        <p:nvSpPr>
          <p:cNvPr id="185" name="Line 1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86" name="Line 2"/>
          <p:cNvSpPr/>
          <p:nvPr/>
        </p:nvSpPr>
        <p:spPr>
          <a:xfrm>
            <a:off x="0" y="7199280"/>
            <a:ext cx="1008072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87" name="Line 3"/>
          <p:cNvSpPr/>
          <p:nvPr/>
        </p:nvSpPr>
        <p:spPr>
          <a:xfrm>
            <a:off x="6119640" y="539640"/>
            <a:ext cx="3959280" cy="1800"/>
          </a:xfrm>
          <a:prstGeom prst="line">
            <a:avLst/>
          </a:prstGeom>
          <a:ln w="144000">
            <a:solidFill>
              <a:srgbClr val="008000"/>
            </a:solidFill>
            <a:miter/>
          </a:ln>
        </p:spPr>
      </p:sp>
      <p:sp>
        <p:nvSpPr>
          <p:cNvPr id="188" name="CustomShape 4"/>
          <p:cNvSpPr/>
          <p:nvPr/>
        </p:nvSpPr>
        <p:spPr>
          <a:xfrm>
            <a:off x="720720" y="2160720"/>
            <a:ext cx="8999640" cy="45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 typeface="StarSymbol"/>
              <a:buChar char=""/>
            </a:pPr>
            <a:endParaRPr/>
          </a:p>
          <a:p>
            <a:pPr>
              <a:buFont typeface="StarSymbol"/>
              <a:buChar char=""/>
            </a:pPr>
            <a:endParaRPr/>
          </a:p>
        </p:txBody>
      </p:sp>
      <p:sp>
        <p:nvSpPr>
          <p:cNvPr id="189" name="CustomShape 5"/>
          <p:cNvSpPr/>
          <p:nvPr/>
        </p:nvSpPr>
        <p:spPr>
          <a:xfrm>
            <a:off x="539640" y="1044720"/>
            <a:ext cx="7740720" cy="27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400" b="1" dirty="0">
                <a:solidFill>
                  <a:srgbClr val="000000"/>
                </a:solidFill>
              </a:rPr>
              <a:t>VIGILÂNCIA À SAÚDE</a:t>
            </a:r>
            <a:endParaRPr sz="3600" dirty="0"/>
          </a:p>
        </p:txBody>
      </p:sp>
      <p:sp>
        <p:nvSpPr>
          <p:cNvPr id="190" name="CustomShape 6"/>
          <p:cNvSpPr/>
          <p:nvPr/>
        </p:nvSpPr>
        <p:spPr>
          <a:xfrm>
            <a:off x="539640" y="1570036"/>
            <a:ext cx="8234472" cy="54830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pt-BR" sz="1300" dirty="0">
              <a:solidFill>
                <a:srgbClr val="000000"/>
              </a:solidFill>
            </a:endParaRPr>
          </a:p>
          <a:p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ESPECIALIZAÇÃO EM VIGILÂNCIA </a:t>
            </a:r>
            <a:r>
              <a:rPr lang="pt-BR" dirty="0" smtClean="0">
                <a:solidFill>
                  <a:srgbClr val="000000"/>
                </a:solidFill>
              </a:rPr>
              <a:t>SANITÁRIA</a:t>
            </a:r>
            <a:endParaRPr lang="pt-BR" sz="2800" dirty="0">
              <a:solidFill>
                <a:srgbClr val="000000"/>
              </a:solidFill>
            </a:endParaRPr>
          </a:p>
          <a:p>
            <a:endParaRPr sz="2800" dirty="0" smtClean="0"/>
          </a:p>
          <a:p>
            <a:r>
              <a:rPr lang="pt-BR" dirty="0" smtClean="0">
                <a:solidFill>
                  <a:srgbClr val="000000"/>
                </a:solidFill>
              </a:rPr>
              <a:t> ATUALIZAÇÃO </a:t>
            </a:r>
            <a:r>
              <a:rPr lang="pt-BR" dirty="0">
                <a:solidFill>
                  <a:srgbClr val="000000"/>
                </a:solidFill>
              </a:rPr>
              <a:t>VIGILÂNCIA SANITÁRIA EM SERVIÇOS DE </a:t>
            </a:r>
            <a:r>
              <a:rPr lang="pt-BR" dirty="0" smtClean="0">
                <a:solidFill>
                  <a:srgbClr val="000000"/>
                </a:solidFill>
              </a:rPr>
              <a:t>SAÚDE</a:t>
            </a:r>
            <a:endParaRPr sz="2800" dirty="0" smtClean="0"/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 smtClean="0">
                <a:solidFill>
                  <a:srgbClr val="000000"/>
                </a:solidFill>
              </a:rPr>
              <a:t> ATUALIZAÇÃO </a:t>
            </a:r>
            <a:r>
              <a:rPr lang="pt-BR" dirty="0">
                <a:solidFill>
                  <a:srgbClr val="000000"/>
                </a:solidFill>
              </a:rPr>
              <a:t>VIGILÂNCIA E MANEJO CLÍNICO DAS PESSOAS VIVENDO COM HIV</a:t>
            </a:r>
            <a:r>
              <a:rPr lang="pt-BR" dirty="0" smtClean="0">
                <a:solidFill>
                  <a:srgbClr val="000000"/>
                </a:solidFill>
              </a:rPr>
              <a:t>/     AIDS</a:t>
            </a:r>
            <a:endParaRPr sz="2800" dirty="0" smtClean="0"/>
          </a:p>
          <a:p>
            <a:endParaRPr lang="pt-BR" dirty="0" smtClean="0">
              <a:solidFill>
                <a:srgbClr val="000000"/>
              </a:solidFill>
            </a:endParaRPr>
          </a:p>
          <a:p>
            <a:r>
              <a:rPr lang="pt-BR" dirty="0" smtClean="0">
                <a:solidFill>
                  <a:srgbClr val="000000"/>
                </a:solidFill>
              </a:rPr>
              <a:t> ATUALIZAÇÃO </a:t>
            </a:r>
            <a:r>
              <a:rPr lang="pt-BR" dirty="0">
                <a:solidFill>
                  <a:srgbClr val="000000"/>
                </a:solidFill>
              </a:rPr>
              <a:t>EM VIGILÂNCIA ALIMENTAR E NUTRICIONAL</a:t>
            </a:r>
            <a:endParaRPr sz="2800" dirty="0"/>
          </a:p>
          <a:p>
            <a:pPr>
              <a:buFont typeface="StarSymbol"/>
              <a:buChar char=""/>
            </a:pPr>
            <a:endParaRPr sz="2800" dirty="0" smtClean="0"/>
          </a:p>
          <a:p>
            <a:r>
              <a:rPr lang="pt-BR" dirty="0" smtClean="0">
                <a:solidFill>
                  <a:srgbClr val="000000"/>
                </a:solidFill>
              </a:rPr>
              <a:t> CURSOS BÁSICOS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EM VIGIL</a:t>
            </a:r>
            <a:r>
              <a:rPr lang="pt-BR" dirty="0" smtClean="0">
                <a:solidFill>
                  <a:srgbClr val="000000"/>
                </a:solidFill>
              </a:rPr>
              <a:t>ÂNCIA À SAÚDE - 25</a:t>
            </a:r>
            <a:endParaRPr lang="pt-BR" dirty="0" smtClean="0">
              <a:solidFill>
                <a:srgbClr val="000000"/>
              </a:solidFill>
            </a:endParaRPr>
          </a:p>
          <a:p>
            <a:endParaRPr lang="pt-BR" sz="2000" dirty="0" smtClean="0">
              <a:solidFill>
                <a:srgbClr val="000000"/>
              </a:solidFill>
            </a:endParaRPr>
          </a:p>
          <a:p>
            <a:endParaRPr sz="2400" dirty="0"/>
          </a:p>
        </p:txBody>
      </p:sp>
      <p:sp>
        <p:nvSpPr>
          <p:cNvPr id="9" name="Rectangle 8"/>
          <p:cNvSpPr/>
          <p:nvPr/>
        </p:nvSpPr>
        <p:spPr>
          <a:xfrm>
            <a:off x="720720" y="5380037"/>
            <a:ext cx="755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</a:rPr>
              <a:t>DESENVOLVIMENTO EDUCACIONAL EM SAÚDE</a:t>
            </a:r>
            <a:endParaRPr sz="2400" dirty="0"/>
          </a:p>
        </p:txBody>
      </p:sp>
      <p:sp>
        <p:nvSpPr>
          <p:cNvPr id="10" name="Rectangle 9"/>
          <p:cNvSpPr/>
          <p:nvPr/>
        </p:nvSpPr>
        <p:spPr>
          <a:xfrm>
            <a:off x="720720" y="5989637"/>
            <a:ext cx="843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APERFEIÇOAMENTO EM EDUCAÇÃO PARA AS PROFISSÕES DA SAÚDE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1580</Words>
  <PresentationFormat>Custom</PresentationFormat>
  <Paragraphs>294</Paragraphs>
  <Slides>37</Slides>
  <Notes>34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DIRETRIZ: SISTEMA SAÚDE ESCOLA</vt:lpstr>
      <vt:lpstr> Interelações Sistemas de Saúde-Educação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         A Residência Integrada em Saúde é um Projeto de Educação  Permanente Interfederativo e Colaborativo  que tem como macro objetivo a interiorização da  Educação Permanente Interprofissional em Saúde  por meio da qualificação de profissionais,  de forma a contribuir para a consolidação da carreira  na saúde pública e para o fortalecimento das  Redes de Atenção do SUS no Ceará.  Turma 2013: 222 vagas Turma de 2014: 297 vagas           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VERSUS BRASIL / CEARÁ BRASIL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Ivana Barreto</cp:lastModifiedBy>
  <cp:revision>33</cp:revision>
  <dcterms:created xsi:type="dcterms:W3CDTF">2014-11-07T13:06:02Z</dcterms:created>
  <dcterms:modified xsi:type="dcterms:W3CDTF">2014-11-07T15:28:20Z</dcterms:modified>
</cp:coreProperties>
</file>