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71" r:id="rId2"/>
    <p:sldId id="272" r:id="rId3"/>
    <p:sldId id="273" r:id="rId4"/>
    <p:sldId id="256" r:id="rId5"/>
    <p:sldId id="264" r:id="rId6"/>
    <p:sldId id="270" r:id="rId7"/>
    <p:sldId id="269" r:id="rId8"/>
    <p:sldId id="257" r:id="rId9"/>
    <p:sldId id="263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  <a:srgbClr val="CCFF99"/>
    <a:srgbClr val="CCCC00"/>
    <a:srgbClr val="CCFF66"/>
    <a:srgbClr val="FFFFCC"/>
    <a:srgbClr val="FFFF99"/>
    <a:srgbClr val="00FF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3FB24-CB03-41C0-82F7-80394DB2F507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E7C1A-DDBA-4FC8-B975-D2F03673A5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E7C1A-DDBA-4FC8-B975-D2F03673A552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3435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9672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360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5004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2369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6767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082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358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712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6975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523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E5A8D-DA93-4B7E-B81A-AD0C1B795640}" type="datetimeFigureOut">
              <a:rPr lang="pt-BR" smtClean="0"/>
              <a:pPr/>
              <a:t>07/11/2014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1B18-9C93-4D15-BF7D-F8C48E70CC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3438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976664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Integração para o Fortalecimento da Pós-Graduação: Experiências das IES Paranaenses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700" dirty="0" smtClean="0"/>
              <a:t>Aldo Nelson Bona</a:t>
            </a:r>
            <a:br>
              <a:rPr lang="pt-BR" sz="2700" dirty="0" smtClean="0"/>
            </a:br>
            <a:r>
              <a:rPr lang="pt-BR" sz="2700" dirty="0" smtClean="0"/>
              <a:t>Reitor da UNICENTRO</a:t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Berenice </a:t>
            </a:r>
            <a:r>
              <a:rPr lang="pt-BR" sz="2700" dirty="0" err="1" smtClean="0"/>
              <a:t>Quinzani</a:t>
            </a:r>
            <a:r>
              <a:rPr lang="pt-BR" sz="2700" dirty="0" smtClean="0"/>
              <a:t> Jordão</a:t>
            </a:r>
            <a:br>
              <a:rPr lang="pt-BR" sz="2700" dirty="0" smtClean="0"/>
            </a:br>
            <a:r>
              <a:rPr lang="pt-BR" sz="2700" dirty="0" smtClean="0"/>
              <a:t>Reitora da UEL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1800" i="1" dirty="0" smtClean="0"/>
              <a:t>55º Fórum Nacional de Reitores das Universidades Estaduais e Municipais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823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71600" y="415787"/>
            <a:ext cx="7175351" cy="93610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pt-BR" sz="2700" b="1" cap="all" dirty="0" smtClean="0">
                <a:solidFill>
                  <a:srgbClr val="002060"/>
                </a:solidFill>
              </a:rPr>
              <a:t>Engenharia Sanitária e Ambiental</a:t>
            </a:r>
            <a:r>
              <a:rPr lang="pt-BR" sz="2400" b="1" dirty="0" smtClean="0">
                <a:solidFill>
                  <a:srgbClr val="002060"/>
                </a:solidFill>
                <a:effectLst/>
              </a:rPr>
              <a:t>  – Mestrado</a:t>
            </a:r>
            <a:br>
              <a:rPr lang="pt-BR" sz="2400" b="1" dirty="0" smtClean="0">
                <a:solidFill>
                  <a:srgbClr val="002060"/>
                </a:solidFill>
                <a:effectLst/>
              </a:rPr>
            </a:br>
            <a:r>
              <a:rPr lang="pt-BR" sz="2400" b="1" dirty="0" smtClean="0">
                <a:solidFill>
                  <a:srgbClr val="002060"/>
                </a:solidFill>
                <a:effectLst/>
              </a:rPr>
              <a:t>UNICENTRO/UEPG</a:t>
            </a:r>
            <a:r>
              <a:rPr lang="pt-BR" sz="2400" dirty="0">
                <a:effectLst/>
              </a:rPr>
              <a:t/>
            </a:r>
            <a:br>
              <a:rPr lang="pt-BR" sz="2400" dirty="0">
                <a:effectLst/>
              </a:rPr>
            </a:br>
            <a:endParaRPr lang="pt-BR" sz="2400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419220" y="1772816"/>
            <a:ext cx="8352928" cy="4535958"/>
          </a:xfrm>
          <a:solidFill>
            <a:srgbClr val="CCFFCC"/>
          </a:solidFill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t-BR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 de início =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2013			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 = 3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alunos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(UNICENTRO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UEPG =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14)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egressos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titulados: não houve ainda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oferta das disciplinas: 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Universidade faz a sua oferta, sendo que os alunos podem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cursar disciplinas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qualquer IES da rede; 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Bolsas 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financiamentos – Bolsas e PROAP/ IEES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Local e Coordenação Geral Alternada</a:t>
            </a: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6033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94456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56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C:\Documents and Settings\joselazaro\Desktop\mapas\geo_conhec_I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6300644" cy="4525963"/>
          </a:xfrm>
          <a:prstGeom prst="rect">
            <a:avLst/>
          </a:prstGeom>
          <a:solidFill>
            <a:srgbClr val="CCFFCC"/>
          </a:solidFill>
          <a:ln>
            <a:noFill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23528" y="449152"/>
            <a:ext cx="8486287" cy="1080120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pt-BR" sz="2400" b="1" dirty="0" smtClean="0">
                <a:solidFill>
                  <a:srgbClr val="002060"/>
                </a:solidFill>
              </a:rPr>
              <a:t>Ensino Superior no Estado do Paraná</a:t>
            </a: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308304" y="2492896"/>
            <a:ext cx="1310936" cy="286232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UEL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UEM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UEPG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UNICENTRO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UNIOESTE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UENP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UNESPAR</a:t>
            </a:r>
          </a:p>
          <a:p>
            <a:r>
              <a:rPr lang="pt-BR" dirty="0" smtClean="0"/>
              <a:t>UFPR</a:t>
            </a:r>
          </a:p>
          <a:p>
            <a:r>
              <a:rPr lang="pt-BR" dirty="0" smtClean="0"/>
              <a:t>UTFPR</a:t>
            </a:r>
          </a:p>
          <a:p>
            <a:r>
              <a:rPr lang="pt-BR" dirty="0" smtClean="0"/>
              <a:t>UNILA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69640" y="5589240"/>
            <a:ext cx="37455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0000"/>
                </a:solidFill>
              </a:rPr>
              <a:t>IEES – PR</a:t>
            </a:r>
          </a:p>
          <a:p>
            <a:r>
              <a:rPr lang="pt-BR" sz="1600" dirty="0" smtClean="0">
                <a:solidFill>
                  <a:srgbClr val="FF0000"/>
                </a:solidFill>
              </a:rPr>
              <a:t>99.942 estudantes</a:t>
            </a:r>
          </a:p>
          <a:p>
            <a:r>
              <a:rPr lang="pt-BR" sz="1600" dirty="0" smtClean="0">
                <a:solidFill>
                  <a:srgbClr val="FF0000"/>
                </a:solidFill>
              </a:rPr>
              <a:t>  7.378 docentes:  77% Mestres e Doutores</a:t>
            </a:r>
          </a:p>
          <a:p>
            <a:r>
              <a:rPr lang="pt-BR" sz="1600" dirty="0" smtClean="0">
                <a:solidFill>
                  <a:srgbClr val="FF0000"/>
                </a:solidFill>
              </a:rPr>
              <a:t>  9.045 Agentes Universitários</a:t>
            </a:r>
            <a:endParaRPr lang="pt-B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8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23528" y="449152"/>
            <a:ext cx="8486287" cy="1080120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pt-BR" sz="2400" b="1" dirty="0" smtClean="0">
                <a:solidFill>
                  <a:srgbClr val="002060"/>
                </a:solidFill>
              </a:rPr>
              <a:t>Pós-Graduação no Estado do Paraná</a:t>
            </a: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2996952"/>
            <a:ext cx="280738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algn="ctr"/>
            <a:r>
              <a:rPr lang="pt-BR" sz="3200" dirty="0" smtClean="0"/>
              <a:t>241</a:t>
            </a:r>
            <a:r>
              <a:rPr lang="pt-BR" sz="2400" dirty="0" smtClean="0"/>
              <a:t> </a:t>
            </a:r>
          </a:p>
          <a:p>
            <a:pPr algn="ctr"/>
            <a:r>
              <a:rPr lang="pt-BR" sz="2400" dirty="0" smtClean="0"/>
              <a:t>Programas de Pós-Graduação reconhecidos pela CAPES</a:t>
            </a:r>
          </a:p>
          <a:p>
            <a:pPr algn="ctr"/>
            <a:r>
              <a:rPr lang="pt-BR" dirty="0" smtClean="0"/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787761" y="3245723"/>
            <a:ext cx="46545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218 Cursos de Mestrado Acadêmico</a:t>
            </a:r>
          </a:p>
          <a:p>
            <a:endParaRPr lang="pt-BR" sz="2400" dirty="0"/>
          </a:p>
          <a:p>
            <a:r>
              <a:rPr lang="pt-BR" sz="2400" dirty="0" smtClean="0"/>
              <a:t>108 Cursos de Doutorado</a:t>
            </a:r>
          </a:p>
          <a:p>
            <a:endParaRPr lang="pt-BR" sz="2400" dirty="0"/>
          </a:p>
          <a:p>
            <a:r>
              <a:rPr lang="pt-BR" sz="2400" dirty="0" smtClean="0"/>
              <a:t>21 Cursos de Mestrado Profissional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1948190"/>
            <a:ext cx="8459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Cursos </a:t>
            </a:r>
            <a:r>
              <a:rPr lang="pt-BR" sz="3200" i="1" dirty="0" err="1" smtClean="0"/>
              <a:t>Stricto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sensu</a:t>
            </a:r>
            <a:r>
              <a:rPr lang="pt-BR" sz="3200" i="1" dirty="0" smtClean="0"/>
              <a:t> </a:t>
            </a:r>
            <a:r>
              <a:rPr lang="pt-BR" sz="3200" dirty="0" smtClean="0"/>
              <a:t>- IES Públicas</a:t>
            </a:r>
            <a:endParaRPr lang="pt-BR" sz="3200" dirty="0"/>
          </a:p>
        </p:txBody>
      </p:sp>
      <p:sp>
        <p:nvSpPr>
          <p:cNvPr id="6" name="Chave esquerda 5"/>
          <p:cNvSpPr/>
          <p:nvPr/>
        </p:nvSpPr>
        <p:spPr>
          <a:xfrm>
            <a:off x="3219783" y="2996952"/>
            <a:ext cx="295881" cy="2651874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30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175351" cy="1080120"/>
          </a:xfrm>
          <a:noFill/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pt-BR" sz="2400" b="1" dirty="0" smtClean="0">
                <a:solidFill>
                  <a:srgbClr val="002060"/>
                </a:solidFill>
                <a:effectLst/>
              </a:rPr>
              <a:t>BIOENERGIA – Mestrado (UEL/UEM/UEPG/UNICENTRO/UNIOESTE/UFPR)</a:t>
            </a: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4237" y="2132856"/>
            <a:ext cx="8424936" cy="4392488"/>
          </a:xfrm>
          <a:solidFill>
            <a:srgbClr val="CCFFCC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t-B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 de início =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					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 =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alunos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matriculados: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 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UEL = 46; UFPR = 14; UNICENTRO = 16; UEPG = 11;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UEM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14; UNIOESTE = 13) </a:t>
            </a:r>
            <a:endParaRPr lang="pt-BR" sz="6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egressos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oferta das disciplinas: 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Universidade faz a sua oferta, sendo que os alunos podem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cursar disciplinas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qualquer IES da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Bolsas 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financiamentos – Bolsas e PROAP para as 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Local e Coordenação Geral Alternada</a:t>
            </a: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2784" y="1194284"/>
            <a:ext cx="648072" cy="75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9255" y="1205742"/>
            <a:ext cx="1128153" cy="79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1878" y="1233452"/>
            <a:ext cx="872902" cy="50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3561" y="912439"/>
            <a:ext cx="968047" cy="87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810" y="1074377"/>
            <a:ext cx="847714" cy="76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9835" y="1256033"/>
            <a:ext cx="861098" cy="56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591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7175351" cy="93610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pt-BR" sz="2700" b="1" cap="all" dirty="0" smtClean="0">
                <a:solidFill>
                  <a:srgbClr val="002060"/>
                </a:solidFill>
              </a:rPr>
              <a:t>Química</a:t>
            </a:r>
            <a:r>
              <a:rPr lang="pt-BR" sz="2400" b="1" dirty="0" smtClean="0">
                <a:solidFill>
                  <a:srgbClr val="002060"/>
                </a:solidFill>
                <a:effectLst/>
              </a:rPr>
              <a:t> – Doutorado</a:t>
            </a:r>
            <a:br>
              <a:rPr lang="pt-BR" sz="2400" b="1" dirty="0" smtClean="0">
                <a:solidFill>
                  <a:srgbClr val="002060"/>
                </a:solidFill>
                <a:effectLst/>
              </a:rPr>
            </a:br>
            <a:r>
              <a:rPr lang="pt-BR" sz="2400" b="1" dirty="0" smtClean="0">
                <a:solidFill>
                  <a:srgbClr val="002060"/>
                </a:solidFill>
                <a:effectLst/>
              </a:rPr>
              <a:t>UEL/UEPG/UNICENTRO</a:t>
            </a:r>
            <a:r>
              <a:rPr lang="pt-BR" sz="2400" b="1" dirty="0">
                <a:solidFill>
                  <a:schemeClr val="tx2"/>
                </a:solidFill>
                <a:effectLst/>
              </a:rPr>
              <a:t/>
            </a:r>
            <a:br>
              <a:rPr lang="pt-BR" sz="2400" b="1" dirty="0">
                <a:solidFill>
                  <a:schemeClr val="tx2"/>
                </a:solidFill>
                <a:effectLst/>
              </a:rPr>
            </a:br>
            <a:endParaRPr lang="pt-BR" sz="2400" b="1" dirty="0">
              <a:solidFill>
                <a:schemeClr val="tx2"/>
              </a:solidFill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414857" y="2088558"/>
            <a:ext cx="8352928" cy="4535958"/>
          </a:xfrm>
          <a:solidFill>
            <a:srgbClr val="CCFFCC"/>
          </a:solidFill>
        </p:spPr>
        <p:txBody>
          <a:bodyPr>
            <a:normAutofit fontScale="25000" lnSpcReduction="20000"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 de início =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2010			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 = 4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alunos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106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UEL =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51;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UNICENTRO =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34;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UEPG =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21)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egressos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oferta das disciplinas: 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Universidade faz a sua oferta, sendo que os alunos podem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cursar disciplinas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qualquer IES da rede; 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Bolsas 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financiamentos – Bolsas e PROAP/ IEES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Local e Coordenação Geral Alternada</a:t>
            </a: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3449" y="1052025"/>
            <a:ext cx="165258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761" y="788140"/>
            <a:ext cx="16033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302" y="1097658"/>
            <a:ext cx="80486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59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71600" y="526627"/>
            <a:ext cx="7175351" cy="93610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pt-BR" sz="2700" b="1" cap="all" dirty="0" smtClean="0">
                <a:solidFill>
                  <a:srgbClr val="002060"/>
                </a:solidFill>
              </a:rPr>
              <a:t>Arquitetura e Urbanismo </a:t>
            </a:r>
            <a:r>
              <a:rPr lang="pt-BR" sz="2400" b="1" dirty="0" smtClean="0">
                <a:solidFill>
                  <a:srgbClr val="002060"/>
                </a:solidFill>
                <a:effectLst/>
              </a:rPr>
              <a:t>– Mestrado</a:t>
            </a:r>
            <a:br>
              <a:rPr lang="pt-BR" sz="2400" b="1" dirty="0" smtClean="0">
                <a:solidFill>
                  <a:srgbClr val="002060"/>
                </a:solidFill>
                <a:effectLst/>
              </a:rPr>
            </a:br>
            <a:r>
              <a:rPr lang="pt-BR" sz="2400" b="1" dirty="0" smtClean="0">
                <a:solidFill>
                  <a:srgbClr val="002060"/>
                </a:solidFill>
                <a:effectLst/>
              </a:rPr>
              <a:t>UEL/UEM</a:t>
            </a:r>
            <a:r>
              <a:rPr lang="pt-BR" sz="2400" dirty="0">
                <a:effectLst/>
              </a:rPr>
              <a:t/>
            </a:r>
            <a:br>
              <a:rPr lang="pt-BR" sz="2400" dirty="0">
                <a:effectLst/>
              </a:rPr>
            </a:br>
            <a:endParaRPr lang="pt-BR" sz="2400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539552" y="1931423"/>
            <a:ext cx="8352928" cy="4535958"/>
          </a:xfrm>
          <a:solidFill>
            <a:srgbClr val="CCFFCC"/>
          </a:solidFill>
          <a:ln>
            <a:solidFill>
              <a:srgbClr val="FFFFCC"/>
            </a:solidFill>
          </a:ln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t-B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 de início =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2012			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 = 3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alunos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</a:p>
          <a:p>
            <a:pPr algn="l">
              <a:spcBef>
                <a:spcPts val="0"/>
              </a:spcBef>
            </a:pPr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(UEL = 17; UEM = 23)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egressos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oferta das disciplinas: 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Universidade faz a sua oferta, sendo que os alunos podem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cursar disciplinas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qualquer IES da rede; 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Bolsas e financiamentos – Bolsas e PROAP/ IEES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Local e Coordenação Geral Alternada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949" y="817581"/>
            <a:ext cx="1865969" cy="106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7309" y="188787"/>
            <a:ext cx="1914525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482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71600" y="554337"/>
            <a:ext cx="7175351" cy="93610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pt-BR" sz="2700" b="1" cap="all" dirty="0" smtClean="0">
                <a:solidFill>
                  <a:srgbClr val="002060"/>
                </a:solidFill>
              </a:rPr>
              <a:t>Educação Física </a:t>
            </a:r>
            <a:r>
              <a:rPr lang="pt-BR" sz="2400" b="1" dirty="0" smtClean="0">
                <a:solidFill>
                  <a:srgbClr val="002060"/>
                </a:solidFill>
                <a:effectLst/>
              </a:rPr>
              <a:t>– Mestrado e Doutorado</a:t>
            </a:r>
            <a:br>
              <a:rPr lang="pt-BR" sz="2400" b="1" dirty="0" smtClean="0">
                <a:solidFill>
                  <a:srgbClr val="002060"/>
                </a:solidFill>
                <a:effectLst/>
              </a:rPr>
            </a:br>
            <a:r>
              <a:rPr lang="pt-BR" sz="2400" b="1" dirty="0" smtClean="0">
                <a:solidFill>
                  <a:srgbClr val="002060"/>
                </a:solidFill>
                <a:effectLst/>
              </a:rPr>
              <a:t>UEL/UEM</a:t>
            </a:r>
            <a:r>
              <a:rPr lang="pt-BR" sz="2400" dirty="0">
                <a:effectLst/>
              </a:rPr>
              <a:t/>
            </a:r>
            <a:br>
              <a:rPr lang="pt-BR" sz="2400" dirty="0">
                <a:effectLst/>
              </a:rPr>
            </a:br>
            <a:endParaRPr lang="pt-BR" sz="2400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428712" y="2056118"/>
            <a:ext cx="8352928" cy="4535958"/>
          </a:xfrm>
          <a:solidFill>
            <a:srgbClr val="CCFFCC"/>
          </a:solidFill>
          <a:ln>
            <a:noFill/>
          </a:ln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t-B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 de início =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2006 M      2011 D			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 = 4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alunos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203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= 88    D = 105)</a:t>
            </a:r>
          </a:p>
          <a:p>
            <a:pPr algn="l">
              <a:spcBef>
                <a:spcPts val="0"/>
              </a:spcBef>
            </a:pPr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(UEL = 111; UEM = 82 )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egressos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= 187   D = 3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oferta das disciplinas: 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Universidade faz a sua oferta, sendo que os alunos podem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cursar disciplinas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qualquer IES da rede; 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Bolsas e financiamentos – Bolsas e PROAP/ IEES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Local e Coordenação Geral Alternada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091" y="833979"/>
            <a:ext cx="1924149" cy="109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0767" y="252639"/>
            <a:ext cx="1914525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44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175351" cy="936104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pt-BR" sz="2400" b="1" dirty="0">
                <a:solidFill>
                  <a:srgbClr val="002060"/>
                </a:solidFill>
                <a:effectLst/>
              </a:rPr>
              <a:t>BIOLOGIA EVOLUTIVA – Mestrado </a:t>
            </a:r>
            <a:r>
              <a:rPr lang="pt-BR" sz="2400" b="1" dirty="0" smtClean="0">
                <a:solidFill>
                  <a:srgbClr val="002060"/>
                </a:solidFill>
                <a:effectLst/>
              </a:rPr>
              <a:t/>
            </a:r>
            <a:br>
              <a:rPr lang="pt-BR" sz="2400" b="1" dirty="0" smtClean="0">
                <a:solidFill>
                  <a:srgbClr val="002060"/>
                </a:solidFill>
                <a:effectLst/>
              </a:rPr>
            </a:br>
            <a:r>
              <a:rPr lang="pt-BR" sz="2400" b="1" dirty="0" smtClean="0">
                <a:solidFill>
                  <a:srgbClr val="002060"/>
                </a:solidFill>
                <a:effectLst/>
              </a:rPr>
              <a:t>(</a:t>
            </a:r>
            <a:r>
              <a:rPr lang="pt-BR" sz="2400" b="1" dirty="0">
                <a:solidFill>
                  <a:srgbClr val="002060"/>
                </a:solidFill>
                <a:effectLst/>
              </a:rPr>
              <a:t>UNICENTRO/UEPG</a:t>
            </a:r>
            <a:r>
              <a:rPr lang="pt-BR" sz="2400" b="1" dirty="0" smtClean="0">
                <a:solidFill>
                  <a:srgbClr val="002060"/>
                </a:solidFill>
                <a:effectLst/>
              </a:rPr>
              <a:t>)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414735" y="1916832"/>
            <a:ext cx="8352928" cy="4535958"/>
          </a:xfrm>
          <a:solidFill>
            <a:srgbClr val="CCFFCC"/>
          </a:solidFill>
          <a:ln w="3175">
            <a:noFill/>
          </a:ln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t-B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 de início =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2007				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 = 3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alunos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41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(UNICENTRO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19;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UEPG =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22)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egressos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oferta das disciplinas: 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Universidade faz a sua oferta, sendo que os alunos podem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cursar disciplinas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qualquer IES da rede; 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Bolsas 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financiamentos – Bolsas e PROAP para as IEES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Local e Coordenação Geral Alternada</a:t>
            </a: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0061"/>
            <a:ext cx="16033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7086"/>
            <a:ext cx="936104" cy="108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39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7175351" cy="936104"/>
          </a:xfrm>
        </p:spPr>
        <p:txBody>
          <a:bodyPr/>
          <a:lstStyle/>
          <a:p>
            <a:pPr marL="182880" indent="0" algn="ctr">
              <a:buNone/>
            </a:pPr>
            <a:r>
              <a:rPr lang="pt-BR" sz="2400" b="1" cap="all" dirty="0" smtClean="0">
                <a:solidFill>
                  <a:srgbClr val="002060"/>
                </a:solidFill>
              </a:rPr>
              <a:t>Ciências Farmacêuticas </a:t>
            </a:r>
            <a:r>
              <a:rPr lang="pt-BR" sz="2400" b="1" dirty="0" smtClean="0">
                <a:solidFill>
                  <a:srgbClr val="002060"/>
                </a:solidFill>
              </a:rPr>
              <a:t>– Mestrado</a:t>
            </a:r>
            <a:br>
              <a:rPr lang="pt-BR" sz="2400" b="1" dirty="0" smtClean="0">
                <a:solidFill>
                  <a:srgbClr val="002060"/>
                </a:solidFill>
              </a:rPr>
            </a:br>
            <a:r>
              <a:rPr lang="pt-BR" sz="2400" b="1" dirty="0" smtClean="0">
                <a:solidFill>
                  <a:srgbClr val="002060"/>
                </a:solidFill>
              </a:rPr>
              <a:t>UNICENTRO/UEPG</a:t>
            </a: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539552" y="1805992"/>
            <a:ext cx="8352928" cy="4535958"/>
          </a:xfrm>
          <a:solidFill>
            <a:srgbClr val="CCFFCC"/>
          </a:solidFill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t-B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 de início =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2010				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 = 3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alunos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59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(UNICENTRO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37;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UEPG =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22)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egressos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titulados: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docentes: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oferta das disciplinas: 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Universidade faz a sua oferta, sendo que os alunos podem </a:t>
            </a:r>
            <a:r>
              <a:rPr lang="pt-BR" sz="8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cursar disciplinas </a:t>
            </a:r>
            <a:r>
              <a:rPr lang="pt-BR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qualquer IES da rede; </a:t>
            </a:r>
            <a:endParaRPr lang="pt-BR" sz="8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Bolsas e </a:t>
            </a: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financiamentos – Bolsas e PROAP para as IEES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pt-BR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Local e Coordenação Geral Alternada</a:t>
            </a:r>
            <a:endParaRPr lang="pt-BR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7157" y="618579"/>
            <a:ext cx="94456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8191"/>
            <a:ext cx="16033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70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140</Words>
  <Application>Microsoft Office PowerPoint</Application>
  <PresentationFormat>Apresentação na tela (4:3)</PresentationFormat>
  <Paragraphs>150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  Integração para o Fortalecimento da Pós-Graduação: Experiências das IES Paranaenses  Aldo Nelson Bona Reitor da UNICENTRO  Berenice Quinzani Jordão Reitora da UEL   55º Fórum Nacional de Reitores das Universidades Estaduais e Municipais  </vt:lpstr>
      <vt:lpstr>Slide 2</vt:lpstr>
      <vt:lpstr>Slide 3</vt:lpstr>
      <vt:lpstr>BIOENERGIA – Mestrado (UEL/UEM/UEPG/UNICENTRO/UNIOESTE/UFPR)</vt:lpstr>
      <vt:lpstr>Química – Doutorado UEL/UEPG/UNICENTRO </vt:lpstr>
      <vt:lpstr>Arquitetura e Urbanismo – Mestrado UEL/UEM </vt:lpstr>
      <vt:lpstr>Educação Física – Mestrado e Doutorado UEL/UEM </vt:lpstr>
      <vt:lpstr>BIOLOGIA EVOLUTIVA – Mestrado  (UNICENTRO/UEPG)</vt:lpstr>
      <vt:lpstr>Ciências Farmacêuticas – Mestrado UNICENTRO/UEPG</vt:lpstr>
      <vt:lpstr>Engenharia Sanitária e Ambiental  – Mestrado UNICENTRO/UEPG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BIOENERGIA – Mestrado (UEL/UEM/UEPG/UNICENTRO/UNIOESTE/UFPR)</dc:title>
  <dc:creator>Maria Helena Pelegrinelli Fungaro</dc:creator>
  <cp:lastModifiedBy>Berenice</cp:lastModifiedBy>
  <cp:revision>38</cp:revision>
  <dcterms:created xsi:type="dcterms:W3CDTF">2014-11-03T17:24:00Z</dcterms:created>
  <dcterms:modified xsi:type="dcterms:W3CDTF">2014-11-07T03:45:03Z</dcterms:modified>
</cp:coreProperties>
</file>