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89" r:id="rId2"/>
    <p:sldId id="406" r:id="rId3"/>
    <p:sldId id="326" r:id="rId4"/>
    <p:sldId id="328" r:id="rId5"/>
    <p:sldId id="391" r:id="rId6"/>
    <p:sldId id="392" r:id="rId7"/>
    <p:sldId id="395" r:id="rId8"/>
    <p:sldId id="396" r:id="rId9"/>
    <p:sldId id="407" r:id="rId10"/>
    <p:sldId id="394" r:id="rId11"/>
    <p:sldId id="355" r:id="rId12"/>
    <p:sldId id="356" r:id="rId13"/>
    <p:sldId id="357" r:id="rId14"/>
    <p:sldId id="358" r:id="rId15"/>
    <p:sldId id="359" r:id="rId16"/>
    <p:sldId id="360" r:id="rId17"/>
    <p:sldId id="342" r:id="rId18"/>
    <p:sldId id="397" r:id="rId19"/>
    <p:sldId id="398" r:id="rId20"/>
    <p:sldId id="399" r:id="rId21"/>
    <p:sldId id="400" r:id="rId22"/>
    <p:sldId id="404" r:id="rId23"/>
    <p:sldId id="331" r:id="rId24"/>
    <p:sldId id="333" r:id="rId25"/>
    <p:sldId id="332" r:id="rId26"/>
    <p:sldId id="402" r:id="rId27"/>
    <p:sldId id="403" r:id="rId28"/>
    <p:sldId id="401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7" r:id="rId39"/>
    <p:sldId id="361" r:id="rId40"/>
    <p:sldId id="362" r:id="rId41"/>
    <p:sldId id="374" r:id="rId42"/>
    <p:sldId id="363" r:id="rId43"/>
    <p:sldId id="364" r:id="rId44"/>
    <p:sldId id="365" r:id="rId45"/>
    <p:sldId id="375" r:id="rId46"/>
    <p:sldId id="372" r:id="rId47"/>
    <p:sldId id="405" r:id="rId48"/>
    <p:sldId id="390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5" autoAdjust="0"/>
    <p:restoredTop sz="94660"/>
  </p:normalViewPr>
  <p:slideViewPr>
    <p:cSldViewPr>
      <p:cViewPr>
        <p:scale>
          <a:sx n="75" d="100"/>
          <a:sy n="75" d="100"/>
        </p:scale>
        <p:origin x="-100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A985F-87AD-48B9-9279-78AA49C0F4B0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84C60-6A81-45B7-8E48-D2A42E2919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44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93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26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24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3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26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82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05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50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6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71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5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9716B-1776-4571-9442-8D1DAAFE54CF}" type="datetimeFigureOut">
              <a:rPr lang="pt-BR" smtClean="0"/>
              <a:t>06/11/2014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AB823-FCCF-4193-926B-4C2E17D5CE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1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9.jpeg"/><Relationship Id="rId7" Type="http://schemas.openxmlformats.org/officeDocument/2006/relationships/image" Target="../media/image8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17.jpeg"/><Relationship Id="rId4" Type="http://schemas.openxmlformats.org/officeDocument/2006/relationships/image" Target="../media/image10.jpeg"/><Relationship Id="rId9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9.jpeg"/><Relationship Id="rId7" Type="http://schemas.openxmlformats.org/officeDocument/2006/relationships/image" Target="../media/image9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.jpeg"/><Relationship Id="rId7" Type="http://schemas.openxmlformats.org/officeDocument/2006/relationships/image" Target="../media/image9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17.jpeg"/><Relationship Id="rId10" Type="http://schemas.openxmlformats.org/officeDocument/2006/relationships/image" Target="../media/image96.jpeg"/><Relationship Id="rId4" Type="http://schemas.openxmlformats.org/officeDocument/2006/relationships/image" Target="../media/image10.jpeg"/><Relationship Id="rId9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ca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mailto:patricio.melo@urca.br" TargetMode="External"/><Relationship Id="rId4" Type="http://schemas.openxmlformats.org/officeDocument/2006/relationships/hyperlink" Target="http://www.geoparkararipe.org.b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bruem.org.br/uploads/images/banner/logo_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90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450912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 CONTRIBUIÇÃO DA URCA PARA O DESENVOLVIMENTO REGIONAL DO CARIRI SUSTENTÁVEL: PROJETO GEOPARK ARARIPE</a:t>
            </a:r>
            <a:endParaRPr lang="pt-B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59" y="5301208"/>
            <a:ext cx="31829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77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4" descr="LogoGeop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4"/>
            <a:ext cx="957046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DSC_29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554" y="2138337"/>
            <a:ext cx="258445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66" y="178644"/>
            <a:ext cx="1842285" cy="158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421322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7" y="3789040"/>
            <a:ext cx="252412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7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9247"/>
            <a:ext cx="8280920" cy="439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6" name="Grupo 5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7" name="Imagem 6" descr="Figura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sp>
        <p:nvSpPr>
          <p:cNvPr id="12" name="CaixaDeTexto 11"/>
          <p:cNvSpPr txBox="1"/>
          <p:nvPr/>
        </p:nvSpPr>
        <p:spPr>
          <a:xfrm>
            <a:off x="2411760" y="47667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CHAPADA DO ARARIPE, PATRIMÔNIO CULTURA  E AMBIENTAL GLOBAL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536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PATRIMÔNIO GEOLÓGICO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 descr="DSC_37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24" y="1600200"/>
            <a:ext cx="66405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4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PATRIMÔNIO PALEONTOLÓGICO</a:t>
            </a:r>
            <a:r>
              <a:rPr lang="pt-BR" sz="4000" dirty="0"/>
              <a:t/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467544" y="1412776"/>
            <a:ext cx="8496944" cy="5445224"/>
            <a:chOff x="0" y="0"/>
            <a:chExt cx="9289837" cy="6899318"/>
          </a:xfrm>
        </p:grpSpPr>
        <p:pic>
          <p:nvPicPr>
            <p:cNvPr id="5" name="Picture 3" descr="Imagem 011 r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8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161761" y="6328864"/>
              <a:ext cx="5128076" cy="570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PT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tylus BT" pitchFamily="34" charset="0"/>
                </a:rPr>
                <a:t>Chordulagomphus araripensis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7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4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PATRIMÔNIO GEOMORFOLÓGICO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7" descr="DSC_54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12" y="1631214"/>
            <a:ext cx="6841375" cy="446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8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PATRIMÔNIO ARQUEOLÓGICO</a:t>
            </a:r>
            <a:r>
              <a:rPr lang="pt-PT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/>
            </a:r>
            <a:br>
              <a:rPr lang="pt-PT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</a:br>
            <a:endParaRPr lang="pt-BR" dirty="0"/>
          </a:p>
        </p:txBody>
      </p:sp>
      <p:pic>
        <p:nvPicPr>
          <p:cNvPr id="4" name="Picture 6" descr="DSC_34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r="3061" b="2280"/>
          <a:stretch>
            <a:fillRect/>
          </a:stretch>
        </p:blipFill>
        <p:spPr bwMode="auto">
          <a:xfrm>
            <a:off x="1074625" y="1268760"/>
            <a:ext cx="673773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3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BIODIVERSIDADE</a:t>
            </a:r>
            <a:br>
              <a:rPr lang="pt-PT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PT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tylus BT" pitchFamily="34" charset="0"/>
            </a:endParaRP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83368" cy="47519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3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843738" y="620688"/>
            <a:ext cx="345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GEOPARK ARARIPE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9461"/>
              </p:ext>
            </p:extLst>
          </p:nvPr>
        </p:nvGraphicFramePr>
        <p:xfrm>
          <a:off x="1115616" y="1772816"/>
          <a:ext cx="7272808" cy="302433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272808"/>
              </a:tblGrid>
              <a:tr h="954247">
                <a:tc>
                  <a:txBody>
                    <a:bodyPr/>
                    <a:lstStyle/>
                    <a:p>
                      <a:pPr lvl="0" algn="ctr"/>
                      <a:r>
                        <a:rPr lang="pt-B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Missão</a:t>
                      </a:r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5539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14699">
                <a:tc>
                  <a:txBody>
                    <a:bodyPr/>
                    <a:lstStyle/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Relacionar pessoas com o seu território, agregando elementos de pertença e identidade, na perspectiva do desenvolvimento sustentável com melhoria da qualidade de vida das populações.</a:t>
                      </a:r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13" name="Grupo 12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7" name="Imagem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14" name="Imagem 13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348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Turismo </a:t>
            </a:r>
            <a:endParaRPr lang="en-US" dirty="0"/>
          </a:p>
        </p:txBody>
      </p:sp>
      <p:pic>
        <p:nvPicPr>
          <p:cNvPr id="1026" name="Picture 2" descr="http://lh6.ggpht.com/-IRbxXHXJZTM/T0RhN3cenII/AAAAAAAAHaQ/R3WEMRrnhbM/w460/arajara-park-barbalha-ceara-pre%2525C3%2525A7os-horari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3500"/>
            <a:ext cx="3810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SFIZ3X9qziH4OR8X_rCWsm-w-qNiU3xCyY-MVcJvqqtGvstjhp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8592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QbFvUWfAPMoFn4PL5qPu-bD8oNKq499jCmRp9yJrBx1xM5DGlU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3711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652120" y="50851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BARBALHA – ARAJARA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9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Crato – Sede do Geopark Araripe</a:t>
            </a:r>
            <a:br>
              <a:rPr lang="pt-BR" dirty="0" smtClean="0"/>
            </a:br>
            <a:r>
              <a:rPr lang="pt-BR" dirty="0" smtClean="0"/>
              <a:t>Trilhas – Floresta Nacional do Araripe</a:t>
            </a:r>
            <a:endParaRPr lang="en-US" dirty="0"/>
          </a:p>
        </p:txBody>
      </p:sp>
      <p:sp>
        <p:nvSpPr>
          <p:cNvPr id="4" name="AutoShape 2" descr="Resultado de imagem para fotos do sítio fundão cra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Resultado de imagem para fotos do sítio fundão cra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s://encrypted-tbn1.gstatic.com/images?q=tbn:ANd9GcTpudOkeyaS5bwxbWtpuo2JPDHx3yIfuP9QDklgnrEIa79PHyGS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56174"/>
            <a:ext cx="298016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static.com/images?q=tbn:ANd9GcQ2_mVqtpSNbqOqTczrx6-MkQDDBciDj8yhGNOeGzlDfIOxUAz7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3.bp.blogspot.com/-UnrJcL6m5aM/UZO7QW0KptI/AAAAAAAABkY/BpHxOpPyEx8/s1600/970448_257036547770085_149336555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1287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2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ncrypted-tbn2.gstatic.com/images?q=tbn:ANd9GcTRlP2s7fx58THl3CBbzOKsDxhl-hSe9nlp5ECEDZOZBLjiOyeGk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90285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9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Religiosidade – Juazeiro do Norte</a:t>
            </a:r>
            <a:endParaRPr lang="en-US" dirty="0"/>
          </a:p>
        </p:txBody>
      </p:sp>
      <p:sp>
        <p:nvSpPr>
          <p:cNvPr id="4" name="AutoShape 2" descr="Resultado de imagem para fotos do caminho do horto juazei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Resultado de imagem para fotos do caminho do horto juazei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barbalhaonline.com.br/wp-content/uploads/2011/12/pad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564904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viajenachapada.files.wordpress.com/2014/01/santo-sepulcro-horto-juazeiro-do-norte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16" y="145506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28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Negócios</a:t>
            </a:r>
            <a:endParaRPr lang="en-US" dirty="0"/>
          </a:p>
        </p:txBody>
      </p:sp>
      <p:pic>
        <p:nvPicPr>
          <p:cNvPr id="4098" name="Picture 2" descr="http://2.bp.blogspot.com/-oomT_a1vyww/UkyOaOfGz0I/AAAAAAAAFP4/QhMROj8XqV8/s1600/DSC01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8" y="285293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1.gstatic.com/images?q=tbn:ANd9GcT4xzQnQEzfphx3jraaX6I2mHiFCsD24gnyzAMqC6kvWDMkM04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779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2.gstatic.com/images?q=tbn:ANd9GcQqG20-yZyfcL5Fdw64riL3SPWOYLqTVxIJ0Th3EAn6CzCqYhkO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62" y="2616894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ncrypted-tbn1.gstatic.com/images?q=tbn:ANd9GcSEsEODdNWBaSvpliWamOaAcElE9m3-z6EpAlq68Gcx0e6FDqY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8" y="66867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encrypted-tbn0.gstatic.com/images?q=tbn:ANd9GcR9zZN9pSyoLdhgrWRuN4KqhuJ04JQl2mOdFvfl1L26Ca2wQI_e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077" y="4437112"/>
            <a:ext cx="2999458" cy="21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01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Artesanato, cordel.... </a:t>
            </a:r>
            <a:endParaRPr lang="en-US" dirty="0"/>
          </a:p>
        </p:txBody>
      </p:sp>
      <p:pic>
        <p:nvPicPr>
          <p:cNvPr id="8194" name="Picture 2" descr="http://wordpress.bahia.ws/wp-content/uploads/2013/01/CENTRO-DE-CULTURA-POPULAR-MESTRE-NO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12" y="884634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crypted-tbn1.gstatic.com/images?q=tbn:ANd9GcTKSK_ATVdbxBWomNv14YBF_XSb1n1FJRzXECUvu0tNjUO4scVZ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8" y="1369342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ncrypted-tbn0.gstatic.com/images?q=tbn:ANd9GcR6tP57DRrPzxXb9_dZemPP70Ao36TUVdRsccZ8VugUi5pYarK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7617"/>
            <a:ext cx="23241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0.gstatic.com/images?q=tbn:ANd9GcSDRgWLKFTQDujc_muvXIVkZhnPuiG6ejAsKphRQ7fFmPEHsaN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69317"/>
            <a:ext cx="2581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onordeste.com/administrador/blogs/fotonoticias/f0d9414748c3c7f3aa5df59c6f27f7ba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68" y="3777617"/>
            <a:ext cx="5711258" cy="28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75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5746"/>
              </p:ext>
            </p:extLst>
          </p:nvPr>
        </p:nvGraphicFramePr>
        <p:xfrm>
          <a:off x="1475656" y="2685296"/>
          <a:ext cx="6192688" cy="148740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192688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Visão</a:t>
                      </a:r>
                      <a:endParaRPr lang="pt-BR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Protagonizar a integração e o desenvolvimento territorial.</a:t>
                      </a:r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2843738" y="620688"/>
            <a:ext cx="345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GEOPARK ARARIPE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16" name="Grupo 15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20" name="Imagem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17" name="Imagem 16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540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307090"/>
            <a:ext cx="6624734" cy="4570182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3" name="Grupo 12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14" name="Grupo 13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17" name="Imagem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15" name="Imagem 14" descr="Figura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sp>
        <p:nvSpPr>
          <p:cNvPr id="19" name="CaixaDeTexto 18"/>
          <p:cNvSpPr txBox="1"/>
          <p:nvPr/>
        </p:nvSpPr>
        <p:spPr>
          <a:xfrm>
            <a:off x="2843738" y="620688"/>
            <a:ext cx="345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GEOPARK ARARIPE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44860"/>
              </p:ext>
            </p:extLst>
          </p:nvPr>
        </p:nvGraphicFramePr>
        <p:xfrm>
          <a:off x="2195736" y="2196088"/>
          <a:ext cx="4752528" cy="264870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752528"/>
              </a:tblGrid>
              <a:tr h="576064">
                <a:tc>
                  <a:txBody>
                    <a:bodyPr/>
                    <a:lstStyle/>
                    <a:p>
                      <a:pPr lvl="0" algn="ctr"/>
                      <a:r>
                        <a:rPr lang="pt-B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Valores</a:t>
                      </a:r>
                      <a:endParaRPr lang="pt-BR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Respeito ao patrimônio natural e cultural.</a:t>
                      </a:r>
                    </a:p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Competência técnica e profissionalismo.</a:t>
                      </a:r>
                    </a:p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Participação e gestão compartilhada.</a:t>
                      </a:r>
                    </a:p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Inclusão social e acessibilidade.</a:t>
                      </a:r>
                    </a:p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Sustentabilidade.</a:t>
                      </a:r>
                    </a:p>
                    <a:p>
                      <a:pPr marL="285750" lvl="0" indent="247650" algn="just">
                        <a:buFont typeface="Wingdings" pitchFamily="2" charset="2"/>
                        <a:buChar char="ü"/>
                      </a:pPr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Conduta ética.</a:t>
                      </a:r>
                      <a:endParaRPr lang="pt-BR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2843738" y="620688"/>
            <a:ext cx="345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GEOPARK ARARIPE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6" name="Grupo 5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4" name="Imagem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13" name="Imagem 12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145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Casa Grande e o Museu do Homem </a:t>
            </a:r>
            <a:r>
              <a:rPr lang="pt-BR" dirty="0" err="1" smtClean="0"/>
              <a:t>Kariri</a:t>
            </a:r>
            <a:r>
              <a:rPr lang="pt-BR" dirty="0" smtClean="0"/>
              <a:t> em Nova Olinda</a:t>
            </a:r>
            <a:endParaRPr lang="en-US" dirty="0"/>
          </a:p>
        </p:txBody>
      </p:sp>
      <p:pic>
        <p:nvPicPr>
          <p:cNvPr id="6146" name="Picture 2" descr="http://2.bp.blogspot.com/_-l9OVTXgoMQ/TFVaCXd9IOI/AAAAAAAAEJo/2S2yBCV4k30/s1600/Casa_gran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9074"/>
            <a:ext cx="3330664" cy="24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fundacaocasagrande.org.br/fotos/intitucio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57" y="148590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ncrypted-tbn2.gstatic.com/images?q=tbn:ANd9GcThefm0QK1gbKu1yFt32TIpir5k7y4SCgd7uaZ9JI6phPyJpe2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34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ncrypted-tbn3.gstatic.com/images?q=tbn:ANd9GcT54mRa1n_6BaarSd7QsfzFHJ3QNoMzWxDZm66hQG84A6eAjoH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112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encrypted-tbn3.gstatic.com/images?q=tbn:ANd9GcTNVnuarf3KiH-UUX7PUok81P3PRqp5bUhDeqkM7DXerJltFzy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9715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0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Teatro Violeta Arraes – Nova Olinda</a:t>
            </a:r>
            <a:endParaRPr lang="en-US" dirty="0"/>
          </a:p>
        </p:txBody>
      </p:sp>
      <p:pic>
        <p:nvPicPr>
          <p:cNvPr id="7170" name="Picture 2" descr="https://encrypted-tbn2.gstatic.com/images?q=tbn:ANd9GcRONLMvGTtlDyDsTREF6fojYD7tQFQVCXrFY5Eii5oU8GT3JA3p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240360" cy="21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2.gstatic.com/images?q=tbn:ANd9GcQOmCWFQNeY-YikREMr8TRW4rO_hLNl6BLKQx8vL_xALONMWbeRN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ncrypted-tbn3.gstatic.com/images?q=tbn:ANd9GcT0P67HpCvJfaW22YzX1koSLIVcSdDl_9B6U05MZ73TV1E78B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encrypted-tbn0.gstatic.com/images?q=tbn:ANd9GcQ6XrUroQrJ5oUNvi7sIIH0zL8tIP2ErUXPL-yn6SvTRs_pgb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34" y="4365104"/>
            <a:ext cx="4384501" cy="20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encrypted-tbn2.gstatic.com/images?q=tbn:ANd9GcRzjwE27KHWuqBc84nRP-z2GOnuFZ8lQQ5zUWG5GiDI4jotbAqw4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34" y="191683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99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Museu de Paleontologia – </a:t>
            </a:r>
            <a:br>
              <a:rPr lang="pt-BR" dirty="0" smtClean="0"/>
            </a:br>
            <a:r>
              <a:rPr lang="pt-BR" dirty="0" smtClean="0"/>
              <a:t>Santana do Cariri</a:t>
            </a:r>
            <a:endParaRPr lang="en-US" dirty="0"/>
          </a:p>
        </p:txBody>
      </p:sp>
      <p:pic>
        <p:nvPicPr>
          <p:cNvPr id="5122" name="Picture 2" descr="http://hotsite.diariodonordeste.com.br/diariouploads/uploads/b077ce9f21b78d8a4a3be0e5a43a0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2.gstatic.com/images?q=tbn:ANd9GcR6TsS-Q7Rg6k_GcJ6gYpx5UyhNst7n70gwK3PEEh9V4mFDPx3I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29978"/>
            <a:ext cx="26384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2.gstatic.com/images?q=tbn:ANd9GcTnFwAwb-ZoInIVnQVjBbEjS4MpUIEL9tSTg4noo1RzHdvQMkyT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86324"/>
            <a:ext cx="23241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SIIna8BoIgxvearTNmkY--DAW33tWyOKCR7EVqZs9cPDlEx20Hq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80" y="152997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encrypted-tbn2.gstatic.com/images?q=tbn:ANd9GcRCyGbAyscvhtj4xxw4vLv7HrQjPSxiRoBMFD5KGDhu3RSRBOm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4" y="3573016"/>
            <a:ext cx="5976664" cy="28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074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AÇÃO RELEVANTE</a:t>
            </a:r>
            <a:endParaRPr lang="pt-BR" dirty="0"/>
          </a:p>
        </p:txBody>
      </p:sp>
      <p:pic>
        <p:nvPicPr>
          <p:cNvPr id="1026" name="Picture 2" descr="C:\Users\Alamo\Pictures\fotos das reportagens\100_1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26" y="1628800"/>
            <a:ext cx="555988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:\HD EXTERNO - ARQUIVOS\COMPUTADOR DELL PRECISION T3500 - GEOPARK\Documents\IMAGENS\Fotos Geral do Geopark liberadas\Desenhos\Cartão de Natal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3673204" cy="24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HD EXTERNO - ARQUIVOS\COMPUTADOR DELL PRECISION T3500 - GEOPARK\Documents\IMAGENS\Fotos Geral do Geopark liberadas\Desenhos\Cartão de Natal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00" y="-30190"/>
            <a:ext cx="2374852" cy="35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HD EXTERNO - ARQUIVOS\COMPUTADOR DELL PRECISION T3500 - GEOPARK\Documents\IMAGENS\Fotos Geral do Geopark liberadas\Desenhos\Cartão de Natal10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79" y="2256895"/>
            <a:ext cx="3737644" cy="24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HD EXTERNO - ARQUIVOS\COMPUTADOR DELL PRECISION T3500 - GEOPARK\Documents\IMAGENS\Fotos Geral do Geopark liberadas\Desenhos\Cartão de Natal9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80" y="-27384"/>
            <a:ext cx="3647848" cy="24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5940152" y="5766403"/>
            <a:ext cx="2448272" cy="798536"/>
            <a:chOff x="5940152" y="5766403"/>
            <a:chExt cx="2448272" cy="79853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5766403"/>
              <a:ext cx="561347" cy="798536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5818189"/>
              <a:ext cx="576064" cy="746750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5841728"/>
              <a:ext cx="1008112" cy="723211"/>
            </a:xfrm>
            <a:prstGeom prst="rect">
              <a:avLst/>
            </a:prstGeom>
          </p:spPr>
        </p:pic>
      </p:grpSp>
      <p:sp>
        <p:nvSpPr>
          <p:cNvPr id="9" name="CaixaDeTexto 8"/>
          <p:cNvSpPr txBox="1"/>
          <p:nvPr/>
        </p:nvSpPr>
        <p:spPr>
          <a:xfrm>
            <a:off x="755576" y="6018667"/>
            <a:ext cx="401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Planejamento Estratégico, julho de 2013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F:\HD EXTERNO - ARQUIVOS\COMPUTADOR DELL PRECISION T3500 - GEOPARK\Documents\IMAGENS\Fotos Geral do Geopark liberadas\Desenhos\Cartão de Natal0 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14" y="2165080"/>
            <a:ext cx="3639398" cy="250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HD EXTERNO - ARQUIVOS\COMPUTADOR DELL PRECISION T3500 - GEOPARK\Documents\IMAGENS\Fotos Geral do Geopark liberadas\Desenhos\Cartão de Natal1 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62" y="4469336"/>
            <a:ext cx="3477764" cy="24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HD EXTERNO - ARQUIVOS\COMPUTADOR DELL PRECISION T3500 - GEOPARK\Documents\IMAGENS\Fotos Geral do Geopark liberadas\Desenhos\Cartão de Natal4 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338" y="2148702"/>
            <a:ext cx="3441846" cy="24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HD EXTERNO - ARQUIVOS\COMPUTADOR DELL PRECISION T3500 - GEOPARK\Documents\IMAGENS\Fotos Geral do Geopark liberadas\Desenhos\Cartão de Natal5 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56" y="1733032"/>
            <a:ext cx="2355836" cy="37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HD EXTERNO - ARQUIVOS\COMPUTADOR DELL PRECISION T3500 - GEOPARK\Documents\IMAGENS\Fotos Geral do Geopark liberadas\Desenhos\Cartão de Natal7 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469336"/>
            <a:ext cx="3696444" cy="24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721130" y="1651447"/>
            <a:ext cx="5675656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GEOPARK ARARIPE</a:t>
            </a:r>
            <a:endParaRPr lang="pt-BR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HD EXTERNO - ARQUIVOS\COMPUTADOR DELL PRECISION T3500 - GEOPARK\Documents\IMAGENS\Fotos Geral do Geopark liberadas\Desenhos\Cartão de Natal 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62" y="4469336"/>
            <a:ext cx="3457690" cy="24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96081" y="4797152"/>
            <a:ext cx="46119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u="sng" dirty="0" smtClean="0">
                <a:latin typeface="Arial Black" pitchFamily="34" charset="0"/>
              </a:rPr>
              <a:t>José Patrício Pereira Melo</a:t>
            </a:r>
          </a:p>
          <a:p>
            <a:pPr algn="ctr"/>
            <a:r>
              <a:rPr lang="pt-BR" dirty="0" smtClean="0">
                <a:latin typeface="Arial Black" pitchFamily="34" charset="0"/>
              </a:rPr>
              <a:t>Vice-Reitor da URCA</a:t>
            </a:r>
          </a:p>
          <a:p>
            <a:pPr algn="ctr"/>
            <a:r>
              <a:rPr lang="pt-BR" dirty="0" smtClean="0">
                <a:latin typeface="Arial Black" pitchFamily="34" charset="0"/>
              </a:rPr>
              <a:t>Coordenador </a:t>
            </a:r>
            <a:r>
              <a:rPr lang="pt-BR" dirty="0" err="1" smtClean="0">
                <a:latin typeface="Arial Black" pitchFamily="34" charset="0"/>
              </a:rPr>
              <a:t>Geopark</a:t>
            </a:r>
            <a:r>
              <a:rPr lang="pt-BR" dirty="0" smtClean="0">
                <a:latin typeface="Arial Black" pitchFamily="34" charset="0"/>
              </a:rPr>
              <a:t> Araripe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89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AÇÃO RELEVANTE</a:t>
            </a:r>
          </a:p>
        </p:txBody>
      </p:sp>
      <p:pic>
        <p:nvPicPr>
          <p:cNvPr id="2050" name="Picture 2" descr="C:\Users\Alamo\Pictures\fotos das reportagens\100_1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385272"/>
            <a:ext cx="693420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C:\Users\Alamo\Pictures\fotos das reportagens\100_1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6448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DESCRIÇÃO DE PTEROSSAURO GIGANTE (Anhanguerideo)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7"/>
            <a:ext cx="8246166" cy="4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5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 smtClean="0"/>
              <a:t>NOVO CAMARÃO (</a:t>
            </a:r>
            <a:r>
              <a:rPr lang="pt-BR" sz="3600" i="1" dirty="0" err="1" smtClean="0"/>
              <a:t>Kellnerius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jamacaruensis</a:t>
            </a:r>
            <a:r>
              <a:rPr lang="pt-BR" sz="3600" i="1" dirty="0" smtClean="0"/>
              <a:t>)</a:t>
            </a:r>
            <a:endParaRPr lang="pt-BR" sz="3600" dirty="0"/>
          </a:p>
        </p:txBody>
      </p:sp>
      <p:pic>
        <p:nvPicPr>
          <p:cNvPr id="6146" name="Picture 2" descr="C:\Users\Alamo\Desktop\camarao fossil - ALLYSON\Untitled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ESCAVAÇÕES PALEONTOLÓGICAS EM SANTANA DO CARIRI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C:\Users\Alamo\Desktop\ESCAVAÇÃO 230813\100CANON\IMG_0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293101"/>
            <a:ext cx="8172400" cy="54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ESCAVAÇÕES PALEONTOLÓGICAS EM SANTANA DO CARIRI</a:t>
            </a:r>
          </a:p>
        </p:txBody>
      </p:sp>
      <p:pic>
        <p:nvPicPr>
          <p:cNvPr id="8194" name="Picture 2" descr="C:\Users\Alamo\Desktop\ESCAVAÇÃO 230813\100CANON\IMG_0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6" y="1600200"/>
            <a:ext cx="80572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ESCAVAÇÕES PALEONTOLÓGICAS EM SANTANA DO CARIRI</a:t>
            </a:r>
          </a:p>
        </p:txBody>
      </p:sp>
      <p:pic>
        <p:nvPicPr>
          <p:cNvPr id="4" name="Picture 2" descr="F:\Escavações paleontológicas na Formação Romualdo\Escavações paleontológicas na Formação Romuald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36" y="1360723"/>
            <a:ext cx="6982172" cy="52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MUITO ESFORÇO MAS MUITO PROVEITOSO</a:t>
            </a:r>
            <a:endParaRPr lang="pt-BR" dirty="0"/>
          </a:p>
        </p:txBody>
      </p:sp>
      <p:pic>
        <p:nvPicPr>
          <p:cNvPr id="4" name="Picture 2" descr="H:\ESCAVAÇÃO - JAMACARU\100_3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72175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ENVOLVIMENTO DA COMUNIDADE</a:t>
            </a:r>
            <a:endParaRPr lang="pt-BR" dirty="0"/>
          </a:p>
        </p:txBody>
      </p:sp>
      <p:pic>
        <p:nvPicPr>
          <p:cNvPr id="1026" name="Picture 2" descr="C:\Users\Álamo\Desktop\ESCAVAÇÃO - JAMACARU\100_3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385272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5356220" y="5918803"/>
            <a:ext cx="3184604" cy="808089"/>
            <a:chOff x="5203820" y="5766403"/>
            <a:chExt cx="3184604" cy="808089"/>
          </a:xfrm>
        </p:grpSpPr>
        <p:grpSp>
          <p:nvGrpSpPr>
            <p:cNvPr id="11" name="Grupo 10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14" name="Imagem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12" name="Imagem 11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Alamo\Pictures\fotos das reportagens\100_159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43576"/>
            <a:ext cx="5746996" cy="43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835696" y="33265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HISTÓRICO DAS DIFICULDADES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299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843738" y="620688"/>
            <a:ext cx="345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GEOPARK ARARIPE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331409"/>
              </p:ext>
            </p:extLst>
          </p:nvPr>
        </p:nvGraphicFramePr>
        <p:xfrm>
          <a:off x="899592" y="1418848"/>
          <a:ext cx="7344816" cy="328878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344816"/>
              </a:tblGrid>
              <a:tr h="576064">
                <a:tc>
                  <a:txBody>
                    <a:bodyPr/>
                    <a:lstStyle/>
                    <a:p>
                      <a:pPr lvl="0" algn="ctr"/>
                      <a:endParaRPr lang="pt-B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285750" lvl="0" indent="0" algn="just">
                        <a:buFont typeface="Wingdings" pitchFamily="2" charset="2"/>
                        <a:buNone/>
                      </a:pPr>
                      <a:r>
                        <a:rPr lang="pt-BR" sz="2500" dirty="0" smtClean="0">
                          <a:latin typeface="Times New Roman" pitchFamily="18" charset="0"/>
                          <a:cs typeface="Times New Roman" pitchFamily="18" charset="0"/>
                        </a:rPr>
                        <a:t>O Geopark Araripe é uma </a:t>
                      </a:r>
                      <a:r>
                        <a:rPr lang="pt-BR" sz="25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estratégia de desenvolvimento  territorial</a:t>
                      </a:r>
                      <a:r>
                        <a:rPr lang="pt-BR" sz="2500" dirty="0" smtClean="0">
                          <a:latin typeface="Times New Roman" pitchFamily="18" charset="0"/>
                          <a:cs typeface="Times New Roman" pitchFamily="18" charset="0"/>
                        </a:rPr>
                        <a:t> baseada na  </a:t>
                      </a:r>
                      <a:r>
                        <a:rPr lang="pt-BR" sz="25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conservação  de patrimônio  geológico</a:t>
                      </a:r>
                      <a:r>
                        <a:rPr lang="pt-BR" sz="2500" dirty="0" smtClean="0">
                          <a:latin typeface="Times New Roman" pitchFamily="18" charset="0"/>
                          <a:cs typeface="Times New Roman" pitchFamily="18" charset="0"/>
                        </a:rPr>
                        <a:t>,  em  associação  com  outros elementos  do  patrimônio  natural  e  cultural,  com  vista  à  </a:t>
                      </a:r>
                      <a:r>
                        <a:rPr lang="pt-BR" sz="25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melhoria  das condições de vida</a:t>
                      </a:r>
                      <a:r>
                        <a:rPr lang="pt-BR" sz="2500" dirty="0" smtClean="0">
                          <a:latin typeface="Times New Roman" pitchFamily="18" charset="0"/>
                          <a:cs typeface="Times New Roman" pitchFamily="18" charset="0"/>
                        </a:rPr>
                        <a:t> das populações que habitam no seu interior. </a:t>
                      </a:r>
                      <a:endParaRPr lang="pt-BR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13" name="Grupo 12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7" name="Imagem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14" name="Imagem 13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583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REALIZAÇÃO DE ENCONTROS INTERNACIONAIS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5" name="Grupo 4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6" name="Imagem 5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pic>
        <p:nvPicPr>
          <p:cNvPr id="2051" name="Picture 3" descr="C:\Users\Alamo\Pictures\fotos das reportagens\100_160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56" y="1600201"/>
            <a:ext cx="5314948" cy="39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5" name="Grupo 4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6" name="Imagem 5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pic>
        <p:nvPicPr>
          <p:cNvPr id="3074" name="Picture 2" descr="C:\Users\Alamo\Pictures\fotos das reportagens\100_17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28" y="2477720"/>
            <a:ext cx="4331196" cy="32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amo\Pictures\fotos das reportagens\100_17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212976"/>
            <a:ext cx="3754499" cy="282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lamo\Pictures\fotos das reportagens\100_15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72" y="404664"/>
            <a:ext cx="3083900" cy="23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lamo\Pictures\fotos das reportagens\100_15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0" y="404664"/>
            <a:ext cx="3957736" cy="297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Quando est</a:t>
            </a:r>
            <a:r>
              <a:rPr lang="pt-BR" sz="3200" dirty="0"/>
              <a:t>á</a:t>
            </a:r>
            <a:r>
              <a:rPr lang="pt-BR" sz="3200" dirty="0" smtClean="0"/>
              <a:t> dando certo, todos querem participar</a:t>
            </a:r>
            <a:endParaRPr lang="pt-BR" sz="3200" dirty="0"/>
          </a:p>
        </p:txBody>
      </p:sp>
      <p:grpSp>
        <p:nvGrpSpPr>
          <p:cNvPr id="4" name="Grupo 3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5" name="Grupo 4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6" name="Imagem 5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pic>
        <p:nvPicPr>
          <p:cNvPr id="3074" name="Picture 2" descr="C:\Users\Alamo\Pictures\fotos das reportagens\100_16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06429"/>
            <a:ext cx="5623411" cy="42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Influência política</a:t>
            </a: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6" name="Grupo 5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7" name="Imagem 6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pic>
        <p:nvPicPr>
          <p:cNvPr id="12" name="Picture 2" descr="C:\Users\Alamo\Pictures\fotos das reportagens\100_1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12" y="1124744"/>
            <a:ext cx="4370591" cy="32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amo\Pictures\fotos das reportagens\100_1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4032448" cy="30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lamo\Pictures\fotos das reportagens\100_16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6" y="2868334"/>
            <a:ext cx="4098920" cy="30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De qualquer forma estamos na mídia</a:t>
            </a: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6" name="Grupo 5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7" name="Imagem 6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pic>
        <p:nvPicPr>
          <p:cNvPr id="5122" name="Picture 2" descr="C:\Users\Alamo\Pictures\fotos das reportagens\100_16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384376" cy="25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amo\Pictures\fotos das reportagens\100_1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1"/>
            <a:ext cx="3384376" cy="25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lamo\Pictures\fotos das reportagens\100_16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3485356" cy="26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lamo\Pictures\fotos das reportagens\100_16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25499"/>
            <a:ext cx="3384376" cy="25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lamo\Pictures\fotos das reportagens\100_16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56" y="3101635"/>
            <a:ext cx="3501132" cy="26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amo\Pictures\fotos das reportagens\100_1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2" y="3937601"/>
            <a:ext cx="3035052" cy="22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amo\Pictures\fotos das reportagens\100_1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64" y="980728"/>
            <a:ext cx="346710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amo\Pictures\fotos das reportagens\100_1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46710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lamo\Pictures\fotos das reportagens\100_1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27" y="3932541"/>
            <a:ext cx="3738374" cy="280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amo\Pictures\fotos das reportagens\100_16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28" y="1268760"/>
            <a:ext cx="3323084" cy="24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203820" y="5766403"/>
            <a:ext cx="3184604" cy="808089"/>
            <a:chOff x="5203820" y="5766403"/>
            <a:chExt cx="3184604" cy="808089"/>
          </a:xfrm>
        </p:grpSpPr>
        <p:grpSp>
          <p:nvGrpSpPr>
            <p:cNvPr id="5" name="Grupo 4"/>
            <p:cNvGrpSpPr/>
            <p:nvPr/>
          </p:nvGrpSpPr>
          <p:grpSpPr>
            <a:xfrm>
              <a:off x="5940152" y="5766403"/>
              <a:ext cx="2448272" cy="798536"/>
              <a:chOff x="5940152" y="5766403"/>
              <a:chExt cx="2448272" cy="798536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2" y="5766403"/>
                <a:ext cx="561347" cy="798536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360" y="5818189"/>
                <a:ext cx="576064" cy="746750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2" y="5841728"/>
                <a:ext cx="1008112" cy="723211"/>
              </a:xfrm>
              <a:prstGeom prst="rect">
                <a:avLst/>
              </a:prstGeom>
            </p:spPr>
          </p:pic>
        </p:grpSp>
        <p:pic>
          <p:nvPicPr>
            <p:cNvPr id="6" name="Imagem 5" descr="Figura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20" y="5855144"/>
              <a:ext cx="584696" cy="719348"/>
            </a:xfrm>
            <a:prstGeom prst="rect">
              <a:avLst/>
            </a:prstGeom>
            <a:noFill/>
          </p:spPr>
        </p:pic>
      </p:grpSp>
      <p:sp>
        <p:nvSpPr>
          <p:cNvPr id="11" name="CaixaDeTexto 10"/>
          <p:cNvSpPr txBox="1"/>
          <p:nvPr/>
        </p:nvSpPr>
        <p:spPr>
          <a:xfrm>
            <a:off x="2483768" y="980728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FF00"/>
                </a:solidFill>
              </a:rPr>
              <a:t>GEOPARK É UM PROJETO SEMPRE INACABADO E IMPESSOAL... COM FRUTOS A SEREM COLHIDOS POR GERAÇÕES FUTURAS.</a:t>
            </a:r>
            <a:endParaRPr lang="pt-BR" sz="3200" dirty="0">
              <a:solidFill>
                <a:srgbClr val="FFFF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1673"/>
            <a:ext cx="8280920" cy="52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286000" y="296733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GEOPARK É UM PROJETO SEMPRE INACABADO E IMPESSOAL... COM FRUTOS A SEREM COLHIDOS POR GERAÇÕES FUTURAS.</a:t>
            </a:r>
          </a:p>
        </p:txBody>
      </p:sp>
    </p:spTree>
    <p:extLst>
      <p:ext uri="{BB962C8B-B14F-4D97-AF65-F5344CB8AC3E}">
        <p14:creationId xmlns:p14="http://schemas.microsoft.com/office/powerpoint/2010/main" val="11007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6" name="Picture 16" descr="https://encrypted-tbn0.gstatic.com/images?q=tbn:ANd9GcQfvCPWebEJMQb81LGcF-pvkaWf5RerNLnDyxdb6C9dPXnho2mO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25" y="126876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4960" y="188640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Geopark = </a:t>
            </a:r>
            <a:r>
              <a:rPr lang="pt-BR" dirty="0" err="1" smtClean="0"/>
              <a:t>geo</a:t>
            </a:r>
            <a:r>
              <a:rPr lang="pt-BR" dirty="0" smtClean="0"/>
              <a:t> + pessoas</a:t>
            </a:r>
            <a:endParaRPr lang="en-US" dirty="0"/>
          </a:p>
        </p:txBody>
      </p:sp>
      <p:pic>
        <p:nvPicPr>
          <p:cNvPr id="10244" name="Picture 4" descr="https://encrypted-tbn2.gstatic.com/images?q=tbn:ANd9GcSGUA5vyqzJ6mdjm5hVYriqEuzIBsHdgzVk5mM2rOkvpYm-mYFSK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0200"/>
            <a:ext cx="2830636" cy="18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encrypted-tbn2.gstatic.com/images?q=tbn:ANd9GcSDDzSeqbQw0Lp_f_XC1T5efyhQeCf2Wv8mHKQs-cML1oRPvtK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24274"/>
            <a:ext cx="2846104" cy="18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crato.org/chapadadoararipe/wp-content/uploads/2013/04/livrogeop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62450"/>
            <a:ext cx="2857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encrypted-tbn2.gstatic.com/images?q=tbn:ANd9GcTijyL66BVAlZS4sd2HCrJtVzlrrkRItywoGW16gNCEOEqe_g4R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62450"/>
            <a:ext cx="2628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encrypted-tbn0.gstatic.com/images?q=tbn:ANd9GcQ0N4Lxh511TmZGRphw1utJ_CpFLujgzaBJLaeiSGNGZBr30lqCw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7" y="450912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encrypted-tbn1.gstatic.com/images?q=tbn:ANd9GcSFI168IiPARAgLLvScjUhQ_SSoMZWoxujAOQLNCwAWMQTMiPn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" y="1124744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87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bruem.org.br/uploads/images/banner/logo_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25" y="188640"/>
            <a:ext cx="5041404" cy="32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645024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A CONTRIBUIÇÃO DA URCA PARA O DESENVOLVIMENTO REGIONAL DO CARIRI SUSTENTÁVEL: PROJETO GEOPARK ARARIPE</a:t>
            </a:r>
          </a:p>
          <a:p>
            <a:pPr algn="ctr"/>
            <a:r>
              <a:rPr lang="pt-BR" b="1" dirty="0" smtClean="0">
                <a:solidFill>
                  <a:prstClr val="black"/>
                </a:solidFill>
                <a:hlinkClick r:id="rId3"/>
              </a:rPr>
              <a:t>www.urca.br</a:t>
            </a:r>
            <a:endParaRPr lang="pt-BR" b="1" dirty="0" smtClean="0">
              <a:solidFill>
                <a:prstClr val="black"/>
              </a:solidFill>
            </a:endParaRPr>
          </a:p>
          <a:p>
            <a:pPr algn="ctr"/>
            <a:r>
              <a:rPr lang="pt-BR" b="1" dirty="0" smtClean="0">
                <a:solidFill>
                  <a:prstClr val="black"/>
                </a:solidFill>
                <a:hlinkClick r:id="rId4"/>
              </a:rPr>
              <a:t>www.geoparkararipe.org.br</a:t>
            </a:r>
            <a:endParaRPr lang="pt-BR" b="1" dirty="0" smtClean="0">
              <a:solidFill>
                <a:prstClr val="black"/>
              </a:solidFill>
            </a:endParaRPr>
          </a:p>
          <a:p>
            <a:pPr algn="ctr"/>
            <a:r>
              <a:rPr lang="pt-BR" b="1" dirty="0" smtClean="0">
                <a:solidFill>
                  <a:prstClr val="black"/>
                </a:solidFill>
                <a:hlinkClick r:id="rId5"/>
              </a:rPr>
              <a:t>patricio.melo@urca.br</a:t>
            </a:r>
            <a:endParaRPr lang="pt-BR" b="1" dirty="0" smtClean="0">
              <a:solidFill>
                <a:prstClr val="black"/>
              </a:solidFill>
            </a:endParaRPr>
          </a:p>
          <a:p>
            <a:pPr algn="ctr"/>
            <a:endParaRPr lang="pt-BR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17232"/>
            <a:ext cx="427147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9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erea chp 9"/>
          <p:cNvPicPr>
            <a:picLocks noChangeAspect="1" noChangeArrowheads="1"/>
          </p:cNvPicPr>
          <p:nvPr/>
        </p:nvPicPr>
        <p:blipFill>
          <a:blip r:embed="rId2" cstate="print"/>
          <a:srcRect l="36172" r="2184"/>
          <a:stretch>
            <a:fillRect/>
          </a:stretch>
        </p:blipFill>
        <p:spPr bwMode="auto">
          <a:xfrm>
            <a:off x="0" y="4763"/>
            <a:ext cx="914400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2" descr="C:\Users\Geopark Araripe\Desktop\GEOPARK V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59242"/>
            <a:ext cx="1877303" cy="24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4" descr="C:\Users\Geopark Araripe\Desktop\GLOBAL GEOPARKS NETWOR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124744"/>
            <a:ext cx="300033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a1.www.unesco.org/new/fileadmin/unesco/images/logo_en.gif;pva32db540426e0d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13804"/>
            <a:ext cx="2432600" cy="19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07704" y="3933056"/>
            <a:ext cx="5616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Arial"/>
              </a:rPr>
              <a:t>The Global Network of National 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Geoparks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 (GGN - Global 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Geoparks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 Network) is a voluntary network of Global 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Geoparks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 supported by UNESCO. The GGN is a dynamic network where members are committed to work together and exchange ideas of best 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practise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 and join in common projects to raise the quality standards of all products and 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practises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 of a Global </a:t>
            </a:r>
            <a:r>
              <a:rPr lang="en-US" b="1" dirty="0" err="1">
                <a:solidFill>
                  <a:schemeClr val="bg1"/>
                </a:solidFill>
                <a:latin typeface="Arial"/>
              </a:rPr>
              <a:t>Geopar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hapada Ararip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32" y="2132856"/>
            <a:ext cx="8856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3563888" y="566124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Chapada do Araripe - </a:t>
            </a:r>
            <a:r>
              <a:rPr lang="pt-BR" dirty="0" err="1" smtClean="0"/>
              <a:t>Geopark</a:t>
            </a:r>
            <a:r>
              <a:rPr lang="pt-BR" dirty="0" smtClean="0"/>
              <a:t> Araripe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76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2700338" y="1700213"/>
            <a:ext cx="4032250" cy="720725"/>
          </a:xfrm>
          <a:prstGeom prst="rect">
            <a:avLst/>
          </a:prstGeom>
          <a:solidFill>
            <a:schemeClr val="bg1"/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73228" name="Text Box 1196"/>
          <p:cNvSpPr txBox="1">
            <a:spLocks noChangeArrowheads="1"/>
          </p:cNvSpPr>
          <p:nvPr/>
        </p:nvSpPr>
        <p:spPr bwMode="auto">
          <a:xfrm>
            <a:off x="2124075" y="188913"/>
            <a:ext cx="5473700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sz="32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TRIPÉ DE AÇÕES DO GEOPARK ARARIPE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619250" y="1830388"/>
            <a:ext cx="6337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sz="2800" b="1">
                <a:solidFill>
                  <a:srgbClr val="66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GEOPARK ARARIPE</a:t>
            </a:r>
          </a:p>
        </p:txBody>
      </p:sp>
      <p:sp>
        <p:nvSpPr>
          <p:cNvPr id="25605" name="Line 8"/>
          <p:cNvSpPr>
            <a:spLocks noChangeShapeType="1"/>
          </p:cNvSpPr>
          <p:nvPr/>
        </p:nvSpPr>
        <p:spPr bwMode="auto">
          <a:xfrm>
            <a:off x="4643438" y="2420938"/>
            <a:ext cx="0" cy="3603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>
            <a:off x="1331913" y="2781300"/>
            <a:ext cx="6624637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07" name="Line 10"/>
          <p:cNvSpPr>
            <a:spLocks noChangeShapeType="1"/>
          </p:cNvSpPr>
          <p:nvPr/>
        </p:nvSpPr>
        <p:spPr bwMode="auto">
          <a:xfrm flipV="1">
            <a:off x="1331913" y="2781300"/>
            <a:ext cx="0" cy="5762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08" name="Line 11"/>
          <p:cNvSpPr>
            <a:spLocks noChangeShapeType="1"/>
          </p:cNvSpPr>
          <p:nvPr/>
        </p:nvSpPr>
        <p:spPr bwMode="auto">
          <a:xfrm flipV="1">
            <a:off x="7956550" y="2781300"/>
            <a:ext cx="0" cy="5762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09" name="Line 12"/>
          <p:cNvSpPr>
            <a:spLocks noChangeShapeType="1"/>
          </p:cNvSpPr>
          <p:nvPr/>
        </p:nvSpPr>
        <p:spPr bwMode="auto">
          <a:xfrm flipV="1">
            <a:off x="4643438" y="2781300"/>
            <a:ext cx="0" cy="5762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323850" y="3357563"/>
            <a:ext cx="2160588" cy="503237"/>
          </a:xfrm>
          <a:prstGeom prst="rect">
            <a:avLst/>
          </a:prstGeom>
          <a:solidFill>
            <a:schemeClr val="accent1"/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3563938" y="3357563"/>
            <a:ext cx="2160587" cy="503237"/>
          </a:xfrm>
          <a:prstGeom prst="rect">
            <a:avLst/>
          </a:prstGeom>
          <a:solidFill>
            <a:schemeClr val="accent1"/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12" name="Rectangle 15"/>
          <p:cNvSpPr>
            <a:spLocks noChangeArrowheads="1"/>
          </p:cNvSpPr>
          <p:nvPr/>
        </p:nvSpPr>
        <p:spPr bwMode="auto">
          <a:xfrm>
            <a:off x="6731892" y="3357563"/>
            <a:ext cx="2160588" cy="503237"/>
          </a:xfrm>
          <a:prstGeom prst="rect">
            <a:avLst/>
          </a:prstGeom>
          <a:solidFill>
            <a:schemeClr val="accent1"/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563938" y="3429000"/>
            <a:ext cx="216058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b="1" dirty="0">
                <a:solidFill>
                  <a:srgbClr val="66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EDUCAÇÃO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250825" y="3429000"/>
            <a:ext cx="21605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b="1" dirty="0">
                <a:solidFill>
                  <a:srgbClr val="66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GEOTURISMO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6516688" y="3429000"/>
            <a:ext cx="25558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b="1" dirty="0">
                <a:solidFill>
                  <a:srgbClr val="66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GEOCONSERVAÇÃO</a:t>
            </a:r>
          </a:p>
        </p:txBody>
      </p:sp>
      <p:sp>
        <p:nvSpPr>
          <p:cNvPr id="25616" name="Line 19"/>
          <p:cNvSpPr>
            <a:spLocks noChangeShapeType="1"/>
          </p:cNvSpPr>
          <p:nvPr/>
        </p:nvSpPr>
        <p:spPr bwMode="auto">
          <a:xfrm flipV="1">
            <a:off x="1331913" y="3860800"/>
            <a:ext cx="0" cy="5762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17" name="Line 20"/>
          <p:cNvSpPr>
            <a:spLocks noChangeShapeType="1"/>
          </p:cNvSpPr>
          <p:nvPr/>
        </p:nvSpPr>
        <p:spPr bwMode="auto">
          <a:xfrm flipV="1">
            <a:off x="7956550" y="3860800"/>
            <a:ext cx="0" cy="5762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5618" name="Line 21"/>
          <p:cNvSpPr>
            <a:spLocks noChangeShapeType="1"/>
          </p:cNvSpPr>
          <p:nvPr/>
        </p:nvSpPr>
        <p:spPr bwMode="auto">
          <a:xfrm flipV="1">
            <a:off x="4643438" y="3860800"/>
            <a:ext cx="0" cy="5762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5619" name="Picture 17" descr="C:\Users\Geopark Araripe\Desktop\DSCF3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292600"/>
            <a:ext cx="23764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5" descr="C:\Users\Geopark Araripe\Desktop\DSC00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292600"/>
            <a:ext cx="23876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7" descr="C:\Users\Geopark Araripe\Desktop\Geotopes (3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4221163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97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987824" y="4365104"/>
            <a:ext cx="3672656" cy="178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GEOPARK ARARIPE</a:t>
            </a:r>
          </a:p>
          <a:p>
            <a:pPr>
              <a:spcBef>
                <a:spcPct val="50000"/>
              </a:spcBef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Rua 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Carolino Sucupira S/N</a:t>
            </a:r>
            <a:endParaRPr lang="pt-BR" sz="2000" b="1" dirty="0">
              <a:effectLst>
                <a:outerShdw blurRad="38100" dist="38100" dir="2700000" algn="tl">
                  <a:srgbClr val="C0C0C0"/>
                </a:outerShdw>
              </a:effectLst>
              <a:latin typeface="Stylus BT" pitchFamily="34" charset="0"/>
            </a:endParaRPr>
          </a:p>
          <a:p>
            <a:pPr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Crato </a:t>
            </a: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– Ceará - Brasil</a:t>
            </a:r>
          </a:p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fone 0xx88 3102 1237</a:t>
            </a:r>
          </a:p>
          <a:p>
            <a:pPr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tylus BT" pitchFamily="34" charset="0"/>
              </a:rPr>
              <a:t>www.geoparkararipe.org.br</a:t>
            </a:r>
            <a:endParaRPr lang="pt-BR" sz="2000" b="1" dirty="0">
              <a:effectLst>
                <a:outerShdw blurRad="38100" dist="38100" dir="2700000" algn="tl">
                  <a:srgbClr val="C0C0C0"/>
                </a:outerShdw>
              </a:effectLst>
              <a:latin typeface="Stylus BT" pitchFamily="34" charset="0"/>
            </a:endParaRPr>
          </a:p>
        </p:txBody>
      </p:sp>
      <p:pic>
        <p:nvPicPr>
          <p:cNvPr id="43013" name="Picture 8" descr="C:\Users\Geopark Araripe\Desktop\DSC05843 cóp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9558" y="-177532"/>
            <a:ext cx="4929187" cy="288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827583" y="2848933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Reconhecido pela  Rede  Global  de  Geoparques,  sob  os  auspícios  da  UNESCO,  em  2006, como o primeiro geoparque das Américas, teve sua origem associada a uma iniciativa  da  Universidade  Regional  do  Cariri  (URCA),  em  parceria  com  o Governo  do  Estado  do  Ceará.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4025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08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485</Words>
  <Application>Microsoft Office PowerPoint</Application>
  <PresentationFormat>Apresentação na tela (4:3)</PresentationFormat>
  <Paragraphs>73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PATRIMÔNIO GEOLÓGICO </vt:lpstr>
      <vt:lpstr>PATRIMÔNIO PALEONTOLÓGICO </vt:lpstr>
      <vt:lpstr>PATRIMÔNIO GEOMORFOLÓGICO </vt:lpstr>
      <vt:lpstr>PATRIMÔNIO ARQUEOLÓGICO </vt:lpstr>
      <vt:lpstr>BIODIVERSIDADE </vt:lpstr>
      <vt:lpstr>Apresentação do PowerPoint</vt:lpstr>
      <vt:lpstr>Turismo </vt:lpstr>
      <vt:lpstr>Crato – Sede do Geopark Araripe Trilhas – Floresta Nacional do Araripe</vt:lpstr>
      <vt:lpstr>Religiosidade – Juazeiro do Norte</vt:lpstr>
      <vt:lpstr>Negócios</vt:lpstr>
      <vt:lpstr>Artesanato, cordel.... </vt:lpstr>
      <vt:lpstr>Apresentação do PowerPoint</vt:lpstr>
      <vt:lpstr>Apresentação do PowerPoint</vt:lpstr>
      <vt:lpstr>Apresentação do PowerPoint</vt:lpstr>
      <vt:lpstr>Casa Grande e o Museu do Homem Kariri em Nova Olinda</vt:lpstr>
      <vt:lpstr>Teatro Violeta Arraes – Nova Olinda</vt:lpstr>
      <vt:lpstr>Museu de Paleontologia –  Santana do Cariri</vt:lpstr>
      <vt:lpstr>AÇÃO RELEVANTE</vt:lpstr>
      <vt:lpstr>AÇÃO RELEVANTE</vt:lpstr>
      <vt:lpstr>Apresentação do PowerPoint</vt:lpstr>
      <vt:lpstr>DESCRIÇÃO DE PTEROSSAURO GIGANTE (Anhanguerideo)</vt:lpstr>
      <vt:lpstr>NOVO CAMARÃO (Kellnerius jamacaruensis)</vt:lpstr>
      <vt:lpstr>ESCAVAÇÕES PALEONTOLÓGICAS EM SANTANA DO CARIRI</vt:lpstr>
      <vt:lpstr>ESCAVAÇÕES PALEONTOLÓGICAS EM SANTANA DO CARIRI</vt:lpstr>
      <vt:lpstr>ESCAVAÇÕES PALEONTOLÓGICAS EM SANTANA DO CARIRI</vt:lpstr>
      <vt:lpstr>MUITO ESFORÇO MAS MUITO PROVEITOSO</vt:lpstr>
      <vt:lpstr>ENVOLVIMENTO DA COMUNIDADE</vt:lpstr>
      <vt:lpstr>Apresentação do PowerPoint</vt:lpstr>
      <vt:lpstr>REALIZAÇÃO DE ENCONTROS INTERNACIONAIS</vt:lpstr>
      <vt:lpstr>Apresentação do PowerPoint</vt:lpstr>
      <vt:lpstr>Quando está dando certo, todos querem participar</vt:lpstr>
      <vt:lpstr>Influência política</vt:lpstr>
      <vt:lpstr>De qualquer forma estamos na mídia</vt:lpstr>
      <vt:lpstr>Apresentação do PowerPoint</vt:lpstr>
      <vt:lpstr>Apresentação do PowerPoint</vt:lpstr>
      <vt:lpstr>Geopark = geo + pessoas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Alan</dc:creator>
  <cp:lastModifiedBy>Patrício Melo</cp:lastModifiedBy>
  <cp:revision>108</cp:revision>
  <dcterms:created xsi:type="dcterms:W3CDTF">2013-08-21T18:11:05Z</dcterms:created>
  <dcterms:modified xsi:type="dcterms:W3CDTF">2014-11-06T04:11:17Z</dcterms:modified>
</cp:coreProperties>
</file>