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9" r:id="rId4"/>
    <p:sldId id="260" r:id="rId5"/>
    <p:sldId id="261" r:id="rId6"/>
    <p:sldId id="272" r:id="rId7"/>
    <p:sldId id="285" r:id="rId8"/>
    <p:sldId id="288" r:id="rId9"/>
    <p:sldId id="281" r:id="rId10"/>
    <p:sldId id="282" r:id="rId11"/>
    <p:sldId id="283" r:id="rId12"/>
    <p:sldId id="271" r:id="rId13"/>
    <p:sldId id="274" r:id="rId14"/>
    <p:sldId id="263" r:id="rId15"/>
    <p:sldId id="276" r:id="rId16"/>
    <p:sldId id="277" r:id="rId17"/>
    <p:sldId id="275" r:id="rId18"/>
    <p:sldId id="279" r:id="rId19"/>
    <p:sldId id="265" r:id="rId20"/>
    <p:sldId id="280" r:id="rId21"/>
    <p:sldId id="284" r:id="rId22"/>
    <p:sldId id="267" r:id="rId23"/>
    <p:sldId id="262" r:id="rId24"/>
    <p:sldId id="268" r:id="rId25"/>
    <p:sldId id="269" r:id="rId26"/>
    <p:sldId id="270" r:id="rId27"/>
    <p:sldId id="286" r:id="rId28"/>
    <p:sldId id="287" r:id="rId29"/>
    <p:sldId id="290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uel01\arquivos-rede\PASTA%20AINTEC%20(ap&#243;s%202008)\ADM\COMUNICA&#199;&#195;O\Apresenta&#231;&#245;es\Programa%20do%20INP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uel01\arquivos-rede\PASTA%20AINTEC%20(ap&#243;s%202008)\ADM\COMUNICA&#199;&#195;O\Apresenta&#231;&#245;es\Programa%20do%20INP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uel01\arquivos-rede\PASTA%20AINTEC%20(ap&#243;s%202008)\ADM\COMUNICA&#199;&#195;O\Apresenta&#231;&#245;es\Programa%20do%20INP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unicacao\AppData\Roaming\Microsoft\Excel\Pasta1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UEL01\arquivos-rede\PASTA%20AINTEC%20(ap&#243;s%202008)\ADM\GEST&#195;O\SECRETARIA\INTUEL\Gr&#225;fico%20evolu&#231;&#227;o%20empresas%20incubad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9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Plan2!$C$18</c:f>
              <c:strCache>
                <c:ptCount val="1"/>
                <c:pt idx="0">
                  <c:v>Patentes</c:v>
                </c:pt>
              </c:strCache>
            </c:strRef>
          </c:tx>
          <c:cat>
            <c:numRef>
              <c:f>Plan2!$B$19:$B$31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Plan2!$C$19:$C$31</c:f>
              <c:numCache>
                <c:formatCode>General</c:formatCode>
                <c:ptCount val="13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9</c:v>
                </c:pt>
                <c:pt idx="7">
                  <c:v>9</c:v>
                </c:pt>
                <c:pt idx="8">
                  <c:v>7</c:v>
                </c:pt>
                <c:pt idx="9">
                  <c:v>6</c:v>
                </c:pt>
                <c:pt idx="10">
                  <c:v>4</c:v>
                </c:pt>
                <c:pt idx="11">
                  <c:v>19</c:v>
                </c:pt>
                <c:pt idx="12">
                  <c:v>23</c:v>
                </c:pt>
              </c:numCache>
            </c:numRef>
          </c:val>
        </c:ser>
        <c:axId val="49157248"/>
        <c:axId val="49158784"/>
      </c:barChart>
      <c:catAx>
        <c:axId val="49157248"/>
        <c:scaling>
          <c:orientation val="minMax"/>
        </c:scaling>
        <c:axPos val="b"/>
        <c:numFmt formatCode="General" sourceLinked="1"/>
        <c:majorTickMark val="none"/>
        <c:tickLblPos val="nextTo"/>
        <c:crossAx val="49158784"/>
        <c:crosses val="autoZero"/>
        <c:auto val="1"/>
        <c:lblAlgn val="ctr"/>
        <c:lblOffset val="100"/>
      </c:catAx>
      <c:valAx>
        <c:axId val="49158784"/>
        <c:scaling>
          <c:orientation val="minMax"/>
        </c:scaling>
        <c:axPos val="l"/>
        <c:majorGridlines/>
        <c:title/>
        <c:numFmt formatCode="General" sourceLinked="1"/>
        <c:majorTickMark val="none"/>
        <c:tickLblPos val="nextTo"/>
        <c:crossAx val="4915724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title/>
    <c:plotArea>
      <c:layout>
        <c:manualLayout>
          <c:layoutTarget val="inner"/>
          <c:xMode val="edge"/>
          <c:yMode val="edge"/>
          <c:x val="0.13884251960752603"/>
          <c:y val="0.16546612667898325"/>
          <c:w val="0.85892495770512189"/>
          <c:h val="0.75358890258255362"/>
        </c:manualLayout>
      </c:layout>
      <c:barChart>
        <c:barDir val="col"/>
        <c:grouping val="clustered"/>
        <c:ser>
          <c:idx val="0"/>
          <c:order val="0"/>
          <c:tx>
            <c:strRef>
              <c:f>Plan3!$C$2</c:f>
              <c:strCache>
                <c:ptCount val="1"/>
                <c:pt idx="0">
                  <c:v>Produção total em PI</c:v>
                </c:pt>
              </c:strCache>
            </c:strRef>
          </c:tx>
          <c:cat>
            <c:numRef>
              <c:f>Plan3!$B$3:$B$14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Plan3!$C$3:$C$14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1</c:v>
                </c:pt>
                <c:pt idx="5">
                  <c:v>18</c:v>
                </c:pt>
                <c:pt idx="6">
                  <c:v>18</c:v>
                </c:pt>
                <c:pt idx="7">
                  <c:v>25</c:v>
                </c:pt>
                <c:pt idx="8">
                  <c:v>27</c:v>
                </c:pt>
                <c:pt idx="9">
                  <c:v>86</c:v>
                </c:pt>
                <c:pt idx="10">
                  <c:v>105</c:v>
                </c:pt>
                <c:pt idx="11">
                  <c:v>65</c:v>
                </c:pt>
              </c:numCache>
            </c:numRef>
          </c:val>
        </c:ser>
        <c:axId val="49200128"/>
        <c:axId val="32518912"/>
      </c:barChart>
      <c:catAx>
        <c:axId val="49200128"/>
        <c:scaling>
          <c:orientation val="minMax"/>
        </c:scaling>
        <c:axPos val="b"/>
        <c:numFmt formatCode="General" sourceLinked="1"/>
        <c:majorTickMark val="none"/>
        <c:tickLblPos val="nextTo"/>
        <c:crossAx val="32518912"/>
        <c:crosses val="autoZero"/>
        <c:auto val="1"/>
        <c:lblAlgn val="ctr"/>
        <c:lblOffset val="100"/>
      </c:catAx>
      <c:valAx>
        <c:axId val="32518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Número de pedidos ao INPI</a:t>
                </a:r>
              </a:p>
            </c:rich>
          </c:tx>
        </c:title>
        <c:numFmt formatCode="General" sourceLinked="1"/>
        <c:majorTickMark val="none"/>
        <c:tickLblPos val="nextTo"/>
        <c:crossAx val="4920012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1"/>
  <c:chart>
    <c:title/>
    <c:plotArea>
      <c:layout>
        <c:manualLayout>
          <c:layoutTarget val="inner"/>
          <c:xMode val="edge"/>
          <c:yMode val="edge"/>
          <c:x val="9.2856904031496448E-2"/>
          <c:y val="0.18850022069487368"/>
          <c:w val="0.90714309596850362"/>
          <c:h val="0.73121224541269947"/>
        </c:manualLayout>
      </c:layout>
      <c:barChart>
        <c:barDir val="col"/>
        <c:grouping val="clustered"/>
        <c:ser>
          <c:idx val="0"/>
          <c:order val="0"/>
          <c:tx>
            <c:strRef>
              <c:f>Plan3!$C$23</c:f>
              <c:strCache>
                <c:ptCount val="1"/>
                <c:pt idx="0">
                  <c:v>Atendimento aos pesquisadores</c:v>
                </c:pt>
              </c:strCache>
            </c:strRef>
          </c:tx>
          <c:cat>
            <c:numRef>
              <c:f>Plan3!$B$24:$B$33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Plan3!$C$24:$C$33</c:f>
              <c:numCache>
                <c:formatCode>General</c:formatCode>
                <c:ptCount val="10"/>
                <c:pt idx="0">
                  <c:v>27</c:v>
                </c:pt>
                <c:pt idx="1">
                  <c:v>38</c:v>
                </c:pt>
                <c:pt idx="2">
                  <c:v>41</c:v>
                </c:pt>
                <c:pt idx="3">
                  <c:v>71</c:v>
                </c:pt>
                <c:pt idx="4">
                  <c:v>135</c:v>
                </c:pt>
                <c:pt idx="5">
                  <c:v>191</c:v>
                </c:pt>
                <c:pt idx="6">
                  <c:v>242</c:v>
                </c:pt>
                <c:pt idx="7">
                  <c:v>268</c:v>
                </c:pt>
                <c:pt idx="8">
                  <c:v>297</c:v>
                </c:pt>
                <c:pt idx="9">
                  <c:v>321</c:v>
                </c:pt>
              </c:numCache>
            </c:numRef>
          </c:val>
        </c:ser>
        <c:axId val="32737920"/>
        <c:axId val="42381696"/>
      </c:barChart>
      <c:catAx>
        <c:axId val="32737920"/>
        <c:scaling>
          <c:orientation val="minMax"/>
        </c:scaling>
        <c:axPos val="b"/>
        <c:numFmt formatCode="General" sourceLinked="1"/>
        <c:tickLblPos val="nextTo"/>
        <c:crossAx val="42381696"/>
        <c:crosses val="autoZero"/>
        <c:auto val="1"/>
        <c:lblAlgn val="ctr"/>
        <c:lblOffset val="100"/>
      </c:catAx>
      <c:valAx>
        <c:axId val="42381696"/>
        <c:scaling>
          <c:orientation val="minMax"/>
        </c:scaling>
        <c:axPos val="l"/>
        <c:majorGridlines/>
        <c:numFmt formatCode="General" sourceLinked="1"/>
        <c:tickLblPos val="nextTo"/>
        <c:crossAx val="3273792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title>
      <c:tx>
        <c:rich>
          <a:bodyPr/>
          <a:lstStyle/>
          <a:p>
            <a:pPr>
              <a:defRPr/>
            </a:pPr>
            <a:r>
              <a:rPr lang="pt-BR" sz="1200" b="1" i="0" u="none" strike="noStrike" baseline="0" dirty="0" smtClean="0"/>
              <a:t>Solução </a:t>
            </a:r>
            <a:r>
              <a:rPr lang="pt-BR" sz="1200" b="1" i="0" u="none" strike="noStrike" baseline="0" dirty="0"/>
              <a:t>Inteligente em Propriedade Intelectual (</a:t>
            </a:r>
            <a:r>
              <a:rPr lang="pt-BR" sz="1200" b="1" i="0" u="none" strike="noStrike" baseline="0" dirty="0" err="1"/>
              <a:t>IntPI</a:t>
            </a:r>
            <a:r>
              <a:rPr lang="pt-BR" sz="1200" b="1" i="0" u="none" strike="noStrike" baseline="0" dirty="0"/>
              <a:t>)</a:t>
            </a:r>
            <a:endParaRPr lang="pt-BR" sz="1200" b="1" dirty="0"/>
          </a:p>
        </c:rich>
      </c:tx>
      <c:layout>
        <c:manualLayout>
          <c:xMode val="edge"/>
          <c:yMode val="edge"/>
          <c:x val="0.18240266841644823"/>
          <c:y val="1.388888888888892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ago/14</c:v>
                </c:pt>
              </c:strCache>
            </c:strRef>
          </c:tx>
          <c:dLbls>
            <c:showVal val="1"/>
          </c:dLbls>
          <c:cat>
            <c:strRef>
              <c:f>Plan1!$A$2:$A$5</c:f>
              <c:strCache>
                <c:ptCount val="4"/>
                <c:pt idx="0">
                  <c:v>Marcas</c:v>
                </c:pt>
                <c:pt idx="1">
                  <c:v>Patentes</c:v>
                </c:pt>
                <c:pt idx="2">
                  <c:v>Desenhos Industriais</c:v>
                </c:pt>
                <c:pt idx="3">
                  <c:v>Programas de Computador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142</c:v>
                </c:pt>
                <c:pt idx="1">
                  <c:v>81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abr/15</c:v>
                </c:pt>
              </c:strCache>
            </c:strRef>
          </c:tx>
          <c:dLbls>
            <c:showVal val="1"/>
          </c:dLbls>
          <c:cat>
            <c:strRef>
              <c:f>Plan1!$A$2:$A$5</c:f>
              <c:strCache>
                <c:ptCount val="4"/>
                <c:pt idx="0">
                  <c:v>Marcas</c:v>
                </c:pt>
                <c:pt idx="1">
                  <c:v>Patentes</c:v>
                </c:pt>
                <c:pt idx="2">
                  <c:v>Desenhos Industriais</c:v>
                </c:pt>
                <c:pt idx="3">
                  <c:v>Programas de Computador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274</c:v>
                </c:pt>
                <c:pt idx="1">
                  <c:v>124</c:v>
                </c:pt>
                <c:pt idx="2">
                  <c:v>9</c:v>
                </c:pt>
                <c:pt idx="3">
                  <c:v>24</c:v>
                </c:pt>
              </c:numCache>
            </c:numRef>
          </c:val>
        </c:ser>
        <c:dLbls>
          <c:showVal val="1"/>
        </c:dLbls>
        <c:overlap val="-25"/>
        <c:axId val="42383616"/>
        <c:axId val="43612416"/>
      </c:barChart>
      <c:catAx>
        <c:axId val="42383616"/>
        <c:scaling>
          <c:orientation val="minMax"/>
        </c:scaling>
        <c:axPos val="b"/>
        <c:majorTickMark val="none"/>
        <c:tickLblPos val="nextTo"/>
        <c:crossAx val="43612416"/>
        <c:crosses val="autoZero"/>
        <c:auto val="1"/>
        <c:lblAlgn val="ctr"/>
        <c:lblOffset val="100"/>
      </c:catAx>
      <c:valAx>
        <c:axId val="43612416"/>
        <c:scaling>
          <c:orientation val="minMax"/>
        </c:scaling>
        <c:delete val="1"/>
        <c:axPos val="l"/>
        <c:numFmt formatCode="General" sourceLinked="1"/>
        <c:tickLblPos val="none"/>
        <c:crossAx val="42383616"/>
        <c:crosses val="autoZero"/>
        <c:crossBetween val="between"/>
      </c:valAx>
    </c:plotArea>
    <c:legend>
      <c:legendPos val="t"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5"/>
  <c:chart>
    <c:title>
      <c:tx>
        <c:rich>
          <a:bodyPr/>
          <a:lstStyle/>
          <a:p>
            <a:pPr>
              <a:defRPr/>
            </a:pPr>
            <a:r>
              <a:rPr lang="en-US"/>
              <a:t>Evolução do número de Empresas incubadas no período de 2009 a 2014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Plan1!$K$19</c:f>
              <c:strCache>
                <c:ptCount val="1"/>
                <c:pt idx="0">
                  <c:v>Pré Incubados</c:v>
                </c:pt>
              </c:strCache>
            </c:strRef>
          </c:tx>
          <c:dLbls>
            <c:showVal val="1"/>
          </c:dLbls>
          <c:cat>
            <c:numRef>
              <c:f>Plan1!$L$18:$Q$18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Plan1!$L$19:$Q$19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14</c:v>
                </c:pt>
                <c:pt idx="3">
                  <c:v>11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Plan1!$K$20</c:f>
              <c:strCache>
                <c:ptCount val="1"/>
                <c:pt idx="0">
                  <c:v>Incubados</c:v>
                </c:pt>
              </c:strCache>
            </c:strRef>
          </c:tx>
          <c:dLbls>
            <c:showVal val="1"/>
          </c:dLbls>
          <c:cat>
            <c:numRef>
              <c:f>Plan1!$L$18:$Q$18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Plan1!$L$20:$Q$20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10</c:v>
                </c:pt>
              </c:numCache>
            </c:numRef>
          </c:val>
        </c:ser>
        <c:dLbls>
          <c:showVal val="1"/>
        </c:dLbls>
        <c:overlap val="-25"/>
        <c:axId val="32954624"/>
        <c:axId val="32968704"/>
      </c:barChart>
      <c:catAx>
        <c:axId val="32954624"/>
        <c:scaling>
          <c:orientation val="minMax"/>
        </c:scaling>
        <c:axPos val="b"/>
        <c:numFmt formatCode="General" sourceLinked="1"/>
        <c:majorTickMark val="none"/>
        <c:tickLblPos val="nextTo"/>
        <c:crossAx val="32968704"/>
        <c:crosses val="autoZero"/>
        <c:auto val="1"/>
        <c:lblAlgn val="ctr"/>
        <c:lblOffset val="100"/>
      </c:catAx>
      <c:valAx>
        <c:axId val="32968704"/>
        <c:scaling>
          <c:orientation val="minMax"/>
        </c:scaling>
        <c:delete val="1"/>
        <c:axPos val="l"/>
        <c:numFmt formatCode="General" sourceLinked="1"/>
        <c:tickLblPos val="none"/>
        <c:crossAx val="32954624"/>
        <c:crosses val="autoZero"/>
        <c:crossBetween val="between"/>
      </c:valAx>
    </c:plotArea>
    <c:legend>
      <c:legendPos val="t"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A0E7-5833-4412-A02E-491C0A56C5DE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4769-6639-4D01-B09C-C88888BB99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154F-DA55-4A3F-ADA5-0B6AAEEAD6F0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DEBF-EF8F-4E17-8152-11E0D3620B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E9D7-BA47-48AA-902C-510666F78B82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BAA6-8FAC-4CFF-92A2-5BF08337F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242E-7D5A-470E-87B9-D3851FBF7C15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8E8B-D7AD-416A-86E2-9854F017A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02E2-A855-4819-89D2-EBC26C094A0A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6763-C951-4AED-A857-182F735686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E47D-218D-4E7C-A960-44FA8D888A6A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4BBB-8249-4075-BB1A-CDDAE3F984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C54A-22A5-486B-AA4A-E0BF615BC580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B3BF-6053-40A2-BADB-22B84F1674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41AA-DA0D-4380-8C4E-EA00C884BD84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9E9E-2FDB-47DB-83FA-BFC11B3B41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320F-8C83-46FF-8362-29554EBB6316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630D-A911-4345-A0A2-888130C091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44DA-C330-4E82-95A8-81DFD14E2603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8FA1-A82B-4F73-B99B-E428B3A2FE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23C8-90FC-4A32-9E9E-19FE38EE9148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401-910C-4E7F-9292-DF813DBA96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8C2F10-3DD2-4E11-8F6F-6FB01A8722BF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F2289-7FB9-40B3-869A-9FC99A3A31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aintec.uel.5?ref=hl" TargetMode="External"/><Relationship Id="rId5" Type="http://schemas.openxmlformats.org/officeDocument/2006/relationships/image" Target="../media/image48.png"/><Relationship Id="rId4" Type="http://schemas.openxmlformats.org/officeDocument/2006/relationships/hyperlink" Target="http://www.aintec.com.b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468313" y="917575"/>
            <a:ext cx="8229600" cy="2366963"/>
          </a:xfrm>
        </p:spPr>
        <p:txBody>
          <a:bodyPr/>
          <a:lstStyle/>
          <a:p>
            <a:r>
              <a:rPr lang="pt-BR" sz="2400" smtClean="0">
                <a:solidFill>
                  <a:schemeClr val="bg1"/>
                </a:solidFill>
                <a:latin typeface="Myriad Pro"/>
              </a:rPr>
              <a:t>FÓRUM NACIONAL DE REITORES DA ABRUEM </a:t>
            </a:r>
            <a:br>
              <a:rPr lang="pt-BR" sz="2400" smtClean="0">
                <a:solidFill>
                  <a:schemeClr val="bg1"/>
                </a:solidFill>
                <a:latin typeface="Myriad Pro"/>
              </a:rPr>
            </a:br>
            <a:r>
              <a:rPr lang="pt-BR" sz="2400" smtClean="0">
                <a:solidFill>
                  <a:schemeClr val="bg1"/>
                </a:solidFill>
                <a:latin typeface="Myriad Pro"/>
              </a:rPr>
              <a:t>Rio de Janeiro 27 a 30/05/2015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382838"/>
            <a:ext cx="8640762" cy="4286250"/>
          </a:xfrm>
        </p:spPr>
        <p:txBody>
          <a:bodyPr/>
          <a:lstStyle/>
          <a:p>
            <a:r>
              <a:rPr lang="pt-BR" smtClean="0"/>
              <a:t>Parceria com a Secretaria Municipal de Educação</a:t>
            </a:r>
          </a:p>
          <a:p>
            <a:r>
              <a:rPr lang="pt-BR" smtClean="0"/>
              <a:t>Ação dos escritórios de Comunicação e Design da AINTEC</a:t>
            </a:r>
          </a:p>
          <a:p>
            <a:r>
              <a:rPr lang="pt-BR" smtClean="0"/>
              <a:t>Participação de mais de 100 crianças </a:t>
            </a:r>
          </a:p>
          <a:p>
            <a:pPr lvl="1"/>
            <a:r>
              <a:rPr lang="pt-BR" smtClean="0"/>
              <a:t>Programa na Rádio UEL sobre um case: Empreendedor de sucesso em Londrina</a:t>
            </a:r>
          </a:p>
          <a:p>
            <a:pPr lvl="1"/>
            <a:r>
              <a:rPr lang="pt-BR" smtClean="0"/>
              <a:t>Jogo de empreendedorismo	</a:t>
            </a:r>
          </a:p>
          <a:p>
            <a:endParaRPr lang="pt-BR" smtClean="0"/>
          </a:p>
          <a:p>
            <a:pPr>
              <a:buFont typeface="Arial" charset="0"/>
              <a:buNone/>
            </a:pPr>
            <a:endParaRPr lang="pt-BR" smtClean="0"/>
          </a:p>
        </p:txBody>
      </p:sp>
      <p:pic>
        <p:nvPicPr>
          <p:cNvPr id="21507" name="Picture 3" descr="P:\PASTA AINTEC (após 2008)\INTUEL\Sensibilização e Prospecção\Eventos 2014\Empreendedorismo na escola\Materiais gráficos\banner_722x336p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4450"/>
            <a:ext cx="5435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Eventos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5" descr="1185407_272903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916113"/>
            <a:ext cx="4608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-42863" y="842963"/>
            <a:ext cx="8286751" cy="857250"/>
          </a:xfrm>
        </p:spPr>
        <p:txBody>
          <a:bodyPr/>
          <a:lstStyle/>
          <a:p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Propriedade Intelectual</a:t>
            </a:r>
            <a:endParaRPr lang="pt-BR" sz="3100" b="1" i="1" smtClean="0">
              <a:solidFill>
                <a:srgbClr val="006600"/>
              </a:solidFill>
              <a:latin typeface="Myriad Pro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39750" y="1916113"/>
            <a:ext cx="3384550" cy="42497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Trabalhamos com: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 Patentes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 Marcas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 Programas de Computador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 Desenho Industrial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 Modelo de Utilidade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Propriedade Intelectual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213"/>
            <a:ext cx="8075613" cy="4425950"/>
          </a:xfrm>
        </p:spPr>
        <p:txBody>
          <a:bodyPr rtlCol="0">
            <a:normAutofit/>
          </a:bodyPr>
          <a:lstStyle/>
          <a:p>
            <a:pPr marL="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dirty="0" smtClean="0">
                <a:latin typeface="Myriad Pro" pitchFamily="34" charset="0"/>
              </a:rPr>
              <a:t>AINTEC pelo 2º ano consecutivo supera a meta de depósitos de patentes da UEL junto ao INPI – Instituto Nacional da Propriedade Industrial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dirty="0" smtClean="0">
              <a:latin typeface="Myriad Pro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dirty="0" smtClean="0">
              <a:latin typeface="Myriad Pro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11560" y="3068960"/>
            <a:ext cx="2088232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23 depósitos em 2014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11560" y="4581128"/>
            <a:ext cx="2088232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19 depósitos em 2013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5651500" y="6165850"/>
            <a:ext cx="2592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563" name="CaixaDeTexto 11"/>
          <p:cNvSpPr txBox="1">
            <a:spLocks noChangeArrowheads="1"/>
          </p:cNvSpPr>
          <p:nvPr/>
        </p:nvSpPr>
        <p:spPr bwMode="auto">
          <a:xfrm>
            <a:off x="5724525" y="623728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Atuação da AINTEC</a:t>
            </a:r>
          </a:p>
        </p:txBody>
      </p:sp>
      <p:graphicFrame>
        <p:nvGraphicFramePr>
          <p:cNvPr id="13" name="Gráfico 12"/>
          <p:cNvGraphicFramePr/>
          <p:nvPr/>
        </p:nvGraphicFramePr>
        <p:xfrm>
          <a:off x="3131840" y="2780928"/>
          <a:ext cx="55081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Propriedade Intelectual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9138"/>
            <a:ext cx="8075613" cy="4137025"/>
          </a:xfrm>
        </p:spPr>
        <p:txBody>
          <a:bodyPr/>
          <a:lstStyle/>
          <a:p>
            <a:pPr>
              <a:buFont typeface="Arial" charset="0"/>
              <a:buNone/>
            </a:pPr>
            <a:endParaRPr lang="pt-BR" sz="1100" b="1" smtClean="0"/>
          </a:p>
          <a:p>
            <a:endParaRPr lang="pt-BR" smtClean="0">
              <a:latin typeface="Myriad Pro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5724525" y="5661025"/>
            <a:ext cx="2808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581" name="CaixaDeTexto 8"/>
          <p:cNvSpPr txBox="1">
            <a:spLocks noChangeArrowheads="1"/>
          </p:cNvSpPr>
          <p:nvPr/>
        </p:nvSpPr>
        <p:spPr bwMode="auto">
          <a:xfrm>
            <a:off x="5795963" y="573246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Atuação da AINTEC</a:t>
            </a:r>
          </a:p>
        </p:txBody>
      </p:sp>
      <p:graphicFrame>
        <p:nvGraphicFramePr>
          <p:cNvPr id="10" name="Gráfico 9"/>
          <p:cNvGraphicFramePr/>
          <p:nvPr/>
        </p:nvGraphicFramePr>
        <p:xfrm>
          <a:off x="2627784" y="2057400"/>
          <a:ext cx="5688632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de cantos arredondados 15"/>
          <p:cNvSpPr/>
          <p:nvPr/>
        </p:nvSpPr>
        <p:spPr>
          <a:xfrm>
            <a:off x="107504" y="2924944"/>
            <a:ext cx="2520280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Envolve todos os pedidos encaminhados ao INPI de projetos da UEL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Propriedade Intelectual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5508625" y="5876925"/>
            <a:ext cx="3095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604" name="CaixaDeTexto 8"/>
          <p:cNvSpPr txBox="1">
            <a:spLocks noChangeArrowheads="1"/>
          </p:cNvSpPr>
          <p:nvPr/>
        </p:nvSpPr>
        <p:spPr bwMode="auto">
          <a:xfrm>
            <a:off x="5580063" y="5949950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Atuação da AINTEC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7504" y="2924944"/>
            <a:ext cx="2376264" cy="17281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Aumento significativo no nº de pesquisadores atendidos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3203848" y="2420888"/>
          <a:ext cx="55983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Inovação na área de PI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9138"/>
            <a:ext cx="8075613" cy="35274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dirty="0" smtClean="0">
                <a:latin typeface="Myriad Pro" pitchFamily="34" charset="0"/>
              </a:rPr>
              <a:t>Parceria com a empresa incubada </a:t>
            </a:r>
            <a:r>
              <a:rPr lang="pt-BR" sz="3000" b="1" dirty="0" err="1" smtClean="0">
                <a:latin typeface="Myriad Pro" pitchFamily="34" charset="0"/>
              </a:rPr>
              <a:t>Inovaware</a:t>
            </a:r>
            <a:endParaRPr lang="pt-BR" sz="3000" b="1" dirty="0" smtClean="0">
              <a:latin typeface="Myriad Pro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000" dirty="0" smtClean="0">
              <a:latin typeface="Myriad Pro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dirty="0" smtClean="0">
                <a:latin typeface="Myriad Pro" pitchFamily="34" charset="0"/>
              </a:rPr>
              <a:t>Criação do </a:t>
            </a:r>
            <a:r>
              <a:rPr lang="pt-BR" sz="3000" dirty="0" err="1" smtClean="0">
                <a:latin typeface="Myriad Pro" pitchFamily="34" charset="0"/>
              </a:rPr>
              <a:t>IntPI</a:t>
            </a:r>
            <a:r>
              <a:rPr lang="pt-BR" sz="3000" dirty="0" smtClean="0">
                <a:latin typeface="Myriad Pro" pitchFamily="34" charset="0"/>
              </a:rPr>
              <a:t> - “Solução Inteligente em Propriedade Intelectual (</a:t>
            </a:r>
            <a:r>
              <a:rPr lang="pt-BR" sz="3000" dirty="0" err="1" smtClean="0">
                <a:latin typeface="Myriad Pro" pitchFamily="34" charset="0"/>
              </a:rPr>
              <a:t>IntPI</a:t>
            </a:r>
            <a:r>
              <a:rPr lang="pt-BR" sz="3000" dirty="0" smtClean="0">
                <a:latin typeface="Myriad Pro" pitchFamily="34" charset="0"/>
              </a:rPr>
              <a:t>)” – software para gestão em PI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800" dirty="0" smtClean="0">
              <a:latin typeface="Myriad Pro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8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138988" cy="720725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Inovação na área de PI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967287"/>
          </a:xfrm>
        </p:spPr>
        <p:txBody>
          <a:bodyPr/>
          <a:lstStyle/>
          <a:p>
            <a:r>
              <a:rPr lang="pt-BR" sz="2400" smtClean="0">
                <a:latin typeface="Myriad Pro"/>
              </a:rPr>
              <a:t>Benefícios IntPI :</a:t>
            </a:r>
          </a:p>
          <a:p>
            <a:endParaRPr lang="pt-BR" sz="1800" smtClean="0">
              <a:latin typeface="Myriad Pro"/>
            </a:endParaRPr>
          </a:p>
          <a:p>
            <a:pPr lvl="1"/>
            <a:r>
              <a:rPr lang="pt-BR" sz="2000" b="1" smtClean="0">
                <a:latin typeface="Myriad Pro"/>
              </a:rPr>
              <a:t>Automação de tarefas de escritório</a:t>
            </a:r>
            <a:r>
              <a:rPr lang="pt-BR" sz="2000" smtClean="0">
                <a:latin typeface="Myriad Pro"/>
              </a:rPr>
              <a:t> – redução de trabalho manual da equipe com automação de processos repetitivos e burocráticos; </a:t>
            </a:r>
          </a:p>
          <a:p>
            <a:pPr lvl="1"/>
            <a:r>
              <a:rPr lang="pt-BR" sz="2000" b="1" smtClean="0">
                <a:latin typeface="Myriad Pro"/>
              </a:rPr>
              <a:t>Maior controle sobre prazos</a:t>
            </a:r>
            <a:r>
              <a:rPr lang="pt-BR" sz="2000" smtClean="0">
                <a:latin typeface="Myriad Pro"/>
              </a:rPr>
              <a:t> – prazos dos processos monitorados de acordo com as regras do INPI ou de forma personalizada; </a:t>
            </a:r>
          </a:p>
          <a:p>
            <a:pPr lvl="1"/>
            <a:r>
              <a:rPr lang="pt-BR" sz="2000" b="1" smtClean="0">
                <a:latin typeface="Myriad Pro"/>
              </a:rPr>
              <a:t>Acompanhamento automático da Revista da Propriedade Industrial</a:t>
            </a:r>
            <a:r>
              <a:rPr lang="pt-BR" sz="2000" smtClean="0">
                <a:latin typeface="Myriad Pro"/>
              </a:rPr>
              <a:t> – acompanhamento dos processos vigentes e monitoramento de termos cadastrados para realizar oposição a terceiros, se necessário; </a:t>
            </a:r>
          </a:p>
          <a:p>
            <a:pPr lvl="1"/>
            <a:r>
              <a:rPr lang="pt-BR" sz="2000" b="1" smtClean="0">
                <a:latin typeface="Myriad Pro"/>
              </a:rPr>
              <a:t>Recebimento de notificações importantes por e-mail</a:t>
            </a:r>
            <a:r>
              <a:rPr lang="pt-BR" sz="2000" smtClean="0">
                <a:latin typeface="Myriad Pro"/>
              </a:rPr>
              <a:t> – notificações atreladas a um prazo;</a:t>
            </a:r>
          </a:p>
          <a:p>
            <a:pPr lvl="1"/>
            <a:r>
              <a:rPr lang="pt-BR" sz="2000" b="1" smtClean="0">
                <a:latin typeface="Myriad Pro"/>
              </a:rPr>
              <a:t>Uso offline do aplicativo</a:t>
            </a:r>
            <a:r>
              <a:rPr lang="pt-BR" sz="2000" smtClean="0">
                <a:latin typeface="Myriad Pro"/>
              </a:rPr>
              <a:t> – possibilidade de consulta e uso das funcionalidades disponíveis quando em trânsito ou offline.</a:t>
            </a:r>
          </a:p>
          <a:p>
            <a:endParaRPr lang="pt-BR" sz="1800" smtClean="0">
              <a:latin typeface="Myriad Pro"/>
            </a:endParaRPr>
          </a:p>
          <a:p>
            <a:endParaRPr lang="pt-BR" sz="1800" smtClean="0">
              <a:latin typeface="Myria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7138987" cy="720725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Inovação em PI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752975"/>
          </a:xfrm>
        </p:spPr>
        <p:txBody>
          <a:bodyPr/>
          <a:lstStyle/>
          <a:p>
            <a:r>
              <a:rPr lang="pt-BR" sz="2400" smtClean="0"/>
              <a:t>Aumento significativo de processos monitorados sem a necessidade de aumento de equipe</a:t>
            </a:r>
            <a:endParaRPr lang="pt-BR" sz="2400" smtClean="0">
              <a:latin typeface="Myriad Pro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683568" y="2564904"/>
          <a:ext cx="75608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undo-mapa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91298" cy="652373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39750" y="2133600"/>
            <a:ext cx="8208963" cy="2016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Escritório de Transferência de Tecnologia</a:t>
            </a:r>
            <a:endParaRPr lang="pt-BR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107950" y="836613"/>
            <a:ext cx="7138988" cy="720725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Criação da Vitrine Tecnológica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20950" y="6092825"/>
            <a:ext cx="6623050" cy="431800"/>
          </a:xfr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www.aintec.com.br </a:t>
            </a:r>
            <a:r>
              <a:rPr lang="pt-BR" sz="2400" dirty="0"/>
              <a:t>no menu </a:t>
            </a:r>
            <a:r>
              <a:rPr lang="pt-BR" sz="2400" dirty="0" smtClean="0"/>
              <a:t>Tecnologia </a:t>
            </a:r>
            <a:endParaRPr lang="pt-BR" sz="2400" dirty="0"/>
          </a:p>
        </p:txBody>
      </p:sp>
      <p:pic>
        <p:nvPicPr>
          <p:cNvPr id="30724" name="Imagem 6" descr="Sumári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552575"/>
            <a:ext cx="65532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aixaDeTexto 7"/>
          <p:cNvSpPr txBox="1">
            <a:spLocks noChangeArrowheads="1"/>
          </p:cNvSpPr>
          <p:nvPr/>
        </p:nvSpPr>
        <p:spPr bwMode="auto">
          <a:xfrm>
            <a:off x="34925" y="1844675"/>
            <a:ext cx="25923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Leitura do documento de patente e criação do sumário em uma linguagem mais clara e acessível. O objetivo é a aproximação do setor produtivo.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539750" y="2133600"/>
            <a:ext cx="7777163" cy="1366838"/>
          </a:xfrm>
        </p:spPr>
        <p:txBody>
          <a:bodyPr/>
          <a:lstStyle/>
          <a:p>
            <a:r>
              <a:rPr lang="pt-BR" sz="4000" b="1" smtClean="0">
                <a:solidFill>
                  <a:srgbClr val="006600"/>
                </a:solidFill>
                <a:latin typeface="Myriad Pro"/>
                <a:ea typeface="Myriad Arabic"/>
                <a:cs typeface="Myriad Arabic"/>
              </a:rPr>
              <a:t>Agência de Inovação Tecnológica da UEL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350" y="3644900"/>
            <a:ext cx="6121400" cy="1152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Transformando conhecimento em inovação</a:t>
            </a:r>
            <a:endParaRPr lang="pt-BR" sz="2800" dirty="0">
              <a:solidFill>
                <a:schemeClr val="tx1"/>
              </a:solidFill>
              <a:latin typeface="Myriad Pro" pitchFamily="34" charset="0"/>
              <a:cs typeface="Myriad Arabic" pitchFamily="5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7138988" cy="1090612"/>
          </a:xfrm>
        </p:spPr>
        <p:txBody>
          <a:bodyPr/>
          <a:lstStyle/>
          <a:p>
            <a:pPr algn="l"/>
            <a:r>
              <a:rPr lang="pt-BR" sz="2800" b="1" smtClean="0">
                <a:solidFill>
                  <a:srgbClr val="006600"/>
                </a:solidFill>
                <a:latin typeface="Myriad Pro"/>
              </a:rPr>
              <a:t>As tecnologias estão divididas nos seguintes setores estratégicos:</a:t>
            </a:r>
            <a:r>
              <a:rPr lang="pt-BR" sz="3600" b="1" smtClean="0">
                <a:solidFill>
                  <a:srgbClr val="006600"/>
                </a:solidFill>
                <a:latin typeface="Myriad Pro"/>
              </a:rPr>
              <a:t/>
            </a:r>
            <a:br>
              <a:rPr lang="pt-BR" sz="3600" b="1" smtClean="0">
                <a:solidFill>
                  <a:srgbClr val="006600"/>
                </a:solidFill>
                <a:latin typeface="Myriad Pro"/>
              </a:rPr>
            </a:br>
            <a:endParaRPr lang="pt-BR" sz="3600" b="1" smtClean="0">
              <a:solidFill>
                <a:srgbClr val="006600"/>
              </a:solidFill>
              <a:latin typeface="Myriad Pro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844675"/>
            <a:ext cx="581025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m 0" descr="assinatura horizontal1.png"/>
          <p:cNvPicPr>
            <a:picLocks noChangeAspect="1" noChangeArrowheads="1"/>
          </p:cNvPicPr>
          <p:nvPr/>
        </p:nvPicPr>
        <p:blipFill>
          <a:blip r:embed="rId2"/>
          <a:srcRect t="11330" r="10864" b="25124"/>
          <a:stretch>
            <a:fillRect/>
          </a:stretch>
        </p:blipFill>
        <p:spPr bwMode="auto">
          <a:xfrm>
            <a:off x="395288" y="1557338"/>
            <a:ext cx="76962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385763" y="836613"/>
            <a:ext cx="7138987" cy="720725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Escritório de Design (EDn)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628775"/>
            <a:ext cx="8604250" cy="4752975"/>
          </a:xfrm>
        </p:spPr>
        <p:txBody>
          <a:bodyPr/>
          <a:lstStyle/>
          <a:p>
            <a:r>
              <a:rPr lang="pt-BR" sz="2000" b="1" smtClean="0">
                <a:latin typeface="Myriad Pro"/>
              </a:rPr>
              <a:t>Objetivo: </a:t>
            </a:r>
            <a:r>
              <a:rPr lang="pt-BR" sz="2000" smtClean="0">
                <a:latin typeface="Myriad Pro"/>
              </a:rPr>
              <a:t>fomentar a cultura do empreendedorismo nos alunos de Design Gráfico e Moda, atendendo a demanda da região a preços competitivos.</a:t>
            </a:r>
          </a:p>
          <a:p>
            <a:pPr>
              <a:buFont typeface="Arial" charset="0"/>
              <a:buNone/>
            </a:pPr>
            <a:endParaRPr lang="pt-BR" sz="2000" smtClean="0">
              <a:latin typeface="Myriad Pro"/>
            </a:endParaRPr>
          </a:p>
          <a:p>
            <a:r>
              <a:rPr lang="pt-BR" sz="2000" smtClean="0">
                <a:latin typeface="Myriad Pro"/>
              </a:rPr>
              <a:t>O escritório desenvolveu em 2014, oito projetos, entre eles, design e modernização de marcas, aplicação de rótulos, layout 3D e desenvolvimento de estampas para chinelos.</a:t>
            </a:r>
          </a:p>
          <a:p>
            <a:endParaRPr lang="pt-BR" sz="2000" smtClean="0">
              <a:latin typeface="Myriad Pro"/>
            </a:endParaRPr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3933825"/>
            <a:ext cx="1985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157788"/>
            <a:ext cx="15827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3914775"/>
            <a:ext cx="14398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5149850"/>
            <a:ext cx="22320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4010025"/>
            <a:ext cx="147955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4" descr="ide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376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Espaço Reservado para Conteúdo 5" descr="LOGO INTUEL NO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8913" y="1557338"/>
            <a:ext cx="384016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2800" b="1" smtClean="0">
                <a:solidFill>
                  <a:srgbClr val="006600"/>
                </a:solidFill>
                <a:latin typeface="Myriad Pro"/>
              </a:rPr>
              <a:t>Incubadora de Empresas de Base Tecnológica (Intuel)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9138"/>
            <a:ext cx="8075613" cy="4137025"/>
          </a:xfrm>
        </p:spPr>
        <p:txBody>
          <a:bodyPr/>
          <a:lstStyle/>
          <a:p>
            <a:r>
              <a:rPr lang="pt-BR" sz="2000" b="1" smtClean="0">
                <a:latin typeface="Myriad Pro"/>
              </a:rPr>
              <a:t>Objetivo: </a:t>
            </a:r>
            <a:r>
              <a:rPr lang="pt-BR" sz="2000" smtClean="0">
                <a:latin typeface="Myriad Pro"/>
              </a:rPr>
              <a:t>apoiar projetos e empreendimentos de base tecnológica, visando à criação de empresas inovadoras e sustentáveis. </a:t>
            </a:r>
          </a:p>
          <a:p>
            <a:pPr lvl="1">
              <a:buFont typeface="Arial" charset="0"/>
              <a:buNone/>
            </a:pPr>
            <a:endParaRPr lang="pt-BR" sz="1600" smtClean="0">
              <a:latin typeface="Myriad Pro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835696" y="3068960"/>
          <a:ext cx="5386388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2800" b="1" smtClean="0">
                <a:solidFill>
                  <a:srgbClr val="006600"/>
                </a:solidFill>
                <a:latin typeface="Myriad Pro"/>
              </a:rPr>
              <a:t>Incubadora de Empresas de Base Tecnológica (Intuel)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9138"/>
            <a:ext cx="8075613" cy="4535487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pt-BR" sz="2200" smtClean="0">
                <a:latin typeface="Myriad Pro"/>
              </a:rPr>
              <a:t>11 empresas incubadas;</a:t>
            </a:r>
          </a:p>
          <a:p>
            <a:pPr lvl="1">
              <a:buFont typeface="Arial" charset="0"/>
              <a:buChar char="•"/>
            </a:pPr>
            <a:r>
              <a:rPr lang="pt-BR" sz="2200" smtClean="0">
                <a:latin typeface="Myriad Pro"/>
              </a:rPr>
              <a:t>84 empregos diretos dos empreendimentos apoiados;</a:t>
            </a:r>
          </a:p>
          <a:p>
            <a:pPr lvl="1">
              <a:buFont typeface="Arial" charset="0"/>
              <a:buChar char="•"/>
            </a:pPr>
            <a:r>
              <a:rPr lang="pt-BR" sz="2200" smtClean="0">
                <a:latin typeface="Myriad Pro"/>
              </a:rPr>
              <a:t>R$ 1 milhão  de faturamento conjunto dos empreendimentos apoiados;</a:t>
            </a:r>
          </a:p>
          <a:p>
            <a:pPr lvl="1">
              <a:buFont typeface="Arial" charset="0"/>
              <a:buChar char="•"/>
            </a:pPr>
            <a:r>
              <a:rPr lang="pt-BR" sz="2200" smtClean="0">
                <a:latin typeface="Myriad Pro"/>
              </a:rPr>
              <a:t>Média de 50 novos produtos ofertados pelas empresas;</a:t>
            </a:r>
          </a:p>
          <a:p>
            <a:pPr lvl="1">
              <a:buFont typeface="Arial" charset="0"/>
              <a:buChar char="•"/>
            </a:pPr>
            <a:r>
              <a:rPr lang="pt-BR" sz="2200" smtClean="0">
                <a:latin typeface="Myriad Pro"/>
              </a:rPr>
              <a:t>Apoio para 5 empresas juniores (Administração, Direito, Economia, Farmácia e Psicologia);</a:t>
            </a:r>
          </a:p>
          <a:p>
            <a:pPr lvl="1">
              <a:buFont typeface="Arial" charset="0"/>
              <a:buChar char="•"/>
            </a:pPr>
            <a:r>
              <a:rPr lang="pt-BR" sz="2200" smtClean="0">
                <a:latin typeface="Myriad Pro"/>
              </a:rPr>
              <a:t>2 empresas incubadas contempladas pelo programa Tecnova da Fundação Araucária, captando R$ 500 mil em recursos.</a:t>
            </a:r>
          </a:p>
          <a:p>
            <a:pPr lvl="1">
              <a:buFont typeface="Arial" charset="0"/>
              <a:buNone/>
            </a:pPr>
            <a:endParaRPr lang="pt-BR" sz="1800" smtClean="0">
              <a:latin typeface="Myriad Pro"/>
            </a:endParaRPr>
          </a:p>
          <a:p>
            <a:pPr lvl="1" algn="r">
              <a:buFont typeface="Arial" charset="0"/>
              <a:buNone/>
            </a:pPr>
            <a:r>
              <a:rPr lang="pt-BR" sz="1300" b="1" smtClean="0">
                <a:latin typeface="Myriad Pro"/>
              </a:rPr>
              <a:t>Dados de 2014</a:t>
            </a:r>
          </a:p>
          <a:p>
            <a:pPr lvl="1">
              <a:buFont typeface="Arial" charset="0"/>
              <a:buNone/>
            </a:pPr>
            <a:endParaRPr lang="pt-BR" sz="1600" smtClean="0">
              <a:latin typeface="Myriad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7138987" cy="719137"/>
          </a:xfrm>
        </p:spPr>
        <p:txBody>
          <a:bodyPr/>
          <a:lstStyle/>
          <a:p>
            <a:pPr algn="l"/>
            <a:r>
              <a:rPr lang="pt-BR" sz="2800" b="1" smtClean="0">
                <a:solidFill>
                  <a:srgbClr val="006600"/>
                </a:solidFill>
                <a:latin typeface="Myriad Pro"/>
              </a:rPr>
              <a:t>Incubadora Internacional de Empresas de Base Tecnológica (Intuel)</a:t>
            </a:r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2205038"/>
            <a:ext cx="8928100" cy="5184775"/>
          </a:xfrm>
        </p:spPr>
        <p:txBody>
          <a:bodyPr/>
          <a:lstStyle/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pt-BR" sz="2600" smtClean="0">
                <a:latin typeface="Myriad Pro"/>
              </a:rPr>
              <a:t>320 horas de consultoria para empreendimentos;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pt-BR" sz="2600" smtClean="0">
                <a:latin typeface="Myriad Pro"/>
              </a:rPr>
              <a:t>280 horas de qualificação para os empreendimentos a partir do modelo de qualidade CERNE;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pt-BR" sz="2600" smtClean="0">
                <a:latin typeface="Myriad Pro"/>
              </a:rPr>
              <a:t>80 horas de sensibilização sobre a importância da incubadora;</a:t>
            </a:r>
          </a:p>
          <a:p>
            <a:pPr lvl="1">
              <a:lnSpc>
                <a:spcPct val="130000"/>
              </a:lnSpc>
              <a:buFont typeface="Arial" charset="0"/>
              <a:buChar char="•"/>
            </a:pPr>
            <a:r>
              <a:rPr lang="pt-BR" sz="2600" smtClean="0">
                <a:latin typeface="Myriad Pro"/>
              </a:rPr>
              <a:t>Captação de cerca de R$ 500 mil em recursos nos últimos 6 anos para a incubadora.</a:t>
            </a:r>
            <a:endParaRPr lang="pt-BR" sz="2600" b="1" smtClean="0">
              <a:latin typeface="Myriad Pro"/>
            </a:endParaRPr>
          </a:p>
          <a:p>
            <a:pPr lvl="1" algn="r">
              <a:buFont typeface="Arial" charset="0"/>
              <a:buNone/>
            </a:pPr>
            <a:endParaRPr lang="pt-BR" sz="1200" b="1" smtClean="0">
              <a:latin typeface="Myriad Pro"/>
            </a:endParaRPr>
          </a:p>
          <a:p>
            <a:pPr lvl="1" algn="r">
              <a:buFont typeface="Arial" charset="0"/>
              <a:buNone/>
            </a:pPr>
            <a:r>
              <a:rPr lang="pt-BR" sz="1200" b="1" smtClean="0">
                <a:latin typeface="Myriad Pro"/>
              </a:rPr>
              <a:t>Dados de 2014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39750" y="1052513"/>
            <a:ext cx="7561263" cy="1152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400" b="1" dirty="0">
                <a:solidFill>
                  <a:srgbClr val="006600"/>
                </a:solidFill>
                <a:latin typeface="Myriad Pro"/>
                <a:ea typeface="+mj-ea"/>
                <a:cs typeface="+mj-cs"/>
              </a:rPr>
              <a:t>Gestão da qualidade para empreendimentos inovadores</a:t>
            </a:r>
            <a:endParaRPr lang="pt-BR" sz="3400" b="1" dirty="0">
              <a:solidFill>
                <a:srgbClr val="006600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85763" y="2349500"/>
            <a:ext cx="8074025" cy="3921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pt-BR" dirty="0" smtClean="0"/>
              <a:t>Uma das 40 incubadoras selecionadas para participar do Modelo de Qualidade Cerne, entre as 384 incubadoras de todo o país. </a:t>
            </a:r>
          </a:p>
        </p:txBody>
      </p:sp>
      <p:pic>
        <p:nvPicPr>
          <p:cNvPr id="38916" name="Imagem 9" descr="SEBRAE logoti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213" y="4149725"/>
            <a:ext cx="24796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Imagem 10" descr="anprot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975" y="4221163"/>
            <a:ext cx="18399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C:\Users\miura\Pictures\cerne-300x2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895725"/>
            <a:ext cx="25685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288" y="1052513"/>
            <a:ext cx="7705725" cy="1152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400" b="1" dirty="0">
                <a:solidFill>
                  <a:srgbClr val="006600"/>
                </a:solidFill>
                <a:latin typeface="Myriad Pro"/>
                <a:ea typeface="+mj-ea"/>
                <a:cs typeface="+mj-cs"/>
              </a:rPr>
              <a:t>Empresas incubadas</a:t>
            </a:r>
            <a:endParaRPr lang="pt-BR" sz="3400" b="1" dirty="0">
              <a:solidFill>
                <a:srgbClr val="006600"/>
              </a:solidFill>
              <a:latin typeface="Myriad Pro"/>
              <a:ea typeface="+mj-ea"/>
              <a:cs typeface="+mj-cs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573463"/>
            <a:ext cx="1887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Imagem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5" y="2492375"/>
            <a:ext cx="2119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Imagem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357563"/>
            <a:ext cx="17811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CaixaDeTexto 16"/>
          <p:cNvSpPr txBox="1">
            <a:spLocks noChangeArrowheads="1"/>
          </p:cNvSpPr>
          <p:nvPr/>
        </p:nvSpPr>
        <p:spPr bwMode="auto">
          <a:xfrm>
            <a:off x="1258888" y="5516563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Acqua Conte</a:t>
            </a:r>
          </a:p>
        </p:txBody>
      </p:sp>
      <p:sp>
        <p:nvSpPr>
          <p:cNvPr id="39943" name="CaixaDeTexto 17"/>
          <p:cNvSpPr txBox="1">
            <a:spLocks noChangeArrowheads="1"/>
          </p:cNvSpPr>
          <p:nvPr/>
        </p:nvSpPr>
        <p:spPr bwMode="auto">
          <a:xfrm>
            <a:off x="4572000" y="5508625"/>
            <a:ext cx="255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Biofertilizante</a:t>
            </a:r>
            <a:r>
              <a:rPr lang="pt-BR" b="1">
                <a:latin typeface="Calibri" pitchFamily="34" charset="0"/>
              </a:rPr>
              <a:t> MA</a:t>
            </a:r>
          </a:p>
        </p:txBody>
      </p:sp>
      <p:sp>
        <p:nvSpPr>
          <p:cNvPr id="39944" name="CaixaDeTexto 18"/>
          <p:cNvSpPr txBox="1">
            <a:spLocks noChangeArrowheads="1"/>
          </p:cNvSpPr>
          <p:nvPr/>
        </p:nvSpPr>
        <p:spPr bwMode="auto">
          <a:xfrm>
            <a:off x="3132138" y="4757738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Gestão de Árvores</a:t>
            </a:r>
          </a:p>
        </p:txBody>
      </p:sp>
      <p:sp>
        <p:nvSpPr>
          <p:cNvPr id="39945" name="CaixaDeTexto 19"/>
          <p:cNvSpPr txBox="1">
            <a:spLocks noChangeArrowheads="1"/>
          </p:cNvSpPr>
          <p:nvPr/>
        </p:nvSpPr>
        <p:spPr bwMode="auto">
          <a:xfrm>
            <a:off x="6011863" y="468471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ProBiome</a:t>
            </a:r>
          </a:p>
        </p:txBody>
      </p:sp>
      <p:pic>
        <p:nvPicPr>
          <p:cNvPr id="39946" name="Imagem 20" descr="Logo Transpareent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652963"/>
            <a:ext cx="19796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Imagem 21" descr="agropixel 2 - 9973X513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205038"/>
            <a:ext cx="19796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Espaço Reservado para Conteúdo 26" descr="logo akenge-residencial.png"/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5508625" y="2636838"/>
            <a:ext cx="3033713" cy="360362"/>
          </a:xfrm>
        </p:spPr>
      </p:pic>
      <p:pic>
        <p:nvPicPr>
          <p:cNvPr id="39949" name="Imagem 23" descr="Fundo desktop LIF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3213100"/>
            <a:ext cx="18367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395288" y="1052513"/>
            <a:ext cx="7705725" cy="1152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rgbClr val="006600"/>
                </a:solidFill>
                <a:latin typeface="Myriad Pro"/>
                <a:ea typeface="+mj-ea"/>
                <a:cs typeface="+mj-cs"/>
              </a:rPr>
              <a:t>Conheça a Aintec – visite nosso site e acompanhe pelo </a:t>
            </a:r>
            <a:r>
              <a:rPr lang="pt-BR" sz="3000" b="1" dirty="0" err="1">
                <a:solidFill>
                  <a:srgbClr val="006600"/>
                </a:solidFill>
                <a:latin typeface="Myriad Pro"/>
                <a:ea typeface="+mj-ea"/>
                <a:cs typeface="+mj-cs"/>
              </a:rPr>
              <a:t>Facebook</a:t>
            </a:r>
            <a:endParaRPr lang="pt-BR" sz="3000" b="1" dirty="0">
              <a:solidFill>
                <a:srgbClr val="006600"/>
              </a:solidFill>
              <a:latin typeface="Myriad Pro"/>
              <a:ea typeface="+mj-ea"/>
              <a:cs typeface="+mj-cs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2332038"/>
            <a:ext cx="426878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ixaDeTexto 26"/>
          <p:cNvSpPr txBox="1"/>
          <p:nvPr/>
        </p:nvSpPr>
        <p:spPr>
          <a:xfrm>
            <a:off x="755650" y="5732463"/>
            <a:ext cx="2663825" cy="4016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hlinkClick r:id="rId4"/>
              </a:rPr>
              <a:t>www.aintec.com.br</a:t>
            </a:r>
            <a:endParaRPr lang="pt-BR" sz="2000" dirty="0"/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/>
              <a:t>  </a:t>
            </a:r>
            <a:endParaRPr lang="pt-BR" sz="55300"/>
          </a:p>
          <a:p>
            <a:pPr eaLnBrk="0" hangingPunct="0"/>
            <a:r>
              <a:rPr lang="pt-BR" sz="1100">
                <a:latin typeface="Calibri" pitchFamily="34" charset="0"/>
              </a:rPr>
              <a:t> </a:t>
            </a:r>
            <a:endParaRPr lang="pt-BR" sz="600"/>
          </a:p>
          <a:p>
            <a:pPr eaLnBrk="0" hangingPunct="0"/>
            <a:r>
              <a:rPr lang="pt-BR" sz="80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Recorte de tela efetuado: 04/05/2015; 15:17</a:t>
            </a:r>
            <a:endParaRPr lang="pt-BR" sz="600"/>
          </a:p>
          <a:p>
            <a:pPr eaLnBrk="0" hangingPunct="0"/>
            <a:r>
              <a:rPr lang="pt-BR" sz="1100">
                <a:latin typeface="Calibri" pitchFamily="34" charset="0"/>
              </a:rPr>
              <a:t> </a:t>
            </a:r>
            <a:endParaRPr lang="pt-BR" sz="600"/>
          </a:p>
          <a:p>
            <a:pPr eaLnBrk="0" hangingPunct="0"/>
            <a:r>
              <a:rPr lang="pt-BR" sz="1100">
                <a:latin typeface="Calibri" pitchFamily="34" charset="0"/>
              </a:rPr>
              <a:t> </a:t>
            </a:r>
            <a:endParaRPr lang="pt-BR" sz="55300"/>
          </a:p>
        </p:txBody>
      </p:sp>
      <p:pic>
        <p:nvPicPr>
          <p:cNvPr id="40966" name="Picture 4" descr="C:\Users\tatiana\AppData\Local\Temp\msohtmlclip1\01\clip_image0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332038"/>
            <a:ext cx="40338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/>
          <p:nvPr/>
        </p:nvSpPr>
        <p:spPr>
          <a:xfrm>
            <a:off x="5508625" y="5732463"/>
            <a:ext cx="2592388" cy="4016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hlinkClick r:id="rId6"/>
              </a:rPr>
              <a:t>Aintec UEL</a:t>
            </a:r>
            <a:endParaRPr lang="pt-B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AINTEC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75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Myriad Pro" pitchFamily="34" charset="0"/>
              </a:rPr>
              <a:t> </a:t>
            </a:r>
          </a:p>
          <a:p>
            <a:pPr marL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Myriad Pro" pitchFamily="34" charset="0"/>
              </a:rPr>
              <a:t>Criada em 2008, com o objetivo de gerir a </a:t>
            </a:r>
            <a:r>
              <a:rPr lang="pt-BR" b="1" dirty="0" smtClean="0">
                <a:latin typeface="Myriad Pro" pitchFamily="34" charset="0"/>
              </a:rPr>
              <a:t>política de inovação tecnológica </a:t>
            </a:r>
            <a:r>
              <a:rPr lang="pt-BR" dirty="0" smtClean="0">
                <a:latin typeface="Myriad Pro" pitchFamily="34" charset="0"/>
              </a:rPr>
              <a:t>da UEL, </a:t>
            </a:r>
            <a:r>
              <a:rPr lang="pt-BR" b="1" dirty="0" smtClean="0">
                <a:latin typeface="Myriad Pro" pitchFamily="34" charset="0"/>
              </a:rPr>
              <a:t>identificando, protegendo e transferindo </a:t>
            </a:r>
            <a:r>
              <a:rPr lang="pt-BR" dirty="0" smtClean="0">
                <a:latin typeface="Myriad Pro" pitchFamily="34" charset="0"/>
              </a:rPr>
              <a:t>as criações geradas na </a:t>
            </a:r>
            <a:r>
              <a:rPr lang="pt-BR" b="1" dirty="0" smtClean="0">
                <a:latin typeface="Myriad Pro" pitchFamily="34" charset="0"/>
              </a:rPr>
              <a:t>universidade </a:t>
            </a:r>
            <a:r>
              <a:rPr lang="pt-BR" dirty="0" smtClean="0">
                <a:latin typeface="Myriad Pro" pitchFamily="34" charset="0"/>
              </a:rPr>
              <a:t>para a</a:t>
            </a:r>
            <a:r>
              <a:rPr lang="pt-BR" b="1" dirty="0" smtClean="0">
                <a:latin typeface="Myriad Pro" pitchFamily="34" charset="0"/>
              </a:rPr>
              <a:t> sociedade </a:t>
            </a:r>
            <a:r>
              <a:rPr lang="pt-BR" dirty="0" smtClean="0">
                <a:latin typeface="Myriad Pro" pitchFamily="34" charset="0"/>
              </a:rPr>
              <a:t>e o </a:t>
            </a:r>
            <a:r>
              <a:rPr lang="pt-BR" b="1" dirty="0" smtClean="0">
                <a:latin typeface="Myriad Pro" pitchFamily="34" charset="0"/>
              </a:rPr>
              <a:t>mercado.</a:t>
            </a:r>
            <a:endParaRPr lang="pt-BR" b="1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Ações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55650" y="2060575"/>
            <a:ext cx="3240088" cy="1081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Myriad Pro" pitchFamily="34" charset="0"/>
              </a:rPr>
              <a:t>Gerir a política de inovação da UEL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572000" y="2060575"/>
            <a:ext cx="3095625" cy="1081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Myriad Pro" pitchFamily="34" charset="0"/>
              </a:rPr>
              <a:t>Proteger suas criações e invenções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827088" y="3429000"/>
            <a:ext cx="3168650" cy="1008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Myriad Pro" pitchFamily="34" charset="0"/>
              </a:rPr>
              <a:t>Transferi-las para o setor produtivo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43438" y="3429000"/>
            <a:ext cx="3024187" cy="936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Myriad Pro" pitchFamily="34" charset="0"/>
              </a:rPr>
              <a:t>Atender as demandas do mercado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843213" y="4797425"/>
            <a:ext cx="3097212" cy="1008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Myriad Pro" pitchFamily="34" charset="0"/>
              </a:rPr>
              <a:t>Promover o empreendedorismo inovador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Estrutura Administrativa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34925" y="2100263"/>
            <a:ext cx="9001125" cy="4137025"/>
          </a:xfrm>
        </p:spPr>
        <p:txBody>
          <a:bodyPr/>
          <a:lstStyle/>
          <a:p>
            <a:pPr lvl="2"/>
            <a:r>
              <a:rPr lang="pt-BR" sz="2800" smtClean="0">
                <a:latin typeface="Myriad Pro"/>
              </a:rPr>
              <a:t>Conselho Diretor;</a:t>
            </a:r>
          </a:p>
          <a:p>
            <a:pPr lvl="2"/>
            <a:r>
              <a:rPr lang="pt-BR" sz="2800" smtClean="0">
                <a:latin typeface="Myriad Pro"/>
              </a:rPr>
              <a:t>Diretoria;</a:t>
            </a:r>
          </a:p>
          <a:p>
            <a:pPr lvl="2"/>
            <a:r>
              <a:rPr lang="pt-BR" sz="2800" smtClean="0">
                <a:latin typeface="Myriad Pro"/>
              </a:rPr>
              <a:t>Secretaria Executiva;</a:t>
            </a:r>
          </a:p>
          <a:p>
            <a:pPr lvl="2"/>
            <a:r>
              <a:rPr lang="pt-BR" sz="2800" smtClean="0">
                <a:latin typeface="Myriad Pro"/>
              </a:rPr>
              <a:t>Escritório de Propriedade Intelectual (EPI)</a:t>
            </a:r>
          </a:p>
          <a:p>
            <a:pPr lvl="2"/>
            <a:r>
              <a:rPr lang="pt-BR" sz="2800" smtClean="0">
                <a:latin typeface="Myriad Pro"/>
              </a:rPr>
              <a:t>Escritório de Transferência de Tecnologia (ETT)</a:t>
            </a:r>
          </a:p>
          <a:p>
            <a:pPr lvl="1">
              <a:buFont typeface="Arial" charset="0"/>
              <a:buNone/>
            </a:pPr>
            <a:endParaRPr lang="pt-BR" smtClean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Estrutura Administrativa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844675"/>
            <a:ext cx="8424863" cy="4464050"/>
          </a:xfrm>
        </p:spPr>
        <p:txBody>
          <a:bodyPr/>
          <a:lstStyle/>
          <a:p>
            <a:pPr lvl="1">
              <a:buFont typeface="Arial" charset="0"/>
              <a:buNone/>
            </a:pPr>
            <a:r>
              <a:rPr lang="pt-BR" smtClean="0">
                <a:latin typeface="Myriad Pro"/>
              </a:rPr>
              <a:t>Temos como diferencial</a:t>
            </a:r>
          </a:p>
          <a:p>
            <a:pPr lvl="1">
              <a:buFont typeface="Arial" charset="0"/>
              <a:buNone/>
            </a:pPr>
            <a:endParaRPr lang="pt-BR" smtClean="0">
              <a:latin typeface="Myriad Pro"/>
            </a:endParaRPr>
          </a:p>
          <a:p>
            <a:pPr lvl="2"/>
            <a:r>
              <a:rPr lang="pt-BR" smtClean="0">
                <a:latin typeface="Myriad Pro"/>
              </a:rPr>
              <a:t>Escritório de Design;</a:t>
            </a:r>
          </a:p>
          <a:p>
            <a:pPr lvl="2">
              <a:buFont typeface="Arial" charset="0"/>
              <a:buNone/>
            </a:pPr>
            <a:endParaRPr lang="pt-BR" smtClean="0">
              <a:latin typeface="Myriad Pro"/>
            </a:endParaRPr>
          </a:p>
          <a:p>
            <a:pPr lvl="2"/>
            <a:r>
              <a:rPr lang="pt-BR" smtClean="0">
                <a:latin typeface="Myriad Pro"/>
              </a:rPr>
              <a:t>Incubadora de Empresas de Base Tecnológica (INTUEL)</a:t>
            </a:r>
          </a:p>
          <a:p>
            <a:pPr lvl="2"/>
            <a:endParaRPr lang="pt-BR" smtClean="0">
              <a:latin typeface="Myriad Pro"/>
            </a:endParaRPr>
          </a:p>
          <a:p>
            <a:pPr lvl="2"/>
            <a:r>
              <a:rPr lang="pt-BR" smtClean="0">
                <a:latin typeface="Myriad Pro"/>
              </a:rPr>
              <a:t>Comunicação.</a:t>
            </a:r>
          </a:p>
          <a:p>
            <a:pPr lvl="1"/>
            <a:endParaRPr lang="pt-BR" smtClean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Parceiros</a:t>
            </a:r>
          </a:p>
        </p:txBody>
      </p:sp>
      <p:pic>
        <p:nvPicPr>
          <p:cNvPr id="18435" name="Picture 3" descr="P:\PASTA AINTEC (após 2008)\ADM\COMUNICAÇÃO\Materiais Graficos\Logos\Logos Parceiros\Logo-SINDIME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076700"/>
            <a:ext cx="14398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P:\PASTA AINTEC (após 2008)\ADM\COMUNICAÇÃO\Materiais Graficos\Logos\Logos Parceiros\LOGO ITED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292600"/>
            <a:ext cx="165576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P:\PASTA AINTEC (após 2008)\ADM\COMUNICAÇÃO\Materiais Graficos\Logos\Logos Parceiros\SEBRAE logoti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149725"/>
            <a:ext cx="1325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P:\PASTA AINTEC (após 2008)\ADM\COMUNICAÇÃO\Materiais Graficos\Logos\Logos Parceiros\fundação araucária e set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221163"/>
            <a:ext cx="34559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P:\PASTA AINTEC (após 2008)\ADM\COMUNICAÇÃO\Materiais Graficos\Logos\Logos Parceiros\Logo Faue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3213100"/>
            <a:ext cx="13684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P:\PASTA AINTEC (após 2008)\ADM\COMUNICAÇÃO\Materiais Graficos\Logos\Logos Parceiros\code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3357563"/>
            <a:ext cx="13684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P:\PASTA AINTEC (após 2008)\ADM\COMUNICAÇÃO\Materiais Graficos\Logos\Logos Parceiros\FIEP SIMP AZU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3357563"/>
            <a:ext cx="19446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 descr="P:\PASTA AINTEC (após 2008)\ADM\COMUNICAÇÃO\Materiais Graficos\Logos\Logos Parceiros\Celepa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2276475"/>
            <a:ext cx="12969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P:\PASTA AINTEC (após 2008)\ADM\COMUNICAÇÃO\Materiais Graficos\Logos\Logos Parceiros\assinatura_finep_mct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0425" y="3284538"/>
            <a:ext cx="2349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" descr="P:\PASTA AINTEC (após 2008)\ADM\COMUNICAÇÃO\Materiais Graficos\Logos\Logos Parceiros\GovernoFederalRecortad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4388" y="3284538"/>
            <a:ext cx="1511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" descr="P:\PASTA AINTEC (após 2008)\ADM\COMUNICAÇÃO\Materiais Graficos\Logos\Logos Parceiros\ANGELUS - Logo Novo - Cinza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48038" y="2420938"/>
            <a:ext cx="1536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" descr="P:\PASTA AINTEC (após 2008)\ADM\COMUNICAÇÃO\Materiais Graficos\Logos\Logos Parceiros\anprotec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24075" y="2087563"/>
            <a:ext cx="9350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" descr="P:\PASTA AINTEC (após 2008)\ADM\COMUNICAÇÃO\Materiais Graficos\Logos\Logos Parceiros\A yoshii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76825" y="2349500"/>
            <a:ext cx="1709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3" descr="P:\PASTA AINTEC (após 2008)\ADM\COMUNICAÇÃO\Materiais Graficos\Logos\Logos Parceiros\ACIL_log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2276475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Comunicação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44910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latin typeface="Myriad Pro" pitchFamily="34" charset="0"/>
              </a:rPr>
              <a:t>Coluna Tecnologia &amp; Inovação – parceria AINTEC e rádio UEL FM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Myriad Pro" pitchFamily="34" charset="0"/>
              </a:rPr>
              <a:t>41 programas que tratam de temas: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>
                <a:latin typeface="Myriad Pro" pitchFamily="34" charset="0"/>
              </a:rPr>
              <a:t>Propriedade intelectual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>
                <a:latin typeface="Myriad Pro" pitchFamily="34" charset="0"/>
              </a:rPr>
              <a:t>Transferência de Tecnologia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>
                <a:latin typeface="Myriad Pro" pitchFamily="34" charset="0"/>
              </a:rPr>
              <a:t>Oportunidades em negócios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>
                <a:latin typeface="Myriad Pro" pitchFamily="34" charset="0"/>
              </a:rPr>
              <a:t>Gestão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>
                <a:latin typeface="Myriad Pro" pitchFamily="34" charset="0"/>
              </a:rPr>
              <a:t>Empreendedorismo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:\PASTA AINTEC (após 2008)\INTUEL\Sensibilização e Prospecção\Eventos 2014\V Feira da Ideia e Inovação\Materiais Gráficos\logo.jpg"/>
          <p:cNvPicPr>
            <a:picLocks noChangeAspect="1" noChangeArrowheads="1"/>
          </p:cNvPicPr>
          <p:nvPr/>
        </p:nvPicPr>
        <p:blipFill>
          <a:blip r:embed="rId3"/>
          <a:srcRect b="12906"/>
          <a:stretch>
            <a:fillRect/>
          </a:stretch>
        </p:blipFill>
        <p:spPr bwMode="auto">
          <a:xfrm>
            <a:off x="3563938" y="0"/>
            <a:ext cx="55721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2349500"/>
            <a:ext cx="8448675" cy="4151313"/>
          </a:xfrm>
        </p:spPr>
        <p:txBody>
          <a:bodyPr/>
          <a:lstStyle/>
          <a:p>
            <a:r>
              <a:rPr lang="pt-BR" smtClean="0"/>
              <a:t>Participação de 6 instituições</a:t>
            </a:r>
          </a:p>
          <a:p>
            <a:pPr>
              <a:buFont typeface="Arial" charset="0"/>
              <a:buNone/>
            </a:pPr>
            <a:endParaRPr lang="pt-BR" smtClean="0"/>
          </a:p>
          <a:p>
            <a:endParaRPr lang="pt-BR" smtClean="0"/>
          </a:p>
          <a:p>
            <a:endParaRPr lang="pt-BR" smtClean="0"/>
          </a:p>
          <a:p>
            <a:r>
              <a:rPr lang="pt-BR" smtClean="0"/>
              <a:t>30 protótipos voltados a novos negócios – transferência de tecnologia e empresas para incubadora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143250"/>
            <a:ext cx="685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0963" y="3357563"/>
            <a:ext cx="144621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7950" y="3284538"/>
            <a:ext cx="11652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8175" y="3478213"/>
            <a:ext cx="1662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https://pbs.twimg.com/profile_images/1395957494/logo_iapa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3000375"/>
            <a:ext cx="12112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Imagem 13" descr="logo uel curta cop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3286125"/>
            <a:ext cx="85566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138988" cy="7191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rgbClr val="006600"/>
                </a:solidFill>
                <a:latin typeface="Myriad Pro"/>
              </a:rPr>
              <a:t>Eventos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701</Words>
  <Application>Microsoft Office PowerPoint</Application>
  <PresentationFormat>Apresentação na tela (4:3)</PresentationFormat>
  <Paragraphs>121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Calibri</vt:lpstr>
      <vt:lpstr>Arial</vt:lpstr>
      <vt:lpstr>Myriad Pro</vt:lpstr>
      <vt:lpstr>Myriad Arabic</vt:lpstr>
      <vt:lpstr>Tahoma</vt:lpstr>
      <vt:lpstr>Tema do Office</vt:lpstr>
      <vt:lpstr>FÓRUM NACIONAL DE REITORES DA ABRUEM  Rio de Janeiro 27 a 30/05/2015</vt:lpstr>
      <vt:lpstr>Agência de Inovação Tecnológica da UEL</vt:lpstr>
      <vt:lpstr>AINTEC</vt:lpstr>
      <vt:lpstr>Ações</vt:lpstr>
      <vt:lpstr>Estrutura Administrativa</vt:lpstr>
      <vt:lpstr>Estrutura Administrativa</vt:lpstr>
      <vt:lpstr>Parceiros</vt:lpstr>
      <vt:lpstr>Comunicação</vt:lpstr>
      <vt:lpstr>Eventos</vt:lpstr>
      <vt:lpstr>Eventos</vt:lpstr>
      <vt:lpstr>Propriedade Intelectual</vt:lpstr>
      <vt:lpstr>Propriedade Intelectual</vt:lpstr>
      <vt:lpstr>Propriedade Intelectual</vt:lpstr>
      <vt:lpstr>Propriedade Intelectual</vt:lpstr>
      <vt:lpstr>Inovação na área de PI</vt:lpstr>
      <vt:lpstr>Inovação na área de PI</vt:lpstr>
      <vt:lpstr>Inovação em PI</vt:lpstr>
      <vt:lpstr>Slide 18</vt:lpstr>
      <vt:lpstr>Criação da Vitrine Tecnológica</vt:lpstr>
      <vt:lpstr>As tecnologias estão divididas nos seguintes setores estratégicos: </vt:lpstr>
      <vt:lpstr>Slide 21</vt:lpstr>
      <vt:lpstr>Escritório de Design (EDn)</vt:lpstr>
      <vt:lpstr>Slide 23</vt:lpstr>
      <vt:lpstr>Incubadora de Empresas de Base Tecnológica (Intuel)</vt:lpstr>
      <vt:lpstr>Incubadora de Empresas de Base Tecnológica (Intuel)</vt:lpstr>
      <vt:lpstr>Incubadora Internacional de Empresas de Base Tecnológica (Intuel)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Kronos</dc:creator>
  <cp:lastModifiedBy>berejordao</cp:lastModifiedBy>
  <cp:revision>67</cp:revision>
  <dcterms:created xsi:type="dcterms:W3CDTF">2013-10-01T19:52:53Z</dcterms:created>
  <dcterms:modified xsi:type="dcterms:W3CDTF">2015-05-13T19:50:05Z</dcterms:modified>
</cp:coreProperties>
</file>